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Faculty of Education</a:t>
            </a:r>
            <a:br>
              <a:rPr lang="en-US" dirty="0" smtClean="0"/>
            </a:br>
            <a:r>
              <a:rPr lang="en-US" dirty="0" smtClean="0"/>
              <a:t>Arabic Department</a:t>
            </a:r>
            <a:br>
              <a:rPr lang="en-US" dirty="0" smtClean="0"/>
            </a:br>
            <a:r>
              <a:rPr lang="en-US" dirty="0" smtClean="0"/>
              <a:t>English Language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Lecture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Amany</a:t>
            </a:r>
            <a:r>
              <a:rPr lang="en-US" dirty="0" smtClean="0"/>
              <a:t> </a:t>
            </a:r>
            <a:r>
              <a:rPr lang="en-US" dirty="0" err="1" smtClean="0"/>
              <a:t>Eldiasty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334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answer </a:t>
            </a:r>
            <a:r>
              <a:rPr lang="en-US" dirty="0" err="1"/>
              <a:t>pp</a:t>
            </a:r>
            <a:r>
              <a:rPr lang="en-US" dirty="0"/>
              <a:t> </a:t>
            </a:r>
            <a:r>
              <a:rPr lang="en-US" dirty="0" smtClean="0"/>
              <a:t>170,171,172.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Mark Correct ( T )or incorrect (F)</a:t>
            </a:r>
          </a:p>
        </p:txBody>
      </p:sp>
    </p:spTree>
    <p:extLst>
      <p:ext uri="{BB962C8B-B14F-4D97-AF65-F5344CB8AC3E}">
        <p14:creationId xmlns:p14="http://schemas.microsoft.com/office/powerpoint/2010/main" val="2931786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All the best!</a:t>
            </a:r>
          </a:p>
          <a:p>
            <a:pPr algn="ctr"/>
            <a:r>
              <a:rPr lang="en-US" dirty="0" smtClean="0"/>
              <a:t>If there is a question, please contact me via </a:t>
            </a:r>
            <a:r>
              <a:rPr lang="en-US" dirty="0" smtClean="0">
                <a:solidFill>
                  <a:srgbClr val="7030A0"/>
                </a:solidFill>
              </a:rPr>
              <a:t>amanyeldiasty@du.edu.eg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7030A0"/>
                </a:solidFill>
                <a:latin typeface="Algerian" pitchFamily="82" charset="0"/>
              </a:rPr>
              <a:t>Thank You</a:t>
            </a:r>
            <a:br>
              <a:rPr lang="en-US" dirty="0">
                <a:solidFill>
                  <a:srgbClr val="7030A0"/>
                </a:solidFill>
                <a:latin typeface="Algerian" pitchFamily="82" charset="0"/>
              </a:rPr>
            </a:br>
            <a:endParaRPr lang="en-US" dirty="0">
              <a:solidFill>
                <a:srgbClr val="7030A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536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Part I   </a:t>
            </a:r>
            <a:r>
              <a:rPr lang="en-US" sz="3600" dirty="0" smtClean="0">
                <a:solidFill>
                  <a:schemeClr val="accent2"/>
                </a:solidFill>
              </a:rPr>
              <a:t>Practice Exercises</a:t>
            </a:r>
          </a:p>
          <a:p>
            <a:endParaRPr lang="en-US" sz="3600" dirty="0" smtClean="0"/>
          </a:p>
          <a:p>
            <a:r>
              <a:rPr lang="en-US" sz="3600" dirty="0" smtClean="0"/>
              <a:t>Part II  </a:t>
            </a:r>
            <a:r>
              <a:rPr lang="en-US" sz="3600" dirty="0" smtClean="0">
                <a:solidFill>
                  <a:schemeClr val="accent2"/>
                </a:solidFill>
              </a:rPr>
              <a:t>Common Mistakes in English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00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Nouns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Answers.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1. d    </a:t>
            </a:r>
            <a:r>
              <a:rPr lang="en-US" dirty="0" smtClean="0"/>
              <a:t>The help she gave her friend was an act of </a:t>
            </a:r>
            <a:r>
              <a:rPr lang="en-US" dirty="0" smtClean="0">
                <a:solidFill>
                  <a:srgbClr val="FF0000"/>
                </a:solidFill>
              </a:rPr>
              <a:t>true kindness.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2. d no article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Renovating </a:t>
            </a:r>
            <a:r>
              <a:rPr lang="en-US" dirty="0" smtClean="0">
                <a:solidFill>
                  <a:srgbClr val="FF0000"/>
                </a:solidFill>
              </a:rPr>
              <a:t>old houses </a:t>
            </a:r>
            <a:r>
              <a:rPr lang="en-US" dirty="0" smtClean="0"/>
              <a:t>can be both enjoyable and  profitable.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PART I</a:t>
            </a:r>
            <a:br>
              <a:rPr lang="en-US" dirty="0" smtClean="0"/>
            </a:br>
            <a:r>
              <a:rPr lang="en-US" dirty="0" smtClean="0"/>
              <a:t>Practice Exercises. P 155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543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Answer</a:t>
            </a:r>
            <a:r>
              <a:rPr lang="en-US" b="1" u="sng" dirty="0" smtClean="0"/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Key</a:t>
            </a:r>
          </a:p>
          <a:p>
            <a:r>
              <a:rPr lang="en-US" dirty="0" smtClean="0"/>
              <a:t>3. C     </a:t>
            </a:r>
            <a:r>
              <a:rPr lang="en-US" dirty="0" smtClean="0">
                <a:solidFill>
                  <a:srgbClr val="FF0000"/>
                </a:solidFill>
              </a:rPr>
              <a:t>the</a:t>
            </a:r>
          </a:p>
          <a:p>
            <a:r>
              <a:rPr lang="en-US" dirty="0" smtClean="0"/>
              <a:t>4. C</a:t>
            </a:r>
            <a:r>
              <a:rPr lang="en-US" dirty="0" smtClean="0">
                <a:solidFill>
                  <a:srgbClr val="FF0000"/>
                </a:solidFill>
              </a:rPr>
              <a:t>     The</a:t>
            </a:r>
          </a:p>
          <a:p>
            <a:r>
              <a:rPr lang="en-US" dirty="0" smtClean="0"/>
              <a:t>5.  A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 poor immigrant family</a:t>
            </a:r>
          </a:p>
          <a:p>
            <a:r>
              <a:rPr lang="en-US" dirty="0" smtClean="0"/>
              <a:t>6. A</a:t>
            </a:r>
            <a:r>
              <a:rPr lang="en-US" dirty="0" smtClean="0">
                <a:solidFill>
                  <a:srgbClr val="FF0000"/>
                </a:solidFill>
              </a:rPr>
              <a:t>     an </a:t>
            </a:r>
            <a:r>
              <a:rPr lang="en-US" dirty="0" err="1" smtClean="0">
                <a:solidFill>
                  <a:srgbClr val="FF0000"/>
                </a:solidFill>
              </a:rPr>
              <a:t>honour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7. D</a:t>
            </a:r>
            <a:r>
              <a:rPr lang="en-US" dirty="0" smtClean="0">
                <a:solidFill>
                  <a:srgbClr val="FF0000"/>
                </a:solidFill>
              </a:rPr>
              <a:t>    no article</a:t>
            </a:r>
          </a:p>
          <a:p>
            <a:r>
              <a:rPr lang="en-US" dirty="0" smtClean="0"/>
              <a:t>8. C.</a:t>
            </a:r>
            <a:r>
              <a:rPr lang="en-US" dirty="0" smtClean="0">
                <a:solidFill>
                  <a:srgbClr val="FF0000"/>
                </a:solidFill>
              </a:rPr>
              <a:t>    The </a:t>
            </a:r>
          </a:p>
          <a:p>
            <a:r>
              <a:rPr lang="en-US" dirty="0" smtClean="0"/>
              <a:t>9. C.</a:t>
            </a:r>
            <a:r>
              <a:rPr lang="en-US" dirty="0" smtClean="0">
                <a:solidFill>
                  <a:srgbClr val="FF0000"/>
                </a:solidFill>
              </a:rPr>
              <a:t>    The</a:t>
            </a:r>
          </a:p>
          <a:p>
            <a:r>
              <a:rPr lang="en-US" dirty="0" smtClean="0"/>
              <a:t>10. B </a:t>
            </a:r>
            <a:r>
              <a:rPr lang="en-US" dirty="0" smtClean="0">
                <a:solidFill>
                  <a:srgbClr val="FF0000"/>
                </a:solidFill>
              </a:rPr>
              <a:t>     an old dewing machine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Exercises. P </a:t>
            </a:r>
            <a:r>
              <a:rPr lang="en-US" dirty="0" smtClean="0"/>
              <a:t>155-156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749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481328"/>
            <a:ext cx="8640960" cy="49720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11. B.      </a:t>
            </a:r>
            <a:r>
              <a:rPr lang="en-US" sz="2800" dirty="0" smtClean="0">
                <a:solidFill>
                  <a:srgbClr val="FF0000"/>
                </a:solidFill>
              </a:rPr>
              <a:t>an</a:t>
            </a:r>
            <a:r>
              <a:rPr lang="en-US" sz="2800" dirty="0" smtClean="0"/>
              <a:t> unannounced quiz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12.  A     </a:t>
            </a:r>
            <a:r>
              <a:rPr lang="en-US" sz="2800" dirty="0" err="1" smtClean="0">
                <a:solidFill>
                  <a:srgbClr val="FF0000"/>
                </a:solidFill>
              </a:rPr>
              <a:t>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strenuous effort on everyone's part….</a:t>
            </a:r>
          </a:p>
          <a:p>
            <a:r>
              <a:rPr lang="en-US" sz="2800" dirty="0" smtClean="0"/>
              <a:t>13.  D</a:t>
            </a:r>
          </a:p>
          <a:p>
            <a:r>
              <a:rPr lang="en-US" sz="2800" dirty="0" smtClean="0"/>
              <a:t>14.  D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15. B   One of the biggest challenge</a:t>
            </a:r>
            <a:r>
              <a:rPr lang="en-US" sz="2800" dirty="0" smtClean="0">
                <a:solidFill>
                  <a:srgbClr val="FF0000"/>
                </a:solidFill>
              </a:rPr>
              <a:t>s </a:t>
            </a:r>
            <a:r>
              <a:rPr lang="en-US" sz="2800" dirty="0" smtClean="0"/>
              <a:t>in treating a sick infant is determining what the symptoms are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Exercises. P </a:t>
            </a:r>
            <a:r>
              <a:rPr lang="en-US" dirty="0" smtClean="0"/>
              <a:t>157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886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16.  B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17. A       Jennifer’s </a:t>
            </a:r>
            <a:r>
              <a:rPr lang="en-US" dirty="0" smtClean="0">
                <a:solidFill>
                  <a:srgbClr val="FF0000"/>
                </a:solidFill>
              </a:rPr>
              <a:t>hesitance </a:t>
            </a:r>
            <a:r>
              <a:rPr lang="en-US" dirty="0" smtClean="0"/>
              <a:t>about her future career was reflected in……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18.  A  </a:t>
            </a:r>
            <a:r>
              <a:rPr lang="en-US" dirty="0" smtClean="0">
                <a:solidFill>
                  <a:srgbClr val="FF0000"/>
                </a:solidFill>
              </a:rPr>
              <a:t>the</a:t>
            </a:r>
            <a:r>
              <a:rPr lang="en-US" dirty="0" smtClean="0"/>
              <a:t> people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19.  A   factor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20. b     go mountain </a:t>
            </a:r>
            <a:r>
              <a:rPr lang="en-US" dirty="0" smtClean="0">
                <a:solidFill>
                  <a:srgbClr val="FF0000"/>
                </a:solidFill>
              </a:rPr>
              <a:t>climbing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Exercises. P 157</a:t>
            </a:r>
          </a:p>
        </p:txBody>
      </p:sp>
    </p:spTree>
    <p:extLst>
      <p:ext uri="{BB962C8B-B14F-4D97-AF65-F5344CB8AC3E}">
        <p14:creationId xmlns:p14="http://schemas.microsoft.com/office/powerpoint/2010/main" val="2612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0B0F0"/>
                </a:solidFill>
              </a:rPr>
              <a:t>Common Mistakes in </a:t>
            </a:r>
            <a:r>
              <a:rPr lang="en-US" sz="5400" b="1" dirty="0" smtClean="0">
                <a:solidFill>
                  <a:srgbClr val="00B0F0"/>
                </a:solidFill>
              </a:rPr>
              <a:t>English</a:t>
            </a:r>
          </a:p>
          <a:p>
            <a:pPr marL="109728" indent="0" algn="ctr">
              <a:buNone/>
            </a:pPr>
            <a:r>
              <a:rPr lang="en-US" sz="5400" b="1" dirty="0" smtClean="0">
                <a:solidFill>
                  <a:srgbClr val="FF0000"/>
                </a:solidFill>
              </a:rPr>
              <a:t>P. 169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927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The man was absorbed at his work.( F)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The man  was </a:t>
            </a:r>
            <a:r>
              <a:rPr lang="en-US" sz="2800" b="1" dirty="0">
                <a:solidFill>
                  <a:srgbClr val="FF0000"/>
                </a:solidFill>
              </a:rPr>
              <a:t>absorbed in</a:t>
            </a:r>
            <a:r>
              <a:rPr lang="en-US" sz="2800" dirty="0"/>
              <a:t> his work.(  </a:t>
            </a:r>
            <a:r>
              <a:rPr lang="en-US" sz="2800" dirty="0">
                <a:latin typeface="Franklin Gothic Medium"/>
              </a:rPr>
              <a:t>Ț</a:t>
            </a:r>
            <a:r>
              <a:rPr lang="en-US" sz="2800" dirty="0"/>
              <a:t>  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He is </a:t>
            </a:r>
            <a:r>
              <a:rPr lang="en-US" sz="2800" b="1" dirty="0">
                <a:solidFill>
                  <a:srgbClr val="FF0000"/>
                </a:solidFill>
              </a:rPr>
              <a:t>afraid of</a:t>
            </a:r>
            <a:r>
              <a:rPr lang="en-US" sz="2800" dirty="0"/>
              <a:t> the dog.  ( T 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He is afraid from the dog. (  x)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They are </a:t>
            </a:r>
            <a:r>
              <a:rPr lang="en-US" sz="2800" b="1" dirty="0">
                <a:solidFill>
                  <a:srgbClr val="FF0000"/>
                </a:solidFill>
              </a:rPr>
              <a:t>anxious about</a:t>
            </a:r>
            <a:r>
              <a:rPr lang="en-US" sz="2800" dirty="0"/>
              <a:t> his health. (  T)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They are anxious for his health. (  x)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We arrived to the village to night. (x  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We arrived to the village </a:t>
            </a:r>
            <a:r>
              <a:rPr lang="en-US" sz="2800" b="1" dirty="0">
                <a:solidFill>
                  <a:srgbClr val="FF0000"/>
                </a:solidFill>
              </a:rPr>
              <a:t>tonight</a:t>
            </a:r>
            <a:r>
              <a:rPr lang="en-US" sz="2800" dirty="0"/>
              <a:t>. (  T)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/>
          <a:lstStyle/>
          <a:p>
            <a:r>
              <a:rPr lang="en-US" dirty="0" smtClean="0"/>
              <a:t>Mark Correct ( T )or incorrect (F)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134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AutoNum type="arabicPeriod" startAt="9"/>
            </a:pPr>
            <a:r>
              <a:rPr lang="en-US" sz="2800" dirty="0"/>
              <a:t>He is now ashamed from his conduct.   F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He is now </a:t>
            </a:r>
            <a:r>
              <a:rPr lang="en-US" sz="2800" b="1" dirty="0">
                <a:solidFill>
                  <a:srgbClr val="FF0000"/>
                </a:solidFill>
              </a:rPr>
              <a:t>ashamed of</a:t>
            </a:r>
            <a:r>
              <a:rPr lang="en-US" sz="2800" dirty="0"/>
              <a:t> his conduct. T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He is boasted for his strength.    F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He is </a:t>
            </a:r>
            <a:r>
              <a:rPr lang="en-US" sz="2800" b="1" dirty="0">
                <a:solidFill>
                  <a:srgbClr val="FF0000"/>
                </a:solidFill>
              </a:rPr>
              <a:t>boasted of</a:t>
            </a:r>
            <a:r>
              <a:rPr lang="en-US" sz="2800" dirty="0"/>
              <a:t> his strength.   T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He is </a:t>
            </a:r>
            <a:r>
              <a:rPr lang="en-US" sz="2800" b="1" dirty="0">
                <a:solidFill>
                  <a:srgbClr val="FF0000"/>
                </a:solidFill>
              </a:rPr>
              <a:t>boasted about</a:t>
            </a:r>
            <a:r>
              <a:rPr lang="en-US" sz="2800" dirty="0"/>
              <a:t> his strength.     T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She is </a:t>
            </a:r>
            <a:r>
              <a:rPr lang="en-US" sz="2800" b="1" dirty="0">
                <a:solidFill>
                  <a:srgbClr val="FF0000"/>
                </a:solidFill>
              </a:rPr>
              <a:t>careful of</a:t>
            </a:r>
            <a:r>
              <a:rPr lang="en-US" sz="2800" dirty="0"/>
              <a:t> her health.  T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She is careful about her health. F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She is careful for  her health. F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Our class </a:t>
            </a:r>
            <a:r>
              <a:rPr lang="en-US" sz="2800" b="1" dirty="0">
                <a:solidFill>
                  <a:srgbClr val="FF0000"/>
                </a:solidFill>
              </a:rPr>
              <a:t>is composed of</a:t>
            </a:r>
            <a:r>
              <a:rPr lang="en-US" sz="2800" dirty="0"/>
              <a:t> thirty students. T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Our class is composed from thirty students.  F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Mark Correct ( T )or incorrect (F)</a:t>
            </a:r>
          </a:p>
        </p:txBody>
      </p:sp>
    </p:spTree>
    <p:extLst>
      <p:ext uri="{BB962C8B-B14F-4D97-AF65-F5344CB8AC3E}">
        <p14:creationId xmlns:p14="http://schemas.microsoft.com/office/powerpoint/2010/main" val="11195614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</TotalTime>
  <Words>415</Words>
  <Application>Microsoft Office PowerPoint</Application>
  <PresentationFormat>عرض على الشاشة (3:4)‏</PresentationFormat>
  <Paragraphs>65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Concourse</vt:lpstr>
      <vt:lpstr>Faculty of Education Arabic Department English Language</vt:lpstr>
      <vt:lpstr>Contents</vt:lpstr>
      <vt:lpstr>   PART I Practice Exercises. P 155</vt:lpstr>
      <vt:lpstr>Practice Exercises. P 155-156</vt:lpstr>
      <vt:lpstr>Practice Exercises. P 157</vt:lpstr>
      <vt:lpstr>Practice Exercises. P 157</vt:lpstr>
      <vt:lpstr>PART II</vt:lpstr>
      <vt:lpstr>Mark Correct ( T )or incorrect (F)</vt:lpstr>
      <vt:lpstr>Mark Correct ( T )or incorrect (F)</vt:lpstr>
      <vt:lpstr>Mark Correct ( T )or incorrect (F)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of Education Dept. of English English Language</dc:title>
  <dc:creator>admin</dc:creator>
  <cp:lastModifiedBy>Dreams</cp:lastModifiedBy>
  <cp:revision>18</cp:revision>
  <dcterms:created xsi:type="dcterms:W3CDTF">2020-04-06T03:14:56Z</dcterms:created>
  <dcterms:modified xsi:type="dcterms:W3CDTF">2020-04-07T23:39:40Z</dcterms:modified>
</cp:coreProperties>
</file>