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0BE81-F272-4252-AB6A-8C7EC422889E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0F96-FB26-4997-8AD7-79B370FC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7088832" cy="3960440"/>
          </a:xfrm>
        </p:spPr>
        <p:txBody>
          <a:bodyPr>
            <a:normAutofit/>
          </a:bodyPr>
          <a:lstStyle/>
          <a:p>
            <a:endParaRPr lang="ar-EG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rtl="1"/>
            <a:endParaRPr lang="ar-EG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rtl="1"/>
            <a:r>
              <a:rPr lang="ar-EG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نظم </a:t>
            </a:r>
            <a:r>
              <a:rPr lang="ar-EG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المعلومات الجغرافية</a:t>
            </a:r>
            <a:r>
              <a:rPr lang="ar-EG" dirty="0">
                <a:latin typeface="Arial" pitchFamily="34" charset="0"/>
                <a:cs typeface="Arial" pitchFamily="34" charset="0"/>
              </a:rPr>
              <a:t/>
            </a:r>
            <a:br>
              <a:rPr lang="ar-EG" dirty="0">
                <a:latin typeface="Arial" pitchFamily="34" charset="0"/>
                <a:cs typeface="Arial" pitchFamily="34" charset="0"/>
              </a:rPr>
            </a:br>
            <a:r>
              <a:rPr lang="ar-EG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الفرقة الثالثة</a:t>
            </a:r>
            <a:r>
              <a:rPr lang="ar-EG" dirty="0">
                <a:latin typeface="Arial" pitchFamily="34" charset="0"/>
                <a:cs typeface="Arial" pitchFamily="34" charset="0"/>
              </a:rPr>
              <a:t/>
            </a:r>
            <a:br>
              <a:rPr lang="ar-EG" dirty="0">
                <a:latin typeface="Arial" pitchFamily="34" charset="0"/>
                <a:cs typeface="Arial" pitchFamily="34" charset="0"/>
              </a:rPr>
            </a:br>
            <a:r>
              <a:rPr lang="ar-EG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كلية التربية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" descr="Description: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2400"/>
            <a:ext cx="1654671" cy="11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9110" y="1484203"/>
            <a:ext cx="151996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ar-SA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ar-SA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قسم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الجغرافية</a:t>
            </a:r>
            <a:endParaRPr kumimoji="0" lang="ar-SA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748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264696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-تظهر صفحة ف تترك كماهى :</a:t>
            </a:r>
          </a:p>
          <a:p>
            <a:pPr algn="r" rtl="1"/>
            <a:endParaRPr lang="ar-EG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olasaber\Desktop\عملى ارك\قاعدة بيانات\تترك كما ه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" y="980728"/>
            <a:ext cx="895475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1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640960" cy="6048672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chemeClr val="tx1"/>
                </a:solidFill>
              </a:rPr>
              <a:t>-تظهر صقحة خاصة بالمسافة الفاصلة ويجب ان تكون هذه القيمة اقل مايمكن حتى لايحدث تشويه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olasaber\Desktop\عملى ارك\قاعدة بيانات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5" y="1340768"/>
            <a:ext cx="882684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6408712"/>
          </a:xfrm>
        </p:spPr>
        <p:txBody>
          <a:bodyPr/>
          <a:lstStyle/>
          <a:p>
            <a:pPr algn="r"/>
            <a:r>
              <a:rPr lang="ar-EG" dirty="0" smtClean="0">
                <a:solidFill>
                  <a:schemeClr val="tx1"/>
                </a:solidFill>
              </a:rPr>
              <a:t>وبذلك تم انشاء قاعدة البيانات 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olasaber\Desktop\عملى ارك\قاعدة بيانات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45" y="980728"/>
            <a:ext cx="5937909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24936" cy="6264696"/>
          </a:xfrm>
        </p:spPr>
        <p:txBody>
          <a:bodyPr/>
          <a:lstStyle/>
          <a:p>
            <a:pPr algn="r" rtl="1"/>
            <a:r>
              <a:rPr lang="ar-EG" sz="2800" dirty="0">
                <a:solidFill>
                  <a:schemeClr val="tx1"/>
                </a:solidFill>
              </a:rPr>
              <a:t> </a:t>
            </a:r>
            <a:r>
              <a:rPr lang="ar-EG" sz="2800" dirty="0" smtClean="0">
                <a:solidFill>
                  <a:schemeClr val="tx1"/>
                </a:solidFill>
              </a:rPr>
              <a:t>ثم يتم انشاء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Feature class</a:t>
            </a:r>
            <a:r>
              <a:rPr lang="ar-EG" sz="2800" dirty="0" smtClean="0">
                <a:solidFill>
                  <a:schemeClr val="tx1"/>
                </a:solidFill>
              </a:rPr>
              <a:t>ومن المعروف ان الطبقات تكون حسب نوع الظاهرة فهناك ظاهرات 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ar-EG" sz="2800" dirty="0" smtClean="0">
                <a:solidFill>
                  <a:schemeClr val="tx1"/>
                </a:solidFill>
              </a:rPr>
              <a:t>مكانية نقطية و خطية واخرى مساحية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endParaRPr lang="ar-EG" sz="2800" dirty="0" smtClean="0">
              <a:solidFill>
                <a:schemeClr val="tx1"/>
              </a:solidFill>
            </a:endParaRPr>
          </a:p>
          <a:p>
            <a:pPr algn="r" rtl="1"/>
            <a:endParaRPr lang="ar-EG" sz="2800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olasaber\Desktop\عملى ارك\قاعدة بيانات\الشيب فايل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/>
        </p:blipFill>
        <p:spPr bwMode="auto">
          <a:xfrm>
            <a:off x="0" y="1052736"/>
            <a:ext cx="9073008" cy="59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9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5"/>
            <a:ext cx="7772400" cy="1080121"/>
          </a:xfrm>
        </p:spPr>
        <p:txBody>
          <a:bodyPr>
            <a:noAutofit/>
          </a:bodyPr>
          <a:lstStyle/>
          <a:p>
            <a:pPr algn="r" rtl="1"/>
            <a:r>
              <a:rPr lang="ar-EG" sz="2800" b="1" u="sng" dirty="0" smtClean="0">
                <a:solidFill>
                  <a:srgbClr val="C00000"/>
                </a:solidFill>
              </a:rPr>
              <a:t>التطبيق الثانى إنشاء طبقة جديدة داخل برنامج </a:t>
            </a:r>
            <a:r>
              <a:rPr lang="ar-SA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</a:rPr>
              <a:t>ArcGis</a:t>
            </a:r>
            <a:r>
              <a:rPr lang="ar-EG" sz="2800" b="1" u="sng" dirty="0" smtClean="0">
                <a:solidFill>
                  <a:srgbClr val="C00000"/>
                </a:solidFill>
              </a:rPr>
              <a:t/>
            </a:r>
            <a:br>
              <a:rPr lang="ar-EG" sz="2800" b="1" u="sng" dirty="0" smtClean="0">
                <a:solidFill>
                  <a:srgbClr val="C00000"/>
                </a:solidFill>
              </a:rPr>
            </a:br>
            <a:r>
              <a:rPr lang="ar-EG" sz="2800" b="1" u="sng" dirty="0" smtClean="0">
                <a:solidFill>
                  <a:srgbClr val="C00000"/>
                </a:solidFill>
              </a:rPr>
              <a:t> مثال عمل طبقة من نوع خط لرسم خريطة كنتورية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141243" cy="3888432"/>
          </a:xfrm>
        </p:spPr>
        <p:txBody>
          <a:bodyPr/>
          <a:lstStyle/>
          <a:p>
            <a:pPr algn="r" rtl="1"/>
            <a:r>
              <a:rPr lang="ar-EG" b="1" u="sng" dirty="0" smtClean="0">
                <a:solidFill>
                  <a:schemeClr val="tx1"/>
                </a:solidFill>
              </a:rPr>
              <a:t>تكون خطوات انشاء طبقة جديدة كالتالى :</a:t>
            </a:r>
          </a:p>
          <a:p>
            <a:pPr algn="r" rtl="1"/>
            <a:endParaRPr lang="ar-EG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ar-EG" dirty="0" smtClean="0">
                <a:solidFill>
                  <a:schemeClr val="tx1"/>
                </a:solidFill>
              </a:rPr>
              <a:t>فتح برنامج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ArcCataloge</a:t>
            </a:r>
            <a:r>
              <a:rPr lang="ar-EG" dirty="0" smtClean="0">
                <a:solidFill>
                  <a:schemeClr val="tx1"/>
                </a:solidFill>
              </a:rPr>
              <a:t> واختيار الملف ثم الضغط عليه يمين واختيار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Shapefile</a:t>
            </a:r>
            <a:r>
              <a:rPr lang="ar-EG" dirty="0" smtClean="0">
                <a:solidFill>
                  <a:schemeClr val="tx1"/>
                </a:solidFill>
              </a:rPr>
              <a:t> فتظهر قائمة تبدأ بكتابة الاسم والنوع  كالتالى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asaber\Desktop\عملى ارك\عمل طبقة جديدة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1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asaber\Desktop\عملى ارك\عمل طبقة جديدة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2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224136"/>
          </a:xfrm>
        </p:spPr>
        <p:txBody>
          <a:bodyPr>
            <a:normAutofit/>
          </a:bodyPr>
          <a:lstStyle/>
          <a:p>
            <a:pPr algn="r" rtl="1"/>
            <a:r>
              <a:rPr lang="ar-EG" sz="3600" dirty="0" smtClean="0"/>
              <a:t>وبعد كتابة اسم الطبقة واختيار نوعها يتم عمل </a:t>
            </a:r>
            <a:r>
              <a:rPr lang="en-US" sz="3600" dirty="0" smtClean="0"/>
              <a:t> </a:t>
            </a:r>
            <a:r>
              <a:rPr lang="ar-EG" sz="3600" dirty="0" smtClean="0"/>
              <a:t>  الارجاع الجغرافى للطبقة كالتالى :</a:t>
            </a:r>
            <a:endParaRPr lang="en-US" sz="3600" dirty="0"/>
          </a:p>
        </p:txBody>
      </p:sp>
      <p:pic>
        <p:nvPicPr>
          <p:cNvPr id="16386" name="Picture 2" descr="C:\Users\olasaber\Desktop\عملى ارك\عمل طبقة جديدة\ارجا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032448" cy="4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3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24936" cy="6408712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لتغيير خصائص الطبقة كمايلى: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olasaber\Desktop\عملى ارك\عمل طبقة جديدة\خصائص الطبق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67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asaber\Desktop\عملى ارك\عمل طبقة جديدة\خصائص الطبقة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2031" r="1736" b="4421"/>
          <a:stretch/>
        </p:blipFill>
        <p:spPr bwMode="auto">
          <a:xfrm>
            <a:off x="484908" y="387926"/>
            <a:ext cx="8188037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ar-EG" b="1" u="sng" dirty="0">
                <a:solidFill>
                  <a:srgbClr val="C00000"/>
                </a:solidFill>
              </a:rPr>
              <a:t> </a:t>
            </a:r>
            <a:r>
              <a:rPr lang="ar-EG" b="1" u="sng" dirty="0" smtClean="0">
                <a:solidFill>
                  <a:srgbClr val="C00000"/>
                </a:solidFill>
              </a:rPr>
              <a:t>التطبيق الأاول كيفية إنشاء قاعدة بيانات جغرافية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064896" cy="4824536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1-تتم عملية الإنشاء فى برنامج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Arccatalog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ar-EG" dirty="0" smtClean="0">
              <a:solidFill>
                <a:schemeClr val="tx1"/>
              </a:solidFill>
            </a:endParaRPr>
          </a:p>
          <a:p>
            <a:pPr algn="r" rtl="1"/>
            <a:endParaRPr lang="ar-EG" dirty="0" smtClean="0">
              <a:solidFill>
                <a:schemeClr val="tx1"/>
              </a:solidFill>
            </a:endParaRPr>
          </a:p>
          <a:p>
            <a:pPr algn="r" rtl="1"/>
            <a:r>
              <a:rPr lang="ar-EG" dirty="0" smtClean="0">
                <a:solidFill>
                  <a:schemeClr val="tx1"/>
                </a:solidFill>
              </a:rPr>
              <a:t>2- اختار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new </a:t>
            </a:r>
            <a:r>
              <a:rPr lang="ar-EG" dirty="0" smtClean="0">
                <a:solidFill>
                  <a:schemeClr val="tx1"/>
                </a:solidFill>
              </a:rPr>
              <a:t> ثم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folder </a:t>
            </a:r>
            <a:r>
              <a:rPr lang="ar-EG" dirty="0" smtClean="0">
                <a:solidFill>
                  <a:schemeClr val="tx1"/>
                </a:solidFill>
              </a:rPr>
              <a:t> ثم اضغط يمين على الملف وقم بتغيير اسم الملف (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r>
              <a:rPr lang="ar-EG" dirty="0" smtClean="0">
                <a:solidFill>
                  <a:schemeClr val="tx1"/>
                </a:solidFill>
              </a:rPr>
              <a:t>) والاسم هنا يكون على حسب المشروع.</a:t>
            </a:r>
          </a:p>
          <a:p>
            <a:pPr marL="457200" indent="-457200" algn="r" rtl="1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3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ar-EG" b="1" u="sng" dirty="0" smtClean="0">
                <a:solidFill>
                  <a:srgbClr val="FF0000"/>
                </a:solidFill>
              </a:rPr>
              <a:t> التطبيق الثالث كيفية اضافة حقل فى جدول البيانات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496944" cy="475252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الأعمدة فى البرنامج لها خصائص يتم تحديدها وفقا لمدخلات الحقل فمثلا عند انشاء حقل خاص بأسماء المدارس سوف يكون من نوع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text</a:t>
            </a:r>
            <a:r>
              <a:rPr lang="ar-EG" sz="2800" dirty="0" smtClean="0">
                <a:solidFill>
                  <a:schemeClr val="tx1"/>
                </a:solidFill>
              </a:rPr>
              <a:t> أما الحقل الخاص بتاريخ انشاء المدرسة سوف يكون من نوع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Data</a:t>
            </a:r>
            <a:r>
              <a:rPr lang="ar-EG" sz="2800" dirty="0" smtClean="0">
                <a:solidFill>
                  <a:schemeClr val="tx1"/>
                </a:solidFill>
              </a:rPr>
              <a:t> وتلك انواع الحقول ومدخلاتها فى البرنامج:</a:t>
            </a:r>
          </a:p>
          <a:p>
            <a:pPr marL="457200" indent="-457200" algn="r" rt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Short integer</a:t>
            </a:r>
            <a:r>
              <a:rPr lang="ar-EG" sz="2800" dirty="0" smtClean="0">
                <a:solidFill>
                  <a:schemeClr val="tx1"/>
                </a:solidFill>
              </a:rPr>
              <a:t> عدد صحيح مكون من 5 خانات أو أقل</a:t>
            </a:r>
          </a:p>
          <a:p>
            <a:pPr marL="457200" indent="-457200" algn="r" rt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Long</a:t>
            </a:r>
            <a:r>
              <a:rPr lang="ar-EG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integer</a:t>
            </a:r>
            <a:r>
              <a:rPr lang="ar-EG" sz="2800" dirty="0" smtClean="0">
                <a:solidFill>
                  <a:schemeClr val="tx1"/>
                </a:solidFill>
              </a:rPr>
              <a:t> عدد صحيح مكون من 9 خانات أو أقل</a:t>
            </a:r>
          </a:p>
          <a:p>
            <a:pPr marL="457200" indent="-457200" algn="r" rt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Float</a:t>
            </a:r>
            <a:r>
              <a:rPr lang="ar-EG" sz="2800" dirty="0" smtClean="0">
                <a:solidFill>
                  <a:schemeClr val="tx1"/>
                </a:solidFill>
              </a:rPr>
              <a:t> عدد مكون من 7 خانات منها 3 خانات عشرية.</a:t>
            </a:r>
          </a:p>
          <a:p>
            <a:pPr marL="457200" indent="-457200" algn="r" rtl="1">
              <a:buFontTx/>
              <a:buChar char="-"/>
            </a:pP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Double</a:t>
            </a:r>
            <a:r>
              <a:rPr lang="ar-EG" sz="2800" dirty="0" smtClean="0">
                <a:solidFill>
                  <a:schemeClr val="tx1"/>
                </a:solidFill>
              </a:rPr>
              <a:t>عدد </a:t>
            </a:r>
            <a:r>
              <a:rPr lang="ar-EG" sz="2800" dirty="0">
                <a:solidFill>
                  <a:schemeClr val="tx1"/>
                </a:solidFill>
              </a:rPr>
              <a:t>مكون من </a:t>
            </a:r>
            <a:r>
              <a:rPr lang="en-US" sz="2800" dirty="0" smtClean="0">
                <a:solidFill>
                  <a:schemeClr val="tx1"/>
                </a:solidFill>
              </a:rPr>
              <a:t>14</a:t>
            </a:r>
            <a:r>
              <a:rPr lang="ar-EG" sz="2800" dirty="0" smtClean="0">
                <a:solidFill>
                  <a:schemeClr val="tx1"/>
                </a:solidFill>
              </a:rPr>
              <a:t>خانات </a:t>
            </a:r>
            <a:r>
              <a:rPr lang="ar-EG" sz="2800" dirty="0">
                <a:solidFill>
                  <a:schemeClr val="tx1"/>
                </a:solidFill>
              </a:rPr>
              <a:t>منها </a:t>
            </a:r>
            <a:r>
              <a:rPr lang="en-US" sz="2800" dirty="0" smtClean="0">
                <a:solidFill>
                  <a:schemeClr val="tx1"/>
                </a:solidFill>
              </a:rPr>
              <a:t>5</a:t>
            </a:r>
            <a:r>
              <a:rPr lang="ar-EG" sz="2800" dirty="0" smtClean="0">
                <a:solidFill>
                  <a:schemeClr val="tx1"/>
                </a:solidFill>
              </a:rPr>
              <a:t>خانات </a:t>
            </a:r>
            <a:r>
              <a:rPr lang="ar-EG" sz="2800" dirty="0">
                <a:solidFill>
                  <a:schemeClr val="tx1"/>
                </a:solidFill>
              </a:rPr>
              <a:t>عشرية</a:t>
            </a:r>
            <a:r>
              <a:rPr lang="ar-EG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Text</a:t>
            </a:r>
            <a:r>
              <a:rPr lang="ar-EG" sz="2800" dirty="0" smtClean="0">
                <a:solidFill>
                  <a:schemeClr val="tx1"/>
                </a:solidFill>
              </a:rPr>
              <a:t> يشير الى سلسلة من الحروف أو الأرقام</a:t>
            </a:r>
          </a:p>
          <a:p>
            <a:pPr marL="457200" indent="-457200" algn="r" rtl="1">
              <a:buFontTx/>
              <a:buChar char="-"/>
            </a:pP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Data</a:t>
            </a:r>
            <a:r>
              <a:rPr lang="ar-EG" sz="2800" dirty="0" smtClean="0">
                <a:solidFill>
                  <a:schemeClr val="tx1"/>
                </a:solidFill>
              </a:rPr>
              <a:t> يشير إلى التاريخ أو الوقت </a:t>
            </a:r>
            <a:endParaRPr lang="ar-EG" sz="2800" dirty="0">
              <a:solidFill>
                <a:schemeClr val="tx1"/>
              </a:solidFill>
            </a:endParaRPr>
          </a:p>
          <a:p>
            <a:pPr marL="457200" indent="-457200" algn="r" rtl="1">
              <a:buFontTx/>
              <a:buChar char="-"/>
            </a:pPr>
            <a:endParaRPr lang="ar-EG" sz="2800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3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992888" cy="1470025"/>
          </a:xfrm>
        </p:spPr>
        <p:txBody>
          <a:bodyPr>
            <a:normAutofit/>
          </a:bodyPr>
          <a:lstStyle/>
          <a:p>
            <a:r>
              <a:rPr lang="ar-EG" sz="4000" dirty="0" smtClean="0">
                <a:solidFill>
                  <a:srgbClr val="C00000"/>
                </a:solidFill>
              </a:rPr>
              <a:t>تمرين : قم بانشاء حقل لاضافة اسماء المدراس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8856984" cy="5472608"/>
          </a:xfrm>
        </p:spPr>
        <p:txBody>
          <a:bodyPr/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يتم فتح الجدول الوصفى من أيقونة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table option</a:t>
            </a:r>
            <a:r>
              <a:rPr lang="ar-EG" sz="2800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lasaber\Desktop\عملى ارك\انشاء جدول وصفى\1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" b="10832"/>
          <a:stretch/>
        </p:blipFill>
        <p:spPr bwMode="auto">
          <a:xfrm>
            <a:off x="179512" y="1771181"/>
            <a:ext cx="4667250" cy="511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4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01000" cy="6408712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نختار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add field</a:t>
            </a:r>
            <a:r>
              <a:rPr lang="ar-EG" dirty="0" smtClean="0">
                <a:solidFill>
                  <a:schemeClr val="tx1"/>
                </a:solidFill>
              </a:rPr>
              <a:t> ونضيف اسم الحقل الأول وليكن اسم المدرسة ومن نوع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Text</a:t>
            </a:r>
            <a:r>
              <a:rPr lang="ar-EG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lasaber\Desktop\عملى ارك\انشاء جدول وصفى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340768"/>
            <a:ext cx="8764587" cy="54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4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asaber\Desktop\عملى ارك\قاعدة بيانات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776288"/>
            <a:ext cx="6831013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5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asaber\Desktop\عملى ارك\قاعدة بيانات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22" y="375811"/>
            <a:ext cx="6180354" cy="61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4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12968" cy="5616624"/>
          </a:xfrm>
        </p:spPr>
        <p:txBody>
          <a:bodyPr/>
          <a:lstStyle/>
          <a:p>
            <a:pPr algn="r" rtl="1"/>
            <a:r>
              <a:rPr lang="ar-EG" dirty="0" smtClean="0">
                <a:solidFill>
                  <a:schemeClr val="tx1"/>
                </a:solidFill>
              </a:rPr>
              <a:t>3-ثم على الملف اضغط يمين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R . click</a:t>
            </a:r>
            <a:r>
              <a:rPr lang="ar-EG" dirty="0" smtClean="0">
                <a:solidFill>
                  <a:schemeClr val="tx1"/>
                </a:solidFill>
              </a:rPr>
              <a:t> ونختار من القائمة المنسدلة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New</a:t>
            </a:r>
            <a:r>
              <a:rPr lang="ar-EG" dirty="0" smtClean="0">
                <a:solidFill>
                  <a:schemeClr val="tx1"/>
                </a:solidFill>
              </a:rPr>
              <a:t> ثم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Geodatabase</a:t>
            </a:r>
            <a:r>
              <a:rPr lang="ar-EG" dirty="0" smtClean="0">
                <a:solidFill>
                  <a:schemeClr val="tx1"/>
                </a:solidFill>
              </a:rPr>
              <a:t> وسوف نجد اختيارين لبناء الطبقة :</a:t>
            </a:r>
          </a:p>
          <a:p>
            <a:pPr algn="r" rtl="1"/>
            <a:r>
              <a:rPr lang="ar-EG" dirty="0" smtClean="0">
                <a:solidFill>
                  <a:srgbClr val="C00000"/>
                </a:solidFill>
              </a:rPr>
              <a:t>أ-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personal </a:t>
            </a:r>
            <a:r>
              <a:rPr lang="en-US" dirty="0" err="1" smtClean="0">
                <a:solidFill>
                  <a:srgbClr val="C00000"/>
                </a:solidFill>
              </a:rPr>
              <a:t>Geadatabase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وتعرف بقاعدة البيانات  الشخصية وتستخدم عند العمل  الشخصى وامتدادها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mdb</a:t>
            </a:r>
            <a:r>
              <a:rPr lang="ar-EG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endParaRPr lang="ar-EG" dirty="0" smtClean="0">
              <a:solidFill>
                <a:schemeClr val="tx1"/>
              </a:solidFill>
            </a:endParaRPr>
          </a:p>
          <a:p>
            <a:pPr algn="r" rtl="1"/>
            <a:r>
              <a:rPr lang="ar-EG" dirty="0" smtClean="0">
                <a:solidFill>
                  <a:schemeClr val="tx1"/>
                </a:solidFill>
              </a:rPr>
              <a:t>ب -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File </a:t>
            </a:r>
            <a:r>
              <a:rPr lang="en-US" dirty="0" err="1" smtClean="0">
                <a:solidFill>
                  <a:srgbClr val="C00000"/>
                </a:solidFill>
              </a:rPr>
              <a:t>Geodadtabase</a:t>
            </a:r>
            <a:r>
              <a:rPr lang="ar-EG" dirty="0" smtClean="0">
                <a:solidFill>
                  <a:srgbClr val="C00000"/>
                </a:solidFill>
              </a:rPr>
              <a:t> </a:t>
            </a:r>
            <a:r>
              <a:rPr lang="ar-EG" dirty="0" smtClean="0">
                <a:solidFill>
                  <a:schemeClr val="tx1"/>
                </a:solidFill>
              </a:rPr>
              <a:t>تعرف بقاعدة بيانات عامة أو ملف قاعدة البيانات حيث تحتوى على العديد من الملفات وامتدادها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gdb</a:t>
            </a:r>
            <a:r>
              <a:rPr lang="ar-EG" dirty="0" smtClean="0">
                <a:solidFill>
                  <a:schemeClr val="tx1"/>
                </a:solidFill>
              </a:rPr>
              <a:t> وتستخدم فى المشروعات العملاقة.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asaber\Desktop\عملى ارك\قاعدة بيانات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72" y="0"/>
            <a:ext cx="5450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8136904" cy="5976664"/>
          </a:xfrm>
        </p:spPr>
        <p:txBody>
          <a:bodyPr/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4- انشاء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Dataset</a:t>
            </a:r>
            <a:r>
              <a:rPr lang="ar-EG" sz="2800" dirty="0" smtClean="0">
                <a:solidFill>
                  <a:schemeClr val="tx1"/>
                </a:solidFill>
              </a:rPr>
              <a:t> من خلال الضغط يمين على 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Geodataset</a:t>
            </a:r>
            <a:r>
              <a:rPr lang="ar-EG" sz="2800" dirty="0" smtClean="0">
                <a:solidFill>
                  <a:schemeClr val="tx1"/>
                </a:solidFill>
              </a:rPr>
              <a:t> وهى تضم مجموعة من الطبقات ذات تعريف جغرافى واحد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olasaber\Desktop\عملى ارك\قاعدة بيانات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" y="1412776"/>
            <a:ext cx="755992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6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352928" cy="5976664"/>
          </a:xfrm>
        </p:spPr>
        <p:txBody>
          <a:bodyPr/>
          <a:lstStyle/>
          <a:p>
            <a:pPr algn="r" rtl="1"/>
            <a:r>
              <a:rPr lang="ar-EG" sz="2400" dirty="0" smtClean="0">
                <a:solidFill>
                  <a:schemeClr val="tx1"/>
                </a:solidFill>
              </a:rPr>
              <a:t>يظهر مربع حوارى خاص بانشاء 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feature dataset</a:t>
            </a:r>
            <a:r>
              <a:rPr lang="ar-EG" sz="2400" dirty="0" smtClean="0">
                <a:solidFill>
                  <a:schemeClr val="tx1"/>
                </a:solidFill>
              </a:rPr>
              <a:t> وبعد كتابة الاسم يتم اختيار 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Next</a:t>
            </a:r>
            <a:r>
              <a:rPr lang="ar-EG" sz="2400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olasaber\Desktop\عملى ارك\قاعدة بيانات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" y="1124744"/>
            <a:ext cx="8916645" cy="56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3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741368"/>
          </a:xfrm>
        </p:spPr>
        <p:txBody>
          <a:bodyPr/>
          <a:lstStyle/>
          <a:p>
            <a:pPr algn="r" rtl="1"/>
            <a:r>
              <a:rPr lang="ar-EG" sz="2800" dirty="0" smtClean="0">
                <a:solidFill>
                  <a:schemeClr val="tx1"/>
                </a:solidFill>
              </a:rPr>
              <a:t>تحديد النطاق الخاص بالتعريف الجغرافى </a:t>
            </a:r>
            <a:endParaRPr lang="ar-SA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projected coordinate system --- </a:t>
            </a:r>
            <a:r>
              <a:rPr lang="en-US" sz="2400" dirty="0" err="1" smtClean="0">
                <a:solidFill>
                  <a:schemeClr val="tx1"/>
                </a:solidFill>
              </a:rPr>
              <a:t>utm</a:t>
            </a:r>
            <a:r>
              <a:rPr lang="en-US" sz="2400" dirty="0" smtClean="0">
                <a:solidFill>
                  <a:schemeClr val="tx1"/>
                </a:solidFill>
              </a:rPr>
              <a:t>--- </a:t>
            </a:r>
            <a:r>
              <a:rPr lang="en-US" sz="2400" dirty="0" err="1" smtClean="0">
                <a:solidFill>
                  <a:schemeClr val="tx1"/>
                </a:solidFill>
              </a:rPr>
              <a:t>wgs</a:t>
            </a:r>
            <a:r>
              <a:rPr lang="en-US" sz="2400" dirty="0" smtClean="0">
                <a:solidFill>
                  <a:schemeClr val="tx1"/>
                </a:solidFill>
              </a:rPr>
              <a:t> 1984 ---Zone 36N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olasaber\Desktop\عملى ارك\قاعدة بيانات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" y="1124744"/>
            <a:ext cx="858429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9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393</Words>
  <Application>Microsoft Office PowerPoint</Application>
  <PresentationFormat>عرض على الشاشة (3:4)‏</PresentationFormat>
  <Paragraphs>38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عرض تقديمي في PowerPoint</vt:lpstr>
      <vt:lpstr> التطبيق الأاول كيفية إنشاء قاعدة بيانات جغرافية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التطبيق الثانى إنشاء طبقة جديدة داخل برنامج   ArcGis  مثال عمل طبقة من نوع خط لرسم خريطة كنتورية</vt:lpstr>
      <vt:lpstr>عرض تقديمي في PowerPoint</vt:lpstr>
      <vt:lpstr>عرض تقديمي في PowerPoint</vt:lpstr>
      <vt:lpstr>وبعد كتابة اسم الطبقة واختيار نوعها يتم عمل    الارجاع الجغرافى للطبقة كالتالى :</vt:lpstr>
      <vt:lpstr>عرض تقديمي في PowerPoint</vt:lpstr>
      <vt:lpstr>عرض تقديمي في PowerPoint</vt:lpstr>
      <vt:lpstr> التطبيق الثالث كيفية اضافة حقل فى جدول البيانات </vt:lpstr>
      <vt:lpstr>تمرين : قم بانشاء حقل لاضافة اسماء المدراس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كيفية إنشاء قاعدة بيانات جغرافية </dc:title>
  <dc:creator>olasaber</dc:creator>
  <cp:lastModifiedBy>Dreams</cp:lastModifiedBy>
  <cp:revision>36</cp:revision>
  <dcterms:created xsi:type="dcterms:W3CDTF">2020-03-19T11:33:34Z</dcterms:created>
  <dcterms:modified xsi:type="dcterms:W3CDTF">2020-04-08T01:05:20Z</dcterms:modified>
</cp:coreProperties>
</file>