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9100-A00D-440B-949A-42066CFCCA2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E55F-998B-4F4B-A88A-E4BB9923B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40025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نظم المعلومات الجغرافية</a:t>
            </a:r>
            <a:r>
              <a:rPr lang="ar-EG" sz="3600" dirty="0">
                <a:latin typeface="Arial" pitchFamily="34" charset="0"/>
                <a:cs typeface="Arial" pitchFamily="34" charset="0"/>
              </a:rPr>
              <a:t/>
            </a:r>
            <a:br>
              <a:rPr lang="ar-EG" sz="3600" dirty="0">
                <a:latin typeface="Arial" pitchFamily="34" charset="0"/>
                <a:cs typeface="Arial" pitchFamily="34" charset="0"/>
              </a:rPr>
            </a:br>
            <a:r>
              <a:rPr lang="ar-EG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الفرقة الثالثة</a:t>
            </a:r>
            <a:r>
              <a:rPr lang="ar-EG" sz="3600" dirty="0">
                <a:latin typeface="Arial" pitchFamily="34" charset="0"/>
                <a:cs typeface="Arial" pitchFamily="34" charset="0"/>
              </a:rPr>
              <a:t/>
            </a:r>
            <a:br>
              <a:rPr lang="ar-EG" sz="3600" dirty="0">
                <a:latin typeface="Arial" pitchFamily="34" charset="0"/>
                <a:cs typeface="Arial" pitchFamily="34" charset="0"/>
              </a:rPr>
            </a:br>
            <a:r>
              <a:rPr lang="ar-EG" sz="3600" b="1" dirty="0">
                <a:latin typeface="Arial" pitchFamily="34" charset="0"/>
                <a:cs typeface="Arial" pitchFamily="34" charset="0"/>
              </a:rPr>
              <a:t>كلية التربية</a:t>
            </a:r>
            <a:endParaRPr lang="en-US" sz="3600" dirty="0"/>
          </a:p>
          <a:p>
            <a:pPr algn="ctr" rtl="1"/>
            <a:endParaRPr lang="en-US" sz="3600" dirty="0"/>
          </a:p>
        </p:txBody>
      </p:sp>
      <p:pic>
        <p:nvPicPr>
          <p:cNvPr id="6" name="Picture 6" descr="Description: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2400"/>
            <a:ext cx="1654671" cy="1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0311" y="1484784"/>
            <a:ext cx="165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</a:pPr>
            <a:r>
              <a:rPr lang="ar-SA" alt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قسم </a:t>
            </a:r>
            <a:r>
              <a:rPr lang="ar-SA" alt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الجغرافية</a:t>
            </a:r>
            <a:endParaRPr lang="ar-S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172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640960" cy="6192688"/>
          </a:xfrm>
        </p:spPr>
        <p:txBody>
          <a:bodyPr/>
          <a:lstStyle/>
          <a:p>
            <a:pPr rtl="1"/>
            <a:r>
              <a:rPr lang="ar-EG" dirty="0" smtClean="0">
                <a:solidFill>
                  <a:schemeClr val="tx1"/>
                </a:solidFill>
              </a:rPr>
              <a:t>بعد اضافة جدول البيانات الى البرنامج نعمل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R.C</a:t>
            </a:r>
            <a:r>
              <a:rPr lang="ar-EG" dirty="0" smtClean="0">
                <a:solidFill>
                  <a:schemeClr val="tx1"/>
                </a:solidFill>
              </a:rPr>
              <a:t> على جدول البيانات حيث تظهر قائمة نختار منها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Display </a:t>
            </a:r>
            <a:r>
              <a:rPr lang="en-US" dirty="0" err="1" smtClean="0">
                <a:solidFill>
                  <a:schemeClr val="tx1"/>
                </a:solidFill>
              </a:rPr>
              <a:t>XYData</a:t>
            </a:r>
            <a:r>
              <a:rPr lang="ar-EG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olasaber\Desktop\عملى ارك\استرداد ملف اكسيل داخل برنامج الارك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8"/>
          <a:stretch/>
        </p:blipFill>
        <p:spPr bwMode="auto">
          <a:xfrm>
            <a:off x="1689100" y="1700808"/>
            <a:ext cx="38190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5904656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بعد اختيار </a:t>
            </a:r>
            <a:r>
              <a:rPr lang="en-US" dirty="0" smtClean="0">
                <a:solidFill>
                  <a:schemeClr val="tx1"/>
                </a:solidFill>
              </a:rPr>
              <a:t>Display </a:t>
            </a:r>
            <a:r>
              <a:rPr lang="en-US" dirty="0" err="1" smtClean="0">
                <a:solidFill>
                  <a:schemeClr val="tx1"/>
                </a:solidFill>
              </a:rPr>
              <a:t>XYData</a:t>
            </a:r>
            <a:r>
              <a:rPr lang="ar-EG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تظهر النافذة التالية</a:t>
            </a:r>
            <a:endParaRPr lang="en-US" dirty="0" smtClean="0">
              <a:solidFill>
                <a:schemeClr val="tx1"/>
              </a:solidFill>
            </a:endParaRPr>
          </a:p>
          <a:p>
            <a:pPr rtl="1"/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9219" name="Picture 3" descr="C:\Users\olasaber\Desktop\عملى ارك\استرداد ملف اكسيل داخل برنامج الارك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47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5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408712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>
                <a:solidFill>
                  <a:schemeClr val="tx1"/>
                </a:solidFill>
              </a:rPr>
              <a:t>بعد اختيار نظام الاحداثيات نضغط </a:t>
            </a:r>
            <a:r>
              <a:rPr lang="en-US" sz="2800" dirty="0" smtClean="0">
                <a:solidFill>
                  <a:schemeClr val="tx1"/>
                </a:solidFill>
              </a:rPr>
              <a:t> Ok</a:t>
            </a:r>
            <a:r>
              <a:rPr lang="ar-EG" sz="2800" dirty="0" smtClean="0">
                <a:solidFill>
                  <a:schemeClr val="tx1"/>
                </a:solidFill>
              </a:rPr>
              <a:t> حيث يلاحظ ظهور النقاط حيز العرض ضمن طبقة اسمها = اسم جدول البيانات +</a:t>
            </a:r>
            <a:r>
              <a:rPr lang="en-US" sz="2800" dirty="0" smtClean="0">
                <a:solidFill>
                  <a:schemeClr val="tx1"/>
                </a:solidFill>
              </a:rPr>
              <a:t> events</a:t>
            </a:r>
            <a:r>
              <a:rPr lang="ar-EG" sz="2800" dirty="0" smtClean="0">
                <a:solidFill>
                  <a:schemeClr val="tx1"/>
                </a:solidFill>
              </a:rPr>
              <a:t> ، وهذه الطبقة تكون وهمية والغرض منها عرض النقاط فقط ، وعند حذف الطبقة من البرنامج لايمكن إعادتها مرة أخرى ولذلك سنقوم بحفظ الطبقة كملف رسم من نوع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shapefile</a:t>
            </a:r>
            <a:r>
              <a:rPr lang="ar-EG" sz="2800" dirty="0" smtClean="0">
                <a:solidFill>
                  <a:schemeClr val="tx1"/>
                </a:solidFill>
              </a:rPr>
              <a:t> أو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feature class</a:t>
            </a:r>
            <a:r>
              <a:rPr lang="ar-EG" sz="2800" dirty="0" smtClean="0">
                <a:solidFill>
                  <a:schemeClr val="tx1"/>
                </a:solidFill>
              </a:rPr>
              <a:t> كالتالى :</a:t>
            </a:r>
          </a:p>
          <a:p>
            <a:pPr algn="r" rtl="1"/>
            <a:endParaRPr lang="ar-EG" sz="2800" dirty="0">
              <a:solidFill>
                <a:schemeClr val="tx1"/>
              </a:solidFill>
            </a:endParaRPr>
          </a:p>
          <a:p>
            <a:pPr algn="r" rt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olasaber\Desktop\عملى ارك\استرداد ملف اكسيل داخل برنامج الارك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4" b="10336"/>
          <a:stretch/>
        </p:blipFill>
        <p:spPr bwMode="auto">
          <a:xfrm>
            <a:off x="611560" y="2780928"/>
            <a:ext cx="80648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19" y="332656"/>
            <a:ext cx="8547769" cy="5306144"/>
          </a:xfrm>
        </p:spPr>
        <p:txBody>
          <a:bodyPr>
            <a:normAutofit/>
          </a:bodyPr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لحفظ الطبقة الوهمية كملف رسم نعمل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R.c</a:t>
            </a:r>
            <a:r>
              <a:rPr lang="ar-EG" sz="2800" dirty="0" smtClean="0">
                <a:solidFill>
                  <a:schemeClr val="tx1"/>
                </a:solidFill>
              </a:rPr>
              <a:t> على الطبقة ونختار من القائمة المنسدلة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Data</a:t>
            </a:r>
            <a:r>
              <a:rPr lang="ar-EG" sz="2800" dirty="0" smtClean="0">
                <a:solidFill>
                  <a:schemeClr val="tx1"/>
                </a:solidFill>
              </a:rPr>
              <a:t> ومن القائمة الفرعية نختار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Export 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olasaber\Desktop\عملى ارك\استرداد ملف اكسيل داخل برنامج الارك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 bwMode="auto">
          <a:xfrm>
            <a:off x="539552" y="1556792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568952" cy="5976664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تظهر النافذة التالية :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olasaber\Desktop\عملى ارك\استرداد ملف اكسيل داخل برنامج الارك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3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16" y="332656"/>
            <a:ext cx="8500856" cy="6525344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بعد الضغط على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Browse</a:t>
            </a:r>
            <a:r>
              <a:rPr lang="ar-EG" dirty="0" smtClean="0">
                <a:solidFill>
                  <a:schemeClr val="tx1"/>
                </a:solidFill>
              </a:rPr>
              <a:t>تظهر النافذة التالية 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lasaber\Desktop\عملى ارك\استرداد ملف اكسيل داخل برنامج الارك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5760" r="14355" b="2943"/>
          <a:stretch/>
        </p:blipFill>
        <p:spPr bwMode="auto">
          <a:xfrm>
            <a:off x="683568" y="1052736"/>
            <a:ext cx="770485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8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4248472"/>
          </a:xfrm>
        </p:spPr>
        <p:txBody>
          <a:bodyPr/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فى هذا المثال سنقوم بخزن ملف الرسم </a:t>
            </a:r>
            <a:r>
              <a:rPr lang="ar-SA" sz="2800" dirty="0" smtClean="0">
                <a:solidFill>
                  <a:schemeClr val="tx1"/>
                </a:solidFill>
              </a:rPr>
              <a:t>ك </a:t>
            </a:r>
            <a:r>
              <a:rPr lang="en-US" sz="2800" dirty="0" smtClean="0">
                <a:solidFill>
                  <a:schemeClr val="tx1"/>
                </a:solidFill>
              </a:rPr>
              <a:t> Shapefile</a:t>
            </a:r>
            <a:r>
              <a:rPr lang="ar-EG" sz="2800" dirty="0" smtClean="0">
                <a:solidFill>
                  <a:schemeClr val="tx1"/>
                </a:solidFill>
              </a:rPr>
              <a:t> وباسم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School</a:t>
            </a:r>
            <a:r>
              <a:rPr lang="ar-EG" sz="2800" dirty="0" smtClean="0">
                <a:solidFill>
                  <a:schemeClr val="tx1"/>
                </a:solidFill>
              </a:rPr>
              <a:t> ويمكن فيما بعد تحويله إلى ملف رسم من نوع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Feature class</a:t>
            </a:r>
            <a:endParaRPr lang="ar-EG" sz="2800" dirty="0" smtClean="0">
              <a:solidFill>
                <a:schemeClr val="tx1"/>
              </a:solidFill>
            </a:endParaRPr>
          </a:p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بعد اختيار مكان واسم ونوع الخزن نضغط على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Save</a:t>
            </a:r>
            <a:r>
              <a:rPr lang="ar-EG" sz="2800" dirty="0" smtClean="0">
                <a:solidFill>
                  <a:schemeClr val="tx1"/>
                </a:solidFill>
              </a:rPr>
              <a:t> لننتقل إلى نافذة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Export Data</a:t>
            </a:r>
            <a:r>
              <a:rPr lang="ar-EG" sz="2800" dirty="0" smtClean="0">
                <a:solidFill>
                  <a:schemeClr val="tx1"/>
                </a:solidFill>
              </a:rPr>
              <a:t> مرة أخرى ونضغط فيها على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ok</a:t>
            </a:r>
            <a:r>
              <a:rPr lang="ar-EG" sz="2800" dirty="0" smtClean="0">
                <a:solidFill>
                  <a:schemeClr val="tx1"/>
                </a:solidFill>
              </a:rPr>
              <a:t> حيث تظهر نافذة تخبرنا (هل ترغب بإضافة ملف الرسم الجديد إلى حيز للعرض ) ونختار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yes</a:t>
            </a:r>
            <a:r>
              <a:rPr lang="ar-EG" sz="2800" dirty="0" smtClean="0">
                <a:solidFill>
                  <a:schemeClr val="tx1"/>
                </a:solidFill>
              </a:rPr>
              <a:t> .ونلاحظ  ظهور الطبقة الجديدة فى جدول المحتويات للبرنامج.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1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asaber\Desktop\عملى ارك\استرداد ملف اكسيل داخل برنامج الارك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1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6048672"/>
          </a:xfrm>
        </p:spPr>
        <p:txBody>
          <a:bodyPr>
            <a:noAutofit/>
          </a:bodyPr>
          <a:lstStyle/>
          <a:p>
            <a:pPr algn="r" rtl="1"/>
            <a:r>
              <a:rPr lang="ar-EG" sz="2400" dirty="0">
                <a:solidFill>
                  <a:srgbClr val="C00000"/>
                </a:solidFill>
              </a:rPr>
              <a:t/>
            </a:r>
            <a:br>
              <a:rPr lang="ar-EG" sz="2400" dirty="0">
                <a:solidFill>
                  <a:srgbClr val="C00000"/>
                </a:solidFill>
              </a:rPr>
            </a:br>
            <a:r>
              <a:rPr lang="ar-EG" sz="2400" dirty="0">
                <a:solidFill>
                  <a:srgbClr val="C00000"/>
                </a:solidFill>
              </a:rPr>
              <a:t>التطبيق </a:t>
            </a:r>
            <a:r>
              <a:rPr lang="ar-EG" sz="2400" dirty="0" smtClean="0">
                <a:solidFill>
                  <a:srgbClr val="C00000"/>
                </a:solidFill>
              </a:rPr>
              <a:t>السابع :</a:t>
            </a:r>
            <a:r>
              <a:rPr lang="ar-EG" sz="2400" b="1" dirty="0" smtClean="0">
                <a:solidFill>
                  <a:srgbClr val="C00000"/>
                </a:solidFill>
              </a:rPr>
              <a:t>ماهى </a:t>
            </a:r>
            <a:r>
              <a:rPr lang="ar-EG" sz="2400" b="1" dirty="0">
                <a:solidFill>
                  <a:srgbClr val="C00000"/>
                </a:solidFill>
              </a:rPr>
              <a:t>أساسيات الخريطة وكيفية إخراجها من برنامج 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Arc </a:t>
            </a:r>
            <a:r>
              <a:rPr lang="en-US" sz="2400" b="1" dirty="0" err="1">
                <a:solidFill>
                  <a:srgbClr val="C00000"/>
                </a:solidFill>
              </a:rPr>
              <a:t>Gis</a:t>
            </a:r>
            <a:r>
              <a:rPr lang="ar-EG" sz="2400" b="1" dirty="0">
                <a:solidFill>
                  <a:srgbClr val="C00000"/>
                </a:solidFill>
              </a:rPr>
              <a:t> </a:t>
            </a:r>
            <a:br>
              <a:rPr lang="ar-EG" sz="2400" b="1" dirty="0">
                <a:solidFill>
                  <a:srgbClr val="C00000"/>
                </a:solidFill>
              </a:rPr>
            </a:br>
            <a:r>
              <a:rPr lang="ar-EG" sz="2400" b="1" dirty="0">
                <a:solidFill>
                  <a:srgbClr val="C00000"/>
                </a:solidFill>
              </a:rPr>
              <a:t/>
            </a:r>
            <a:br>
              <a:rPr lang="ar-EG" sz="2400" b="1" dirty="0">
                <a:solidFill>
                  <a:srgbClr val="C00000"/>
                </a:solidFill>
              </a:rPr>
            </a:br>
            <a:r>
              <a:rPr lang="ar-EG" sz="2400" b="1" dirty="0">
                <a:solidFill>
                  <a:srgbClr val="C00000"/>
                </a:solidFill>
              </a:rPr>
              <a:t/>
            </a:r>
            <a:br>
              <a:rPr lang="ar-EG" sz="2400" b="1" dirty="0">
                <a:solidFill>
                  <a:srgbClr val="C00000"/>
                </a:solidFill>
              </a:rPr>
            </a:br>
            <a:r>
              <a:rPr lang="ar-EG" sz="2400" b="1" dirty="0">
                <a:solidFill>
                  <a:srgbClr val="C00000"/>
                </a:solidFill>
              </a:rPr>
              <a:t/>
            </a:r>
            <a:br>
              <a:rPr lang="ar-EG" sz="2400" b="1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  <a:p>
            <a:pPr algn="r"/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olasaber\Desktop\عملى ارك\اخراج الخريطة\اخراج الخريطة.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2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76456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 smtClean="0">
                <a:solidFill>
                  <a:srgbClr val="C00000"/>
                </a:solidFill>
              </a:rPr>
              <a:t>أ-ادخال العنوان </a:t>
            </a:r>
            <a:r>
              <a:rPr lang="en-US" sz="2800" b="1" dirty="0" smtClean="0">
                <a:solidFill>
                  <a:srgbClr val="C00000"/>
                </a:solidFill>
              </a:rPr>
              <a:t>Title</a:t>
            </a:r>
            <a:r>
              <a:rPr lang="ar-EG" sz="2800" b="1" dirty="0">
                <a:solidFill>
                  <a:srgbClr val="C00000"/>
                </a:solidFill>
              </a:rPr>
              <a:t> </a:t>
            </a:r>
            <a:r>
              <a:rPr lang="ar-EG" sz="2800" dirty="0" smtClean="0"/>
              <a:t>: بعد اختيار الامر </a:t>
            </a:r>
            <a:r>
              <a:rPr lang="ar-SA" sz="2800" dirty="0" smtClean="0"/>
              <a:t> </a:t>
            </a:r>
            <a:r>
              <a:rPr lang="en-US" sz="2800" dirty="0" smtClean="0"/>
              <a:t> Title</a:t>
            </a:r>
            <a:r>
              <a:rPr lang="ar-EG" sz="2800" dirty="0" smtClean="0"/>
              <a:t> من الأمر </a:t>
            </a:r>
            <a:r>
              <a:rPr lang="ar-SA" sz="2800" dirty="0" smtClean="0"/>
              <a:t> </a:t>
            </a:r>
            <a:r>
              <a:rPr lang="en-US" sz="2800" dirty="0" smtClean="0"/>
              <a:t> Insert</a:t>
            </a:r>
            <a:r>
              <a:rPr lang="ar-EG" sz="2800" dirty="0" smtClean="0"/>
              <a:t> نلاحظ ظهور نص كتابى يتم كتابة العنوان فيه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4896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lasaber\Desktop\عملى ارك\اخراج الخريطة\3العنوان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/>
          <a:stretch/>
        </p:blipFill>
        <p:spPr bwMode="auto">
          <a:xfrm>
            <a:off x="467544" y="1844824"/>
            <a:ext cx="8136904" cy="46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6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0647"/>
            <a:ext cx="7772400" cy="1008113"/>
          </a:xfrm>
        </p:spPr>
        <p:txBody>
          <a:bodyPr>
            <a:normAutofit/>
          </a:bodyPr>
          <a:lstStyle/>
          <a:p>
            <a:pPr algn="r"/>
            <a:r>
              <a:rPr lang="ar-EG" sz="2800" b="1" dirty="0" smtClean="0">
                <a:solidFill>
                  <a:srgbClr val="FF0000"/>
                </a:solidFill>
              </a:rPr>
              <a:t> التطبيق الرابع : كيفية الرسم داخل برنامج الأرك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544616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1- تفعيل شريط الرسم كالتالى 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lasaber\Desktop\عملى ارك\كيفية الرسم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9847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9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asaber\Desktop\عملى ارك\اخراج الخريطة\4-عنوا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54461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5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3200" b="1" u="sng" dirty="0" smtClean="0">
                <a:solidFill>
                  <a:srgbClr val="C00000"/>
                </a:solidFill>
              </a:rPr>
              <a:t>ب-دخال النص </a:t>
            </a:r>
            <a:r>
              <a:rPr lang="ar-SA" sz="3200" b="1" u="sng" dirty="0" smtClean="0">
                <a:solidFill>
                  <a:srgbClr val="C00000"/>
                </a:solidFill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</a:rPr>
              <a:t> Text</a:t>
            </a:r>
            <a:r>
              <a:rPr lang="ar-EG" sz="3200" dirty="0" smtClean="0"/>
              <a:t>:طريقة عملها مشابهه لادخال العنوان والاختلاف هنا يظهر بحجم صغير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51125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olasaber\Desktop\عملى ارك\اخراج الخريطة\ن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67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6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08504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2800" dirty="0" smtClean="0">
                <a:solidFill>
                  <a:srgbClr val="C00000"/>
                </a:solidFill>
              </a:rPr>
              <a:t>جـ-إدخال التأثيرات</a:t>
            </a:r>
            <a:r>
              <a:rPr lang="ar-SA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Neatline</a:t>
            </a:r>
            <a:r>
              <a:rPr lang="ar-EG" sz="2800" dirty="0" smtClean="0"/>
              <a:t>:يتم تحديد العنصر الذى يريد ادخال التأثرات عليه بواسطة أداة </a:t>
            </a:r>
            <a:r>
              <a:rPr lang="ar-SA" sz="2800" dirty="0" smtClean="0"/>
              <a:t> </a:t>
            </a:r>
            <a:r>
              <a:rPr lang="en-US" sz="2800" dirty="0" smtClean="0"/>
              <a:t> select</a:t>
            </a:r>
            <a:r>
              <a:rPr lang="ar-EG" sz="2800" dirty="0" smtClean="0"/>
              <a:t> ثم من قائمة </a:t>
            </a:r>
            <a:r>
              <a:rPr lang="en-US" sz="2800" dirty="0" smtClean="0"/>
              <a:t> insert</a:t>
            </a:r>
            <a:r>
              <a:rPr lang="ar-EG" sz="2800" dirty="0" smtClean="0"/>
              <a:t> يتم اختيار</a:t>
            </a:r>
            <a:r>
              <a:rPr lang="en-US" sz="2800" dirty="0"/>
              <a:t> </a:t>
            </a:r>
            <a:r>
              <a:rPr lang="en-US" sz="2800" dirty="0" err="1" smtClean="0"/>
              <a:t>Neatline</a:t>
            </a:r>
            <a:r>
              <a:rPr lang="ar-EG" sz="2800" dirty="0" smtClean="0"/>
              <a:t> فتظهر القائمة التالية </a:t>
            </a:r>
            <a:r>
              <a:rPr lang="ar-SA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122" name="Picture 2" descr="C:\Users\olasaber\Desktop\عملى ارك\اخراج الخريطة\تاثيرات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63284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6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856984" cy="5234136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فى النهاية يتم الحصول على الشكل التالى ، ويمكن تطبيق خاصية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Neatline</a:t>
            </a:r>
            <a:r>
              <a:rPr lang="ar-EG" dirty="0" smtClean="0">
                <a:solidFill>
                  <a:schemeClr val="tx1"/>
                </a:solidFill>
              </a:rPr>
              <a:t> على أى عنصر فى الخريطة بنفس الطريقة السابقة</a:t>
            </a:r>
          </a:p>
          <a:p>
            <a:endParaRPr lang="en-US" dirty="0"/>
          </a:p>
        </p:txBody>
      </p:sp>
      <p:pic>
        <p:nvPicPr>
          <p:cNvPr id="6147" name="Picture 3" descr="C:\Users\olasaber\Desktop\عملى ارك\اخراج الخريطة\تاثيرات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7" y="2204864"/>
            <a:ext cx="72728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3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204448" cy="1368151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sz="2800" dirty="0" smtClean="0">
                <a:solidFill>
                  <a:srgbClr val="C00000"/>
                </a:solidFill>
              </a:rPr>
              <a:t>د- إدخال مفتاح الخريطة </a:t>
            </a:r>
            <a:r>
              <a:rPr lang="ar-SA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Legend</a:t>
            </a:r>
            <a:r>
              <a:rPr lang="ar-EG" sz="2800" dirty="0" smtClean="0"/>
              <a:t>:يقصد بها قائمة المصطلحات والذى من خلاله يتم التعرف على إستخدام الألوان والرموز كالتالى </a:t>
            </a:r>
            <a:r>
              <a:rPr lang="ar-SA" sz="2800" dirty="0" smtClean="0"/>
              <a:t> </a:t>
            </a:r>
            <a:r>
              <a:rPr lang="en-US" sz="2800" dirty="0" smtClean="0"/>
              <a:t> insert—legend</a:t>
            </a:r>
            <a:r>
              <a:rPr lang="ar-EG" sz="2800" dirty="0" smtClean="0"/>
              <a:t> تظهر النافذة التالية</a:t>
            </a:r>
            <a:endParaRPr lang="en-US" sz="2800" dirty="0"/>
          </a:p>
        </p:txBody>
      </p:sp>
      <p:pic>
        <p:nvPicPr>
          <p:cNvPr id="7170" name="Picture 2" descr="C:\Users\olasaber\Desktop\عملى ارك\اخراج الخريطة\المفتا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72808" cy="4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3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/>
          </a:bodyPr>
          <a:lstStyle/>
          <a:p>
            <a:r>
              <a:rPr lang="ar-EG" sz="4000" b="1" u="sng" dirty="0" smtClean="0"/>
              <a:t>لتغيير خصائص العنوان يكون كالتالى:</a:t>
            </a:r>
            <a:endParaRPr lang="en-US" sz="4000" b="1" u="sng" dirty="0"/>
          </a:p>
        </p:txBody>
      </p:sp>
      <p:pic>
        <p:nvPicPr>
          <p:cNvPr id="8194" name="Picture 2" descr="C:\Users\olasaber\Desktop\عملى ارك\اخراج الخريطة\المفتاح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6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asaber\Desktop\عملى ارك\اخراج الخريطة\المفتاح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73448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963380" y="5096513"/>
            <a:ext cx="468052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asaber\Desktop\عملى ارك\اخراج الخريطة\المفتاح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247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355976" y="5877272"/>
            <a:ext cx="504056" cy="980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lasaber\Desktop\عملى ارك\اخراج الخريطة\المفتاح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r="4284"/>
          <a:stretch/>
        </p:blipFill>
        <p:spPr bwMode="auto">
          <a:xfrm>
            <a:off x="595744" y="332656"/>
            <a:ext cx="738447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563888" y="6093296"/>
            <a:ext cx="504056" cy="7647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8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asaber\Desktop\عملى ارك\اخراج الخريطة\المفتاح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4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6192688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مكونات شريط الرسم:</a:t>
            </a:r>
          </a:p>
          <a:p>
            <a:endParaRPr lang="en-US" dirty="0"/>
          </a:p>
        </p:txBody>
      </p:sp>
      <p:pic>
        <p:nvPicPr>
          <p:cNvPr id="5122" name="Picture 2" descr="C:\Users\olasaber\Desktop\عملى ارك\كيفية الرسم\شريط الرسم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3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/>
              <a:t>بعد اختيار الأمر </a:t>
            </a:r>
            <a:r>
              <a:rPr lang="ar-SA" sz="3200" dirty="0" smtClean="0"/>
              <a:t> </a:t>
            </a:r>
            <a:r>
              <a:rPr lang="en-US" sz="3200" dirty="0" smtClean="0"/>
              <a:t> Finish</a:t>
            </a:r>
            <a:r>
              <a:rPr lang="ar-EG" sz="3200" dirty="0" smtClean="0"/>
              <a:t> يظهر المفتاح بالشكل التالى:</a:t>
            </a:r>
            <a:endParaRPr lang="en-US" sz="3200" dirty="0"/>
          </a:p>
        </p:txBody>
      </p:sp>
      <p:pic>
        <p:nvPicPr>
          <p:cNvPr id="13314" name="Picture 2" descr="C:\Users\olasaber\Desktop\عملى ارك\اخراج الخريطة\المفتاح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9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93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0512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2800" b="1" dirty="0" smtClean="0">
                <a:solidFill>
                  <a:srgbClr val="C00000"/>
                </a:solidFill>
              </a:rPr>
              <a:t>هـ - إدخال سهم الشمال 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North Arrow</a:t>
            </a:r>
            <a:r>
              <a:rPr lang="ar-EG" sz="2800" b="1" dirty="0" smtClean="0">
                <a:solidFill>
                  <a:srgbClr val="C00000"/>
                </a:solidFill>
              </a:rPr>
              <a:t>: </a:t>
            </a:r>
            <a:r>
              <a:rPr lang="ar-EG" sz="2800" b="1" dirty="0" smtClean="0"/>
              <a:t>يمكن من خلاله تحديد إتجاه الخريطة وعند اختيار هذا الأمر تظهر النافذة التالية </a:t>
            </a:r>
            <a:endParaRPr lang="en-US" sz="2800" b="1" dirty="0"/>
          </a:p>
        </p:txBody>
      </p:sp>
      <p:pic>
        <p:nvPicPr>
          <p:cNvPr id="14338" name="Picture 2" descr="C:\Users\olasaber\Desktop\عملى ارك\اخراج الخريطة\الشما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88632" cy="49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067944" y="6250707"/>
            <a:ext cx="360040" cy="6072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0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asaber\Desktop\عملى ارك\اخراج الخريطة\الشمال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2728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56612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dirty="0" smtClean="0"/>
              <a:t>ثم نضغط </a:t>
            </a:r>
            <a:r>
              <a:rPr lang="en-US" sz="2800" dirty="0" smtClean="0"/>
              <a:t>ok</a:t>
            </a:r>
            <a:r>
              <a:rPr lang="ar-SA" sz="2800" dirty="0" smtClean="0"/>
              <a:t> وسوف يلاحظ اضافة سهم الشمال الى الخريطة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73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/>
          </a:bodyPr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و-إدخال شريط القياس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Scale Bar</a:t>
            </a:r>
            <a:r>
              <a:rPr lang="ar-EG" sz="2400" b="1" dirty="0" smtClean="0">
                <a:solidFill>
                  <a:srgbClr val="C00000"/>
                </a:solidFill>
              </a:rPr>
              <a:t>:</a:t>
            </a:r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ar-EG" sz="2400" b="1" dirty="0" smtClean="0"/>
              <a:t>يسمى أيضا بالمقياس  تم اضافته من خلال قائمة </a:t>
            </a:r>
            <a:r>
              <a:rPr lang="ar-SA" sz="2400" b="1" dirty="0" smtClean="0"/>
              <a:t> </a:t>
            </a:r>
            <a:r>
              <a:rPr lang="en-US" sz="2400" b="1" dirty="0" smtClean="0"/>
              <a:t> Insert</a:t>
            </a:r>
            <a:endParaRPr lang="en-US" sz="2400" b="1" dirty="0"/>
          </a:p>
        </p:txBody>
      </p:sp>
      <p:pic>
        <p:nvPicPr>
          <p:cNvPr id="16386" name="Picture 2" descr="C:\Users\olasaber\Desktop\عملى ارك\اخراج الخريطة\المقياس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 bwMode="auto">
          <a:xfrm>
            <a:off x="611560" y="1124744"/>
            <a:ext cx="5636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483768" y="6093296"/>
            <a:ext cx="576064" cy="7647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olasaber\Desktop\عملى ارك\اخراج الخريطة\المقياس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7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2520" cy="1470025"/>
          </a:xfrm>
        </p:spPr>
        <p:txBody>
          <a:bodyPr>
            <a:normAutofit/>
          </a:bodyPr>
          <a:lstStyle/>
          <a:p>
            <a:pPr algn="r" rtl="1"/>
            <a:r>
              <a:rPr lang="ar-EG" sz="3200" dirty="0" smtClean="0">
                <a:solidFill>
                  <a:srgbClr val="C00000"/>
                </a:solidFill>
              </a:rPr>
              <a:t>ادخال صورة </a:t>
            </a: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picture</a:t>
            </a:r>
            <a:r>
              <a:rPr lang="ar-EG" sz="3200" dirty="0" smtClean="0">
                <a:solidFill>
                  <a:srgbClr val="C00000"/>
                </a:solidFill>
              </a:rPr>
              <a:t>: </a:t>
            </a:r>
            <a:r>
              <a:rPr lang="ar-EG" sz="3200" dirty="0" smtClean="0"/>
              <a:t>يمكن من خلاله إدخال صورة تمثل شعار الجهة التى أنتجت الخارطة أو أى رمز أخر ثم عمل </a:t>
            </a:r>
            <a:r>
              <a:rPr lang="en-US" sz="3200" dirty="0" smtClean="0"/>
              <a:t> layout</a:t>
            </a:r>
            <a:endParaRPr lang="en-US" sz="3200" dirty="0"/>
          </a:p>
        </p:txBody>
      </p:sp>
      <p:pic>
        <p:nvPicPr>
          <p:cNvPr id="18434" name="Picture 2" descr="C:\Users\olasaber\Desktop\عملى ارك\اخراج الخريطة\الصو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5038"/>
            <a:ext cx="7056784" cy="42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6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597352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-عند بدأ الرسم تقوم بالتالى :</a:t>
            </a:r>
          </a:p>
          <a:p>
            <a:pPr algn="r" rtl="1"/>
            <a:endParaRPr lang="ar-EG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olasaber\Desktop\عملى ارك\كيفية الرسم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4" y="1772816"/>
            <a:ext cx="913606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asaber\Desktop\عملى ارك\كيفية الرسم\شريط الرس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6638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بعد شف كل خط يتم فتح جدول البيانات واضافة قيمته وعمل حفظ للرسم 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lasaber\Desktop\عملى ارك\كيفية الرسم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1124"/>
            <a:ext cx="8280920" cy="51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7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772400" cy="792088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u="sng" dirty="0" smtClean="0">
                <a:solidFill>
                  <a:srgbClr val="C00000"/>
                </a:solidFill>
              </a:rPr>
              <a:t>التطبيق الخامس : </a:t>
            </a:r>
            <a:r>
              <a:rPr lang="ar-SA" b="1" u="sng" dirty="0" smtClean="0">
                <a:solidFill>
                  <a:srgbClr val="C00000"/>
                </a:solidFill>
              </a:rPr>
              <a:t>كيفية عمل قطع لمنطقة الدراسة باستخدام أمر </a:t>
            </a:r>
            <a:r>
              <a:rPr lang="en-US" b="1" u="sng" dirty="0" smtClean="0">
                <a:solidFill>
                  <a:srgbClr val="C00000"/>
                </a:solidFill>
              </a:rPr>
              <a:t> clip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968552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C00000"/>
                </a:solidFill>
              </a:rPr>
              <a:t>أداة </a:t>
            </a: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Clip</a:t>
            </a:r>
            <a:r>
              <a:rPr lang="ar-EG" b="1" dirty="0" smtClean="0">
                <a:solidFill>
                  <a:srgbClr val="C00000"/>
                </a:solidFill>
              </a:rPr>
              <a:t> : </a:t>
            </a:r>
            <a:r>
              <a:rPr lang="ar-EG" b="1" dirty="0" smtClean="0">
                <a:solidFill>
                  <a:schemeClr val="tx1"/>
                </a:solidFill>
              </a:rPr>
              <a:t>عبارة عن أداة تعمل على قص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Raster</a:t>
            </a:r>
            <a:r>
              <a:rPr lang="ar-EG" b="1" dirty="0" smtClean="0">
                <a:solidFill>
                  <a:schemeClr val="tx1"/>
                </a:solidFill>
              </a:rPr>
              <a:t> عن طريق طبقة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vector</a:t>
            </a:r>
            <a:r>
              <a:rPr lang="ar-EG" b="1" dirty="0" smtClean="0">
                <a:solidFill>
                  <a:schemeClr val="tx1"/>
                </a:solidFill>
              </a:rPr>
              <a:t> وذلك من خلال تحديد أعلى وأدنى وأقصى اليمين واليسار لنقاط الإحداثيات فى طبقة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vector</a:t>
            </a:r>
            <a:r>
              <a:rPr lang="ar-EG" b="1" dirty="0" smtClean="0">
                <a:solidFill>
                  <a:schemeClr val="tx1"/>
                </a:solidFill>
              </a:rPr>
              <a:t> والقص عليها .</a:t>
            </a:r>
          </a:p>
          <a:p>
            <a:pPr algn="r" rtl="1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olasaber\Desktop\عملى ارك\clip عمل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637381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12968" cy="6264696"/>
          </a:xfrm>
        </p:spPr>
        <p:txBody>
          <a:bodyPr/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فتح </a:t>
            </a:r>
            <a:r>
              <a:rPr lang="en-US" sz="2800" dirty="0" smtClean="0">
                <a:solidFill>
                  <a:schemeClr val="tx1"/>
                </a:solidFill>
              </a:rPr>
              <a:t>Arc Toolbox</a:t>
            </a:r>
            <a:r>
              <a:rPr lang="ar-EG" sz="2800" dirty="0" smtClean="0">
                <a:solidFill>
                  <a:schemeClr val="tx1"/>
                </a:solidFill>
              </a:rPr>
              <a:t> ثم اختيار </a:t>
            </a:r>
            <a:r>
              <a:rPr lang="en-US" sz="2800" dirty="0" smtClean="0">
                <a:solidFill>
                  <a:schemeClr val="tx1"/>
                </a:solidFill>
              </a:rPr>
              <a:t>Analysis tools</a:t>
            </a:r>
            <a:r>
              <a:rPr lang="ar-EG" sz="2800" dirty="0" smtClean="0">
                <a:solidFill>
                  <a:schemeClr val="tx1"/>
                </a:solidFill>
              </a:rPr>
              <a:t> ثم </a:t>
            </a:r>
            <a:r>
              <a:rPr lang="en-US" sz="2800" dirty="0" smtClean="0">
                <a:solidFill>
                  <a:schemeClr val="tx1"/>
                </a:solidFill>
              </a:rPr>
              <a:t>Extract</a:t>
            </a:r>
            <a:r>
              <a:rPr lang="ar-EG" sz="2800" dirty="0" smtClean="0">
                <a:solidFill>
                  <a:schemeClr val="tx1"/>
                </a:solidFill>
              </a:rPr>
              <a:t> ثم </a:t>
            </a:r>
            <a:r>
              <a:rPr lang="en-US" sz="2800" dirty="0" smtClean="0">
                <a:solidFill>
                  <a:schemeClr val="tx1"/>
                </a:solidFill>
              </a:rPr>
              <a:t>clip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olasaber\Desktop\عملى ارك\clip عمل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2800350" cy="55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5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480720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تفتح نافذة ويتم دخول البيانات فيها ثم اضغط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OK</a:t>
            </a:r>
            <a:r>
              <a:rPr lang="ar-EG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olasaber\Desktop\عملى ارك\clip عمل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5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080120"/>
          </a:xfrm>
        </p:spPr>
        <p:txBody>
          <a:bodyPr>
            <a:normAutofit/>
          </a:bodyPr>
          <a:lstStyle/>
          <a:p>
            <a:pPr algn="r" rtl="1"/>
            <a:r>
              <a:rPr lang="ar-EG" sz="3200" b="1" dirty="0" smtClean="0">
                <a:solidFill>
                  <a:srgbClr val="C00000"/>
                </a:solidFill>
              </a:rPr>
              <a:t>التطبيق السادس: كيفية إسترداد ملف </a:t>
            </a:r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Excel</a:t>
            </a:r>
            <a:r>
              <a:rPr lang="ar-EG" sz="3200" b="1" dirty="0" smtClean="0">
                <a:solidFill>
                  <a:srgbClr val="C00000"/>
                </a:solidFill>
              </a:rPr>
              <a:t> داخل برنامج </a:t>
            </a:r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ArcGIS</a:t>
            </a:r>
            <a:r>
              <a:rPr lang="ar-EG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472608"/>
          </a:xfrm>
        </p:spPr>
        <p:txBody>
          <a:bodyPr>
            <a:normAutofit/>
          </a:bodyPr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نشغل برنامج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Arc Map</a:t>
            </a:r>
            <a:r>
              <a:rPr lang="ar-EG" sz="2800" dirty="0" smtClean="0">
                <a:solidFill>
                  <a:schemeClr val="tx1"/>
                </a:solidFill>
              </a:rPr>
              <a:t> ثم نقوم باضافة جدول البيانات</a:t>
            </a:r>
          </a:p>
          <a:p>
            <a:pPr algn="r" rt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olasaber\Desktop\عملى ارك\استرداد ملف اكسيل داخل برنامج الارك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490</Words>
  <Application>Microsoft Office PowerPoint</Application>
  <PresentationFormat>عرض على الشاشة (3:4)‏</PresentationFormat>
  <Paragraphs>34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عرض تقديمي في PowerPoint</vt:lpstr>
      <vt:lpstr> التطبيق الرابع : كيفية الرسم داخل برنامج الأرك</vt:lpstr>
      <vt:lpstr>عرض تقديمي في PowerPoint</vt:lpstr>
      <vt:lpstr>عرض تقديمي في PowerPoint</vt:lpstr>
      <vt:lpstr>عرض تقديمي في PowerPoint</vt:lpstr>
      <vt:lpstr>التطبيق الخامس : كيفية عمل قطع لمنطقة الدراسة باستخدام أمر  clip</vt:lpstr>
      <vt:lpstr>عرض تقديمي في PowerPoint</vt:lpstr>
      <vt:lpstr>عرض تقديمي في PowerPoint</vt:lpstr>
      <vt:lpstr>التطبيق السادس: كيفية إسترداد ملف   Excel داخل برنامج   ArcGIS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أ-ادخال العنوان Title : بعد اختيار الامر   Title من الأمر   Insert نلاحظ ظهور نص كتابى يتم كتابة العنوان فيه</vt:lpstr>
      <vt:lpstr>عرض تقديمي في PowerPoint</vt:lpstr>
      <vt:lpstr>ب-دخال النص   Text:طريقة عملها مشابهه لادخال العنوان والاختلاف هنا يظهر بحجم صغير</vt:lpstr>
      <vt:lpstr>جـ-إدخال التأثيرات  Neatline:يتم تحديد العنصر الذى يريد ادخال التأثرات عليه بواسطة أداة   select ثم من قائمة  insert يتم اختيار Neatline فتظهر القائمة التالية   </vt:lpstr>
      <vt:lpstr>عرض تقديمي في PowerPoint</vt:lpstr>
      <vt:lpstr>د- إدخال مفتاح الخريطة   Legend:يقصد بها قائمة المصطلحات والذى من خلاله يتم التعرف على إستخدام الألوان والرموز كالتالى   insert—legend تظهر النافذة التالية</vt:lpstr>
      <vt:lpstr>لتغيير خصائص العنوان يكون كالتالى: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بعد اختيار الأمر   Finish يظهر المفتاح بالشكل التالى:</vt:lpstr>
      <vt:lpstr>هـ - إدخال سهم الشمال   North Arrow: يمكن من خلاله تحديد إتجاه الخريطة وعند اختيار هذا الأمر تظهر النافذة التالية </vt:lpstr>
      <vt:lpstr>عرض تقديمي في PowerPoint</vt:lpstr>
      <vt:lpstr>و-إدخال شريط القياس  Scale Bar: يسمى أيضا بالمقياس  تم اضافته من خلال قائمة   Insert</vt:lpstr>
      <vt:lpstr>عرض تقديمي في PowerPoint</vt:lpstr>
      <vt:lpstr>ادخال صورة   picture: يمكن من خلاله إدخال صورة تمثل شعار الجهة التى أنتجت الخارطة أو أى رمز أخر ثم عمل  layout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التطبيق الرابع : كيفية الرسم داخل برنامج الأرك</dc:title>
  <dc:creator>olasaber</dc:creator>
  <cp:lastModifiedBy>Dreams</cp:lastModifiedBy>
  <cp:revision>71</cp:revision>
  <dcterms:created xsi:type="dcterms:W3CDTF">2020-03-19T19:12:52Z</dcterms:created>
  <dcterms:modified xsi:type="dcterms:W3CDTF">2020-04-08T01:06:49Z</dcterms:modified>
</cp:coreProperties>
</file>