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48" r:id="rId1"/>
  </p:sldMasterIdLst>
  <p:notesMasterIdLst>
    <p:notesMasterId r:id="rId37"/>
  </p:notesMasterIdLst>
  <p:sldIdLst>
    <p:sldId id="259" r:id="rId2"/>
    <p:sldId id="279" r:id="rId3"/>
    <p:sldId id="281" r:id="rId4"/>
    <p:sldId id="282" r:id="rId5"/>
    <p:sldId id="286" r:id="rId6"/>
    <p:sldId id="283" r:id="rId7"/>
    <p:sldId id="285" r:id="rId8"/>
    <p:sldId id="284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نمط داكن 1 - تميي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نمط داكن 1 - تميي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نمط داكن 1 - تميي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نمط داكن 1 - تميي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نمط داكن 1 - تميي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نمط متوسط 3 - تميي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النمط الداكن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نمط داكن 1 - تميي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نمط داكن 2 - تمييز 5/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النمط الداكن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النمط المتوسط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نمط متوسط 3 - 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نمط متوسط 3 - 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نمط متوسط 3 - تميي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نمط متوسط 3 - تميي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853" autoAdjust="0"/>
    <p:restoredTop sz="93250" autoAdjust="0"/>
  </p:normalViewPr>
  <p:slideViewPr>
    <p:cSldViewPr>
      <p:cViewPr varScale="1">
        <p:scale>
          <a:sx n="80" d="100"/>
          <a:sy n="80" d="100"/>
        </p:scale>
        <p:origin x="-90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AA2ABD8-1510-4EE5-984E-D52D7DB3913A}" type="datetimeFigureOut">
              <a:rPr lang="ar-EG" smtClean="0"/>
              <a:t>22/07/1441</a:t>
            </a:fld>
            <a:endParaRPr lang="ar-EG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5D0ACA-7978-48AC-A7B2-A82017FBA5EC}" type="slidenum">
              <a:rPr lang="ar-EG" smtClean="0"/>
              <a:t>‹#›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1664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A8A0-9E30-4E9E-A96D-6A093084FC2D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3A5E-D183-49DB-99B3-BE7A9BAB6104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A828-22EC-4015-B80A-F1973BD76B0D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E301-517A-4713-BAF2-CD541E0C2ABF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E35A-9CEB-4FC6-A065-CC4A045123FC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CF4A-4EF9-4587-8E88-896ACA3E6911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8536-5D02-4F48-81C0-244B8ACFF256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907-2F1B-42A1-9342-6869AC4E1734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9C0B-A942-4023-87CE-059C911EE89F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7F4-1676-4B63-9580-BDCAF1D5E0D3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AF6-6AB2-45FC-B88E-2BBBA5D9E061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7966639-F25C-41BA-A8ED-8CB53DE6E174}" type="datetime8">
              <a:rPr lang="ar-EG" smtClean="0"/>
              <a:t>16 آذار، 20</a:t>
            </a:fld>
            <a:endParaRPr lang="ar-E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ar-E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8C41CFA-CE68-436B-A6E1-6213222B6B44}" type="slidenum">
              <a:rPr lang="ar-EG" smtClean="0"/>
              <a:t>‹#›</a:t>
            </a:fld>
            <a:endParaRPr lang="ar-EG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56032" algn="r" defTabSz="914400" rtl="1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331640" y="260648"/>
            <a:ext cx="6326832" cy="1879103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ar-EG" sz="7200" dirty="0">
                <a:latin typeface="Andalus" pitchFamily="18" charset="-78"/>
                <a:cs typeface="Andalus" pitchFamily="18" charset="-78"/>
              </a:rPr>
              <a:t>بِسْمِ اللّهِ الرَّحْمنِ الرَّحِيمِ</a:t>
            </a:r>
            <a:endParaRPr lang="ar-EG" sz="7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</a:t>
            </a:fld>
            <a:endParaRPr lang="ar-EG" dirty="0"/>
          </a:p>
        </p:txBody>
      </p:sp>
      <p:sp>
        <p:nvSpPr>
          <p:cNvPr id="6" name="عنصر نائب للمحتوى 1"/>
          <p:cNvSpPr txBox="1">
            <a:spLocks/>
          </p:cNvSpPr>
          <p:nvPr/>
        </p:nvSpPr>
        <p:spPr>
          <a:xfrm>
            <a:off x="1115616" y="2888941"/>
            <a:ext cx="648072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74320" indent="-256032" algn="r" defTabSz="914400" rtl="1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r" defTabSz="914400" rtl="1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r" defTabSz="914400" rtl="1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r" defTabSz="914400" rtl="1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r" defTabSz="914400" rtl="1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r" defTabSz="914400" rtl="1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r" defTabSz="914400" rtl="1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r" defTabSz="914400" rtl="1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r" defTabSz="914400" rtl="1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r>
              <a:rPr lang="ar-EG" sz="7200" dirty="0" smtClean="0">
                <a:solidFill>
                  <a:srgbClr val="FFFF00"/>
                </a:solidFill>
                <a:effectLst/>
                <a:latin typeface="Andalus" pitchFamily="18" charset="-78"/>
                <a:cs typeface="Andalus" pitchFamily="18" charset="-78"/>
              </a:rPr>
              <a:t>المحاضرة الخامسة</a:t>
            </a:r>
            <a:endParaRPr lang="ar-EG" sz="72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2045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1061151" y="5826968"/>
            <a:ext cx="7543800" cy="914400"/>
          </a:xfrm>
        </p:spPr>
        <p:txBody>
          <a:bodyPr/>
          <a:lstStyle/>
          <a:p>
            <a:pPr algn="r"/>
            <a:r>
              <a:rPr lang="ar-EG" dirty="0" smtClean="0">
                <a:solidFill>
                  <a:srgbClr val="FFFF00"/>
                </a:solidFill>
                <a:effectLst/>
              </a:rPr>
              <a:t>ثم نضغط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Ok</a:t>
            </a:r>
            <a:r>
              <a:rPr lang="ar-EG" dirty="0" smtClean="0">
                <a:solidFill>
                  <a:srgbClr val="FFFF00"/>
                </a:solidFill>
                <a:effectLst/>
              </a:rPr>
              <a:t> تظهر النتائج كما يلي:</a:t>
            </a:r>
            <a:endParaRPr lang="ar-EG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pPr/>
              <a:t>10</a:t>
            </a:fld>
            <a:endParaRPr lang="ar-EG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128792" cy="5705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86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11</a:t>
            </a:fld>
            <a:endParaRPr lang="ar-EG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9722"/>
            <a:ext cx="8748464" cy="606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3779912" y="1280954"/>
            <a:ext cx="29523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dirty="0" smtClean="0">
                <a:solidFill>
                  <a:srgbClr val="FF0000"/>
                </a:solidFill>
              </a:rPr>
              <a:t>الجدول الأول</a:t>
            </a:r>
            <a:endParaRPr lang="ar-EG" sz="4000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652120" y="2145050"/>
            <a:ext cx="29523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000" dirty="0" smtClean="0">
                <a:solidFill>
                  <a:srgbClr val="FF0000"/>
                </a:solidFill>
              </a:rPr>
              <a:t>الجدول الثاني</a:t>
            </a:r>
            <a:endParaRPr lang="ar-EG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الشكل السابق نجد أن هناك جدولان: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الجدول الأول: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وهو يوضح عدد المشاهدات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Valid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للمتغير وهي تساوي 20 ، وأنه لا توجد مشاهدات مفقودة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Missing Values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12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312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lnSpcReduction="1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الجدول الثاني: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وهو يوضح الجدول التكراري لعدد الأطفال  حيث:(من اليسار)</a:t>
            </a:r>
          </a:p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الأول: يوضح القيم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Valid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المختلفة للمتغير (أي عدد الأطفال لهؤلاء السيدات) وهو يتراوح من طفل واحد إلي خمسة أطفال </a:t>
            </a:r>
          </a:p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الثاني: </a:t>
            </a: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13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58548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الثاني: وهو يوضح التكرار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Frequency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بمعني: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هناك سيدتان(2) لهما طفل واحد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ثماني (8) سيدات لديهن طفلين (2) وهكذا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المجموع الكلي يساوي 20 سيدة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14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9084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الثالث </a:t>
            </a:r>
            <a:r>
              <a:rPr lang="en-US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Percent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وهو يوضح النسب المئوية للتكرار أو ما يسمي بالتكرار النسبي المئوي : بمعني: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10% من السيدات لديهن طفل واحد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40% من السيدات لديهن طفلين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وهكذا...</a:t>
            </a:r>
          </a:p>
        </p:txBody>
      </p:sp>
    </p:spTree>
    <p:extLst>
      <p:ext uri="{BB962C8B-B14F-4D97-AF65-F5344CB8AC3E}">
        <p14:creationId xmlns:p14="http://schemas.microsoft.com/office/powerpoint/2010/main" val="151188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الرابع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Valid Percent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وهو يوضح النسب المئوية للتكرار الصحيح أو ما يسمي بالتكرار النسبي المئوي الصحيح ويستبعد المشاهدات المفقودة : بمعني، أنه سيختلف في قيمه عن عمود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Percent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وهنا </a:t>
            </a:r>
            <a:r>
              <a:rPr lang="ar-EG" sz="5400" dirty="0" err="1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فى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حالتنا العمودين متساويين</a:t>
            </a:r>
          </a:p>
        </p:txBody>
      </p:sp>
    </p:spTree>
    <p:extLst>
      <p:ext uri="{BB962C8B-B14F-4D97-AF65-F5344CB8AC3E}">
        <p14:creationId xmlns:p14="http://schemas.microsoft.com/office/powerpoint/2010/main" val="358588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الخامس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Cumulative Percent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وهو يوضح التكرار النسبي المئوي المتجمع الصاعد بمعني: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10% من السيدات لديهن طفل واحد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50% (10% + 40%) من السيدات لديهن طفلين أو أقل.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70% (50%+20%) من السيدات لديهن ثلاثة أطفال أو أقل.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90% (70%+20%)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من السيدات لديهن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أربعة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أطفال أو أقل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100%(90%+10%)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السيدات لديهن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خمسة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أطفال أو أقل.</a:t>
            </a:r>
            <a:endParaRPr lang="ar-EG" sz="5400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53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بفرض أن الحالة السادسة والسابعة مفقودتين:</a:t>
            </a: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والشكل التالي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يوضح ذلك</a:t>
            </a: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سنقوم باتباع نفس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الخطوات السابقة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لعمل الجدول التكراري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65170"/>
            <a:ext cx="2987824" cy="573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468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19</a:t>
            </a:fld>
            <a:endParaRPr lang="ar-EG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280920" cy="663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883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افترض </a:t>
            </a:r>
            <a:r>
              <a:rPr lang="ar-EG" sz="5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 تم اختيار 20 سيدة بطريقة عشوائية من بين السيدات اللاتي يقطن أحد المجمعات السكنية، وبسؤال كل واحدة منهن عن عدد أطفالهن كانت البيانات كما يلي: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</a:t>
            </a:fld>
            <a:endParaRPr lang="ar-E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138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lnSpcReduction="1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نلاحظ من نتيجة التحليل السابقة، أن الجدول الأول يحتوي على 20 مشاهدة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Valid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وعدد 2 مشاهدة مفقودة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Missing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الجدول الثاني:</a:t>
            </a:r>
          </a:p>
          <a:p>
            <a:pPr marL="18288" indent="0" algn="just">
              <a:buNone/>
            </a:pP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الأول: يوضح القيم </a:t>
            </a:r>
            <a:r>
              <a:rPr lang="en-US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Valid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المختلفة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للمتغير وكذلك المشاهدات المفقودة </a:t>
            </a:r>
          </a:p>
        </p:txBody>
      </p:sp>
    </p:spTree>
    <p:extLst>
      <p:ext uri="{BB962C8B-B14F-4D97-AF65-F5344CB8AC3E}">
        <p14:creationId xmlns:p14="http://schemas.microsoft.com/office/powerpoint/2010/main" val="280347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الثاني: وهو يوضح التكرار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Frequency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بمعني: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هناك سيدتان(2) لهما طفل واحد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ثماني (8) سيدات لديهن طفلين (2) وهكذا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والمجموع الكلي للقيم الحقيقية 20سيدة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وهناك سيدتان قيم مفقودة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المجموع الكلي يساوي 22 سيدة (القيم الحقيقة والمفقودة)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21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90262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الثالث </a:t>
            </a:r>
            <a:r>
              <a:rPr lang="en-US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Percent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وهو يوضح النسب المئوية للتكرار أو ما يسمي بالتكرار النسبي المئوي : بمعني: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9,1% من السيدات لديهن طفل واحد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36,4% من السيدات لديهن طفلين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وهكذا...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9,1% من السيدات لم ترصد إجابتهم على عدد الأطفال</a:t>
            </a: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5010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الرابع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Valid Percent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وهو يوضح النسب المئوية للتكرار الصحيح أو ما يسمي بالتكرار النسبي المئوي الصحيح ويستبعد المشاهدات المفقودة : بمعني، أنه سيختلف في قيمه عن عمود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Percent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وهنا في الحالة الثانية العمودان مختلفان أي تم حسابة على القيم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الـ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Valid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فقط.</a:t>
            </a:r>
          </a:p>
        </p:txBody>
      </p:sp>
    </p:spTree>
    <p:extLst>
      <p:ext uri="{BB962C8B-B14F-4D97-AF65-F5344CB8AC3E}">
        <p14:creationId xmlns:p14="http://schemas.microsoft.com/office/powerpoint/2010/main" val="148613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العمود الخامس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Cumulative Percent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وهو يوضح التكرار النسبي المئوي المتجمع الصاعد بمعني: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10% من السيدات لديهن طفل واحد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50% (10% + 40%) من السيدات لديهن طفلين أو أقل.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70% (50%+20%) من السيدات لديهن ثلاثة أطفال أو أقل.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90% (70%+20%)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من السيدات لديهن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أربعة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أطفال أو أقل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100%(90%+10%)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السيدات لديهن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خمسة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أطفال أو أقل.</a:t>
            </a:r>
            <a:endParaRPr lang="ar-EG" sz="5400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7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 اوجد المتوسط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Mean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والوسيط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Median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والمنوال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لعدد الأطفال:</a:t>
            </a: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25</a:t>
            </a:fld>
            <a:endParaRPr lang="ar-E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287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932688" indent="-914400" algn="just">
              <a:buAutoNum type="arabic1Minus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قائمة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Analyze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نختار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Descriptive statistics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ثم نختار الأمر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Frequencies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كما في الشكل التالي: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26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6851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27</a:t>
            </a:fld>
            <a:endParaRPr lang="ar-E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7" y="0"/>
            <a:ext cx="8833233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48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ب- يظهر مربع حوار نقوم باختيار المتغير المراد عمل له الجدول التكراري ونضغط على سهم الادخال         ، ونترك الاخيار  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Comic Sans MS" pitchFamily="66" charset="0"/>
              </a:rPr>
              <a:t>نشطاً كما في الشكل التالي: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28</a:t>
            </a:fld>
            <a:endParaRPr lang="ar-EG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80928"/>
            <a:ext cx="776033" cy="86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4402327"/>
            <a:ext cx="4053560" cy="900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873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107504" y="4941168"/>
            <a:ext cx="9036496" cy="1800200"/>
          </a:xfrm>
        </p:spPr>
        <p:txBody>
          <a:bodyPr/>
          <a:lstStyle/>
          <a:p>
            <a:pPr algn="r"/>
            <a:r>
              <a:rPr lang="ar-EG" dirty="0" smtClean="0">
                <a:solidFill>
                  <a:srgbClr val="FFFF00"/>
                </a:solidFill>
                <a:effectLst/>
              </a:rPr>
              <a:t>ثم نضغط الاختيار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Statistics</a:t>
            </a:r>
            <a:r>
              <a:rPr lang="ar-EG" dirty="0" smtClean="0">
                <a:solidFill>
                  <a:srgbClr val="FFFF00"/>
                </a:solidFill>
                <a:effectLst/>
              </a:rPr>
              <a:t> يظهر مربع الحوار التالي:</a:t>
            </a:r>
            <a:endParaRPr lang="ar-EG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pPr/>
              <a:t>29</a:t>
            </a:fld>
            <a:endParaRPr lang="ar-EG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128792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26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92500" lnSpcReduction="10000"/>
          </a:bodyPr>
          <a:lstStyle/>
          <a:p>
            <a:pPr marL="18288" indent="0" algn="just">
              <a:buNone/>
            </a:pPr>
            <a:endParaRPr lang="ar-EG" sz="5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endParaRPr lang="ar-EG" sz="5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endParaRPr lang="ar-EG" sz="5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r>
              <a:rPr lang="ar-EG" sz="5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المطلوب: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عمل جدول تكراري لعدد الأطفال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 اوجد المتوسط والوسيط والمنوال لعدد الأطفال.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3- مثل البيانات بيانياً.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3</a:t>
            </a:fld>
            <a:endParaRPr lang="ar-EG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14039"/>
              </p:ext>
            </p:extLst>
          </p:nvPr>
        </p:nvGraphicFramePr>
        <p:xfrm>
          <a:off x="107508" y="188640"/>
          <a:ext cx="8856980" cy="19500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885698"/>
                <a:gridCol w="885698"/>
                <a:gridCol w="885698"/>
                <a:gridCol w="885698"/>
                <a:gridCol w="885698"/>
                <a:gridCol w="885698"/>
                <a:gridCol w="885698"/>
                <a:gridCol w="885698"/>
                <a:gridCol w="885698"/>
                <a:gridCol w="885698"/>
              </a:tblGrid>
              <a:tr h="975020"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2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1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4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2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5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3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2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3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4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2</a:t>
                      </a:r>
                      <a:endParaRPr lang="ar-EG" sz="4000" dirty="0"/>
                    </a:p>
                  </a:txBody>
                  <a:tcPr anchor="ctr"/>
                </a:tc>
              </a:tr>
              <a:tr h="975020"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1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3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2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4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2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3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2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4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2</a:t>
                      </a:r>
                      <a:endParaRPr lang="ar-EG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4000" dirty="0" smtClean="0"/>
                        <a:t>5</a:t>
                      </a:r>
                      <a:endParaRPr lang="ar-EG" sz="4000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61342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30</a:t>
            </a:fld>
            <a:endParaRPr lang="ar-EG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010"/>
            <a:ext cx="9136926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14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932688" indent="-914400" algn="just">
              <a:buAutoNum type="arabic1Minus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المستطيل الخاص بمقاييس النزعة المركزية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Central Tendency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ننشط المربع الذي بجوار كل من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Mean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،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Median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،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، ومن المستطيل الخاص قيم المئينات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Percentile Values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نختار 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Quartiles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الربيعات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95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85000" lnSpcReduction="1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ب- ومن المستطيل الخاص بمقاييس التشتت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Dispersion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نختار الانحراف المعياري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Std. Deviation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والتباين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Variance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والمدي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Range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ج- ومن المستطيل الخاص بالتوزيع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Distribution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نختار الالتواء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Skewness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والتفرطح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Kurtosis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18288" indent="0" algn="just">
              <a:buNone/>
            </a:pP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د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ثم نضغط على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Continue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للاستمرار والعودة إلي مربع الحوار السابق ثم نضغط على  </a:t>
            </a:r>
            <a:r>
              <a:rPr lang="en-US" sz="5400" dirty="0" smtClean="0">
                <a:solidFill>
                  <a:srgbClr val="FFFF00"/>
                </a:solidFill>
                <a:latin typeface="Comic Sans MS" pitchFamily="66" charset="0"/>
              </a:rPr>
              <a:t>Ok</a:t>
            </a:r>
            <a:r>
              <a:rPr lang="ar-EG" sz="5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تظهر النتائج كما يلي:</a:t>
            </a:r>
          </a:p>
        </p:txBody>
      </p:sp>
    </p:spTree>
    <p:extLst>
      <p:ext uri="{BB962C8B-B14F-4D97-AF65-F5344CB8AC3E}">
        <p14:creationId xmlns:p14="http://schemas.microsoft.com/office/powerpoint/2010/main" val="3964017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33</a:t>
            </a:fld>
            <a:endParaRPr lang="ar-EG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0628"/>
            <a:ext cx="6048672" cy="672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042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92500" lnSpcReduction="1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الجدول السابق يتضح أن: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*الوسط الحسابي لعدد الأطفال يساوي 2,8 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الوسيط لعدد الأطفال يساوي 2,5</a:t>
            </a:r>
          </a:p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الانحراف المعياري يساوي 1,196 </a:t>
            </a:r>
          </a:p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التباين يساوي 1,432</a:t>
            </a:r>
          </a:p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الالتواء يساوي 0,426 وبالتالي توزيع البيانات يكون ملتوي جهة اليمين </a:t>
            </a:r>
          </a:p>
        </p:txBody>
      </p:sp>
    </p:spTree>
    <p:extLst>
      <p:ext uri="{BB962C8B-B14F-4D97-AF65-F5344CB8AC3E}">
        <p14:creationId xmlns:p14="http://schemas.microsoft.com/office/powerpoint/2010/main" val="2804479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 fontScale="92500" lnSpcReduction="20000"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*المدي يساوي 4 </a:t>
            </a: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الربيع الأول يساوي 2 وهو القيمة التي أقل منها  25% من البيانات و أكبر منها 75% من البيانات</a:t>
            </a:r>
          </a:p>
          <a:p>
            <a:pPr algn="just">
              <a:buFont typeface="Arial" pitchFamily="34" charset="0"/>
              <a:buChar char="•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الربيع الثاني وهو الوسيط يساوي 2,5  وهو القيمة التي أقل منها 50% من البيانات وأكبر منها 50% من البيانات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الربيع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الثالث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يساوي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 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وهو  التي أقل منها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75%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البيانات وأكبر </a:t>
            </a:r>
            <a:r>
              <a:rPr lang="ar-EG" sz="540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منها </a:t>
            </a:r>
            <a:r>
              <a:rPr lang="ar-EG" sz="540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25% </a:t>
            </a:r>
            <a:r>
              <a:rPr lang="ar-EG" sz="540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</a:t>
            </a:r>
            <a:r>
              <a:rPr lang="ar-EG" sz="540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البيانات</a:t>
            </a: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869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أولاً: </a:t>
            </a:r>
            <a:r>
              <a:rPr lang="ar-EG" sz="5400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ي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تم ادخال البيانات في البرنامج وتسمية المتغير باسم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NOCHILDREN 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، وتحديد القياس له أي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Measure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سيكون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Scale</a:t>
            </a:r>
            <a:endParaRPr lang="ar-EG" sz="5400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كما في الشكل التالي: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4</a:t>
            </a:fld>
            <a:endParaRPr lang="ar-E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44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5</a:t>
            </a:fld>
            <a:endParaRPr lang="ar-EG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6632"/>
            <a:ext cx="4104456" cy="67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09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ثانياً: يتم اتباع الخطوات التالية على البرنامج كما توضحها الأشكال للإجابة على كل مطلوب كما يلي:</a:t>
            </a: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 الجدول التكراري لعدد الأطفال: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6</a:t>
            </a:fld>
            <a:endParaRPr lang="ar-EG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340768"/>
            <a:ext cx="91440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3" y="260648"/>
            <a:ext cx="8769777" cy="89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514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932688" indent="-914400" algn="just">
              <a:buAutoNum type="arabic1Minus"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قائمة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Analyze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نختار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Descriptive statistics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ثم نختار الأمر </a:t>
            </a:r>
            <a:r>
              <a:rPr lang="en-US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Frequencies</a:t>
            </a: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كما في الشكل التالي: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7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97215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8</a:t>
            </a:fld>
            <a:endParaRPr lang="ar-EG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7" y="0"/>
            <a:ext cx="8833233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0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-33144" y="0"/>
            <a:ext cx="9177144" cy="68580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ب- يظهر مربع حوار نقوم باختيار المتغير المراد عمل له الجدول التكراري ونضغط على سهم الادخال         ، ونترك الاخيار  </a:t>
            </a:r>
          </a:p>
          <a:p>
            <a:pPr marL="18288" indent="0" algn="just">
              <a:buNone/>
            </a:pPr>
            <a:endParaRPr lang="ar-EG" sz="5400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8288" indent="0" algn="just">
              <a:buNone/>
            </a:pPr>
            <a:endParaRPr lang="ar-EG" sz="5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18288" indent="0" algn="just">
              <a:buNone/>
            </a:pPr>
            <a:r>
              <a:rPr lang="ar-EG" sz="5400" dirty="0" smtClean="0">
                <a:solidFill>
                  <a:srgbClr val="FFFF00"/>
                </a:solidFill>
                <a:latin typeface="Comic Sans MS" pitchFamily="66" charset="0"/>
              </a:rPr>
              <a:t>نشطاً كما في الشكل التالي:</a:t>
            </a:r>
            <a:endParaRPr lang="ar-EG" sz="5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C41CFA-CE68-436B-A6E1-6213222B6B44}" type="slidenum">
              <a:rPr lang="ar-EG" smtClean="0"/>
              <a:t>9</a:t>
            </a:fld>
            <a:endParaRPr lang="ar-EG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80928"/>
            <a:ext cx="776033" cy="86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4402327"/>
            <a:ext cx="4053560" cy="900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29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1|2.3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3|1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عنصري">
  <a:themeElements>
    <a:clrScheme name="مدير تنفيذي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عنصري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عنصري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4374</TotalTime>
  <Words>958</Words>
  <Application>Microsoft Office PowerPoint</Application>
  <PresentationFormat>عرض على الشاشة (3:4)‏</PresentationFormat>
  <Paragraphs>139</Paragraphs>
  <Slides>35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عنصري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ثم نضغط Ok تظهر النتائج كما يلي: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ثم نضغط الاختيار Statistics يظهر مربع الحوار التالي: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Ibrahim</dc:creator>
  <cp:lastModifiedBy>Ibrahim </cp:lastModifiedBy>
  <cp:revision>1383</cp:revision>
  <dcterms:created xsi:type="dcterms:W3CDTF">2019-07-31T14:13:33Z</dcterms:created>
  <dcterms:modified xsi:type="dcterms:W3CDTF">2020-03-16T21:04:18Z</dcterms:modified>
</cp:coreProperties>
</file>