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28" r:id="rId6"/>
    <p:sldId id="301" r:id="rId7"/>
    <p:sldId id="302" r:id="rId8"/>
    <p:sldId id="303" r:id="rId9"/>
    <p:sldId id="304" r:id="rId10"/>
    <p:sldId id="327" r:id="rId11"/>
    <p:sldId id="320" r:id="rId12"/>
    <p:sldId id="321" r:id="rId13"/>
    <p:sldId id="322" r:id="rId14"/>
    <p:sldId id="326" r:id="rId15"/>
    <p:sldId id="305" r:id="rId16"/>
    <p:sldId id="323" r:id="rId17"/>
    <p:sldId id="324" r:id="rId18"/>
    <p:sldId id="325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293" y="1237468"/>
            <a:ext cx="3635926" cy="308764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تفاضل وتكامل (1)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المستوي الأول 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العلوم البيئية والكيمياء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النبات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علوم البحار البيولوجية</a:t>
            </a:r>
            <a:br>
              <a:rPr lang="ar-SA" sz="4000" dirty="0">
                <a:solidFill>
                  <a:srgbClr val="FFFF00"/>
                </a:solidFill>
              </a:rPr>
            </a:br>
            <a:r>
              <a:rPr lang="ar-SA" sz="4000" dirty="0">
                <a:solidFill>
                  <a:srgbClr val="FFFF00"/>
                </a:solidFill>
              </a:rPr>
              <a:t>علم الحيوان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ar-SA" sz="1800" b="1" spc="-5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د/ ايمان الحديدي</a:t>
            </a:r>
          </a:p>
          <a:p>
            <a:pPr algn="ctr">
              <a:lnSpc>
                <a:spcPct val="100000"/>
              </a:lnSpc>
            </a:pPr>
            <a:r>
              <a:rPr lang="ar-SA" sz="1800" b="1" spc="-5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2026/2025</a:t>
            </a:r>
            <a:endParaRPr lang="en-US" sz="1800" b="1" spc="-5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950"/>
            <a:ext cx="10058400" cy="1450757"/>
          </a:xfrm>
        </p:spPr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6" y="1940182"/>
                <a:ext cx="11358465" cy="437678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Solve the inequality: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l" rtl="0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1800" dirty="0"/>
                  <a:t>divide both sides by </a:t>
                </a:r>
                <a:r>
                  <a:rPr lang="en-US" sz="1800" dirty="0">
                    <a:solidFill>
                      <a:srgbClr val="202122"/>
                    </a:solidFill>
                  </a:rPr>
                  <a:t>-2 </a:t>
                </a:r>
                <a:r>
                  <a:rPr lang="en-US" sz="1800" dirty="0"/>
                  <a:t>and we need to remember that because </a:t>
                </a:r>
                <a:r>
                  <a:rPr lang="en-US" sz="1800" b="1" u="sng" dirty="0">
                    <a:solidFill>
                      <a:srgbClr val="0070C0"/>
                    </a:solidFill>
                  </a:rPr>
                  <a:t>we are dividing by a negative number we must reverse the inequality</a:t>
                </a:r>
                <a:r>
                  <a:rPr lang="en-US" sz="1800" dirty="0">
                    <a:solidFill>
                      <a:srgbClr val="202122"/>
                    </a:solidFill>
                  </a:rPr>
                  <a:t> :</a:t>
                </a: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4572000" indent="-4572000" algn="l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So the solution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6" y="1940182"/>
                <a:ext cx="11358465" cy="4376780"/>
              </a:xfrm>
              <a:blipFill>
                <a:blip r:embed="rId2"/>
                <a:stretch>
                  <a:fillRect l="-1396" t="-69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3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950"/>
            <a:ext cx="10058400" cy="1450757"/>
          </a:xfrm>
        </p:spPr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473" y="1977504"/>
                <a:ext cx="10297264" cy="4376780"/>
              </a:xfrm>
            </p:spPr>
            <p:txBody>
              <a:bodyPr>
                <a:normAutofit fontScale="92500"/>
              </a:bodyPr>
              <a:lstStyle/>
              <a:p>
                <a:pPr algn="l"/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Solve the inequality:</a:t>
                </a:r>
              </a:p>
              <a:p>
                <a:pPr algn="ctr" rtl="0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–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&lt; –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Untitled Sans"/>
                </a:endParaRPr>
              </a:p>
              <a:p>
                <a:pPr algn="l" rtl="0"/>
                <a:r>
                  <a:rPr lang="en-US" sz="24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We can solve this inequality by subtracting -17 from both sides:</a:t>
                </a:r>
              </a:p>
              <a:p>
                <a:pPr marL="4122738" indent="-4122738" algn="l" rtl="0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2021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sz="20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endParaRPr lang="en-US" sz="2000" b="0" i="0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4122738" indent="-4122738" algn="l" rtl="0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182563" indent="-182563" algn="l" rtl="0">
                  <a:lnSpc>
                    <a:spcPct val="100000"/>
                  </a:lnSpc>
                </a:pPr>
                <a:r>
                  <a:rPr lang="en-US" sz="1800" dirty="0"/>
                  <a:t>divide both sides by </a:t>
                </a:r>
                <a:r>
                  <a:rPr lang="en-US" sz="1800" dirty="0">
                    <a:solidFill>
                      <a:srgbClr val="202122"/>
                    </a:solidFill>
                  </a:rPr>
                  <a:t>-3 </a:t>
                </a:r>
                <a:r>
                  <a:rPr lang="en-US" sz="1800" dirty="0"/>
                  <a:t>and we need to remember that because </a:t>
                </a:r>
                <a:r>
                  <a:rPr lang="en-US" sz="1800" b="1" u="sng" dirty="0">
                    <a:solidFill>
                      <a:srgbClr val="0070C0"/>
                    </a:solidFill>
                  </a:rPr>
                  <a:t>we are dividing by a negative number we must reverse the inequality</a:t>
                </a:r>
                <a:r>
                  <a:rPr lang="en-US" sz="1800" dirty="0">
                    <a:solidFill>
                      <a:srgbClr val="202122"/>
                    </a:solidFill>
                  </a:rPr>
                  <a:t> :</a:t>
                </a:r>
              </a:p>
              <a:p>
                <a:pPr marL="182563" indent="-182563"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  So the solution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473" y="1977504"/>
                <a:ext cx="10297264" cy="4376780"/>
              </a:xfrm>
              <a:blipFill>
                <a:blip r:embed="rId2"/>
                <a:stretch>
                  <a:fillRect l="-829" t="-557" r="-414" b="-167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9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CDD-D0AA-4CFE-879C-ABA25FE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20"/>
                  </a:spcBef>
                  <a:buNone/>
                </a:pPr>
                <a:r>
                  <a:rPr lang="en-US" sz="1800" b="1" spc="-10" dirty="0"/>
                  <a:t> </a:t>
                </a:r>
                <a:r>
                  <a:rPr 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Solve the inequality:                             </a:t>
                </a:r>
                <a14:m>
                  <m:oMath xmlns:m="http://schemas.openxmlformats.org/officeDocument/2006/math">
                    <m:r>
                      <a:rPr lang="en-US" sz="1800" b="1" i="0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Untitled Sans"/>
                  </a:rPr>
                  <a:t>First let's factorize the quadratic expression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ar-EG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56540" marR="346075"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333333"/>
                    </a:solidFill>
                    <a:latin typeface="Untitled Sans"/>
                  </a:rPr>
                  <a:t>Hence, the values of x that satisfy the quadratic inequality 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SA" sz="1600" dirty="0">
                    <a:solidFill>
                      <a:srgbClr val="333333"/>
                    </a:solidFill>
                    <a:latin typeface="Untitled Sans"/>
                  </a:rPr>
                  <a:t> </a:t>
                </a:r>
                <a:endParaRPr lang="en-US" sz="1600" dirty="0">
                  <a:solidFill>
                    <a:srgbClr val="333333"/>
                  </a:solidFill>
                  <a:latin typeface="Untitled Sans"/>
                </a:endParaRPr>
              </a:p>
              <a:p>
                <a:pPr marL="256540" marR="346075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ar-EG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ED72D6F-38C2-4D32-A7C2-572EFDEAAE51}"/>
              </a:ext>
            </a:extLst>
          </p:cNvPr>
          <p:cNvGrpSpPr/>
          <p:nvPr/>
        </p:nvGrpSpPr>
        <p:grpSpPr>
          <a:xfrm>
            <a:off x="7002780" y="4442564"/>
            <a:ext cx="4010025" cy="1660526"/>
            <a:chOff x="0" y="0"/>
            <a:chExt cx="4010025" cy="16605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87135F-A07B-4314-BD84-CF7EC8AA9142}"/>
                </a:ext>
              </a:extLst>
            </p:cNvPr>
            <p:cNvGrpSpPr/>
            <p:nvPr/>
          </p:nvGrpSpPr>
          <p:grpSpPr>
            <a:xfrm>
              <a:off x="485775" y="0"/>
              <a:ext cx="3467100" cy="676275"/>
              <a:chOff x="0" y="0"/>
              <a:chExt cx="3467100" cy="67627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591BE69-9C19-4E13-84D0-A97CF29B4662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CBA7E2E8-1A47-4423-BAFD-152B66DF12E7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C4724EF8-2C2B-4D61-8BAF-CE470DCE9720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517DFEA4-27C9-450C-A6DD-06B3B4064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725" y="219075"/>
                <a:ext cx="4953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++++++++++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54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6EFFF2-8D24-4185-A901-2601FAA7BD96}"/>
                </a:ext>
              </a:extLst>
            </p:cNvPr>
            <p:cNvGrpSpPr/>
            <p:nvPr/>
          </p:nvGrpSpPr>
          <p:grpSpPr>
            <a:xfrm>
              <a:off x="495300" y="504825"/>
              <a:ext cx="3467100" cy="676275"/>
              <a:chOff x="0" y="0"/>
              <a:chExt cx="3467100" cy="676275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EDEDE3B-14B2-4F6A-8C8A-BF05123A148B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5D6485BC-F24B-4011-B625-879847523EE8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55" name="Text Box 2">
                <a:extLst>
                  <a:ext uri="{FF2B5EF4-FFF2-40B4-BE49-F238E27FC236}">
                    <a16:creationId xmlns:a16="http://schemas.microsoft.com/office/drawing/2014/main" id="{9B5AABE5-DC09-4696-99F3-B570AABB6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3500" y="238125"/>
                <a:ext cx="4953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A5875DF1-934B-4B41-B37E-1755E6569B96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97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4E35B92-BABD-496F-A2C2-DCA9BFEF1C75}"/>
                </a:ext>
              </a:extLst>
            </p:cNvPr>
            <p:cNvGrpSpPr/>
            <p:nvPr/>
          </p:nvGrpSpPr>
          <p:grpSpPr>
            <a:xfrm>
              <a:off x="0" y="933450"/>
              <a:ext cx="4010025" cy="727076"/>
              <a:chOff x="0" y="0"/>
              <a:chExt cx="4010025" cy="727522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42462629-66E4-4FBF-842A-8A38677A09B0}"/>
                  </a:ext>
                </a:extLst>
              </p:cNvPr>
              <p:cNvSpPr/>
              <p:nvPr/>
            </p:nvSpPr>
            <p:spPr>
              <a:xfrm>
                <a:off x="2085975" y="171450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r>
                      <a:rPr lang="ar-E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12" b="-12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ABFB801-1246-4370-9AF7-FE61AC10DB3C}"/>
                  </a:ext>
                </a:extLst>
              </p:cNvPr>
              <p:cNvSpPr/>
              <p:nvPr/>
            </p:nvSpPr>
            <p:spPr>
              <a:xfrm>
                <a:off x="3105150" y="161925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57225FC-8A14-4F01-B3EC-692DC1D94E76}"/>
                  </a:ext>
                </a:extLst>
              </p:cNvPr>
              <p:cNvCxnSpPr/>
              <p:nvPr/>
            </p:nvCxnSpPr>
            <p:spPr>
              <a:xfrm flipV="1">
                <a:off x="1343025" y="22860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454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CDD-D0AA-4CFE-879C-ABA25FE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20"/>
                  </a:spcBef>
                  <a:buNone/>
                </a:pPr>
                <a:r>
                  <a:rPr lang="en-US" sz="1800" b="1" spc="-10" dirty="0"/>
                  <a:t> </a:t>
                </a:r>
                <a:r>
                  <a:rPr 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Solve the inequality:                             </a:t>
                </a:r>
                <a14:m>
                  <m:oMath xmlns:m="http://schemas.openxmlformats.org/officeDocument/2006/math">
                    <m:r>
                      <a:rPr lang="en-US" sz="1800" b="1" i="0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Untitled Sans"/>
                  </a:rPr>
                  <a:t>First let's factorize the quadratic expression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ar-EG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56540" marR="346075"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333333"/>
                    </a:solidFill>
                    <a:latin typeface="Untitled Sans"/>
                  </a:rPr>
                  <a:t>Hence, the values of x that satisfy the quadratic inequality 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SA" sz="1600" dirty="0">
                    <a:solidFill>
                      <a:srgbClr val="333333"/>
                    </a:solidFill>
                    <a:latin typeface="Untitled Sans"/>
                  </a:rPr>
                  <a:t> </a:t>
                </a:r>
                <a:endParaRPr lang="en-US" sz="1600" dirty="0">
                  <a:solidFill>
                    <a:srgbClr val="333333"/>
                  </a:solidFill>
                  <a:latin typeface="Untitled Sans"/>
                </a:endParaRPr>
              </a:p>
              <a:p>
                <a:pPr marL="256540" marR="346075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ar-EG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ED72D6F-38C2-4D32-A7C2-572EFDEAAE51}"/>
              </a:ext>
            </a:extLst>
          </p:cNvPr>
          <p:cNvGrpSpPr/>
          <p:nvPr/>
        </p:nvGrpSpPr>
        <p:grpSpPr>
          <a:xfrm>
            <a:off x="7002780" y="4442564"/>
            <a:ext cx="4010025" cy="1660526"/>
            <a:chOff x="0" y="0"/>
            <a:chExt cx="4010025" cy="16605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87135F-A07B-4314-BD84-CF7EC8AA9142}"/>
                </a:ext>
              </a:extLst>
            </p:cNvPr>
            <p:cNvGrpSpPr/>
            <p:nvPr/>
          </p:nvGrpSpPr>
          <p:grpSpPr>
            <a:xfrm>
              <a:off x="485775" y="0"/>
              <a:ext cx="3467100" cy="676275"/>
              <a:chOff x="0" y="0"/>
              <a:chExt cx="3467100" cy="67627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591BE69-9C19-4E13-84D0-A97CF29B4662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CBA7E2E8-1A47-4423-BAFD-152B66DF12E7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C4724EF8-2C2B-4D61-8BAF-CE470DCE9720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517DFEA4-27C9-450C-A6DD-06B3B4064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725" y="219075"/>
                <a:ext cx="4953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++++++++++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54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6EFFF2-8D24-4185-A901-2601FAA7BD96}"/>
                </a:ext>
              </a:extLst>
            </p:cNvPr>
            <p:cNvGrpSpPr/>
            <p:nvPr/>
          </p:nvGrpSpPr>
          <p:grpSpPr>
            <a:xfrm>
              <a:off x="495300" y="504825"/>
              <a:ext cx="3467100" cy="676275"/>
              <a:chOff x="0" y="0"/>
              <a:chExt cx="3467100" cy="676275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EDEDE3B-14B2-4F6A-8C8A-BF05123A148B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5D6485BC-F24B-4011-B625-879847523EE8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55" name="Text Box 2">
                <a:extLst>
                  <a:ext uri="{FF2B5EF4-FFF2-40B4-BE49-F238E27FC236}">
                    <a16:creationId xmlns:a16="http://schemas.microsoft.com/office/drawing/2014/main" id="{9B5AABE5-DC09-4696-99F3-B570AABB6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3500" y="238125"/>
                <a:ext cx="4953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A5875DF1-934B-4B41-B37E-1755E6569B96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97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4E35B92-BABD-496F-A2C2-DCA9BFEF1C75}"/>
                </a:ext>
              </a:extLst>
            </p:cNvPr>
            <p:cNvGrpSpPr/>
            <p:nvPr/>
          </p:nvGrpSpPr>
          <p:grpSpPr>
            <a:xfrm>
              <a:off x="0" y="933450"/>
              <a:ext cx="4010025" cy="727076"/>
              <a:chOff x="0" y="0"/>
              <a:chExt cx="4010025" cy="727522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42462629-66E4-4FBF-842A-8A38677A09B0}"/>
                  </a:ext>
                </a:extLst>
              </p:cNvPr>
              <p:cNvSpPr/>
              <p:nvPr/>
            </p:nvSpPr>
            <p:spPr>
              <a:xfrm>
                <a:off x="2085975" y="171450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r>
                      <a:rPr lang="ar-E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12" b="-12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ABFB801-1246-4370-9AF7-FE61AC10DB3C}"/>
                  </a:ext>
                </a:extLst>
              </p:cNvPr>
              <p:cNvSpPr/>
              <p:nvPr/>
            </p:nvSpPr>
            <p:spPr>
              <a:xfrm>
                <a:off x="3105150" y="161925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57225FC-8A14-4F01-B3EC-692DC1D94E76}"/>
                  </a:ext>
                </a:extLst>
              </p:cNvPr>
              <p:cNvCxnSpPr/>
              <p:nvPr/>
            </p:nvCxnSpPr>
            <p:spPr>
              <a:xfrm flipV="1">
                <a:off x="1343025" y="22860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66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CDD-D0AA-4CFE-879C-ABA25FE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20"/>
                  </a:spcBef>
                  <a:buNone/>
                </a:pPr>
                <a:r>
                  <a:rPr lang="en-US" sz="1800" b="1" spc="-10" dirty="0"/>
                  <a:t> </a:t>
                </a:r>
                <a:r>
                  <a:rPr 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Solve the inequality:                             </a:t>
                </a:r>
                <a14:m>
                  <m:oMath xmlns:m="http://schemas.openxmlformats.org/officeDocument/2006/math">
                    <m:r>
                      <a:rPr lang="en-US" sz="1800" b="1" i="0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Untitled Sans"/>
                  </a:rPr>
                  <a:t>First let's factorize the quadratic expression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56540" marR="346075"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333333"/>
                    </a:solidFill>
                    <a:latin typeface="Untitled Sans"/>
                  </a:rPr>
                  <a:t>Hence, the values of x that satisfy the quadratic inequality are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1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1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,−</m:t>
                        </m:r>
                        <m:r>
                          <a:rPr lang="en-US" sz="1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∪[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333333"/>
                  </a:solidFill>
                  <a:latin typeface="Untitled Sans"/>
                </a:endParaRPr>
              </a:p>
              <a:p>
                <a:pPr marL="256540" marR="346075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ar-EG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ED72D6F-38C2-4D32-A7C2-572EFDEAAE51}"/>
              </a:ext>
            </a:extLst>
          </p:cNvPr>
          <p:cNvGrpSpPr/>
          <p:nvPr/>
        </p:nvGrpSpPr>
        <p:grpSpPr>
          <a:xfrm>
            <a:off x="7002780" y="4442564"/>
            <a:ext cx="4010025" cy="1660526"/>
            <a:chOff x="0" y="0"/>
            <a:chExt cx="4010025" cy="16605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87135F-A07B-4314-BD84-CF7EC8AA9142}"/>
                </a:ext>
              </a:extLst>
            </p:cNvPr>
            <p:cNvGrpSpPr/>
            <p:nvPr/>
          </p:nvGrpSpPr>
          <p:grpSpPr>
            <a:xfrm>
              <a:off x="485775" y="0"/>
              <a:ext cx="3467100" cy="676275"/>
              <a:chOff x="0" y="0"/>
              <a:chExt cx="3467100" cy="67627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591BE69-9C19-4E13-84D0-A97CF29B4662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CBA7E2E8-1A47-4423-BAFD-152B66DF12E7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C4724EF8-2C2B-4D61-8BAF-CE470DCE9720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517DFEA4-27C9-450C-A6DD-06B3B4064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725" y="219075"/>
                <a:ext cx="4953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++++++++++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54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6EFFF2-8D24-4185-A901-2601FAA7BD96}"/>
                </a:ext>
              </a:extLst>
            </p:cNvPr>
            <p:cNvGrpSpPr/>
            <p:nvPr/>
          </p:nvGrpSpPr>
          <p:grpSpPr>
            <a:xfrm>
              <a:off x="495300" y="504825"/>
              <a:ext cx="3467100" cy="676275"/>
              <a:chOff x="0" y="0"/>
              <a:chExt cx="3467100" cy="676275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EDEDE3B-14B2-4F6A-8C8A-BF05123A148B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5D6485BC-F24B-4011-B625-879847523EE8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55" name="Text Box 2">
                <a:extLst>
                  <a:ext uri="{FF2B5EF4-FFF2-40B4-BE49-F238E27FC236}">
                    <a16:creationId xmlns:a16="http://schemas.microsoft.com/office/drawing/2014/main" id="{9B5AABE5-DC09-4696-99F3-B570AABB6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3500" y="238125"/>
                <a:ext cx="4953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A5875DF1-934B-4B41-B37E-1755E6569B96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97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4E35B92-BABD-496F-A2C2-DCA9BFEF1C75}"/>
                </a:ext>
              </a:extLst>
            </p:cNvPr>
            <p:cNvGrpSpPr/>
            <p:nvPr/>
          </p:nvGrpSpPr>
          <p:grpSpPr>
            <a:xfrm>
              <a:off x="0" y="933450"/>
              <a:ext cx="4010025" cy="727076"/>
              <a:chOff x="0" y="0"/>
              <a:chExt cx="4010025" cy="727522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42462629-66E4-4FBF-842A-8A38677A09B0}"/>
                  </a:ext>
                </a:extLst>
              </p:cNvPr>
              <p:cNvSpPr/>
              <p:nvPr/>
            </p:nvSpPr>
            <p:spPr>
              <a:xfrm>
                <a:off x="2085975" y="171450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r>
                      <a:rPr lang="ar-E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12" b="-12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ABFB801-1246-4370-9AF7-FE61AC10DB3C}"/>
                  </a:ext>
                </a:extLst>
              </p:cNvPr>
              <p:cNvSpPr/>
              <p:nvPr/>
            </p:nvSpPr>
            <p:spPr>
              <a:xfrm>
                <a:off x="3105150" y="161925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57225FC-8A14-4F01-B3EC-692DC1D94E76}"/>
                  </a:ext>
                </a:extLst>
              </p:cNvPr>
              <p:cNvCxnSpPr/>
              <p:nvPr/>
            </p:nvCxnSpPr>
            <p:spPr>
              <a:xfrm flipV="1">
                <a:off x="1343025" y="22860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72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CDD-D0AA-4CFE-879C-ABA25FE9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20"/>
                  </a:spcBef>
                  <a:buNone/>
                </a:pPr>
                <a:r>
                  <a:rPr lang="en-US" sz="1800" b="1" spc="-10" dirty="0"/>
                  <a:t> </a:t>
                </a:r>
                <a:r>
                  <a:rPr lang="en-US" sz="18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Solve the inequality:                             </a:t>
                </a:r>
                <a14:m>
                  <m:oMath xmlns:m="http://schemas.openxmlformats.org/officeDocument/2006/math">
                    <m:r>
                      <a:rPr lang="en-US" sz="1800" b="1" i="0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1800" b="1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8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Solution:</a:t>
                </a: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Untitled Sans"/>
                  </a:rPr>
                  <a:t>First let's factorize the quadratic expression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56540" marR="346075"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46075" algn="l" rtl="0">
                  <a:lnSpc>
                    <a:spcPct val="150000"/>
                  </a:lnSpc>
                  <a:spcBef>
                    <a:spcPts val="2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333333"/>
                    </a:solidFill>
                    <a:latin typeface="Untitled Sans"/>
                  </a:rPr>
                  <a:t>Hence, the values of x that satisfy the quadratic inequality are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6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)∪(−</m:t>
                    </m:r>
                    <m:r>
                      <a:rPr lang="en-US" sz="16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6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333333"/>
                  </a:solidFill>
                  <a:latin typeface="Untitled Sans"/>
                </a:endParaRPr>
              </a:p>
              <a:p>
                <a:pPr marL="256540" marR="346075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ar-EG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ar-EG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6E24AC-D8AD-42F6-A9DB-568317DE5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940" y="2108201"/>
                <a:ext cx="10111740" cy="4177769"/>
              </a:xfrm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ED72D6F-38C2-4D32-A7C2-572EFDEAAE51}"/>
              </a:ext>
            </a:extLst>
          </p:cNvPr>
          <p:cNvGrpSpPr/>
          <p:nvPr/>
        </p:nvGrpSpPr>
        <p:grpSpPr>
          <a:xfrm>
            <a:off x="7002780" y="4442564"/>
            <a:ext cx="4010025" cy="1660526"/>
            <a:chOff x="0" y="0"/>
            <a:chExt cx="4010025" cy="16605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87135F-A07B-4314-BD84-CF7EC8AA9142}"/>
                </a:ext>
              </a:extLst>
            </p:cNvPr>
            <p:cNvGrpSpPr/>
            <p:nvPr/>
          </p:nvGrpSpPr>
          <p:grpSpPr>
            <a:xfrm>
              <a:off x="485775" y="0"/>
              <a:ext cx="3467100" cy="676275"/>
              <a:chOff x="0" y="0"/>
              <a:chExt cx="3467100" cy="67627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591BE69-9C19-4E13-84D0-A97CF29B4662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CBA7E2E8-1A47-4423-BAFD-152B66DF12E7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2">
                    <a:extLst>
                      <a:ext uri="{FF2B5EF4-FFF2-40B4-BE49-F238E27FC236}">
                        <a16:creationId xmlns:a16="http://schemas.microsoft.com/office/drawing/2014/main" id="{F3EF2170-A825-44E0-B765-6DEB7F610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33500" y="238125"/>
                    <a:ext cx="495300" cy="2762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 Box 2">
                    <a:extLst>
                      <a:ext uri="{FF2B5EF4-FFF2-40B4-BE49-F238E27FC236}">
                        <a16:creationId xmlns:a16="http://schemas.microsoft.com/office/drawing/2014/main" id="{FE05B48A-7586-4026-AC0A-93C8C0130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C4724EF8-2C2B-4D61-8BAF-CE470DCE9720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517DFEA4-27C9-450C-A6DD-06B3B4064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725" y="219075"/>
                <a:ext cx="4953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++++++++++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2">
                    <a:extLst>
                      <a:ext uri="{FF2B5EF4-FFF2-40B4-BE49-F238E27FC236}">
                        <a16:creationId xmlns:a16="http://schemas.microsoft.com/office/drawing/2014/main" id="{E2DA39F4-F906-4D22-920F-CFE7BA4DEC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545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2">
                    <a:extLst>
                      <a:ext uri="{FF2B5EF4-FFF2-40B4-BE49-F238E27FC236}">
                        <a16:creationId xmlns:a16="http://schemas.microsoft.com/office/drawing/2014/main" id="{DAC62537-6FA4-4E20-953B-85E0B36EC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6EFFF2-8D24-4185-A901-2601FAA7BD96}"/>
                </a:ext>
              </a:extLst>
            </p:cNvPr>
            <p:cNvGrpSpPr/>
            <p:nvPr/>
          </p:nvGrpSpPr>
          <p:grpSpPr>
            <a:xfrm>
              <a:off x="495300" y="504825"/>
              <a:ext cx="3467100" cy="676275"/>
              <a:chOff x="0" y="0"/>
              <a:chExt cx="3467100" cy="676275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EDEDE3B-14B2-4F6A-8C8A-BF05123A148B}"/>
                  </a:ext>
                </a:extLst>
              </p:cNvPr>
              <p:cNvCxnSpPr/>
              <p:nvPr/>
            </p:nvCxnSpPr>
            <p:spPr>
              <a:xfrm flipV="1">
                <a:off x="800100" y="20955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5D6485BC-F24B-4011-B625-879847523EE8}"/>
                  </a:ext>
                </a:extLst>
              </p:cNvPr>
              <p:cNvSpPr/>
              <p:nvPr/>
            </p:nvSpPr>
            <p:spPr>
              <a:xfrm>
                <a:off x="1543050" y="161925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p:sp>
            <p:nvSpPr>
              <p:cNvPr id="55" name="Text Box 2">
                <a:extLst>
                  <a:ext uri="{FF2B5EF4-FFF2-40B4-BE49-F238E27FC236}">
                    <a16:creationId xmlns:a16="http://schemas.microsoft.com/office/drawing/2014/main" id="{9B5AABE5-DC09-4696-99F3-B570AABB6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3500" y="238125"/>
                <a:ext cx="4953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en-US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 Box 2">
                    <a:extLst>
                      <a:ext uri="{FF2B5EF4-FFF2-40B4-BE49-F238E27FC236}">
                        <a16:creationId xmlns:a16="http://schemas.microsoft.com/office/drawing/2014/main" id="{B72BF88C-E367-4428-AF96-153E5D6B43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805179" cy="3092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A5875DF1-934B-4B41-B37E-1755E6569B96}"/>
                  </a:ext>
                </a:extLst>
              </p:cNvPr>
              <p:cNvSpPr/>
              <p:nvPr/>
            </p:nvSpPr>
            <p:spPr>
              <a:xfrm>
                <a:off x="2562225" y="152400"/>
                <a:ext cx="90000" cy="9000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 Box 2">
                    <a:extLst>
                      <a:ext uri="{FF2B5EF4-FFF2-40B4-BE49-F238E27FC236}">
                        <a16:creationId xmlns:a16="http://schemas.microsoft.com/office/drawing/2014/main" id="{564EE5A0-A306-495C-B667-0B842CF3F8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38275" y="0"/>
                    <a:ext cx="2028825" cy="2667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97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 Box 2">
                    <a:extLst>
                      <a:ext uri="{FF2B5EF4-FFF2-40B4-BE49-F238E27FC236}">
                        <a16:creationId xmlns:a16="http://schemas.microsoft.com/office/drawing/2014/main" id="{6B7A5FFB-31A1-43D0-9ADE-77C0C4889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371725" y="219075"/>
                    <a:ext cx="495300" cy="4572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 Box 2">
                    <a:extLst>
                      <a:ext uri="{FF2B5EF4-FFF2-40B4-BE49-F238E27FC236}">
                        <a16:creationId xmlns:a16="http://schemas.microsoft.com/office/drawing/2014/main" id="{6747A6E6-8227-49A9-98B7-6E6AB39D0E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1050" y="0"/>
                    <a:ext cx="914400" cy="228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0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4E35B92-BABD-496F-A2C2-DCA9BFEF1C75}"/>
                </a:ext>
              </a:extLst>
            </p:cNvPr>
            <p:cNvGrpSpPr/>
            <p:nvPr/>
          </p:nvGrpSpPr>
          <p:grpSpPr>
            <a:xfrm>
              <a:off x="0" y="933450"/>
              <a:ext cx="4010025" cy="727076"/>
              <a:chOff x="0" y="0"/>
              <a:chExt cx="4010025" cy="727522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42462629-66E4-4FBF-842A-8A38677A09B0}"/>
                  </a:ext>
                </a:extLst>
              </p:cNvPr>
              <p:cNvSpPr/>
              <p:nvPr/>
            </p:nvSpPr>
            <p:spPr>
              <a:xfrm>
                <a:off x="2085975" y="171450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r>
                      <a:rPr lang="ar-EG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9232C5D0-C97B-437D-9C89-475FF950D6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0" y="57150"/>
                    <a:ext cx="1480820" cy="4565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12" b="-12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ABFB801-1246-4370-9AF7-FE61AC10DB3C}"/>
                  </a:ext>
                </a:extLst>
              </p:cNvPr>
              <p:cNvSpPr/>
              <p:nvPr/>
            </p:nvSpPr>
            <p:spPr>
              <a:xfrm>
                <a:off x="3105150" y="161925"/>
                <a:ext cx="90000" cy="9633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−−−−−−++++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2">
                    <a:extLst>
                      <a:ext uri="{FF2B5EF4-FFF2-40B4-BE49-F238E27FC236}">
                        <a16:creationId xmlns:a16="http://schemas.microsoft.com/office/drawing/2014/main" id="{992AC2B1-B465-4B60-A6CF-371F8FEE18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0" y="0"/>
                    <a:ext cx="2028825" cy="28548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++++</m:t>
                          </m:r>
                        </m:oMath>
                      </m:oMathPara>
                    </a14:m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2">
                    <a:extLst>
                      <a:ext uri="{FF2B5EF4-FFF2-40B4-BE49-F238E27FC236}">
                        <a16:creationId xmlns:a16="http://schemas.microsoft.com/office/drawing/2014/main" id="{E1E569FE-0219-49DC-BC1C-CCEBC392D6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23975" y="0"/>
                    <a:ext cx="914400" cy="2446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00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 Box 2">
                    <a:extLst>
                      <a:ext uri="{FF2B5EF4-FFF2-40B4-BE49-F238E27FC236}">
                        <a16:creationId xmlns:a16="http://schemas.microsoft.com/office/drawing/2014/main" id="{B5396B29-D65D-47C1-81E0-D26419A3C2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76425" y="257175"/>
                    <a:ext cx="495300" cy="2956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 Box 2">
                    <a:extLst>
                      <a:ext uri="{FF2B5EF4-FFF2-40B4-BE49-F238E27FC236}">
                        <a16:creationId xmlns:a16="http://schemas.microsoft.com/office/drawing/2014/main" id="{3F50150C-5B5B-480E-94E5-2C197A90F7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14650" y="238125"/>
                    <a:ext cx="495300" cy="4893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ar-E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57225FC-8A14-4F01-B3EC-692DC1D94E76}"/>
                  </a:ext>
                </a:extLst>
              </p:cNvPr>
              <p:cNvCxnSpPr/>
              <p:nvPr/>
            </p:nvCxnSpPr>
            <p:spPr>
              <a:xfrm flipV="1">
                <a:off x="1343025" y="228600"/>
                <a:ext cx="262763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9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2584-4730-43EF-9B0A-E661D763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</a:t>
            </a:r>
            <a:endParaRPr lang="ar-E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C43C8-B0A3-492F-A2EE-3FDFF411E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5840" y="2001521"/>
                <a:ext cx="10149840" cy="429259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1- Solve the following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inequalities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ar-SA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2000" b="1" dirty="0">
                    <a:ea typeface="Cambria Math" panose="02040503050406030204" pitchFamily="18" charset="0"/>
                  </a:rPr>
                  <a:t>    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1-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ar-SA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2- </a:t>
                </a:r>
                <a14:m>
                  <m:oMath xmlns:m="http://schemas.openxmlformats.org/officeDocument/2006/math">
                    <m:r>
                      <a:rPr lang="ar-S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0" indent="0" algn="l"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3-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0" indent="0" algn="l" rtl="0">
                  <a:buNone/>
                </a:pP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4-</a:t>
                </a:r>
                <a:r>
                  <a:rPr lang="en-US" sz="2000" b="1" i="0" spc="-1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pc="-1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000" b="1" spc="-1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000" b="1" spc="-1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   5-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pc="-1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1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spc="-1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000" b="1" spc="-1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</a:rPr>
                  <a:t>    6-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spc="-25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l" rtl="0">
                  <a:buNone/>
                </a:pPr>
                <a:r>
                  <a:rPr lang="en-US" sz="2000" b="1" spc="-1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    7</a:t>
                </a:r>
                <a:r>
                  <a:rPr lang="en-US" sz="1800" b="1" spc="-25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1800" b="1" spc="-25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b="1" i="0" spc="-1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000" b="1" spc="-1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ar-SA" sz="2000" b="1" spc="-1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C43C8-B0A3-492F-A2EE-3FDFF411E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5840" y="2001521"/>
                <a:ext cx="10149840" cy="4292599"/>
              </a:xfrm>
              <a:blipFill>
                <a:blip r:embed="rId2"/>
                <a:stretch>
                  <a:fillRect l="-1441" t="-56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00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2584-4730-43EF-9B0A-E661D763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 Review</a:t>
            </a:r>
            <a:endParaRPr lang="ar-EG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C43C8-B0A3-492F-A2EE-3FDFF411E5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323" y="2227385"/>
                <a:ext cx="10534357" cy="411504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1- Solve the following equations:</a:t>
                </a:r>
                <a:endParaRPr lang="ar-SA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endParaRPr lang="ar-SA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2- Find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passes</a:t>
                </a:r>
                <a:r>
                  <a:rPr lang="en-US" sz="2000" b="1" spc="-1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through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points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(-1,</a:t>
                </a:r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3)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and</a:t>
                </a:r>
                <a:r>
                  <a:rPr lang="en-US" sz="2000" b="1" spc="-2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(4,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ar-SA" sz="2000" b="1" spc="-25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3-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What</a:t>
                </a:r>
                <a:r>
                  <a:rPr lang="en-US" sz="2000" b="1" spc="-3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slope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intercept</a:t>
                </a:r>
                <a:r>
                  <a:rPr lang="en-US" sz="2000" b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</a:t>
                </a:r>
                <a:r>
                  <a:rPr lang="en-US" sz="2000" b="1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equation</a:t>
                </a:r>
                <a:r>
                  <a:rPr lang="en-US" sz="2000" b="1" spc="-2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i="1" spc="-1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 spc="-15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000" i="1" spc="65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pc="65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pc="-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C43C8-B0A3-492F-A2EE-3FDFF411E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323" y="2227385"/>
                <a:ext cx="10534357" cy="4115049"/>
              </a:xfrm>
              <a:blipFill>
                <a:blip r:embed="rId2"/>
                <a:stretch>
                  <a:fillRect l="-1447" t="-59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50BDBE7-CCB6-45E8-A1A2-17F8C0DCC1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665778"/>
                  </p:ext>
                </p:extLst>
              </p:nvPr>
            </p:nvGraphicFramePr>
            <p:xfrm>
              <a:off x="1036320" y="2900158"/>
              <a:ext cx="8128000" cy="19264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53182752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957817757"/>
                        </a:ext>
                      </a:extLst>
                    </a:gridCol>
                  </a:tblGrid>
                  <a:tr h="4061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1800" b="1" i="1" kern="1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800" b="1" i="1" kern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18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ar-EG" sz="1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ea typeface="Cambria Math" panose="02040503050406030204" pitchFamily="18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spc="-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spc="-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spc="75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pc="8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endParaRPr lang="en-US" sz="1800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2039892"/>
                      </a:ext>
                    </a:extLst>
                  </a:tr>
                  <a:tr h="305322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ar-EG" sz="1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ar-SA" sz="1800" b="1" dirty="0">
                            <a:latin typeface="Times New Roman" panose="02020603050405020304" pitchFamily="18" charset="0"/>
                          </a:endParaRPr>
                        </a:p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98058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800" b="1" i="1" kern="12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b="1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800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algn="ctr" rtl="1"/>
                          <a:endParaRPr lang="ar-E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8799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50BDBE7-CCB6-45E8-A1A2-17F8C0DCC1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665778"/>
                  </p:ext>
                </p:extLst>
              </p:nvPr>
            </p:nvGraphicFramePr>
            <p:xfrm>
              <a:off x="1036320" y="2900158"/>
              <a:ext cx="8128000" cy="19264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53182752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95781775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300" t="-4762" r="-100300" b="-2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4762" r="-300" b="-20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203989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300" t="-103774" r="-100300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103774" r="-300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9805858"/>
                      </a:ext>
                    </a:extLst>
                  </a:tr>
                  <a:tr h="646240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300" t="-203774" r="-10030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203774" r="-300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87992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296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B04C-14A3-41D5-AAD2-F9FD0AA7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ar-SA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Inequality</a:t>
            </a:r>
            <a:endParaRPr lang="ar-EG" sz="4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C4307-A6C6-4F9F-9FDF-C9FD34AF9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086" y="2154854"/>
                <a:ext cx="10306594" cy="3751423"/>
              </a:xfrm>
            </p:spPr>
            <p:txBody>
              <a:bodyPr>
                <a:normAutofit lnSpcReduction="10000"/>
              </a:bodyPr>
              <a:lstStyle/>
              <a:p>
                <a:pPr algn="l"/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 Inequalities</a:t>
                </a:r>
                <a:r>
                  <a:rPr lang="en-US" b="1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:</a:t>
                </a:r>
              </a:p>
              <a:p>
                <a:pPr algn="l"/>
                <a:r>
                  <a:rPr lang="en-US" dirty="0"/>
                  <a:t> are mathematical expressions involving the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&gt;, &lt;,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≤</m:t>
                    </m:r>
                  </m:oMath>
                </a14:m>
                <a:endParaRPr lang="en-US" sz="2100" b="1" i="0" dirty="0">
                  <a:solidFill>
                    <a:srgbClr val="C00000"/>
                  </a:solidFill>
                  <a:effectLst/>
                  <a:latin typeface="Untitled Sans"/>
                </a:endParaRPr>
              </a:p>
              <a:p>
                <a:pPr algn="l"/>
                <a:r>
                  <a:rPr lang="en-US" sz="2000" dirty="0"/>
                  <a:t> ‘</a:t>
                </a:r>
                <a:r>
                  <a:rPr lang="en-US" sz="2000" b="1" u="sng" dirty="0"/>
                  <a:t>solve</a:t>
                </a:r>
                <a:r>
                  <a:rPr lang="en-US" sz="2000" dirty="0"/>
                  <a:t>’ an inequality means to find a range, or ranges, of values that an unknown x can take and still satisfy the inequality</a:t>
                </a:r>
              </a:p>
              <a:p>
                <a:pPr algn="ctr"/>
                <a:r>
                  <a:rPr lang="en-US" dirty="0"/>
                  <a:t>&gt; is greater than</a:t>
                </a:r>
              </a:p>
              <a:p>
                <a:pPr algn="ctr"/>
                <a:r>
                  <a:rPr lang="en-US" dirty="0"/>
                  <a:t> ≥ is greater than or equal to</a:t>
                </a:r>
              </a:p>
              <a:p>
                <a:pPr algn="ctr"/>
                <a:r>
                  <a:rPr lang="en-US" dirty="0"/>
                  <a:t> &lt; is less than </a:t>
                </a:r>
              </a:p>
              <a:p>
                <a:pPr algn="ctr"/>
                <a:r>
                  <a:rPr lang="en-US" dirty="0"/>
                  <a:t>≤ is less than or equal to</a:t>
                </a:r>
                <a:endParaRPr lang="en-US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/>
                <a:endParaRPr lang="ar-EG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3C4307-A6C6-4F9F-9FDF-C9FD34AF9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086" y="2154854"/>
                <a:ext cx="10306594" cy="3751423"/>
              </a:xfrm>
              <a:blipFill>
                <a:blip r:embed="rId2"/>
                <a:stretch>
                  <a:fillRect l="-1419" t="-97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4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20F6-0A5E-4E8C-85EB-38F6EFEE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95B19F8-EF7F-42F0-BB20-3A25C711CD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4236615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An </a:t>
                </a:r>
                <a:r>
                  <a:rPr lang="en-US" b="1" u="sng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open interval</a:t>
                </a:r>
                <a:r>
                  <a:rPr lang="en-US" b="0" u="sng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does not include any endpoint. The open intervals are thus one of the forms</a:t>
                </a:r>
              </a:p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algn="l" rtl="0"/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 </a:t>
                </a:r>
                <a:r>
                  <a:rPr lang="en-US" b="1" u="sng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closed interval</a:t>
                </a:r>
                <a:r>
                  <a:rPr lang="en-US" b="0" u="sng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is an interval that includes all its endpoint. The open intervals are thus one of the forms</a:t>
                </a:r>
              </a:p>
              <a:p>
                <a:pPr algn="ctr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]={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95B19F8-EF7F-42F0-BB20-3A25C711C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4236615"/>
              </a:xfrm>
              <a:blipFill>
                <a:blip r:embed="rId2"/>
                <a:stretch>
                  <a:fillRect l="-545" t="-719" r="-151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9" descr="{\displaystyle {\begin{aligned}(a,b)&amp;=\{x\in \mathbb {R} \mid a&lt;x&lt;b\},\\(-\infty ,b)&amp;=\{x\in \mathbb {R} \mid x&lt;b\},\\(a,+\infty )&amp;=\{x\in \mathbb {R} \mid a&lt;x\},\\(-\infty ,+\infty )&amp;=\mathbb {R} ,\end{aligned}}}">
            <a:extLst>
              <a:ext uri="{FF2B5EF4-FFF2-40B4-BE49-F238E27FC236}">
                <a16:creationId xmlns:a16="http://schemas.microsoft.com/office/drawing/2014/main" id="{07519A33-A2FE-48D4-BA37-0C76081746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38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408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B3B7-27DF-4C35-9569-032D530A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85184"/>
            <a:ext cx="10058400" cy="1196964"/>
          </a:xfrm>
        </p:spPr>
        <p:txBody>
          <a:bodyPr>
            <a:normAutofit fontScale="90000"/>
          </a:bodyPr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1FAC4-716B-4DD5-8C09-B8C910AE2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5306" y="2052734"/>
                <a:ext cx="10481388" cy="3610948"/>
              </a:xfrm>
            </p:spPr>
            <p:txBody>
              <a:bodyPr>
                <a:normAutofit/>
              </a:bodyPr>
              <a:lstStyle/>
              <a:p>
                <a:pPr algn="l" rtl="0" fontAlgn="base"/>
                <a:r>
                  <a:rPr lang="en-US" sz="22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 </a:t>
                </a:r>
                <a:r>
                  <a:rPr lang="en-US" sz="2200" b="1" u="sng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half-open interval </a:t>
                </a:r>
                <a:r>
                  <a:rPr lang="en-US" sz="22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has two endpoints and includes only one of them. The half-open intervals have the form</a:t>
                </a: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)={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]={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]={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marL="93663" lvl="8" indent="-93663" algn="l" rtl="0" fontAlgn="base">
                  <a:buNone/>
                  <a:tabLst>
                    <a:tab pos="0" algn="l"/>
                  </a:tabLst>
                </a:pPr>
                <a:endParaRPr lang="ar-EG" sz="7700" b="1" dirty="0">
                  <a:solidFill>
                    <a:srgbClr val="C00000"/>
                  </a:solidFill>
                  <a:latin typeface="inheri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1FAC4-716B-4DD5-8C09-B8C910AE2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5306" y="2052734"/>
                <a:ext cx="10481388" cy="3610948"/>
              </a:xfrm>
              <a:blipFill>
                <a:blip r:embed="rId2"/>
                <a:stretch>
                  <a:fillRect l="-756" t="-101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82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950"/>
            <a:ext cx="10058400" cy="1450757"/>
          </a:xfrm>
        </p:spPr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473" y="1977504"/>
                <a:ext cx="10297264" cy="4376780"/>
              </a:xfrm>
            </p:spPr>
            <p:txBody>
              <a:bodyPr/>
              <a:lstStyle/>
              <a:p>
                <a:pPr algn="l"/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Solve the inequality:</a:t>
                </a:r>
              </a:p>
              <a:p>
                <a:pPr algn="ctr" rtl="0"/>
                <a:r>
                  <a:rPr lang="en-US" sz="22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We can solve this inequality by subtracting 3 from both sides:</a:t>
                </a:r>
              </a:p>
              <a:p>
                <a:pPr marL="4572000" indent="-4572000" algn="l" rtl="0"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2021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202122"/>
                  </a:solidFill>
                </a:endParaRP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  So the solution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473" y="1977504"/>
                <a:ext cx="10297264" cy="4376780"/>
              </a:xfrm>
              <a:blipFill>
                <a:blip r:embed="rId2"/>
                <a:stretch>
                  <a:fillRect l="-1421" t="-69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A220BA-E2D8-4144-885E-662EBF319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5" t="70859" r="22401" b="19351"/>
          <a:stretch/>
        </p:blipFill>
        <p:spPr>
          <a:xfrm>
            <a:off x="4951444" y="5239276"/>
            <a:ext cx="7094375" cy="10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950"/>
            <a:ext cx="10058400" cy="1450757"/>
          </a:xfrm>
        </p:spPr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473" y="1977504"/>
                <a:ext cx="10297264" cy="4376780"/>
              </a:xfrm>
            </p:spPr>
            <p:txBody>
              <a:bodyPr/>
              <a:lstStyle/>
              <a:p>
                <a:pPr algn="l"/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Solve the inequality: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ar-SA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We can solve this inequality by add 3 to both sides: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SA" sz="2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ar-SA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1800" dirty="0"/>
                  <a:t>divide both sides by </a:t>
                </a:r>
                <a:r>
                  <a:rPr lang="en-US" sz="1800" dirty="0">
                    <a:solidFill>
                      <a:srgbClr val="202122"/>
                    </a:solidFill>
                  </a:rPr>
                  <a:t>5</a:t>
                </a:r>
                <a:endParaRPr lang="ar-SA" sz="1800" dirty="0">
                  <a:solidFill>
                    <a:srgbClr val="202122"/>
                  </a:solidFill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SA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0" indent="-4572000" algn="l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So the solution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473" y="1977504"/>
                <a:ext cx="10297264" cy="4376780"/>
              </a:xfrm>
              <a:blipFill>
                <a:blip r:embed="rId2"/>
                <a:stretch>
                  <a:fillRect l="-1362" t="-696" b="-69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8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950"/>
            <a:ext cx="10058400" cy="1450757"/>
          </a:xfrm>
        </p:spPr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6" y="1940182"/>
                <a:ext cx="11358465" cy="437678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Solve the inequality: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202122"/>
                        </a:solidFill>
                        <a:latin typeface="Arial" panose="020B0604020202020204" pitchFamily="34" charset="0"/>
                      </a:rPr>
                      <m:t>4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We can solve this inequality by subtracting 6 from both sides:</a:t>
                </a: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202122"/>
                        </a:solidFill>
                        <a:latin typeface="Arial" panose="020B0604020202020204" pitchFamily="34" charset="0"/>
                      </a:rPr>
                      <m:t>4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000" b="0" dirty="0">
                  <a:solidFill>
                    <a:srgbClr val="202122"/>
                  </a:solidFill>
                </a:endParaRP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177800" indent="-177800"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subtracting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202122"/>
                    </a:solidFill>
                  </a:rPr>
                  <a:t>from both sides:                    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rgbClr val="202122"/>
                  </a:solidFill>
                </a:endParaRP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  So the solution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6" y="1940182"/>
                <a:ext cx="11358465" cy="4376780"/>
              </a:xfrm>
              <a:blipFill>
                <a:blip r:embed="rId2"/>
                <a:stretch>
                  <a:fillRect l="-1288" t="-69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CB98217-1698-447E-8BA0-952CD1F85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28" t="42070" r="23205" b="48185"/>
          <a:stretch/>
        </p:blipFill>
        <p:spPr>
          <a:xfrm>
            <a:off x="5038531" y="5225143"/>
            <a:ext cx="7044612" cy="10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B56C-11B7-45BC-8EDC-DEB4AA60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950"/>
            <a:ext cx="10058400" cy="1450757"/>
          </a:xfrm>
        </p:spPr>
        <p:txBody>
          <a:bodyPr/>
          <a:lstStyle/>
          <a:p>
            <a:br>
              <a:rPr lang="ar-SA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Inequality</a:t>
            </a:r>
            <a:endParaRPr lang="ar-E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6" y="1940182"/>
                <a:ext cx="11358465" cy="437678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2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Solve the inequality: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 </a:t>
                </a:r>
              </a:p>
              <a:p>
                <a:pPr algn="l" rtl="0">
                  <a:lnSpc>
                    <a:spcPct val="10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Untitled Sans"/>
                  </a:rPr>
                  <a:t>Solution:</a:t>
                </a:r>
                <a:endParaRPr lang="en-US" sz="2200" dirty="0">
                  <a:solidFill>
                    <a:srgbClr val="202122"/>
                  </a:solidFill>
                  <a:latin typeface="Arial" panose="020B0604020202020204" pitchFamily="34" charset="0"/>
                </a:endParaRPr>
              </a:p>
              <a:p>
                <a:pPr algn="l" rtl="0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202122"/>
                    </a:solidFill>
                  </a:rPr>
                  <a:t>We can solve this inequality by subtracting 5 from both sides:</a:t>
                </a: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dirty="0">
                  <a:solidFill>
                    <a:srgbClr val="202122"/>
                  </a:solidFill>
                  <a:latin typeface="Cambria Math" panose="02040503050406030204" pitchFamily="18" charset="0"/>
                </a:endParaRP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0" indent="0" algn="l" rtl="0">
                  <a:lnSpc>
                    <a:spcPct val="100000"/>
                  </a:lnSpc>
                  <a:buNone/>
                  <a:tabLst>
                    <a:tab pos="354013" algn="l"/>
                  </a:tabLst>
                </a:pPr>
                <a:r>
                  <a:rPr lang="en-US" sz="1800" dirty="0">
                    <a:solidFill>
                      <a:srgbClr val="202122"/>
                    </a:solidFill>
                  </a:rPr>
                  <a:t> add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202122"/>
                    </a:solidFill>
                  </a:rPr>
                  <a:t>to both sides: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rgbClr val="202122"/>
                  </a:solidFill>
                </a:endParaRPr>
              </a:p>
              <a:p>
                <a:pPr marL="4572000" indent="-4572000" algn="l" rt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>
                  <a:lnSpc>
                    <a:spcPct val="100000"/>
                  </a:lnSpc>
                </a:pPr>
                <a:r>
                  <a:rPr lang="en-US" sz="1800" b="0" dirty="0">
                    <a:solidFill>
                      <a:srgbClr val="202122"/>
                    </a:solidFill>
                  </a:rPr>
                  <a:t>  So the solution  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1800" i="1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b="0" dirty="0">
                  <a:solidFill>
                    <a:srgbClr val="202122"/>
                  </a:solidFill>
                </a:endParaRPr>
              </a:p>
              <a:p>
                <a:pPr marL="4572000" indent="-4572000" algn="l" rtl="0"/>
                <a:endParaRPr lang="ar-E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1E5023-0A1E-4B37-A5EC-CEE47A9B7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6" y="1940182"/>
                <a:ext cx="11358465" cy="4376780"/>
              </a:xfrm>
              <a:blipFill>
                <a:blip r:embed="rId2"/>
                <a:stretch>
                  <a:fillRect l="-1288" t="-69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ED5B4AD-2678-4B25-963A-D2D6C433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0" t="77373" r="23694" b="13145"/>
          <a:stretch/>
        </p:blipFill>
        <p:spPr>
          <a:xfrm>
            <a:off x="5038529" y="5253272"/>
            <a:ext cx="6885992" cy="10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{19303D29-517E-4910-988A-B2D738EFAB85}tf22712842_win32</Template>
  <TotalTime>531</TotalTime>
  <Words>1134</Words>
  <Application>Microsoft Office PowerPoint</Application>
  <PresentationFormat>Widescreen</PresentationFormat>
  <Paragraphs>194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Cambria Math</vt:lpstr>
      <vt:lpstr>Franklin Gothic Book</vt:lpstr>
      <vt:lpstr>inherit</vt:lpstr>
      <vt:lpstr>Times New Roman</vt:lpstr>
      <vt:lpstr>Untitled Sans</vt:lpstr>
      <vt:lpstr>Custom</vt:lpstr>
      <vt:lpstr>تفاضل وتكامل (1) المستوي الأول  العلوم البيئية والكيمياء النبات علوم البحار البيولوجية علم الحيوان</vt:lpstr>
      <vt:lpstr>Assignment Review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 Inequality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Mathematices Level 1  Pharm-D Clinical</dc:title>
  <dc:creator>Eman Gaber Darweesh El-Hadidy</dc:creator>
  <cp:lastModifiedBy>Eman Gaber Darweesh El-Hadidy</cp:lastModifiedBy>
  <cp:revision>46</cp:revision>
  <dcterms:created xsi:type="dcterms:W3CDTF">2025-01-30T12:29:44Z</dcterms:created>
  <dcterms:modified xsi:type="dcterms:W3CDTF">2025-11-26T17:46:19Z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