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300" r:id="rId6"/>
    <p:sldId id="301" r:id="rId7"/>
    <p:sldId id="302" r:id="rId8"/>
    <p:sldId id="303" r:id="rId9"/>
    <p:sldId id="304" r:id="rId10"/>
    <p:sldId id="316" r:id="rId11"/>
    <p:sldId id="305" r:id="rId12"/>
    <p:sldId id="306" r:id="rId13"/>
    <p:sldId id="307" r:id="rId14"/>
    <p:sldId id="309" r:id="rId15"/>
    <p:sldId id="318" r:id="rId16"/>
    <p:sldId id="319" r:id="rId17"/>
    <p:sldId id="320" r:id="rId18"/>
    <p:sldId id="321" r:id="rId19"/>
    <p:sldId id="322" r:id="rId20"/>
    <p:sldId id="308" r:id="rId21"/>
    <p:sldId id="311" r:id="rId22"/>
    <p:sldId id="313" r:id="rId23"/>
    <p:sldId id="312" r:id="rId24"/>
    <p:sldId id="314" r:id="rId25"/>
    <p:sldId id="315" r:id="rId26"/>
    <p:sldId id="323" r:id="rId27"/>
    <p:sldId id="31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11/26/2025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11/26/2025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11/26/2025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11/26/2025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11/26/2025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11/26/2025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quality_(mathematics)" TargetMode="External"/><Relationship Id="rId2" Type="http://schemas.openxmlformats.org/officeDocument/2006/relationships/hyperlink" Target="https://en.wikipedia.org/wiki/Mathematical_formul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Equals_sign" TargetMode="External"/><Relationship Id="rId4" Type="http://schemas.openxmlformats.org/officeDocument/2006/relationships/hyperlink" Target="https://en.wikipedia.org/wiki/Expression_(mathematics)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emath.com/algebra/quadratic-equations/" TargetMode="External"/><Relationship Id="rId2" Type="http://schemas.openxmlformats.org/officeDocument/2006/relationships/hyperlink" Target="https://www.cuemath.com/algebra/linear-equation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uemath.com/cubic-equation-formula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2607" y="1290984"/>
            <a:ext cx="3635926" cy="321704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ar-SA" sz="4000" dirty="0">
                <a:solidFill>
                  <a:srgbClr val="FFFF00"/>
                </a:solidFill>
              </a:rPr>
              <a:t>تفاضل وتكامل (1)</a:t>
            </a:r>
            <a:br>
              <a:rPr lang="ar-SA" sz="4000" dirty="0">
                <a:solidFill>
                  <a:srgbClr val="FFFF00"/>
                </a:solidFill>
              </a:rPr>
            </a:br>
            <a:r>
              <a:rPr lang="ar-SA" sz="4000" dirty="0">
                <a:solidFill>
                  <a:srgbClr val="FFFF00"/>
                </a:solidFill>
              </a:rPr>
              <a:t>المستوي الأول </a:t>
            </a:r>
            <a:br>
              <a:rPr lang="ar-SA" sz="4000" dirty="0">
                <a:solidFill>
                  <a:srgbClr val="FFFF00"/>
                </a:solidFill>
              </a:rPr>
            </a:br>
            <a:r>
              <a:rPr lang="ar-SA" sz="4000" dirty="0">
                <a:solidFill>
                  <a:srgbClr val="FFFF00"/>
                </a:solidFill>
              </a:rPr>
              <a:t>العلوم البيئية والكيمياء</a:t>
            </a:r>
            <a:br>
              <a:rPr lang="ar-SA" sz="4000" dirty="0">
                <a:solidFill>
                  <a:srgbClr val="FFFF00"/>
                </a:solidFill>
              </a:rPr>
            </a:br>
            <a:r>
              <a:rPr lang="ar-SA" sz="4000" dirty="0">
                <a:solidFill>
                  <a:srgbClr val="FFFF00"/>
                </a:solidFill>
              </a:rPr>
              <a:t>النبات</a:t>
            </a:r>
            <a:br>
              <a:rPr lang="ar-SA" sz="4000" dirty="0">
                <a:solidFill>
                  <a:srgbClr val="FFFF00"/>
                </a:solidFill>
              </a:rPr>
            </a:br>
            <a:r>
              <a:rPr lang="ar-SA" sz="4000" dirty="0">
                <a:solidFill>
                  <a:srgbClr val="FFFF00"/>
                </a:solidFill>
              </a:rPr>
              <a:t>علوم البحار البيولوجية</a:t>
            </a:r>
            <a:br>
              <a:rPr lang="ar-SA" sz="4000" dirty="0">
                <a:solidFill>
                  <a:srgbClr val="FFFF00"/>
                </a:solidFill>
              </a:rPr>
            </a:br>
            <a:r>
              <a:rPr lang="ar-SA" sz="4000" dirty="0">
                <a:solidFill>
                  <a:srgbClr val="FFFF00"/>
                </a:solidFill>
              </a:rPr>
              <a:t>علم الحيوان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 fontScale="55000" lnSpcReduction="20000"/>
          </a:bodyPr>
          <a:lstStyle/>
          <a:p>
            <a:pPr algn="ctr">
              <a:lnSpc>
                <a:spcPct val="100000"/>
              </a:lnSpc>
            </a:pPr>
            <a:r>
              <a:rPr lang="ar-SA" sz="3600" spc="-5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د/ ايمان الحديدي</a:t>
            </a:r>
          </a:p>
          <a:p>
            <a:pPr algn="ctr">
              <a:lnSpc>
                <a:spcPct val="100000"/>
              </a:lnSpc>
            </a:pPr>
            <a:r>
              <a:rPr lang="ar-SA" sz="3600" spc="-5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2026/2025</a:t>
            </a:r>
            <a:endParaRPr lang="en-US" sz="3600" spc="-5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567C4-25B6-4EBE-A023-C8D91CF0D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</a:rPr>
              <a:t>Equations</a:t>
            </a:r>
            <a:endParaRPr lang="ar-E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9D4AD8-AC99-47FC-A46E-42395AF8E1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715518" lvl="1" indent="-514350" algn="l" rtl="0">
                  <a:buAutoNum type="arabicPeriod" startAt="2"/>
                </a:pP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8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dirty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sz="2800" b="1" i="1" dirty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dirty="0">
                        <a:latin typeface="Cambria Math" panose="02040503050406030204" pitchFamily="18" charset="0"/>
                      </a:rPr>
                      <m:t>) + </m:t>
                    </m:r>
                    <m:r>
                      <a:rPr lang="en-US" sz="2800" b="1" i="1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800" b="1" i="1" dirty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800" b="1" i="1" dirty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2800" b="1" dirty="0"/>
              </a:p>
              <a:p>
                <a:pPr marL="201168" lvl="1" indent="0" algn="l" rtl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  <a:latin typeface="Untitled Sans"/>
                  </a:rPr>
                  <a:t>Solution:</a:t>
                </a:r>
                <a:endParaRPr lang="en-US" sz="1400" spc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1168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dirty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b="1" i="1" dirty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800" b="1" dirty="0"/>
              </a:p>
              <a:p>
                <a:pPr marL="201168" lvl="1" indent="0" algn="l" rtl="0">
                  <a:buNone/>
                </a:pPr>
                <a:endParaRPr lang="en-US" sz="2800" b="1" dirty="0"/>
              </a:p>
              <a:p>
                <a:pPr marL="201168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>
                          <a:latin typeface="Cambria Math" panose="02040503050406030204" pitchFamily="18" charset="0"/>
                        </a:rPr>
                        <m:t>  +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b="1" i="1" dirty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800" b="1" dirty="0"/>
              </a:p>
              <a:p>
                <a:pPr marL="201168" lvl="1" indent="0" algn="l" rtl="0">
                  <a:buNone/>
                </a:pPr>
                <a:endParaRPr lang="en-US" sz="2800" b="1" dirty="0"/>
              </a:p>
              <a:p>
                <a:pPr marL="201168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800" b="1" dirty="0"/>
              </a:p>
              <a:p>
                <a:pPr algn="l" rtl="0"/>
                <a:r>
                  <a:rPr lang="en-US" sz="2800" b="1" dirty="0"/>
                  <a:t>                                                    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2800" b="1" dirty="0"/>
              </a:p>
              <a:p>
                <a:pPr algn="l" rtl="0"/>
                <a:endParaRPr lang="ar-E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9D4AD8-AC99-47FC-A46E-42395AF8E1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06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567C4-25B6-4EBE-A023-C8D91CF0D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</a:rPr>
              <a:t>Equations</a:t>
            </a:r>
            <a:endParaRPr lang="ar-E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9D4AD8-AC99-47FC-A46E-42395AF8E1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108201"/>
                <a:ext cx="10058400" cy="4292599"/>
              </a:xfrm>
            </p:spPr>
            <p:txBody>
              <a:bodyPr/>
              <a:lstStyle/>
              <a:p>
                <a:pPr marL="201168" lvl="1" indent="0" algn="l" rtl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  <a:latin typeface="Untitled Sans"/>
                  </a:rPr>
                  <a:t>Example:</a:t>
                </a:r>
              </a:p>
              <a:p>
                <a:pPr marL="715518" lvl="1" indent="-514350" algn="l" rtl="0">
                  <a:buAutoNum type="arabicPeriod" startAt="3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1900" b="1" dirty="0"/>
              </a:p>
              <a:p>
                <a:pPr marL="715518" lvl="1" indent="-514350" algn="l" rtl="0">
                  <a:buAutoNum type="arabicPeriod" startAt="3"/>
                </a:pPr>
                <a:endParaRPr lang="en-US" sz="1900" b="1" dirty="0"/>
              </a:p>
              <a:p>
                <a:pPr marL="201168" lvl="1" indent="0" algn="l" rtl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  <a:latin typeface="Untitled Sans"/>
                  </a:rPr>
                  <a:t>Solution:</a:t>
                </a:r>
                <a:endParaRPr lang="en-US" sz="1100" spc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1168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𝟗</m:t>
                      </m:r>
                      <m:d>
                        <m:d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1" dirty="0"/>
              </a:p>
              <a:p>
                <a:pPr marL="201168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dirty="0"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2000" b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dirty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000" b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dirty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2000" b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dirty="0"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en-US" sz="2000" b="1" dirty="0">
                  <a:latin typeface="Cambria Math" panose="02040503050406030204" pitchFamily="18" charset="0"/>
                </a:endParaRPr>
              </a:p>
              <a:p>
                <a:pPr marL="201168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dirty="0"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2000" b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dirty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2000" b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dirty="0"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2000" b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dirty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2000" b="1" dirty="0">
                  <a:latin typeface="Cambria Math" panose="02040503050406030204" pitchFamily="18" charset="0"/>
                </a:endParaRPr>
              </a:p>
              <a:p>
                <a:pPr marL="201168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dirty="0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sz="2000" b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dirty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000" b="1" dirty="0">
                  <a:latin typeface="Cambria Math" panose="02040503050406030204" pitchFamily="18" charset="0"/>
                </a:endParaRPr>
              </a:p>
              <a:p>
                <a:pPr marL="201168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dirty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000" b="1" dirty="0"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atin typeface="Cambria Math" panose="02040503050406030204" pitchFamily="18" charset="0"/>
                </a:endParaRPr>
              </a:p>
              <a:p>
                <a:pPr marL="201168" lvl="1" indent="0" algn="l" rtl="0">
                  <a:buNone/>
                </a:pPr>
                <a:endParaRPr lang="en-US" sz="2000" b="1" dirty="0">
                  <a:latin typeface="Cambria Math" panose="02040503050406030204" pitchFamily="18" charset="0"/>
                </a:endParaRPr>
              </a:p>
              <a:p>
                <a:pPr marL="201168" lvl="1" indent="0" algn="l" rtl="0">
                  <a:buNone/>
                </a:pPr>
                <a:endParaRPr lang="en-US" sz="1600" b="1" dirty="0"/>
              </a:p>
              <a:p>
                <a:pPr marL="201168" lvl="1" indent="0" algn="l" rtl="0">
                  <a:buNone/>
                </a:pPr>
                <a:endParaRPr lang="ar-EG" sz="19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9D4AD8-AC99-47FC-A46E-42395AF8E1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108201"/>
                <a:ext cx="10058400" cy="4292599"/>
              </a:xfrm>
              <a:blipFill>
                <a:blip r:embed="rId2"/>
                <a:stretch>
                  <a:fillRect l="-121" t="-142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72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567C4-25B6-4EBE-A023-C8D91CF0D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</a:rPr>
              <a:t>Quadratic Equation</a:t>
            </a:r>
            <a:endParaRPr lang="ar-E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9D4AD8-AC99-47FC-A46E-42395AF8E1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108201"/>
                <a:ext cx="10058400" cy="4292599"/>
              </a:xfrm>
            </p:spPr>
            <p:txBody>
              <a:bodyPr/>
              <a:lstStyle/>
              <a:p>
                <a:pPr marL="201168" lvl="1" indent="0" algn="l" rtl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  <a:latin typeface="Untitled Sans"/>
                  </a:rPr>
                  <a:t>Example:</a:t>
                </a:r>
              </a:p>
              <a:p>
                <a:pPr marL="715518" lvl="1" indent="-514350" algn="l" rtl="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1900" b="1" dirty="0"/>
              </a:p>
              <a:p>
                <a:pPr marL="715518" lvl="1" indent="-514350" algn="l" rtl="0">
                  <a:buAutoNum type="arabicPeriod" startAt="3"/>
                </a:pPr>
                <a:endParaRPr lang="en-US" sz="1900" b="1" dirty="0"/>
              </a:p>
              <a:p>
                <a:pPr marL="201168" lvl="1" indent="0" algn="l" rtl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  <a:latin typeface="Untitled Sans"/>
                  </a:rPr>
                  <a:t>Solution:</a:t>
                </a:r>
                <a:endParaRPr lang="en-US" sz="1100" spc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1168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600" b="1" dirty="0"/>
              </a:p>
              <a:p>
                <a:pPr marL="201168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600" b="1" dirty="0"/>
              </a:p>
              <a:p>
                <a:pPr marL="201168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latin typeface="Cambria Math" panose="02040503050406030204" pitchFamily="18" charset="0"/>
                </a:endParaRPr>
              </a:p>
              <a:p>
                <a:pPr marL="201168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000" b="1" dirty="0">
                  <a:latin typeface="Cambria Math" panose="02040503050406030204" pitchFamily="18" charset="0"/>
                </a:endParaRPr>
              </a:p>
              <a:p>
                <a:pPr marL="201168" lvl="1" indent="0" algn="l" rtl="0">
                  <a:buNone/>
                </a:pPr>
                <a:endParaRPr lang="en-US" sz="2000" b="1" dirty="0">
                  <a:latin typeface="Cambria Math" panose="02040503050406030204" pitchFamily="18" charset="0"/>
                </a:endParaRPr>
              </a:p>
              <a:p>
                <a:pPr marL="201168" lvl="1" indent="0" algn="l" rtl="0">
                  <a:buNone/>
                </a:pPr>
                <a:endParaRPr lang="en-US" sz="1600" b="1" dirty="0"/>
              </a:p>
              <a:p>
                <a:pPr marL="201168" lvl="1" indent="0" algn="l" rtl="0">
                  <a:buNone/>
                </a:pPr>
                <a:endParaRPr lang="ar-EG" sz="19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9D4AD8-AC99-47FC-A46E-42395AF8E1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108201"/>
                <a:ext cx="10058400" cy="4292599"/>
              </a:xfrm>
              <a:blipFill>
                <a:blip r:embed="rId2"/>
                <a:stretch>
                  <a:fillRect l="-121" t="-142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516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567C4-25B6-4EBE-A023-C8D91CF0D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</a:rPr>
              <a:t>Quadratic Equation</a:t>
            </a:r>
            <a:endParaRPr lang="ar-E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9D4AD8-AC99-47FC-A46E-42395AF8E1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108201"/>
                <a:ext cx="10058400" cy="4292599"/>
              </a:xfrm>
            </p:spPr>
            <p:txBody>
              <a:bodyPr/>
              <a:lstStyle/>
              <a:p>
                <a:pPr marL="201168" lvl="1" indent="0" algn="l" rtl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  <a:latin typeface="Untitled Sans"/>
                  </a:rPr>
                  <a:t>Example:</a:t>
                </a:r>
              </a:p>
              <a:p>
                <a:pPr marL="201168" lvl="1" indent="0" algn="l" rtl="0">
                  <a:buNone/>
                </a:pPr>
                <a:r>
                  <a:rPr lang="en-US" sz="2000" b="1" dirty="0">
                    <a:solidFill>
                      <a:schemeClr val="tx1"/>
                    </a:solidFill>
                    <a:latin typeface="Untitled Sans"/>
                  </a:rPr>
                  <a:t>2.</a:t>
                </a:r>
                <a:r>
                  <a:rPr lang="en-US" sz="2800" b="1" dirty="0">
                    <a:solidFill>
                      <a:srgbClr val="C00000"/>
                    </a:solidFill>
                    <a:latin typeface="Untitled San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1900" b="1" dirty="0"/>
              </a:p>
              <a:p>
                <a:pPr marL="715518" lvl="1" indent="-514350" algn="l" rtl="0">
                  <a:buAutoNum type="arabicPeriod" startAt="3"/>
                </a:pPr>
                <a:endParaRPr lang="en-US" sz="1900" b="1" dirty="0"/>
              </a:p>
              <a:p>
                <a:pPr marL="201168" lvl="1" indent="0" algn="l" rtl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  <a:latin typeface="Untitled Sans"/>
                  </a:rPr>
                  <a:t>Solution:</a:t>
                </a:r>
                <a:endParaRPr lang="en-US" sz="1100" spc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1168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600" b="1" dirty="0"/>
              </a:p>
              <a:p>
                <a:pPr marL="201168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600" b="1" dirty="0"/>
              </a:p>
              <a:p>
                <a:pPr marL="201168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latin typeface="Cambria Math" panose="02040503050406030204" pitchFamily="18" charset="0"/>
                </a:endParaRPr>
              </a:p>
              <a:p>
                <a:pPr marL="201168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latin typeface="Cambria Math" panose="02040503050406030204" pitchFamily="18" charset="0"/>
                </a:endParaRPr>
              </a:p>
              <a:p>
                <a:pPr marL="201168" lvl="1" indent="0" algn="l" rtl="0">
                  <a:buNone/>
                </a:pPr>
                <a:endParaRPr lang="en-US" sz="2000" b="1" dirty="0">
                  <a:latin typeface="Cambria Math" panose="02040503050406030204" pitchFamily="18" charset="0"/>
                </a:endParaRPr>
              </a:p>
              <a:p>
                <a:pPr marL="201168" lvl="1" indent="0" algn="l" rtl="0">
                  <a:buNone/>
                </a:pPr>
                <a:endParaRPr lang="en-US" sz="1600" b="1" dirty="0"/>
              </a:p>
              <a:p>
                <a:pPr marL="201168" lvl="1" indent="0" algn="l" rtl="0">
                  <a:buNone/>
                </a:pPr>
                <a:endParaRPr lang="ar-EG" sz="19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9D4AD8-AC99-47FC-A46E-42395AF8E1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108201"/>
                <a:ext cx="10058400" cy="4292599"/>
              </a:xfrm>
              <a:blipFill>
                <a:blip r:embed="rId2"/>
                <a:stretch>
                  <a:fillRect l="-121" t="-142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07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567C4-25B6-4EBE-A023-C8D91CF0D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</a:rPr>
              <a:t>Quadratic Equation</a:t>
            </a:r>
            <a:endParaRPr lang="ar-E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9D4AD8-AC99-47FC-A46E-42395AF8E1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97988" y="1927106"/>
                <a:ext cx="10058400" cy="4644291"/>
              </a:xfrm>
            </p:spPr>
            <p:txBody>
              <a:bodyPr>
                <a:normAutofit/>
              </a:bodyPr>
              <a:lstStyle/>
              <a:p>
                <a:pPr marL="0" marR="1362075" indent="0" algn="l" rtl="0">
                  <a:spcBef>
                    <a:spcPts val="905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The</a:t>
                </a:r>
                <a:r>
                  <a:rPr lang="en-US" sz="2800" spc="-3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second</a:t>
                </a:r>
                <a:r>
                  <a:rPr lang="en-US" sz="2800" spc="-4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degree</a:t>
                </a:r>
                <a:r>
                  <a:rPr lang="en-US" sz="2800" spc="-2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equation</a:t>
                </a:r>
                <a:r>
                  <a:rPr lang="en-US" sz="2800" spc="-4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has</a:t>
                </a:r>
                <a:r>
                  <a:rPr lang="en-US" sz="2800" spc="-2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the</a:t>
                </a:r>
                <a:r>
                  <a:rPr lang="en-US" sz="2800" spc="-2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following</a:t>
                </a:r>
                <a:r>
                  <a:rPr lang="en-US" sz="2800" spc="-1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 </a:t>
                </a:r>
                <a:r>
                  <a:rPr lang="en-US" sz="2800" spc="-1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formula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+mj-cs"/>
                </a:endParaRPr>
              </a:p>
              <a:p>
                <a:pPr algn="l" rtl="0">
                  <a:lnSpc>
                    <a:spcPct val="150000"/>
                  </a:lnSpc>
                  <a:spcBef>
                    <a:spcPts val="20"/>
                  </a:spcBef>
                </a:pPr>
                <a:r>
                  <a:rPr lang="en-US" sz="2800" b="1" spc="-10" dirty="0">
                    <a:effectLst/>
                    <a:ea typeface="Times New Roman" panose="02020603050405020304" pitchFamily="18" charset="0"/>
                    <a:cs typeface="+mj-cs"/>
                  </a:rPr>
                  <a:t>                                        </a:t>
                </a:r>
                <a14:m>
                  <m:oMath xmlns:m="http://schemas.openxmlformats.org/officeDocument/2006/math">
                    <m:r>
                      <a:rPr lang="en-US" sz="2800" b="1" i="1" spc="-1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j-cs"/>
                      </a:rPr>
                      <m:t>𝒂</m:t>
                    </m:r>
                    <m:sSup>
                      <m:sSupPr>
                        <m:ctrlPr>
                          <a:rPr lang="en-US" sz="2800" b="1" i="1" spc="-1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</m:ctrlPr>
                      </m:sSupPr>
                      <m:e>
                        <m:r>
                          <a:rPr lang="en-US" sz="2800" b="1" i="1" spc="-1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𝒙</m:t>
                        </m:r>
                      </m:e>
                      <m:sup>
                        <m:r>
                          <a:rPr lang="en-US" sz="2800" b="1" i="1" spc="-1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𝟐</m:t>
                        </m:r>
                      </m:sup>
                    </m:sSup>
                    <m:r>
                      <a:rPr lang="en-US" sz="2800" b="1" i="1" spc="-1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j-cs"/>
                      </a:rPr>
                      <m:t>+</m:t>
                    </m:r>
                    <m:r>
                      <a:rPr lang="en-US" sz="2800" b="1" i="1" spc="-1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j-cs"/>
                      </a:rPr>
                      <m:t>𝒃𝒙</m:t>
                    </m:r>
                    <m:r>
                      <a:rPr lang="en-US" sz="2800" b="1" i="1" spc="-1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j-cs"/>
                      </a:rPr>
                      <m:t>+</m:t>
                    </m:r>
                    <m:r>
                      <a:rPr lang="en-US" sz="2800" b="1" i="1" spc="-1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j-cs"/>
                      </a:rPr>
                      <m:t>𝒄</m:t>
                    </m:r>
                    <m:r>
                      <a:rPr lang="en-US" sz="2800" b="1" i="1" spc="-1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j-cs"/>
                      </a:rPr>
                      <m:t>=</m:t>
                    </m:r>
                  </m:oMath>
                </a14:m>
                <a:endParaRPr lang="en-US" sz="2800" b="1" spc="-10" dirty="0">
                  <a:effectLst/>
                  <a:ea typeface="Times New Roman" panose="02020603050405020304" pitchFamily="18" charset="0"/>
                  <a:cs typeface="+mj-cs"/>
                </a:endParaRPr>
              </a:p>
              <a:p>
                <a:pPr algn="l" rtl="0">
                  <a:lnSpc>
                    <a:spcPct val="150000"/>
                  </a:lnSpc>
                  <a:spcBef>
                    <a:spcPts val="20"/>
                  </a:spcBef>
                </a:pPr>
                <a:r>
                  <a:rPr lang="en-US" sz="2800" spc="-1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Where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	          </a:t>
                </a:r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𝒂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=</a:t>
                </a:r>
                <a:r>
                  <a:rPr lang="en-US" sz="2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coefficient</a:t>
                </a:r>
                <a:r>
                  <a:rPr lang="en-US" sz="2800" spc="-2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of</a:t>
                </a:r>
                <a:r>
                  <a:rPr lang="en-US" sz="2800" spc="-1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 </a:t>
                </a:r>
                <a:r>
                  <a:rPr lang="en-US" sz="2800" spc="-25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𝑥</a:t>
                </a:r>
                <a:r>
                  <a:rPr lang="en-US" sz="2800" spc="-25" baseline="30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2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+mj-cs"/>
                </a:endParaRPr>
              </a:p>
              <a:p>
                <a:pPr marL="1459230" algn="l" rtl="0">
                  <a:spcBef>
                    <a:spcPts val="830"/>
                  </a:spcBef>
                  <a:spcAft>
                    <a:spcPts val="0"/>
                  </a:spcAft>
                </a:pPr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                𝒃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=</a:t>
                </a:r>
                <a:r>
                  <a:rPr lang="en-US" sz="2800" spc="-2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coefficient</a:t>
                </a:r>
                <a:r>
                  <a:rPr lang="en-US" sz="2800" spc="-2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of </a:t>
                </a:r>
                <a:r>
                  <a:rPr lang="en-US" sz="2800" spc="-5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𝒙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+mj-cs"/>
                </a:endParaRPr>
              </a:p>
              <a:p>
                <a:pPr algn="l" rtl="0">
                  <a:lnSpc>
                    <a:spcPct val="150000"/>
                  </a:lnSpc>
                  <a:spcBef>
                    <a:spcPts val="20"/>
                  </a:spcBef>
                </a:pPr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                                  𝒄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=</a:t>
                </a:r>
                <a:r>
                  <a:rPr lang="en-US" sz="2800" spc="-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 </a:t>
                </a:r>
                <a:r>
                  <a:rPr lang="en-US" sz="2800" spc="-1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constant	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+mj-cs"/>
                </a:endParaRPr>
              </a:p>
              <a:p>
                <a:pPr marL="2601913" indent="-2601913" algn="l" rtl="0">
                  <a:lnSpc>
                    <a:spcPct val="100000"/>
                  </a:lnSpc>
                  <a:spcBef>
                    <a:spcPts val="20"/>
                  </a:spcBef>
                </a:pPr>
                <a14:m>
                  <m:oMath xmlns:m="http://schemas.openxmlformats.org/officeDocument/2006/math">
                    <m:r>
                      <a:rPr lang="en-US" sz="2800" b="1" i="1" spc="-1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j-cs"/>
                      </a:rPr>
                      <m:t>𝒙</m:t>
                    </m:r>
                    <m:r>
                      <a:rPr lang="en-US" sz="2800" b="1" i="1" spc="-1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j-cs"/>
                      </a:rPr>
                      <m:t>=</m:t>
                    </m:r>
                    <m:f>
                      <m:fPr>
                        <m:ctrlPr>
                          <a:rPr lang="en-US" sz="2800" b="1" i="1" spc="-1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</m:ctrlPr>
                      </m:fPr>
                      <m:num>
                        <m:r>
                          <a:rPr lang="en-US" sz="2800" b="1" i="1" spc="-1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−</m:t>
                        </m:r>
                        <m:r>
                          <a:rPr lang="en-US" sz="2800" b="1" i="1" spc="-1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𝒃</m:t>
                        </m:r>
                        <m:r>
                          <a:rPr lang="en-US" sz="2800" b="1" i="1" spc="-1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b="1" i="1" spc="-1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j-cs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800" b="1" i="1" spc="-1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+mj-cs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pc="-1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+mj-cs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2800" b="1" i="1" spc="-1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+mj-cs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800" b="1" i="1" spc="-1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j-cs"/>
                              </a:rPr>
                              <m:t>−</m:t>
                            </m:r>
                            <m:r>
                              <a:rPr lang="en-US" sz="2800" b="1" i="1" spc="-1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j-cs"/>
                              </a:rPr>
                              <m:t>𝟒</m:t>
                            </m:r>
                            <m:r>
                              <a:rPr lang="en-US" sz="2800" b="1" i="1" spc="-1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j-cs"/>
                              </a:rPr>
                              <m:t>𝒂𝒄</m:t>
                            </m:r>
                          </m:e>
                        </m:rad>
                      </m:num>
                      <m:den>
                        <m:r>
                          <a:rPr lang="en-US" sz="2800" b="1" i="1" spc="-1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𝟐</m:t>
                        </m:r>
                        <m:r>
                          <a:rPr lang="en-US" sz="2800" b="1" i="1" spc="-1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𝒂</m:t>
                        </m:r>
                      </m:den>
                    </m:f>
                  </m:oMath>
                </a14:m>
                <a:endParaRPr lang="en-US" sz="2800" b="1" dirty="0">
                  <a:cs typeface="+mj-cs"/>
                </a:endParaRPr>
              </a:p>
              <a:p>
                <a:pPr marL="201168" lvl="1" indent="0" algn="l" rtl="0">
                  <a:buNone/>
                </a:pPr>
                <a:endParaRPr lang="ar-EG" sz="19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9D4AD8-AC99-47FC-A46E-42395AF8E1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7988" y="1927106"/>
                <a:ext cx="10058400" cy="4644291"/>
              </a:xfrm>
              <a:blipFill>
                <a:blip r:embed="rId2"/>
                <a:stretch>
                  <a:fillRect l="-2121" t="-105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914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567C4-25B6-4EBE-A023-C8D91CF0D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</a:rPr>
              <a:t>Quadratic Equation</a:t>
            </a:r>
            <a:endParaRPr lang="ar-E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9D4AD8-AC99-47FC-A46E-42395AF8E1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108201"/>
                <a:ext cx="10058400" cy="4292599"/>
              </a:xfrm>
            </p:spPr>
            <p:txBody>
              <a:bodyPr/>
              <a:lstStyle/>
              <a:p>
                <a:pPr marL="201168" lvl="1" indent="0" algn="l" rtl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  <a:latin typeface="Untitled Sans"/>
                  </a:rPr>
                  <a:t>Example:</a:t>
                </a:r>
              </a:p>
              <a:p>
                <a:pPr marL="201168" lvl="1" indent="0" algn="l" rtl="0">
                  <a:buNone/>
                </a:pPr>
                <a:r>
                  <a:rPr lang="en-US" sz="2800" b="1" i="1" dirty="0">
                    <a:latin typeface="Cambria Math" panose="02040503050406030204" pitchFamily="18" charset="0"/>
                  </a:rPr>
                  <a:t>3.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      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800" b="1" i="1" dirty="0">
                  <a:latin typeface="Cambria Math" panose="02040503050406030204" pitchFamily="18" charset="0"/>
                </a:endParaRPr>
              </a:p>
              <a:p>
                <a:pPr marL="201168" lvl="1" indent="0" algn="l" rtl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  <a:latin typeface="Untitled Sans"/>
                  </a:rPr>
                  <a:t>Solution:</a:t>
                </a:r>
                <a:endParaRPr lang="en-US" sz="1100" spc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8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</m:rad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8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e>
                        </m:rad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e>
                        </m:rad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800" dirty="0"/>
              </a:p>
              <a:p>
                <a:pPr marL="201168" lvl="1" indent="0" algn="ctr" rtl="0">
                  <a:buNone/>
                </a:pPr>
                <a:endParaRPr lang="en-US" sz="2000" b="1" dirty="0">
                  <a:latin typeface="Cambria Math" panose="02040503050406030204" pitchFamily="18" charset="0"/>
                </a:endParaRPr>
              </a:p>
              <a:p>
                <a:pPr marL="201168" lvl="1" indent="0" algn="ctr" rtl="0">
                  <a:buNone/>
                </a:pPr>
                <a:endParaRPr lang="en-US" sz="1600" b="1" dirty="0"/>
              </a:p>
              <a:p>
                <a:pPr marL="201168" lvl="1" indent="0" algn="l" rtl="0">
                  <a:buNone/>
                </a:pPr>
                <a:endParaRPr lang="ar-EG" sz="19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9D4AD8-AC99-47FC-A46E-42395AF8E1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108201"/>
                <a:ext cx="10058400" cy="4292599"/>
              </a:xfrm>
              <a:blipFill>
                <a:blip r:embed="rId2"/>
                <a:stretch>
                  <a:fillRect l="-121" t="-142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447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567C4-25B6-4EBE-A023-C8D91CF0D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</a:rPr>
              <a:t>Quadratic Equation</a:t>
            </a:r>
            <a:endParaRPr lang="ar-E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9D4AD8-AC99-47FC-A46E-42395AF8E1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108201"/>
                <a:ext cx="10058400" cy="4292599"/>
              </a:xfrm>
            </p:spPr>
            <p:txBody>
              <a:bodyPr/>
              <a:lstStyle/>
              <a:p>
                <a:pPr marL="201168" lvl="1" indent="0" algn="l" rtl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  <a:latin typeface="Untitled Sans"/>
                  </a:rPr>
                  <a:t>Example:</a:t>
                </a:r>
              </a:p>
              <a:p>
                <a:pPr marL="201168" lvl="1" indent="0" algn="l" rtl="0">
                  <a:buNone/>
                </a:pPr>
                <a:r>
                  <a:rPr lang="en-US" sz="2800" b="1" i="1" dirty="0">
                    <a:latin typeface="Cambria Math" panose="02040503050406030204" pitchFamily="18" charset="0"/>
                  </a:rPr>
                  <a:t>4.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      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800" b="1" i="1" dirty="0">
                  <a:latin typeface="Cambria Math" panose="02040503050406030204" pitchFamily="18" charset="0"/>
                </a:endParaRPr>
              </a:p>
              <a:p>
                <a:pPr marL="201168" lvl="1" indent="0" algn="l" rtl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  <a:latin typeface="Untitled Sans"/>
                  </a:rPr>
                  <a:t>Solution:</a:t>
                </a:r>
                <a:endParaRPr lang="en-US" sz="1100" spc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800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rad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800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800" b="1" i="1" dirty="0">
                  <a:latin typeface="Cambria Math" panose="02040503050406030204" pitchFamily="18" charset="0"/>
                </a:endParaRPr>
              </a:p>
              <a:p>
                <a:pPr marL="201168" lvl="1" indent="0" algn="ctr" rtl="0">
                  <a:buNone/>
                </a:pPr>
                <a:endParaRPr lang="en-US" sz="2000" b="1" dirty="0">
                  <a:latin typeface="Cambria Math" panose="02040503050406030204" pitchFamily="18" charset="0"/>
                </a:endParaRPr>
              </a:p>
              <a:p>
                <a:pPr marL="201168" lvl="1" indent="0" algn="ctr" rtl="0">
                  <a:buNone/>
                </a:pPr>
                <a:endParaRPr lang="en-US" sz="1600" b="1" dirty="0"/>
              </a:p>
              <a:p>
                <a:pPr marL="201168" lvl="1" indent="0" algn="l" rtl="0">
                  <a:buNone/>
                </a:pPr>
                <a:endParaRPr lang="ar-EG" sz="19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9D4AD8-AC99-47FC-A46E-42395AF8E1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108201"/>
                <a:ext cx="10058400" cy="4292599"/>
              </a:xfrm>
              <a:blipFill>
                <a:blip r:embed="rId2"/>
                <a:stretch>
                  <a:fillRect l="-121" t="-142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293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A31F8-A0B2-46DA-89E4-D8ABD89D5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4400" b="1" dirty="0">
                <a:solidFill>
                  <a:schemeClr val="tx1"/>
                </a:solidFill>
              </a:rPr>
              <a:t>Equation of Straight lines</a:t>
            </a:r>
            <a:r>
              <a:rPr lang="ar-SA" sz="4400" b="1" dirty="0">
                <a:solidFill>
                  <a:schemeClr val="tx1"/>
                </a:solidFill>
              </a:rPr>
              <a:t> 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endParaRPr lang="ar-EG" sz="4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4655F5-C453-4462-AE4D-458C2C86F8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 algn="l" rtl="0">
                  <a:spcBef>
                    <a:spcPts val="680"/>
                  </a:spcBef>
                  <a:spcAft>
                    <a:spcPts val="0"/>
                  </a:spcAft>
                  <a:buClr>
                    <a:srgbClr val="C00000"/>
                  </a:buClr>
                  <a:buSzPts val="1600"/>
                  <a:buNone/>
                  <a:tabLst>
                    <a:tab pos="634365" algn="l"/>
                  </a:tabLst>
                </a:pPr>
                <a:r>
                  <a:rPr lang="en-US" sz="1800" b="1" u="dbl" spc="0" dirty="0">
                    <a:solidFill>
                      <a:srgbClr val="C00000"/>
                    </a:solidFill>
                    <a:effectLst/>
                    <a:uFill>
                      <a:solidFill>
                        <a:srgbClr val="C00000"/>
                      </a:solidFill>
                    </a:u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2. Straight</a:t>
                </a:r>
                <a:r>
                  <a:rPr lang="en-US" sz="1800" b="1" u="dbl" spc="-50" dirty="0">
                    <a:solidFill>
                      <a:srgbClr val="C00000"/>
                    </a:solidFill>
                    <a:effectLst/>
                    <a:uFill>
                      <a:solidFill>
                        <a:srgbClr val="C00000"/>
                      </a:solidFill>
                    </a:u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u="dbl" spc="0" dirty="0">
                    <a:solidFill>
                      <a:srgbClr val="C00000"/>
                    </a:solidFill>
                    <a:effectLst/>
                    <a:uFill>
                      <a:solidFill>
                        <a:srgbClr val="C00000"/>
                      </a:solidFill>
                    </a:u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lines</a:t>
                </a:r>
                <a:r>
                  <a:rPr lang="en-US" sz="1800" b="1" u="dbl" spc="-25" dirty="0">
                    <a:solidFill>
                      <a:srgbClr val="C00000"/>
                    </a:solidFill>
                    <a:effectLst/>
                    <a:uFill>
                      <a:solidFill>
                        <a:srgbClr val="C00000"/>
                      </a:solidFill>
                    </a:u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u="dbl" spc="0" dirty="0">
                    <a:solidFill>
                      <a:srgbClr val="C00000"/>
                    </a:solidFill>
                    <a:effectLst/>
                    <a:uFill>
                      <a:solidFill>
                        <a:srgbClr val="C00000"/>
                      </a:solidFill>
                    </a:u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and</a:t>
                </a:r>
                <a:r>
                  <a:rPr lang="en-US" sz="1800" b="1" u="dbl" spc="-30" dirty="0">
                    <a:solidFill>
                      <a:srgbClr val="C00000"/>
                    </a:solidFill>
                    <a:effectLst/>
                    <a:uFill>
                      <a:solidFill>
                        <a:srgbClr val="C00000"/>
                      </a:solidFill>
                    </a:u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u="dbl" spc="0" dirty="0">
                    <a:solidFill>
                      <a:srgbClr val="C00000"/>
                    </a:solidFill>
                    <a:effectLst/>
                    <a:uFill>
                      <a:solidFill>
                        <a:srgbClr val="C00000"/>
                      </a:solidFill>
                    </a:u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linear</a:t>
                </a:r>
                <a:r>
                  <a:rPr lang="en-US" sz="1800" b="1" u="dbl" spc="-40" dirty="0">
                    <a:solidFill>
                      <a:srgbClr val="C00000"/>
                    </a:solidFill>
                    <a:effectLst/>
                    <a:uFill>
                      <a:solidFill>
                        <a:srgbClr val="C00000"/>
                      </a:solidFill>
                    </a:u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u="dbl" spc="-10" dirty="0">
                    <a:solidFill>
                      <a:srgbClr val="C00000"/>
                    </a:solidFill>
                    <a:effectLst/>
                    <a:uFill>
                      <a:solidFill>
                        <a:srgbClr val="C00000"/>
                      </a:solidFill>
                    </a:u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equations</a:t>
                </a:r>
                <a:endParaRPr lang="en-US" sz="1800" b="1" u="sng" spc="0" dirty="0"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54013" indent="0" algn="l" rtl="0"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en-US" sz="1800" spc="-4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straight</a:t>
                </a:r>
                <a:r>
                  <a:rPr lang="en-US" sz="1800" spc="-1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line</a:t>
                </a:r>
                <a:r>
                  <a:rPr lang="en-US" sz="1800" spc="-3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equation</a:t>
                </a:r>
                <a:r>
                  <a:rPr lang="en-US" sz="1800" spc="-1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can</a:t>
                </a:r>
                <a:r>
                  <a:rPr lang="en-US" sz="1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be</a:t>
                </a:r>
                <a:r>
                  <a:rPr lang="en-US" sz="1800" spc="-2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formulated</a:t>
                </a:r>
                <a:r>
                  <a:rPr lang="en-US" sz="1800" spc="-3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spc="-2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as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419100" algn="ctr" rtl="0">
                  <a:spcBef>
                    <a:spcPts val="84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400" b="1" i="1" spc="10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spc="7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𝒎𝒙</m:t>
                    </m:r>
                    <m:r>
                      <a:rPr lang="en-US" sz="2400" b="1" i="1" spc="5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1" i="1" spc="-5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 spc="-5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54013" indent="0" algn="l" rtl="0"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en-US" sz="1800" dirty="0">
                    <a:latin typeface="Times New Roman" panose="02020603050405020304" pitchFamily="18" charset="0"/>
                  </a:rPr>
                  <a:t>where:</a:t>
                </a:r>
              </a:p>
              <a:p>
                <a:pPr marL="354013" indent="0" algn="l" rtl="0"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en-US" sz="1800" dirty="0">
                    <a:latin typeface="Times New Roman" panose="02020603050405020304" pitchFamily="18" charset="0"/>
                  </a:rPr>
                  <a:t>𝒙=The independent variable.</a:t>
                </a:r>
              </a:p>
              <a:p>
                <a:pPr marL="354013" indent="0" algn="l" rtl="0"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en-US" sz="1800" dirty="0">
                    <a:latin typeface="Times New Roman" panose="02020603050405020304" pitchFamily="18" charset="0"/>
                  </a:rPr>
                  <a:t>𝒚=The dependent variable</a:t>
                </a:r>
              </a:p>
              <a:p>
                <a:pPr marL="354013" indent="0" algn="l" rtl="0"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en-US" sz="1800" dirty="0">
                    <a:latin typeface="Times New Roman" panose="02020603050405020304" pitchFamily="18" charset="0"/>
                  </a:rPr>
                  <a:t>𝒎=The slope</a:t>
                </a:r>
              </a:p>
              <a:p>
                <a:pPr marL="354013" indent="0" algn="l" rtl="0"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en-US" sz="1800" dirty="0">
                    <a:latin typeface="Times New Roman" panose="02020603050405020304" pitchFamily="18" charset="0"/>
                  </a:rPr>
                  <a:t>𝒃=y-axis intercept</a:t>
                </a:r>
              </a:p>
              <a:p>
                <a:pPr marL="354013" indent="0" algn="l" rtl="0">
                  <a:spcBef>
                    <a:spcPts val="900"/>
                  </a:spcBef>
                  <a:spcAft>
                    <a:spcPts val="0"/>
                  </a:spcAft>
                </a:pPr>
                <a:endParaRPr lang="en-US" sz="1800" dirty="0">
                  <a:latin typeface="Times New Roman" panose="02020603050405020304" pitchFamily="18" charset="0"/>
                </a:endParaRPr>
              </a:p>
              <a:p>
                <a:endParaRPr lang="ar-E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4655F5-C453-4462-AE4D-458C2C86F8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4" t="-81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043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17CAC-5D03-4E4F-818E-6899E3EAD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Equation of Straight lines</a:t>
            </a:r>
            <a:r>
              <a:rPr lang="ar-SA" sz="4800" b="1" dirty="0">
                <a:solidFill>
                  <a:schemeClr val="tx1"/>
                </a:solidFill>
              </a:rPr>
              <a:t> </a:t>
            </a:r>
            <a:endParaRPr lang="ar-E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AE845-EDFA-42A6-B88C-75E4BFD1C7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177800" indent="0" algn="l" rtl="0">
                  <a:spcBef>
                    <a:spcPts val="805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</a:t>
                </a:r>
                <a:r>
                  <a:rPr lang="en-US" spc="-2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equation</a:t>
                </a:r>
                <a:r>
                  <a:rPr lang="en-US" spc="-1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of</a:t>
                </a:r>
                <a:r>
                  <a:rPr lang="en-US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</a:t>
                </a:r>
                <a:r>
                  <a:rPr lang="en-US" spc="-1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straight</a:t>
                </a:r>
                <a:r>
                  <a:rPr lang="en-US" spc="-1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line</a:t>
                </a:r>
                <a:r>
                  <a:rPr lang="en-US" spc="-1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from</a:t>
                </a:r>
                <a:r>
                  <a:rPr lang="en-US" spc="-4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two</a:t>
                </a:r>
                <a:r>
                  <a:rPr lang="en-US" spc="-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pc="-1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points: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413385" algn="l" rtl="0">
                  <a:spcBef>
                    <a:spcPts val="805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Cambria Math" panose="02040503050406030204" pitchFamily="18" charset="0"/>
                  </a:rPr>
                  <a:t>                     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</m:t>
                    </m:r>
                    <m:r>
                      <a:rPr lang="en-US" i="1" spc="30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spc="-25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413385" algn="l" rtl="0">
                  <a:spcBef>
                    <a:spcPts val="805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</a:t>
                </a:r>
                <a:r>
                  <a:rPr lang="en-US" spc="-2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slope</a:t>
                </a:r>
                <a:r>
                  <a:rPr lang="en-US" spc="-1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i="1" spc="7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en-US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l" rtl="0">
                  <a:spcBef>
                    <a:spcPts val="1090"/>
                  </a:spcBef>
                </a:pPr>
                <a:r>
                  <a:rPr lang="en-US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 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The</a:t>
                </a:r>
                <a:r>
                  <a:rPr lang="en-US" spc="-2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equation</a:t>
                </a:r>
                <a:r>
                  <a:rPr lang="en-US" spc="-1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of</a:t>
                </a:r>
                <a:r>
                  <a:rPr lang="en-US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</a:t>
                </a:r>
                <a:r>
                  <a:rPr lang="en-US" spc="-1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straight</a:t>
                </a:r>
                <a:r>
                  <a:rPr lang="en-US" spc="-1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line</a:t>
                </a:r>
                <a:r>
                  <a:rPr lang="en-US" spc="-1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416560" algn="l" rtl="0">
                  <a:spcBef>
                    <a:spcPts val="800"/>
                  </a:spcBef>
                  <a:spcAft>
                    <a:spcPts val="0"/>
                  </a:spcAft>
                </a:pPr>
                <a:r>
                  <a:rPr lang="en-US" b="1" dirty="0">
                    <a:effectLst/>
                    <a:ea typeface="Cambria Math" panose="02040503050406030204" pitchFamily="18" charset="0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b="1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b="1" i="1" spc="-5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pc="8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d>
                      <m:dPr>
                        <m:ctrlPr>
                          <a:rPr lang="en-US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pc="-15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endParaRPr lang="en-US" b="1" spc="-25" dirty="0">
                  <a:effectLst/>
                  <a:ea typeface="Cambria Math" panose="02040503050406030204" pitchFamily="18" charset="0"/>
                </a:endParaRPr>
              </a:p>
              <a:p>
                <a:pPr marR="416560" algn="l" rtl="0">
                  <a:spcBef>
                    <a:spcPts val="80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where</a:t>
                </a:r>
                <a:r>
                  <a:rPr lang="en-US" spc="-1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 spc="30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is</a:t>
                </a:r>
                <a:r>
                  <a:rPr lang="en-US" spc="-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en-US" spc="-1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given</a:t>
                </a:r>
                <a:r>
                  <a:rPr lang="en-US" spc="-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point</a:t>
                </a:r>
                <a:r>
                  <a:rPr lang="en-US" spc="-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and </a:t>
                </a:r>
                <a:r>
                  <a:rPr lang="en-US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(𝑚)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is</a:t>
                </a:r>
                <a:r>
                  <a:rPr lang="en-US" spc="-2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</a:t>
                </a:r>
                <a:r>
                  <a:rPr lang="en-US" spc="-1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slope. Then equation takes the form:</a:t>
                </a:r>
              </a:p>
              <a:p>
                <a:pPr marR="415925" algn="l" rtl="0">
                  <a:spcBef>
                    <a:spcPts val="5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Cambria Math" panose="02040503050406030204" pitchFamily="18" charset="0"/>
                  </a:rPr>
                  <a:t>                                            </a:t>
                </a:r>
              </a:p>
              <a:p>
                <a:pPr marR="415925" algn="l" rtl="0">
                  <a:spcBef>
                    <a:spcPts val="5"/>
                  </a:spcBef>
                  <a:spcAft>
                    <a:spcPts val="0"/>
                  </a:spcAft>
                </a:pPr>
                <a:r>
                  <a:rPr lang="en-US" dirty="0">
                    <a:ea typeface="Cambria Math" panose="02040503050406030204" pitchFamily="18" charset="0"/>
                  </a:rPr>
                  <a:t>                              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i="1" spc="7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spc="8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𝒎𝒙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 </m:t>
                    </m:r>
                    <m:r>
                      <a:rPr lang="en-US" i="1" spc="-5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AE845-EDFA-42A6-B88C-75E4BFD1C7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648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835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17CAC-5D03-4E4F-818E-6899E3EAD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Equation of Straight lines</a:t>
            </a:r>
            <a:r>
              <a:rPr lang="ar-SA" sz="4800" b="1" dirty="0">
                <a:solidFill>
                  <a:schemeClr val="tx1"/>
                </a:solidFill>
              </a:rPr>
              <a:t> </a:t>
            </a:r>
            <a:endParaRPr lang="ar-E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AE845-EDFA-42A6-B88C-75E4BFD1C7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177800" marR="1182370" lvl="1" indent="0" algn="l" rtl="0">
                  <a:lnSpc>
                    <a:spcPct val="150000"/>
                  </a:lnSpc>
                  <a:spcBef>
                    <a:spcPts val="30"/>
                  </a:spcBef>
                  <a:spcAft>
                    <a:spcPts val="0"/>
                  </a:spcAft>
                  <a:buNone/>
                  <a:tabLst>
                    <a:tab pos="863600" algn="l"/>
                  </a:tabLst>
                </a:pPr>
                <a:r>
                  <a:rPr lang="en-US" sz="1800" b="1" dirty="0">
                    <a:solidFill>
                      <a:srgbClr val="C00000"/>
                    </a:solidFill>
                    <a:latin typeface="Untitled Sans"/>
                  </a:rPr>
                  <a:t>E</a:t>
                </a:r>
                <a:r>
                  <a:rPr lang="en-US" sz="1800" b="1" i="0" dirty="0">
                    <a:solidFill>
                      <a:srgbClr val="C00000"/>
                    </a:solidFill>
                    <a:effectLst/>
                    <a:latin typeface="Untitled Sans"/>
                  </a:rPr>
                  <a:t>xample</a:t>
                </a:r>
                <a:r>
                  <a:rPr lang="en-US" sz="1800" b="1" dirty="0">
                    <a:solidFill>
                      <a:srgbClr val="C00000"/>
                    </a:solidFill>
                    <a:latin typeface="Untitled Sans"/>
                  </a:rPr>
                  <a:t>:</a:t>
                </a:r>
              </a:p>
              <a:p>
                <a:pPr marL="520700" marR="1182370" lvl="1" indent="-342900" algn="l" rtl="0">
                  <a:lnSpc>
                    <a:spcPct val="150000"/>
                  </a:lnSpc>
                  <a:spcBef>
                    <a:spcPts val="30"/>
                  </a:spcBef>
                  <a:spcAft>
                    <a:spcPts val="0"/>
                  </a:spcAft>
                  <a:buAutoNum type="arabicPeriod"/>
                  <a:tabLst>
                    <a:tab pos="863600" algn="l"/>
                  </a:tabLst>
                </a:pPr>
                <a:r>
                  <a:rPr lang="en-US" sz="1800" b="1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Given</a:t>
                </a:r>
                <a:r>
                  <a:rPr lang="en-US" sz="1800" b="1" spc="-1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</a:t>
                </a:r>
                <a:r>
                  <a:rPr lang="en-US" sz="1800" b="1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linear</a:t>
                </a:r>
                <a:r>
                  <a:rPr lang="en-US" sz="1800" b="1" spc="-3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equation</a:t>
                </a:r>
                <a:r>
                  <a:rPr lang="en-US" sz="1800" b="1" spc="-1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spc="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𝟑𝒙</a:t>
                </a:r>
                <a:r>
                  <a:rPr lang="en-US" sz="1800" spc="-1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800" spc="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−</a:t>
                </a:r>
                <a:r>
                  <a:rPr lang="en-US" sz="1800" spc="-1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800" spc="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𝟒𝒚 = 𝟏𝟐,</a:t>
                </a:r>
                <a:r>
                  <a:rPr lang="en-US" sz="1800" spc="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800" b="1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Find</a:t>
                </a:r>
                <a:r>
                  <a:rPr lang="en-US" sz="1800" b="1" spc="-1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</a:t>
                </a:r>
                <a:r>
                  <a:rPr lang="en-US" sz="1800" b="1" spc="-1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slope</a:t>
                </a:r>
                <a:r>
                  <a:rPr lang="en-US" sz="1800" b="1" spc="-2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and</a:t>
                </a:r>
                <a:r>
                  <a:rPr lang="en-US" sz="1800" b="1" spc="-1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 </a:t>
                </a:r>
                <a:r>
                  <a:rPr lang="en-US" sz="1800" b="1" spc="-1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intercept.</a:t>
                </a:r>
              </a:p>
              <a:p>
                <a:pPr marL="177800" marR="1182370" lvl="1" indent="0" algn="l" rtl="0">
                  <a:lnSpc>
                    <a:spcPct val="150000"/>
                  </a:lnSpc>
                  <a:spcBef>
                    <a:spcPts val="30"/>
                  </a:spcBef>
                  <a:spcAft>
                    <a:spcPts val="0"/>
                  </a:spcAft>
                  <a:buNone/>
                  <a:tabLst>
                    <a:tab pos="863600" algn="l"/>
                  </a:tabLst>
                </a:pPr>
                <a:r>
                  <a:rPr lang="en-US" sz="1800" b="1" dirty="0">
                    <a:solidFill>
                      <a:srgbClr val="C00000"/>
                    </a:solidFill>
                    <a:latin typeface="Untitled Sans"/>
                  </a:rPr>
                  <a:t>Solution:</a:t>
                </a:r>
                <a:endParaRPr lang="en-US" sz="1800" spc="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77800" marR="1182370" lvl="1" indent="0" algn="ctr" rtl="0">
                  <a:lnSpc>
                    <a:spcPct val="150000"/>
                  </a:lnSpc>
                  <a:spcBef>
                    <a:spcPts val="30"/>
                  </a:spcBef>
                  <a:spcAft>
                    <a:spcPts val="0"/>
                  </a:spcAft>
                  <a:buNone/>
                  <a:tabLst>
                    <a:tab pos="863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pc="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800" i="1" spc="-1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i="1" spc="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1800" i="1" spc="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1800" i="1" spc="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r>
                        <a:rPr lang="en-US" sz="1800" b="1" i="1" spc="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800" b="1" i="1" spc="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1800" b="1" i="1" spc="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 spc="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1800" i="1" spc="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US" sz="1800" spc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7800" marR="1182370" lvl="1" indent="0" algn="ctr" rtl="0">
                  <a:lnSpc>
                    <a:spcPct val="150000"/>
                  </a:lnSpc>
                  <a:spcBef>
                    <a:spcPts val="30"/>
                  </a:spcBef>
                  <a:spcAft>
                    <a:spcPts val="0"/>
                  </a:spcAft>
                  <a:buNone/>
                  <a:tabLst>
                    <a:tab pos="863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pc="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1800" i="1" spc="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1800" i="1" spc="0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pc="0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pc="0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800" b="0" i="1" spc="0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pc="0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800" b="1" i="1" spc="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 spc="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1800" b="1" i="1" spc="0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1800" b="1" i="1" spc="0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 spc="0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1800" spc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7800" marR="1182370" lvl="1" indent="0" algn="ctr" rtl="0">
                  <a:lnSpc>
                    <a:spcPct val="150000"/>
                  </a:lnSpc>
                  <a:spcBef>
                    <a:spcPts val="30"/>
                  </a:spcBef>
                  <a:spcAft>
                    <a:spcPts val="0"/>
                  </a:spcAft>
                  <a:buNone/>
                  <a:tabLst>
                    <a:tab pos="863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pc="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1800" i="1" spc="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1800" i="1" spc="0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pc="0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800" b="0" i="1" spc="0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800" b="1" i="1" spc="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 spc="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800" b="1" i="1" spc="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1800" spc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7800" marR="1182370" lvl="1" indent="0" algn="ctr" rtl="0">
                  <a:lnSpc>
                    <a:spcPct val="150000"/>
                  </a:lnSpc>
                  <a:spcBef>
                    <a:spcPts val="30"/>
                  </a:spcBef>
                  <a:spcAft>
                    <a:spcPts val="0"/>
                  </a:spcAft>
                  <a:buNone/>
                  <a:tabLst>
                    <a:tab pos="863600" algn="l"/>
                  </a:tabLst>
                </a:pP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 </a:t>
                </a:r>
                <a:r>
                  <a:rPr lang="en-US" sz="2000" b="1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:r>
                  <a:rPr lang="en-US" sz="2000" b="1" spc="0" dirty="0">
                    <a:effectLst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pc="0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pc="0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000" b="1" i="1" spc="0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000" b="1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,   b = -3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AE845-EDFA-42A6-B88C-75E4BFD1C7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b="-4376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98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Content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F6EBA05-A60B-4632-AA3D-99015E0A6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461" y="1983913"/>
            <a:ext cx="10058400" cy="4106169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2400" b="1" dirty="0"/>
              <a:t>The course deals with the foundations of :</a:t>
            </a:r>
          </a:p>
          <a:p>
            <a:pPr marL="354013" indent="-260350" algn="l" rtl="0"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C00000"/>
                </a:solidFill>
              </a:rPr>
              <a:t>Algebra (Equation – Inequality)</a:t>
            </a:r>
          </a:p>
          <a:p>
            <a:pPr marL="354013" indent="-260350" algn="l" rtl="0"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C00000"/>
                </a:solidFill>
              </a:rPr>
              <a:t>introduction to calculus.</a:t>
            </a:r>
          </a:p>
          <a:p>
            <a:pPr marL="1082675" indent="-457200" algn="l" rtl="0">
              <a:buClrTx/>
              <a:buFont typeface="Wingdings" panose="05000000000000000000" pitchFamily="2" charset="2"/>
              <a:buChar char="ü"/>
            </a:pPr>
            <a:r>
              <a:rPr lang="en-US" sz="2600" b="1" dirty="0">
                <a:solidFill>
                  <a:srgbClr val="C00000"/>
                </a:solidFill>
              </a:rPr>
              <a:t> functions.</a:t>
            </a:r>
          </a:p>
          <a:p>
            <a:pPr marL="1082675" indent="-457200" algn="l" rtl="0">
              <a:buClrTx/>
              <a:buFont typeface="Wingdings" panose="05000000000000000000" pitchFamily="2" charset="2"/>
              <a:buChar char="ü"/>
            </a:pPr>
            <a:r>
              <a:rPr lang="en-US" sz="2600" b="1" dirty="0">
                <a:solidFill>
                  <a:srgbClr val="C00000"/>
                </a:solidFill>
              </a:rPr>
              <a:t> graphs.</a:t>
            </a:r>
          </a:p>
          <a:p>
            <a:pPr marL="1082675" indent="-457200" algn="l" rtl="0">
              <a:buClrTx/>
              <a:buFont typeface="Wingdings" panose="05000000000000000000" pitchFamily="2" charset="2"/>
              <a:buChar char="ü"/>
            </a:pPr>
            <a:r>
              <a:rPr lang="en-US" sz="2600" b="1" dirty="0">
                <a:solidFill>
                  <a:srgbClr val="C00000"/>
                </a:solidFill>
              </a:rPr>
              <a:t> exponential.</a:t>
            </a:r>
          </a:p>
          <a:p>
            <a:pPr marL="1082675" indent="-457200" algn="l" rtl="0">
              <a:buClrTx/>
              <a:buFont typeface="Wingdings" panose="05000000000000000000" pitchFamily="2" charset="2"/>
              <a:buChar char="ü"/>
            </a:pPr>
            <a:r>
              <a:rPr lang="en-US" sz="2600" b="1" dirty="0">
                <a:solidFill>
                  <a:srgbClr val="C00000"/>
                </a:solidFill>
              </a:rPr>
              <a:t>Logarithmic.</a:t>
            </a:r>
          </a:p>
          <a:p>
            <a:pPr marL="1082675" indent="-457200" algn="l" rtl="0">
              <a:buClrTx/>
              <a:buFont typeface="Wingdings" panose="05000000000000000000" pitchFamily="2" charset="2"/>
              <a:buChar char="ü"/>
            </a:pPr>
            <a:r>
              <a:rPr lang="en-US" sz="2600" b="1" dirty="0">
                <a:solidFill>
                  <a:srgbClr val="C00000"/>
                </a:solidFill>
              </a:rPr>
              <a:t>trigonometric functions.</a:t>
            </a:r>
          </a:p>
          <a:p>
            <a:pPr marL="1082675" indent="-457200" algn="l" rtl="0">
              <a:buClrTx/>
              <a:buFont typeface="Wingdings" panose="05000000000000000000" pitchFamily="2" charset="2"/>
              <a:buChar char="ü"/>
            </a:pPr>
            <a:r>
              <a:rPr lang="en-US" sz="2600" b="1" dirty="0">
                <a:solidFill>
                  <a:srgbClr val="C00000"/>
                </a:solidFill>
              </a:rPr>
              <a:t>differentials, integrals.</a:t>
            </a:r>
            <a:endParaRPr lang="ar-EG" sz="2600" b="1" dirty="0"/>
          </a:p>
        </p:txBody>
      </p:sp>
    </p:spTree>
    <p:extLst>
      <p:ext uri="{BB962C8B-B14F-4D97-AF65-F5344CB8AC3E}">
        <p14:creationId xmlns:p14="http://schemas.microsoft.com/office/powerpoint/2010/main" val="2933514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17CAC-5D03-4E4F-818E-6899E3EAD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Equation of Straight lines</a:t>
            </a:r>
            <a:r>
              <a:rPr lang="ar-SA" sz="4800" b="1" dirty="0">
                <a:solidFill>
                  <a:schemeClr val="tx1"/>
                </a:solidFill>
              </a:rPr>
              <a:t> </a:t>
            </a:r>
            <a:endParaRPr lang="ar-E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AE845-EDFA-42A6-B88C-75E4BFD1C7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108201"/>
                <a:ext cx="10058400" cy="4205050"/>
              </a:xfrm>
            </p:spPr>
            <p:txBody>
              <a:bodyPr>
                <a:noAutofit/>
              </a:bodyPr>
              <a:lstStyle/>
              <a:p>
                <a:pPr marL="177800" marR="1182370" lvl="1" indent="0" algn="l" rtl="0">
                  <a:lnSpc>
                    <a:spcPct val="150000"/>
                  </a:lnSpc>
                  <a:spcBef>
                    <a:spcPts val="30"/>
                  </a:spcBef>
                  <a:spcAft>
                    <a:spcPts val="0"/>
                  </a:spcAft>
                  <a:buNone/>
                  <a:tabLst>
                    <a:tab pos="863600" algn="l"/>
                  </a:tabLst>
                </a:pPr>
                <a:r>
                  <a:rPr lang="en-US" sz="1800" b="1" dirty="0">
                    <a:solidFill>
                      <a:srgbClr val="C00000"/>
                    </a:solidFill>
                    <a:latin typeface="Untitled Sans"/>
                  </a:rPr>
                  <a:t>E</a:t>
                </a:r>
                <a:r>
                  <a:rPr lang="en-US" sz="1800" b="1" i="0" dirty="0">
                    <a:solidFill>
                      <a:srgbClr val="C00000"/>
                    </a:solidFill>
                    <a:effectLst/>
                    <a:latin typeface="Untitled Sans"/>
                  </a:rPr>
                  <a:t>xample</a:t>
                </a:r>
                <a:r>
                  <a:rPr lang="en-US" sz="1800" b="1" dirty="0">
                    <a:solidFill>
                      <a:srgbClr val="C00000"/>
                    </a:solidFill>
                    <a:latin typeface="Untitled Sans"/>
                  </a:rPr>
                  <a:t>:</a:t>
                </a:r>
              </a:p>
              <a:p>
                <a:pPr marL="177800" marR="1182370" lvl="1" indent="279400" algn="l" rtl="0">
                  <a:lnSpc>
                    <a:spcPct val="150000"/>
                  </a:lnSpc>
                  <a:spcBef>
                    <a:spcPts val="30"/>
                  </a:spcBef>
                  <a:spcAft>
                    <a:spcPts val="0"/>
                  </a:spcAft>
                  <a:buNone/>
                  <a:tabLst>
                    <a:tab pos="863600" algn="l"/>
                  </a:tabLst>
                </a:pPr>
                <a:r>
                  <a:rPr lang="en-US" sz="1800" b="1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2. What</a:t>
                </a:r>
                <a:r>
                  <a:rPr lang="en-US" sz="1800" b="1" spc="-3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is</a:t>
                </a:r>
                <a:r>
                  <a:rPr lang="en-US" sz="1800" b="1" spc="-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</a:t>
                </a:r>
                <a:r>
                  <a:rPr lang="en-US" sz="1800" b="1" spc="-1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slope</a:t>
                </a:r>
                <a:r>
                  <a:rPr lang="en-US" sz="1800" b="1" spc="-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and</a:t>
                </a:r>
                <a:r>
                  <a:rPr lang="en-US" sz="1800" b="1" spc="-1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</a:t>
                </a:r>
                <a:r>
                  <a:rPr lang="en-US" sz="1800" b="1" spc="-1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intercept</a:t>
                </a:r>
                <a:r>
                  <a:rPr lang="en-US" sz="1800" b="1" spc="-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for</a:t>
                </a:r>
                <a:r>
                  <a:rPr lang="en-US" sz="1800" b="1" spc="-1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equation</a:t>
                </a:r>
                <a:r>
                  <a:rPr lang="en-US" sz="1800" b="1" spc="-2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spc="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𝟐𝒙</a:t>
                </a:r>
                <a:r>
                  <a:rPr lang="en-US" sz="1800" spc="-1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800" spc="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sz="1800" spc="-15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800" spc="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𝟑𝒚</a:t>
                </a:r>
                <a:r>
                  <a:rPr lang="en-US" sz="1800" spc="65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800" spc="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1800" spc="65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800" spc="-5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𝟔</a:t>
                </a:r>
                <a:endParaRPr lang="en-US" sz="1800" spc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7800" marR="1182370" lvl="1" indent="0" algn="l" rtl="0">
                  <a:lnSpc>
                    <a:spcPct val="150000"/>
                  </a:lnSpc>
                  <a:spcBef>
                    <a:spcPts val="30"/>
                  </a:spcBef>
                  <a:spcAft>
                    <a:spcPts val="0"/>
                  </a:spcAft>
                  <a:buNone/>
                  <a:tabLst>
                    <a:tab pos="863600" algn="l"/>
                  </a:tabLst>
                </a:pPr>
                <a:r>
                  <a:rPr lang="en-US" sz="1800" b="1" dirty="0">
                    <a:solidFill>
                      <a:srgbClr val="C00000"/>
                    </a:solidFill>
                    <a:latin typeface="Untitled Sans"/>
                  </a:rPr>
                  <a:t>Solution:</a:t>
                </a:r>
                <a:endParaRPr lang="en-US" sz="1800" spc="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77800" marR="1182370" lvl="1" indent="279400" algn="l" rtl="0">
                  <a:lnSpc>
                    <a:spcPct val="150000"/>
                  </a:lnSpc>
                  <a:spcBef>
                    <a:spcPts val="30"/>
                  </a:spcBef>
                  <a:spcAft>
                    <a:spcPts val="0"/>
                  </a:spcAft>
                  <a:buNone/>
                  <a:tabLst>
                    <a:tab pos="863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en-U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m:rPr>
                          <m:nor/>
                        </m:rPr>
                        <a:rPr lang="en-US" sz="1800" spc="-1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1800" spc="-15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m:rPr>
                          <m:nor/>
                        </m:rPr>
                        <a:rPr lang="en-U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m:rPr>
                          <m:nor/>
                        </m:rPr>
                        <a:rPr lang="en-US" sz="1800" spc="65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800" spc="65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pc="-5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7800" marR="1182370" lvl="1" indent="0" algn="ctr" rtl="0">
                  <a:lnSpc>
                    <a:spcPct val="150000"/>
                  </a:lnSpc>
                  <a:spcBef>
                    <a:spcPts val="30"/>
                  </a:spcBef>
                  <a:spcAft>
                    <a:spcPts val="0"/>
                  </a:spcAft>
                  <a:buNone/>
                  <a:tabLst>
                    <a:tab pos="863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pc="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1800" i="1" spc="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1800" i="1" spc="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=−</m:t>
                      </m:r>
                      <m:r>
                        <a:rPr lang="en-US" sz="1800" b="0" i="1" spc="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800" b="0" i="1" spc="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800" b="1" i="1" spc="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b="1" i="1" spc="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1800" spc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7800" marR="1182370" lvl="1" indent="0" algn="ctr" rtl="0">
                  <a:lnSpc>
                    <a:spcPct val="150000"/>
                  </a:lnSpc>
                  <a:spcBef>
                    <a:spcPts val="30"/>
                  </a:spcBef>
                  <a:spcAft>
                    <a:spcPts val="0"/>
                  </a:spcAft>
                  <a:buNone/>
                  <a:tabLst>
                    <a:tab pos="863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pc="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1800" i="1" spc="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1800" i="1" spc="0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pc="0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pc="0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800" b="0" i="1" spc="0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800" b="1" i="1" spc="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 spc="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b="1" i="1" spc="0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pc="0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1800" b="1" i="1" spc="0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1800" spc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7800" marR="1182370" lvl="1" indent="0" algn="ctr" rtl="0">
                  <a:lnSpc>
                    <a:spcPct val="150000"/>
                  </a:lnSpc>
                  <a:spcBef>
                    <a:spcPts val="30"/>
                  </a:spcBef>
                  <a:spcAft>
                    <a:spcPts val="0"/>
                  </a:spcAft>
                  <a:buNone/>
                  <a:tabLst>
                    <a:tab pos="863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pc="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1800" i="1" spc="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1800" i="1" spc="0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pc="0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pc="0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800" b="0" i="1" spc="0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800" b="1" i="1" spc="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 spc="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b="1" i="1" spc="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800" spc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7800" marR="1182370" lvl="1" indent="0" algn="ctr" rtl="0">
                  <a:lnSpc>
                    <a:spcPct val="150000"/>
                  </a:lnSpc>
                  <a:spcBef>
                    <a:spcPts val="30"/>
                  </a:spcBef>
                  <a:spcAft>
                    <a:spcPts val="0"/>
                  </a:spcAft>
                  <a:buNone/>
                  <a:tabLst>
                    <a:tab pos="863600" algn="l"/>
                  </a:tabLst>
                </a:pP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m=</a:t>
                </a:r>
                <a:r>
                  <a:rPr lang="en-US" sz="2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,   b = 2</a:t>
                </a:r>
              </a:p>
              <a:p>
                <a:pPr marL="177800" marR="1182370" lvl="1" indent="0" algn="ctr" rtl="0">
                  <a:lnSpc>
                    <a:spcPct val="150000"/>
                  </a:lnSpc>
                  <a:spcBef>
                    <a:spcPts val="30"/>
                  </a:spcBef>
                  <a:spcAft>
                    <a:spcPts val="0"/>
                  </a:spcAft>
                  <a:buNone/>
                  <a:tabLst>
                    <a:tab pos="863600" algn="l"/>
                  </a:tabLst>
                </a:pPr>
                <a:endParaRPr lang="en-US" sz="1800" spc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7800" marR="1182370" lvl="1" indent="279400" algn="l" rtl="0">
                  <a:lnSpc>
                    <a:spcPct val="150000"/>
                  </a:lnSpc>
                  <a:spcBef>
                    <a:spcPts val="30"/>
                  </a:spcBef>
                  <a:spcAft>
                    <a:spcPts val="0"/>
                  </a:spcAft>
                  <a:buNone/>
                  <a:tabLst>
                    <a:tab pos="863600" algn="l"/>
                  </a:tabLst>
                </a:pPr>
                <a:endParaRPr lang="en-US" sz="1800" spc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AE845-EDFA-42A6-B88C-75E4BFD1C7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108201"/>
                <a:ext cx="10058400" cy="4205050"/>
              </a:xfrm>
              <a:blipFill>
                <a:blip r:embed="rId2"/>
                <a:stretch>
                  <a:fillRect b="-3188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500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17CAC-5D03-4E4F-818E-6899E3EAD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Equation of Straight lines</a:t>
            </a:r>
            <a:r>
              <a:rPr lang="ar-SA" sz="4800" b="1" dirty="0">
                <a:solidFill>
                  <a:schemeClr val="tx1"/>
                </a:solidFill>
              </a:rPr>
              <a:t> </a:t>
            </a:r>
            <a:endParaRPr lang="ar-E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AE845-EDFA-42A6-B88C-75E4BFD1C7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108201"/>
                <a:ext cx="10058400" cy="4312054"/>
              </a:xfrm>
            </p:spPr>
            <p:txBody>
              <a:bodyPr>
                <a:noAutofit/>
              </a:bodyPr>
              <a:lstStyle/>
              <a:p>
                <a:pPr marL="177800" marR="1182370" lvl="1" indent="0" algn="l" rtl="0">
                  <a:lnSpc>
                    <a:spcPct val="150000"/>
                  </a:lnSpc>
                  <a:spcBef>
                    <a:spcPts val="30"/>
                  </a:spcBef>
                  <a:spcAft>
                    <a:spcPts val="0"/>
                  </a:spcAft>
                  <a:buNone/>
                  <a:tabLst>
                    <a:tab pos="863600" algn="l"/>
                  </a:tabLst>
                </a:pPr>
                <a:r>
                  <a:rPr lang="en-US" sz="1800" b="1" dirty="0">
                    <a:solidFill>
                      <a:srgbClr val="C00000"/>
                    </a:solidFill>
                    <a:latin typeface="Untitled Sans"/>
                  </a:rPr>
                  <a:t>E</a:t>
                </a:r>
                <a:r>
                  <a:rPr lang="en-US" sz="1800" b="1" i="0" dirty="0">
                    <a:solidFill>
                      <a:srgbClr val="C00000"/>
                    </a:solidFill>
                    <a:effectLst/>
                    <a:latin typeface="Untitled Sans"/>
                  </a:rPr>
                  <a:t>xample</a:t>
                </a:r>
                <a:r>
                  <a:rPr lang="en-US" sz="1800" b="1" dirty="0">
                    <a:solidFill>
                      <a:srgbClr val="C00000"/>
                    </a:solidFill>
                    <a:latin typeface="Untitled Sans"/>
                  </a:rPr>
                  <a:t>:</a:t>
                </a:r>
              </a:p>
              <a:p>
                <a:pPr marL="420688" indent="-420688" algn="l" rtl="0">
                  <a:spcBef>
                    <a:spcPts val="925"/>
                  </a:spcBef>
                  <a:spcAft>
                    <a:spcPts val="0"/>
                  </a:spcAft>
                </a:pPr>
                <a:r>
                  <a:rPr lang="en-US" sz="1800" b="1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3. 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Find</a:t>
                </a:r>
                <a:r>
                  <a:rPr lang="en-US" sz="1800" b="1" spc="-2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</a:t>
                </a:r>
                <a:r>
                  <a:rPr lang="en-US" sz="1800" b="1" spc="-1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equation</a:t>
                </a:r>
                <a:r>
                  <a:rPr lang="en-US" sz="1800" b="1" spc="-1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for</a:t>
                </a:r>
                <a:r>
                  <a:rPr lang="en-US" sz="1800" b="1" spc="-2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</a:t>
                </a:r>
                <a:r>
                  <a:rPr lang="en-US" sz="1800" b="1" spc="-1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line</a:t>
                </a:r>
                <a:r>
                  <a:rPr lang="en-US" sz="1800" b="1" spc="-2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that</a:t>
                </a:r>
                <a:r>
                  <a:rPr lang="en-US" sz="1800" b="1" spc="-1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passes</a:t>
                </a:r>
                <a:r>
                  <a:rPr lang="en-US" sz="1800" b="1" spc="-1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spc="-1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through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</a:t>
                </a:r>
                <a:r>
                  <a:rPr lang="en-US" sz="1800" b="1" spc="-1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points</a:t>
                </a:r>
                <a:r>
                  <a:rPr lang="en-US" sz="1800" b="1" spc="-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(-3,</a:t>
                </a:r>
                <a:r>
                  <a:rPr lang="en-US" sz="1800" b="1" spc="-2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2)</a:t>
                </a:r>
                <a:r>
                  <a:rPr lang="en-US" sz="1800" b="1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and</a:t>
                </a:r>
                <a:r>
                  <a:rPr lang="en-US" sz="1800" b="1" spc="-2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(-4,</a:t>
                </a:r>
                <a:r>
                  <a:rPr lang="en-US" sz="1800" b="1" spc="-1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spc="-2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5)</a:t>
                </a:r>
              </a:p>
              <a:p>
                <a:pPr marL="420688" indent="-420688" algn="l" rtl="0">
                  <a:spcBef>
                    <a:spcPts val="925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rgbClr val="C00000"/>
                    </a:solidFill>
                    <a:latin typeface="Untitled Sans"/>
                  </a:rPr>
                  <a:t>Solution:</a:t>
                </a:r>
                <a:endParaRPr lang="en-US" sz="18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20688" indent="-420688" algn="l" rtl="0">
                  <a:spcBef>
                    <a:spcPts val="925"/>
                  </a:spcBef>
                  <a:spcAft>
                    <a:spcPts val="0"/>
                  </a:spcAft>
                </a:pPr>
                <a:r>
                  <a:rPr lang="en-US" sz="1800" dirty="0">
                    <a:ea typeface="Cambria Math" panose="02040503050406030204" pitchFamily="18" charset="0"/>
                  </a:rPr>
                  <a:t>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sz="1800" i="1" spc="7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18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1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18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1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>
                    <a:effectLst/>
                    <a:ea typeface="Cambria Math" panose="02040503050406030204" pitchFamily="18" charset="0"/>
                  </a:rPr>
                  <a:t>  </a:t>
                </a:r>
              </a:p>
              <a:p>
                <a:pPr marL="420688" indent="-420688" algn="l" rtl="0">
                  <a:spcBef>
                    <a:spcPts val="925"/>
                  </a:spcBef>
                  <a:spcAft>
                    <a:spcPts val="0"/>
                  </a:spcAft>
                </a:pPr>
                <a:r>
                  <a:rPr lang="en-US" sz="1800" dirty="0">
                    <a:ea typeface="Cambria Math" panose="02040503050406030204" pitchFamily="18" charset="0"/>
                  </a:rPr>
                  <a:t>                                                          </a:t>
                </a:r>
                <a:r>
                  <a:rPr lang="en-US" sz="1800" dirty="0">
                    <a:effectLst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sz="1800" i="1" spc="7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18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1800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</a:t>
                </a:r>
                <a:r>
                  <a:rPr lang="en-US" sz="1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1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1800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1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-3</a:t>
                </a:r>
              </a:p>
              <a:p>
                <a:pPr algn="l" rtl="0">
                  <a:spcBef>
                    <a:spcPts val="1090"/>
                  </a:spcBef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The</a:t>
                </a:r>
                <a:r>
                  <a:rPr lang="en-US" sz="1800" spc="-2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equation</a:t>
                </a:r>
                <a:r>
                  <a:rPr lang="en-US" sz="1800" spc="-1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of</a:t>
                </a:r>
                <a:r>
                  <a:rPr lang="en-US" sz="1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</a:t>
                </a:r>
                <a:r>
                  <a:rPr lang="en-US" sz="1800" spc="-1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straight</a:t>
                </a:r>
                <a:r>
                  <a:rPr lang="en-US" sz="1800" spc="-1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line</a:t>
                </a:r>
                <a:r>
                  <a:rPr lang="en-US" sz="1800" spc="-1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algn="l" rtl="0">
                  <a:spcBef>
                    <a:spcPts val="1090"/>
                  </a:spcBef>
                </a:pPr>
                <a:r>
                  <a:rPr lang="en-US" sz="1800" b="1" dirty="0">
                    <a:ea typeface="Cambria Math" panose="02040503050406030204" pitchFamily="18" charset="0"/>
                  </a:rPr>
                  <a:t>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1800" b="1" i="1" spc="-5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1" i="1" spc="8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d>
                      <m:dPr>
                        <m:ctrlPr>
                          <a:rPr lang="en-US" sz="1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spc="-15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416560" algn="l" rtl="0">
                  <a:spcBef>
                    <a:spcPts val="800"/>
                  </a:spcBef>
                  <a:spcAft>
                    <a:spcPts val="0"/>
                  </a:spcAft>
                </a:pPr>
                <a:r>
                  <a:rPr lang="en-US" sz="1800" b="1" dirty="0">
                    <a:effectLst/>
                    <a:ea typeface="Cambria Math" panose="02040503050406030204" pitchFamily="18" charset="0"/>
                  </a:rPr>
                  <a:t>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1800" b="1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1800" b="1" i="1" spc="-5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1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1800" b="1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1800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spc="-15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(−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1800" spc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416560" algn="l" rtl="0">
                  <a:spcBef>
                    <a:spcPts val="800"/>
                  </a:spcBef>
                  <a:spcAft>
                    <a:spcPts val="0"/>
                  </a:spcAft>
                </a:pPr>
                <a:r>
                  <a:rPr lang="en-US" sz="1800" b="1" dirty="0">
                    <a:effectLst/>
                    <a:ea typeface="Cambria Math" panose="02040503050406030204" pitchFamily="18" charset="0"/>
                  </a:rPr>
                  <a:t>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1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1800" b="1" i="1" spc="-5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1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1800" b="1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1800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spc="-15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1" i="1" spc="-15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en-US" sz="1800" spc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AE845-EDFA-42A6-B88C-75E4BFD1C7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108201"/>
                <a:ext cx="10058400" cy="43120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38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17CAC-5D03-4E4F-818E-6899E3EAD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Equation of Straight lines</a:t>
            </a:r>
            <a:r>
              <a:rPr lang="ar-SA" sz="4800" b="1" dirty="0">
                <a:solidFill>
                  <a:schemeClr val="tx1"/>
                </a:solidFill>
              </a:rPr>
              <a:t> </a:t>
            </a:r>
            <a:endParaRPr lang="ar-E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AE845-EDFA-42A6-B88C-75E4BFD1C7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177800" marR="1182370" lvl="1" indent="0" algn="l" rtl="0">
                  <a:lnSpc>
                    <a:spcPct val="150000"/>
                  </a:lnSpc>
                  <a:spcBef>
                    <a:spcPts val="30"/>
                  </a:spcBef>
                  <a:spcAft>
                    <a:spcPts val="0"/>
                  </a:spcAft>
                  <a:buNone/>
                  <a:tabLst>
                    <a:tab pos="863600" algn="l"/>
                  </a:tabLst>
                </a:pPr>
                <a:r>
                  <a:rPr lang="en-US" sz="1800" b="1" dirty="0">
                    <a:solidFill>
                      <a:srgbClr val="C00000"/>
                    </a:solidFill>
                    <a:latin typeface="Untitled Sans"/>
                  </a:rPr>
                  <a:t>E</a:t>
                </a:r>
                <a:r>
                  <a:rPr lang="en-US" sz="1800" b="1" i="0" dirty="0">
                    <a:solidFill>
                      <a:srgbClr val="C00000"/>
                    </a:solidFill>
                    <a:effectLst/>
                    <a:latin typeface="Untitled Sans"/>
                  </a:rPr>
                  <a:t>xample</a:t>
                </a:r>
                <a:r>
                  <a:rPr lang="en-US" sz="1800" b="1" dirty="0">
                    <a:solidFill>
                      <a:srgbClr val="C00000"/>
                    </a:solidFill>
                    <a:latin typeface="Untitled Sans"/>
                  </a:rPr>
                  <a:t>:</a:t>
                </a:r>
              </a:p>
              <a:p>
                <a:pPr marL="420688" indent="-420688" algn="l" rtl="0">
                  <a:spcBef>
                    <a:spcPts val="925"/>
                  </a:spcBef>
                  <a:spcAft>
                    <a:spcPts val="0"/>
                  </a:spcAft>
                </a:pPr>
                <a:r>
                  <a:rPr lang="en-US" sz="1800" b="1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5. 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Find</a:t>
                </a:r>
                <a:r>
                  <a:rPr lang="en-US" sz="1800" b="1" spc="-2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</a:t>
                </a:r>
                <a:r>
                  <a:rPr lang="en-US" sz="1800" b="1" spc="-1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equation</a:t>
                </a:r>
                <a:r>
                  <a:rPr lang="en-US" sz="1800" b="1" spc="-1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for</a:t>
                </a:r>
                <a:r>
                  <a:rPr lang="en-US" sz="1800" b="1" spc="-2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</a:t>
                </a:r>
                <a:r>
                  <a:rPr lang="en-US" sz="1800" b="1" spc="-1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line</a:t>
                </a:r>
                <a:r>
                  <a:rPr lang="en-US" sz="1800" b="1" spc="-2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that</a:t>
                </a:r>
                <a:r>
                  <a:rPr lang="en-US" sz="1800" b="1" spc="-1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passes</a:t>
                </a:r>
                <a:r>
                  <a:rPr lang="en-US" sz="1800" b="1" spc="-1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spc="-1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through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</a:t>
                </a:r>
                <a:r>
                  <a:rPr lang="en-US" sz="1800" b="1" spc="-1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point (0,</a:t>
                </a:r>
                <a:r>
                  <a:rPr lang="en-US" sz="1800" b="1" spc="-1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5)</a:t>
                </a:r>
                <a:r>
                  <a:rPr lang="en-US" sz="1800" b="1" spc="-2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and</a:t>
                </a:r>
                <a:r>
                  <a:rPr lang="en-US" sz="1800" b="1" spc="-1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slope</a:t>
                </a:r>
                <a:r>
                  <a:rPr lang="en-US" sz="1800" b="1" spc="-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spc="-1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(m)= 4 </a:t>
                </a:r>
              </a:p>
              <a:p>
                <a:pPr marL="420688" indent="-420688" algn="l" rtl="0">
                  <a:spcBef>
                    <a:spcPts val="925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rgbClr val="C00000"/>
                    </a:solidFill>
                    <a:latin typeface="Untitled Sans"/>
                  </a:rPr>
                  <a:t>Solution:</a:t>
                </a:r>
                <a:endParaRPr lang="en-US" sz="18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20688" indent="-420688" algn="l" rtl="0">
                  <a:spcBef>
                    <a:spcPts val="925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</a:t>
                </a:r>
                <a:r>
                  <a:rPr lang="en-US" sz="1800" spc="-2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equation</a:t>
                </a:r>
                <a:r>
                  <a:rPr lang="en-US" sz="1800" spc="-1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of</a:t>
                </a:r>
                <a:r>
                  <a:rPr lang="en-US" sz="1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</a:t>
                </a:r>
                <a:r>
                  <a:rPr lang="en-US" sz="1800" spc="-1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straight</a:t>
                </a:r>
                <a:r>
                  <a:rPr lang="en-US" sz="1800" spc="-1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line</a:t>
                </a:r>
                <a:r>
                  <a:rPr lang="en-US" sz="1800" spc="-1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416560" algn="ctr" rtl="0">
                  <a:spcBef>
                    <a:spcPts val="8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1800" b="1" i="1" spc="-5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1" i="1" spc="8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d>
                      <m:dPr>
                        <m:ctrlPr>
                          <a:rPr lang="en-US" sz="1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spc="-15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dirty="0">
                    <a:effectLst/>
                    <a:ea typeface="Cambria Math" panose="02040503050406030204" pitchFamily="18" charset="0"/>
                  </a:rPr>
                  <a:t>                                         </a:t>
                </a:r>
              </a:p>
              <a:p>
                <a:pPr marL="0" marR="416560" indent="0" algn="ctr" rtl="0">
                  <a:spcBef>
                    <a:spcPts val="800"/>
                  </a:spcBef>
                  <a:spcAft>
                    <a:spcPts val="0"/>
                  </a:spcAft>
                  <a:buNone/>
                </a:pPr>
                <a:endParaRPr lang="en-US" sz="1800" b="1" dirty="0">
                  <a:ea typeface="Cambria Math" panose="02040503050406030204" pitchFamily="18" charset="0"/>
                </a:endParaRPr>
              </a:p>
              <a:p>
                <a:pPr marL="0" marR="416560" indent="0" algn="ctr" rtl="0">
                  <a:spcBef>
                    <a:spcPts val="80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effectLst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1800" b="1" i="1" spc="-5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1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800" b="1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1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d>
                      <m:dPr>
                        <m:ctrlPr>
                          <a:rPr lang="en-US" sz="1800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1800" spc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416560" indent="0" algn="ctr" rtl="0">
                  <a:spcBef>
                    <a:spcPts val="800"/>
                  </a:spcBef>
                  <a:spcAft>
                    <a:spcPts val="0"/>
                  </a:spcAft>
                  <a:buNone/>
                </a:pPr>
                <a:endParaRPr lang="en-US" sz="1800" spc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416560" algn="l" rtl="0">
                  <a:spcBef>
                    <a:spcPts val="800"/>
                  </a:spcBef>
                  <a:spcAft>
                    <a:spcPts val="0"/>
                  </a:spcAft>
                </a:pPr>
                <a:r>
                  <a:rPr lang="en-US" sz="1800" b="1" dirty="0">
                    <a:effectLst/>
                    <a:ea typeface="Cambria Math" panose="02040503050406030204" pitchFamily="18" charset="0"/>
                  </a:rPr>
                  <a:t>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1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1800" b="1" i="1" spc="-5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1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800" b="1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1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sz="1800" b="1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1800" spc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20688" indent="-420688" algn="l" rtl="0">
                  <a:spcBef>
                    <a:spcPts val="925"/>
                  </a:spcBef>
                  <a:spcAft>
                    <a:spcPts val="0"/>
                  </a:spcAft>
                </a:pPr>
                <a:endParaRPr lang="en-US" sz="1800" spc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20688" indent="-420688" algn="l" rtl="0">
                  <a:spcBef>
                    <a:spcPts val="925"/>
                  </a:spcBef>
                  <a:spcAft>
                    <a:spcPts val="0"/>
                  </a:spcAft>
                </a:pP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20688" indent="-420688" algn="l" rtl="0">
                  <a:spcBef>
                    <a:spcPts val="925"/>
                  </a:spcBef>
                  <a:spcAft>
                    <a:spcPts val="0"/>
                  </a:spcAft>
                </a:pPr>
                <a:endParaRPr lang="en-US" sz="1800" spc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AE845-EDFA-42A6-B88C-75E4BFD1C7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b="-486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04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17CAC-5D03-4E4F-818E-6899E3EAD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Equation of Straight lines</a:t>
            </a:r>
            <a:r>
              <a:rPr lang="ar-SA" sz="4800" b="1" dirty="0">
                <a:solidFill>
                  <a:schemeClr val="tx1"/>
                </a:solidFill>
              </a:rPr>
              <a:t> </a:t>
            </a:r>
            <a:endParaRPr lang="ar-E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AE845-EDFA-42A6-B88C-75E4BFD1C7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177800" marR="1182370" lvl="1" indent="0" algn="l" rtl="0">
                  <a:lnSpc>
                    <a:spcPct val="150000"/>
                  </a:lnSpc>
                  <a:spcBef>
                    <a:spcPts val="30"/>
                  </a:spcBef>
                  <a:spcAft>
                    <a:spcPts val="0"/>
                  </a:spcAft>
                  <a:buNone/>
                  <a:tabLst>
                    <a:tab pos="863600" algn="l"/>
                  </a:tabLst>
                </a:pPr>
                <a:r>
                  <a:rPr lang="en-US" sz="1800" b="1" dirty="0">
                    <a:solidFill>
                      <a:srgbClr val="C00000"/>
                    </a:solidFill>
                    <a:latin typeface="Untitled Sans"/>
                  </a:rPr>
                  <a:t>E</a:t>
                </a:r>
                <a:r>
                  <a:rPr lang="en-US" sz="1800" b="1" i="0" dirty="0">
                    <a:solidFill>
                      <a:srgbClr val="C00000"/>
                    </a:solidFill>
                    <a:effectLst/>
                    <a:latin typeface="Untitled Sans"/>
                  </a:rPr>
                  <a:t>xample</a:t>
                </a:r>
                <a:r>
                  <a:rPr lang="en-US" sz="1800" b="1" dirty="0">
                    <a:solidFill>
                      <a:srgbClr val="C00000"/>
                    </a:solidFill>
                    <a:latin typeface="Untitled Sans"/>
                  </a:rPr>
                  <a:t>:</a:t>
                </a:r>
              </a:p>
              <a:p>
                <a:pPr marL="420688" indent="-420688" algn="l" rtl="0">
                  <a:spcBef>
                    <a:spcPts val="925"/>
                  </a:spcBef>
                  <a:spcAft>
                    <a:spcPts val="0"/>
                  </a:spcAft>
                </a:pPr>
                <a:r>
                  <a:rPr lang="en-US" sz="1800" b="1" spc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5. if </a:t>
                </a:r>
                <a14:m>
                  <m:oMath xmlns:m="http://schemas.openxmlformats.org/officeDocument/2006/math">
                    <m:r>
                      <a:rPr lang="en-US" sz="1800" b="1" i="1" spc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1800" b="1" i="1" spc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1800" b="1" i="1" spc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en-US" sz="1800" b="1" i="1" spc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1800" b="1" i="1" spc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800" b="1" i="1" spc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𝟖</m:t>
                    </m:r>
                    <m:r>
                      <a:rPr lang="en-US" sz="1800" b="1" i="1" spc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ar-EG" sz="1800" b="1" spc="-1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Complete the following </a:t>
                </a:r>
                <a:r>
                  <a:rPr lang="ar-EG" sz="1800" b="1" spc="-1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table</a:t>
                </a:r>
                <a:r>
                  <a:rPr lang="ar-EG" sz="1800" b="1" spc="-1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1800" b="1" spc="-1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20688" indent="-420688" algn="l" rtl="0">
                  <a:spcBef>
                    <a:spcPts val="925"/>
                  </a:spcBef>
                  <a:spcAft>
                    <a:spcPts val="0"/>
                  </a:spcAft>
                </a:pPr>
                <a:endParaRPr lang="ar-EG" sz="1800" b="1" spc="-1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20688" indent="-420688" algn="l" rtl="0">
                  <a:spcBef>
                    <a:spcPts val="925"/>
                  </a:spcBef>
                  <a:spcAft>
                    <a:spcPts val="0"/>
                  </a:spcAft>
                </a:pPr>
                <a:endParaRPr lang="en-US" sz="1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20688" indent="-420688" algn="l" rtl="0">
                  <a:spcBef>
                    <a:spcPts val="925"/>
                  </a:spcBef>
                  <a:spcAft>
                    <a:spcPts val="0"/>
                  </a:spcAft>
                </a:pPr>
                <a:endParaRPr lang="en-US" sz="18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l" rtl="0"/>
                <a:r>
                  <a:rPr lang="en-US" sz="1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r>
                  <a:rPr lang="ar-EG" sz="1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write</a:t>
                </a:r>
                <a:r>
                  <a:rPr lang="ar-EG" sz="1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ar-EG" sz="1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down</a:t>
                </a:r>
                <a:r>
                  <a:rPr lang="ar-EG" sz="1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ar-EG" sz="1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</a:t>
                </a:r>
                <a:r>
                  <a:rPr lang="ar-EG" sz="1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ar-EG" sz="1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coordinates</a:t>
                </a:r>
                <a:endParaRPr lang="ar-EG" sz="18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l" rtl="0"/>
                <a:r>
                  <a:rPr lang="en-US" sz="1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ar-EG" sz="1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What</a:t>
                </a:r>
                <a:r>
                  <a:rPr lang="ar-EG" sz="1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ar-EG" sz="1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is</a:t>
                </a:r>
                <a:r>
                  <a:rPr lang="ar-EG" sz="1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ar-EG" sz="1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</a:t>
                </a:r>
                <a:r>
                  <a:rPr lang="ar-EG" sz="1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ar-EG" sz="1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slope</a:t>
                </a:r>
                <a:r>
                  <a:rPr lang="ar-EG" sz="1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ar-EG" sz="1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and</a:t>
                </a:r>
                <a:r>
                  <a:rPr lang="ar-EG" sz="1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y </a:t>
                </a:r>
                <a:r>
                  <a:rPr lang="ar-EG" sz="1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intercept</a:t>
                </a:r>
                <a:r>
                  <a:rPr lang="ar-EG" sz="1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ar-EG" sz="1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for</a:t>
                </a:r>
                <a:r>
                  <a:rPr lang="ar-EG" sz="1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ar-EG" sz="1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this</a:t>
                </a:r>
                <a:r>
                  <a:rPr lang="ar-EG" sz="1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ar-EG" sz="1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equation</a:t>
                </a:r>
                <a:endParaRPr lang="en-US" sz="18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20688" indent="-420688" algn="l" rtl="0">
                  <a:spcBef>
                    <a:spcPts val="925"/>
                  </a:spcBef>
                  <a:spcAft>
                    <a:spcPts val="0"/>
                  </a:spcAft>
                </a:pPr>
                <a:endParaRPr lang="en-US" sz="1800" spc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20688" indent="-420688" algn="l" rtl="0">
                  <a:spcBef>
                    <a:spcPts val="925"/>
                  </a:spcBef>
                  <a:spcAft>
                    <a:spcPts val="0"/>
                  </a:spcAft>
                </a:pP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20688" indent="-420688" algn="l" rtl="0">
                  <a:spcBef>
                    <a:spcPts val="925"/>
                  </a:spcBef>
                  <a:spcAft>
                    <a:spcPts val="0"/>
                  </a:spcAft>
                </a:pPr>
                <a:endParaRPr lang="en-US" sz="1800" spc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AE845-EDFA-42A6-B88C-75E4BFD1C7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6D48637E-8BF5-4A52-8589-7B96E57165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2543599"/>
                  </p:ext>
                </p:extLst>
              </p:nvPr>
            </p:nvGraphicFramePr>
            <p:xfrm>
              <a:off x="2529632" y="3085617"/>
              <a:ext cx="2177662" cy="1112520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1048658">
                      <a:extLst>
                        <a:ext uri="{9D8B030D-6E8A-4147-A177-3AD203B41FA5}">
                          <a16:colId xmlns:a16="http://schemas.microsoft.com/office/drawing/2014/main" val="1723908324"/>
                        </a:ext>
                      </a:extLst>
                    </a:gridCol>
                    <a:gridCol w="1129004">
                      <a:extLst>
                        <a:ext uri="{9D8B030D-6E8A-4147-A177-3AD203B41FA5}">
                          <a16:colId xmlns:a16="http://schemas.microsoft.com/office/drawing/2014/main" val="4141010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ar-EG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ar-EG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69605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endParaRPr lang="ar-EG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ar-EG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34338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ar-EG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EG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13013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6D48637E-8BF5-4A52-8589-7B96E57165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2543599"/>
                  </p:ext>
                </p:extLst>
              </p:nvPr>
            </p:nvGraphicFramePr>
            <p:xfrm>
              <a:off x="2529632" y="3085617"/>
              <a:ext cx="2177662" cy="1112520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1048658">
                      <a:extLst>
                        <a:ext uri="{9D8B030D-6E8A-4147-A177-3AD203B41FA5}">
                          <a16:colId xmlns:a16="http://schemas.microsoft.com/office/drawing/2014/main" val="1723908324"/>
                        </a:ext>
                      </a:extLst>
                    </a:gridCol>
                    <a:gridCol w="1129004">
                      <a:extLst>
                        <a:ext uri="{9D8B030D-6E8A-4147-A177-3AD203B41FA5}">
                          <a16:colId xmlns:a16="http://schemas.microsoft.com/office/drawing/2014/main" val="4141010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ar-EG"/>
                        </a:p>
                      </a:txBody>
                      <a:tcPr>
                        <a:blipFill>
                          <a:blip r:embed="rId3"/>
                          <a:stretch>
                            <a:fillRect l="-578" t="-1639" r="-108671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EG"/>
                        </a:p>
                      </a:txBody>
                      <a:tcPr>
                        <a:blipFill>
                          <a:blip r:embed="rId3"/>
                          <a:stretch>
                            <a:fillRect l="-93548" t="-1639" r="-1075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69605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endParaRPr lang="ar-EG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ar-EG"/>
                        </a:p>
                      </a:txBody>
                      <a:tcPr>
                        <a:blipFill>
                          <a:blip r:embed="rId3"/>
                          <a:stretch>
                            <a:fillRect l="-93548" t="-101639" r="-1075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34338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ar-EG"/>
                        </a:p>
                      </a:txBody>
                      <a:tcPr>
                        <a:blipFill>
                          <a:blip r:embed="rId3"/>
                          <a:stretch>
                            <a:fillRect l="-578" t="-201639" r="-10867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EG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130131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16630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62584-4730-43EF-9B0A-E661D7633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Assignment</a:t>
            </a:r>
            <a:endParaRPr lang="ar-EG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5C43C8-B0A3-492F-A2EE-3FDFF411E5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1323" y="2227385"/>
                <a:ext cx="10534357" cy="4115049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1- Solve the following equations:</a:t>
                </a:r>
                <a:endParaRPr lang="ar-SA" sz="20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l"/>
                <a:endPara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l"/>
                <a:endPara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l"/>
                <a:endPara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l"/>
                <a:endPara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l"/>
                <a:endParaRPr lang="ar-SA" sz="20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l">
                  <a:buNone/>
                </a:pP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2- Find</a:t>
                </a:r>
                <a:r>
                  <a:rPr lang="en-US" sz="2000" b="1" spc="-2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</a:t>
                </a:r>
                <a:r>
                  <a:rPr lang="en-US" sz="2000" b="1" spc="-15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equation</a:t>
                </a:r>
                <a:r>
                  <a:rPr lang="en-US" sz="2000" b="1" spc="-15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for</a:t>
                </a:r>
                <a:r>
                  <a:rPr lang="en-US" sz="2000" b="1" spc="-2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</a:t>
                </a:r>
                <a:r>
                  <a:rPr lang="en-US" sz="2000" b="1" spc="-15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line</a:t>
                </a:r>
                <a:r>
                  <a:rPr lang="en-US" sz="2000" b="1" spc="-2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that</a:t>
                </a:r>
                <a:r>
                  <a:rPr lang="en-US" sz="2000" b="1" spc="-15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passes</a:t>
                </a:r>
                <a:r>
                  <a:rPr lang="en-US" sz="2000" b="1" spc="-15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b="1" spc="-1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through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</a:t>
                </a:r>
                <a:r>
                  <a:rPr lang="en-US" sz="2000" b="1" spc="-1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points</a:t>
                </a:r>
                <a:r>
                  <a:rPr lang="en-US" sz="2000" b="1" spc="-5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(-1,</a:t>
                </a:r>
                <a:r>
                  <a:rPr lang="en-US" sz="2000" b="1" spc="-25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3)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and</a:t>
                </a:r>
                <a:r>
                  <a:rPr lang="en-US" sz="2000" b="1" spc="-2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(4,</a:t>
                </a:r>
                <a:r>
                  <a:rPr lang="en-US" sz="2000" b="1" spc="-1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6</a:t>
                </a:r>
                <a:r>
                  <a:rPr lang="en-US" sz="2000" b="1" spc="-25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endParaRPr lang="ar-SA" sz="2000" b="1" spc="-25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l"/>
                <a:r>
                  <a:rPr lang="en-US" sz="2000" b="1" spc="-25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3- 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What</a:t>
                </a:r>
                <a:r>
                  <a:rPr lang="en-US" sz="2000" b="1" spc="-35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is</a:t>
                </a:r>
                <a:r>
                  <a:rPr lang="en-US" sz="2000" b="1" spc="-5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</a:t>
                </a:r>
                <a:r>
                  <a:rPr lang="en-US" sz="2000" b="1" spc="-1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slope</a:t>
                </a:r>
                <a:r>
                  <a:rPr lang="en-US" sz="2000" b="1" spc="-5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and</a:t>
                </a:r>
                <a:r>
                  <a:rPr lang="en-US" sz="2000" b="1" spc="-1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</a:t>
                </a:r>
                <a:r>
                  <a:rPr lang="en-US" sz="2000" b="1" spc="-1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intercept</a:t>
                </a:r>
                <a:r>
                  <a:rPr lang="en-US" sz="2000" b="1" spc="-5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for</a:t>
                </a:r>
                <a:r>
                  <a:rPr lang="en-US" sz="2000" b="1" spc="-1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equation</a:t>
                </a:r>
                <a:r>
                  <a:rPr lang="en-US" sz="2000" b="1" spc="-25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000" i="1" spc="-1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i="1" spc="-15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i="1" spc="65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 spc="65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 spc="-5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ar-E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5C43C8-B0A3-492F-A2EE-3FDFF411E5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1323" y="2227385"/>
                <a:ext cx="10534357" cy="4115049"/>
              </a:xfrm>
              <a:blipFill>
                <a:blip r:embed="rId2"/>
                <a:stretch>
                  <a:fillRect l="-1447" t="-593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E50BDBE7-CCB6-45E8-A1A2-17F8C0DCC1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723571"/>
                  </p:ext>
                </p:extLst>
              </p:nvPr>
            </p:nvGraphicFramePr>
            <p:xfrm>
              <a:off x="1036320" y="2900158"/>
              <a:ext cx="8128000" cy="1926400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531827525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957817757"/>
                        </a:ext>
                      </a:extLst>
                    </a:gridCol>
                  </a:tblGrid>
                  <a:tr h="406140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1" i="1" kern="12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1" kern="120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1800" b="1" i="1" kern="120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  <m:r>
                                    <a:rPr lang="en-US" sz="1800" b="1" i="1" kern="12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lang="en-US" sz="1800" b="1" i="1" kern="12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1800" b="1" i="1" kern="120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1800" b="1" i="1" kern="12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800" b="1" i="1" kern="12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1" kern="120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1800" b="1" i="1" kern="120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  <m:r>
                                    <a:rPr lang="en-US" sz="1800" b="1" i="1" kern="12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lang="en-US" sz="1800" b="1" i="1" kern="12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1800" b="1" i="1" kern="120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endParaRPr lang="ar-EG" sz="1800" b="1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ea typeface="Cambria Math" panose="02040503050406030204" pitchFamily="18" charset="0"/>
                            </a:rPr>
                            <a:t>8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800" b="1" spc="-5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b="1" spc="-5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800" b="1" spc="75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1" i="1" spc="8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8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8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b="1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</m:t>
                              </m:r>
                            </m:oMath>
                          </a14:m>
                          <a:endParaRPr lang="en-US" sz="1800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 rtl="1"/>
                          <a:endParaRPr lang="ar-EG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2039892"/>
                      </a:ext>
                    </a:extLst>
                  </a:tr>
                  <a:tr h="305322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1" i="1" kern="120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kern="120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1800" b="1" i="1" kern="120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1800" b="1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en-US" sz="1800" b="1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lang="en-US" sz="1800" b="1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en-US" sz="1800" b="1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  <m:r>
                                  <a:rPr lang="en-US" sz="1800" b="1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1800" b="1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ar-EG" sz="1800" b="1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d>
                                  <m:dPr>
                                    <m:ctrlPr>
                                      <a:rPr lang="en-US" sz="18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 dirty="0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1800" b="1" i="1" dirty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1800" b="1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800" b="1" i="1" dirty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b="1" i="1" dirty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d>
                                  <m:dPr>
                                    <m:ctrlPr>
                                      <a:rPr lang="en-US" sz="18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 dirty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1800" b="1" i="1" dirty="0">
                                        <a:latin typeface="Cambria Math" panose="02040503050406030204" pitchFamily="18" charset="0"/>
                                      </a:rPr>
                                      <m:t> −</m:t>
                                    </m:r>
                                    <m:r>
                                      <a:rPr lang="en-US" sz="1800" b="1" i="1" dirty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  <m:r>
                                  <a:rPr lang="en-US" sz="1800" b="1" i="1" dirty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ar-SA" sz="1800" b="1" dirty="0">
                            <a:latin typeface="Times New Roman" panose="02020603050405020304" pitchFamily="18" charset="0"/>
                          </a:endParaRPr>
                        </a:p>
                        <a:p>
                          <a:pPr algn="ctr" rtl="1"/>
                          <a:endParaRPr lang="ar-EG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98058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1" i="1" kern="120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kern="12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1800" b="1" i="1" kern="12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1800" b="1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en-US" sz="1800" b="1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  <m:r>
                                  <a:rPr lang="en-US" sz="1800" b="1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lang="en-US" sz="1800" b="1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en-US" sz="1800" b="1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  <m:r>
                                  <a:rPr lang="en-US" sz="1800" b="1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1800" b="1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1800" b="1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dirty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1800" b="1" i="1" dirty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𝟕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𝟔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1800" b="1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algn="ctr" rtl="1"/>
                          <a:endParaRPr lang="ar-EG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87992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E50BDBE7-CCB6-45E8-A1A2-17F8C0DCC1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723571"/>
                  </p:ext>
                </p:extLst>
              </p:nvPr>
            </p:nvGraphicFramePr>
            <p:xfrm>
              <a:off x="1036320" y="2900158"/>
              <a:ext cx="8128000" cy="1926400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531827525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957817757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ar-EG"/>
                        </a:p>
                      </a:txBody>
                      <a:tcPr>
                        <a:blipFill>
                          <a:blip r:embed="rId3"/>
                          <a:stretch>
                            <a:fillRect l="-300" t="-4762" r="-100300" b="-20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EG"/>
                        </a:p>
                      </a:txBody>
                      <a:tcPr>
                        <a:blipFill>
                          <a:blip r:embed="rId3"/>
                          <a:stretch>
                            <a:fillRect l="-100300" t="-4762" r="-300" b="-203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203989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ar-EG"/>
                        </a:p>
                      </a:txBody>
                      <a:tcPr>
                        <a:blipFill>
                          <a:blip r:embed="rId3"/>
                          <a:stretch>
                            <a:fillRect l="-300" t="-103774" r="-100300" b="-1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EG"/>
                        </a:p>
                      </a:txBody>
                      <a:tcPr>
                        <a:blipFill>
                          <a:blip r:embed="rId3"/>
                          <a:stretch>
                            <a:fillRect l="-100300" t="-103774" r="-300" b="-10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9805858"/>
                      </a:ext>
                    </a:extLst>
                  </a:tr>
                  <a:tr h="646240">
                    <a:tc>
                      <a:txBody>
                        <a:bodyPr/>
                        <a:lstStyle/>
                        <a:p>
                          <a:endParaRPr lang="ar-EG"/>
                        </a:p>
                      </a:txBody>
                      <a:tcPr>
                        <a:blipFill>
                          <a:blip r:embed="rId3"/>
                          <a:stretch>
                            <a:fillRect l="-300" t="-203774" r="-100300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EG"/>
                        </a:p>
                      </a:txBody>
                      <a:tcPr>
                        <a:blipFill>
                          <a:blip r:embed="rId3"/>
                          <a:stretch>
                            <a:fillRect l="-100300" t="-203774" r="-300" b="-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879922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80009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1B04C-14A3-41D5-AAD2-F9FD0AA78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ar-SA" sz="4800" b="1" dirty="0">
                <a:solidFill>
                  <a:schemeClr val="tx1"/>
                </a:solidFill>
              </a:rPr>
            </a:br>
            <a:r>
              <a:rPr lang="en-US" sz="4800" b="1" dirty="0">
                <a:solidFill>
                  <a:schemeClr val="tx1"/>
                </a:solidFill>
              </a:rPr>
              <a:t>Equations</a:t>
            </a:r>
            <a:endParaRPr lang="ar-EG" sz="4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C4307-A6C6-4F9F-9FDF-C9FD34AF9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6" y="2108201"/>
            <a:ext cx="10306594" cy="3751423"/>
          </a:xfrm>
        </p:spPr>
        <p:txBody>
          <a:bodyPr>
            <a:normAutofit fontScale="92500"/>
          </a:bodyPr>
          <a:lstStyle/>
          <a:p>
            <a:pPr algn="l"/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Equation:</a:t>
            </a:r>
          </a:p>
          <a:p>
            <a:pPr algn="l"/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is a 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hlinkClick r:id="rId2" tooltip="Mathematical formul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mathematical formula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that expresses the 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hlinkClick r:id="rId3" tooltip="Equality (mathematics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equality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of two 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hlinkClick r:id="rId4" tooltip="Expression (mathematics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expressions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, by connecting them with the 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hlinkClick r:id="rId5" tooltip="Equals sig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equals sign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=</a:t>
            </a:r>
            <a:endParaRPr lang="ar-SA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2100" b="1" i="0" dirty="0">
                <a:solidFill>
                  <a:srgbClr val="C00000"/>
                </a:solidFill>
                <a:effectLst/>
                <a:latin typeface="Untitled Sans"/>
              </a:rPr>
              <a:t>For example</a:t>
            </a:r>
            <a:endParaRPr lang="en-US" sz="2100" b="1" dirty="0">
              <a:solidFill>
                <a:srgbClr val="333333"/>
              </a:solidFill>
              <a:latin typeface="Untitled Sans"/>
            </a:endParaRPr>
          </a:p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Untitled Sans"/>
              </a:rPr>
              <a:t>3x + 5 = 15</a:t>
            </a:r>
            <a:endParaRPr lang="ar-SA" b="0" i="0" dirty="0">
              <a:solidFill>
                <a:srgbClr val="333333"/>
              </a:solidFill>
              <a:effectLst/>
              <a:latin typeface="Untitled Sans"/>
            </a:endParaRPr>
          </a:p>
          <a:p>
            <a:pPr algn="l"/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Equations can be </a:t>
            </a:r>
            <a:r>
              <a:rPr lang="en-US" u="sng" dirty="0">
                <a:solidFill>
                  <a:srgbClr val="202122"/>
                </a:solidFill>
                <a:latin typeface="Arial" panose="020B0604020202020204" pitchFamily="34" charset="0"/>
              </a:rPr>
              <a:t>solved 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to find the value of an </a:t>
            </a:r>
            <a:r>
              <a:rPr lang="en-US" u="sng" dirty="0">
                <a:solidFill>
                  <a:srgbClr val="202122"/>
                </a:solidFill>
                <a:latin typeface="Arial" panose="020B0604020202020204" pitchFamily="34" charset="0"/>
              </a:rPr>
              <a:t>unknown variable 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representing an unknown quantity</a:t>
            </a:r>
            <a:endParaRPr lang="ar-SA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l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Degree of Equation:</a:t>
            </a:r>
            <a:endParaRPr lang="ar-SA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   The highest power of variables present in an equation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l"/>
            <a:endParaRPr lang="en-US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l"/>
            <a:endParaRPr lang="ar-EG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40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E20F6-0A5E-4E8C-85EB-38F6EFEE5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</a:rPr>
              <a:t>Equations</a:t>
            </a:r>
            <a:endParaRPr lang="ar-EG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963DD30-4FD3-4A21-9B94-FA0B0A0A3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919" t="31315" r="44567" b="35981"/>
          <a:stretch/>
        </p:blipFill>
        <p:spPr>
          <a:xfrm>
            <a:off x="2416629" y="2108717"/>
            <a:ext cx="5747657" cy="431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80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1B3B7-27DF-4C35-9569-032D530A1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85184"/>
            <a:ext cx="10058400" cy="1196964"/>
          </a:xfrm>
        </p:spPr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</a:rPr>
              <a:t>Equations</a:t>
            </a:r>
            <a:endParaRPr lang="ar-E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1FAC4-716B-4DD5-8C09-B8C910AE2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306" y="1894114"/>
            <a:ext cx="10481388" cy="4609322"/>
          </a:xfrm>
        </p:spPr>
        <p:txBody>
          <a:bodyPr>
            <a:normAutofit fontScale="25000" lnSpcReduction="20000"/>
          </a:bodyPr>
          <a:lstStyle/>
          <a:p>
            <a:pPr algn="l" fontAlgn="base"/>
            <a:r>
              <a:rPr lang="en-US" sz="7600" b="1" i="0" dirty="0">
                <a:solidFill>
                  <a:srgbClr val="C00000"/>
                </a:solidFill>
                <a:effectLst/>
                <a:latin typeface="inherit"/>
              </a:rPr>
              <a:t>Types of Equations:</a:t>
            </a:r>
          </a:p>
          <a:p>
            <a:pPr algn="l" rtl="0" fontAlgn="base"/>
            <a:r>
              <a:rPr lang="en-US" sz="7600" b="0" i="0" dirty="0">
                <a:solidFill>
                  <a:schemeClr val="tx1"/>
                </a:solidFill>
                <a:effectLst/>
                <a:latin typeface="Untitled Sans"/>
              </a:rPr>
              <a:t>Based on the degree, equations can be classified into four types:</a:t>
            </a:r>
          </a:p>
          <a:p>
            <a:pPr marL="269875" indent="177800" algn="l" rtl="0" fontAlgn="base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5800" b="1" i="0" dirty="0">
                <a:solidFill>
                  <a:schemeClr val="tx1"/>
                </a:solidFill>
                <a:effectLst/>
                <a:latin typeface="inherit"/>
              </a:rPr>
              <a:t>Linear Equations</a:t>
            </a:r>
          </a:p>
          <a:p>
            <a:pPr marL="269875" indent="177800" algn="l" rtl="0" fontAlgn="base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5800" b="1" i="0" dirty="0">
                <a:solidFill>
                  <a:schemeClr val="tx1"/>
                </a:solidFill>
                <a:effectLst/>
                <a:latin typeface="inherit"/>
              </a:rPr>
              <a:t>Quadratic Equations</a:t>
            </a:r>
          </a:p>
          <a:p>
            <a:pPr marL="269875" indent="177800" algn="l" rtl="0" fontAlgn="base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5800" b="1" i="0" dirty="0">
                <a:solidFill>
                  <a:schemeClr val="tx1"/>
                </a:solidFill>
                <a:effectLst/>
                <a:latin typeface="inherit"/>
              </a:rPr>
              <a:t>Cubic Equations</a:t>
            </a:r>
          </a:p>
          <a:p>
            <a:pPr marL="269875" indent="177800" algn="l" rtl="0" fontAlgn="base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chemeClr val="tx1"/>
                </a:solidFill>
                <a:latin typeface="inherit"/>
              </a:rPr>
              <a:t>Biquadratic Equation</a:t>
            </a:r>
          </a:p>
          <a:p>
            <a:pPr algn="l" rtl="0" fontAlgn="base"/>
            <a:r>
              <a:rPr lang="en-US" sz="7600" b="1" dirty="0">
                <a:solidFill>
                  <a:srgbClr val="C00000"/>
                </a:solidFill>
                <a:latin typeface="inherit"/>
              </a:rPr>
              <a:t>Linear Equation:   </a:t>
            </a:r>
            <a:r>
              <a:rPr lang="en-US" sz="8000" dirty="0">
                <a:solidFill>
                  <a:schemeClr val="tx1"/>
                </a:solidFill>
                <a:latin typeface="Untitled Sans"/>
              </a:rPr>
              <a:t>Equations with 1 as the degree are known as </a:t>
            </a:r>
            <a:r>
              <a:rPr lang="en-US" sz="8000" dirty="0">
                <a:solidFill>
                  <a:schemeClr val="tx1"/>
                </a:solidFill>
                <a:latin typeface="Untitled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linear equations</a:t>
            </a:r>
            <a:r>
              <a:rPr lang="en-US" sz="8000" dirty="0">
                <a:solidFill>
                  <a:schemeClr val="tx1"/>
                </a:solidFill>
                <a:latin typeface="Untitled Sans"/>
              </a:rPr>
              <a:t> in math. </a:t>
            </a:r>
          </a:p>
          <a:p>
            <a:pPr marL="0" lvl="8" indent="0" algn="l" rtl="0" fontAlgn="base">
              <a:buNone/>
            </a:pPr>
            <a:endParaRPr lang="en-US" sz="8000" dirty="0">
              <a:solidFill>
                <a:schemeClr val="tx1"/>
              </a:solidFill>
              <a:latin typeface="Untitled Sans"/>
            </a:endParaRPr>
          </a:p>
          <a:p>
            <a:pPr marL="0" lvl="8" indent="0" algn="l" rtl="0" fontAlgn="base">
              <a:lnSpc>
                <a:spcPct val="100000"/>
              </a:lnSpc>
              <a:buFont typeface="Calibri" panose="020F0502020204030204" pitchFamily="34" charset="0"/>
              <a:buNone/>
            </a:pPr>
            <a:r>
              <a:rPr lang="en-US" sz="7600" b="1" dirty="0">
                <a:solidFill>
                  <a:srgbClr val="C00000"/>
                </a:solidFill>
                <a:latin typeface="inherit"/>
              </a:rPr>
              <a:t> Quadratic</a:t>
            </a:r>
            <a:r>
              <a:rPr lang="en-US" sz="7600" b="1" i="0" dirty="0">
                <a:solidFill>
                  <a:srgbClr val="000000"/>
                </a:solidFill>
                <a:effectLst/>
                <a:latin typeface="Untitled Sans"/>
              </a:rPr>
              <a:t> </a:t>
            </a:r>
            <a:r>
              <a:rPr lang="en-US" sz="7600" b="1" dirty="0">
                <a:solidFill>
                  <a:srgbClr val="C00000"/>
                </a:solidFill>
                <a:latin typeface="inherit"/>
              </a:rPr>
              <a:t>Equation:</a:t>
            </a:r>
            <a:r>
              <a:rPr lang="en-US" sz="6000" dirty="0">
                <a:solidFill>
                  <a:schemeClr val="tx1"/>
                </a:solidFill>
                <a:latin typeface="Untitled Sans"/>
              </a:rPr>
              <a:t> </a:t>
            </a:r>
            <a:r>
              <a:rPr lang="en-US" sz="8000" dirty="0">
                <a:solidFill>
                  <a:schemeClr val="tx1"/>
                </a:solidFill>
                <a:latin typeface="Untitled Sans"/>
              </a:rPr>
              <a:t>Equations with degree 2 are known as </a:t>
            </a:r>
            <a:r>
              <a:rPr lang="en-US" sz="8000" dirty="0">
                <a:solidFill>
                  <a:schemeClr val="tx1"/>
                </a:solidFill>
                <a:latin typeface="Untitled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quadratic equations</a:t>
            </a:r>
            <a:r>
              <a:rPr lang="en-US" sz="8000" dirty="0">
                <a:solidFill>
                  <a:schemeClr val="tx1"/>
                </a:solidFill>
                <a:latin typeface="Untitled Sans"/>
              </a:rPr>
              <a:t>. </a:t>
            </a:r>
          </a:p>
          <a:p>
            <a:pPr marL="1471400" lvl="8" indent="0" algn="l" rtl="0" fontAlgn="base">
              <a:lnSpc>
                <a:spcPct val="100000"/>
              </a:lnSpc>
              <a:buFont typeface="Calibri" panose="020F0502020204030204" pitchFamily="34" charset="0"/>
              <a:buNone/>
            </a:pPr>
            <a:endParaRPr lang="en-US" sz="8000" dirty="0">
              <a:solidFill>
                <a:schemeClr val="tx1"/>
              </a:solidFill>
              <a:latin typeface="Untitled Sans"/>
            </a:endParaRPr>
          </a:p>
          <a:p>
            <a:pPr marL="93663" lvl="8" indent="0" algn="l" rtl="0" fontAlgn="base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7600" b="1" dirty="0">
                <a:solidFill>
                  <a:srgbClr val="C00000"/>
                </a:solidFill>
                <a:latin typeface="inherit"/>
              </a:rPr>
              <a:t>Cubic </a:t>
            </a:r>
            <a:r>
              <a:rPr lang="en-US" sz="7600" b="1" i="0" dirty="0">
                <a:solidFill>
                  <a:srgbClr val="000000"/>
                </a:solidFill>
                <a:effectLst/>
                <a:latin typeface="Untitled Sans"/>
              </a:rPr>
              <a:t> </a:t>
            </a:r>
            <a:r>
              <a:rPr lang="en-US" sz="7600" b="1" dirty="0">
                <a:solidFill>
                  <a:srgbClr val="C00000"/>
                </a:solidFill>
                <a:latin typeface="inherit"/>
              </a:rPr>
              <a:t>Equation: </a:t>
            </a:r>
            <a:r>
              <a:rPr lang="en-US" sz="8000" dirty="0">
                <a:solidFill>
                  <a:schemeClr val="tx1"/>
                </a:solidFill>
                <a:latin typeface="Untitled Sans"/>
              </a:rPr>
              <a:t>Equations with degree 3 are known as </a:t>
            </a:r>
            <a:r>
              <a:rPr lang="en-US" sz="8000" dirty="0">
                <a:solidFill>
                  <a:schemeClr val="tx1"/>
                </a:solidFill>
                <a:latin typeface="Untitled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cubic equations</a:t>
            </a:r>
            <a:r>
              <a:rPr lang="en-US" sz="8000" dirty="0">
                <a:solidFill>
                  <a:schemeClr val="tx1"/>
                </a:solidFill>
                <a:latin typeface="Untitled Sans"/>
              </a:rPr>
              <a:t>. </a:t>
            </a:r>
          </a:p>
          <a:p>
            <a:pPr marL="93663" lvl="8" indent="-93663" algn="l" rtl="0" fontAlgn="base">
              <a:buNone/>
              <a:tabLst>
                <a:tab pos="0" algn="l"/>
              </a:tabLst>
            </a:pPr>
            <a:endParaRPr lang="en-US" sz="6000" dirty="0">
              <a:solidFill>
                <a:schemeClr val="tx1"/>
              </a:solidFill>
              <a:latin typeface="Untitled Sans"/>
            </a:endParaRPr>
          </a:p>
          <a:p>
            <a:pPr marL="93663" lvl="8" indent="-93663" algn="l" rtl="0" fontAlgn="base">
              <a:buNone/>
              <a:tabLst>
                <a:tab pos="0" algn="l"/>
              </a:tabLst>
            </a:pPr>
            <a:r>
              <a:rPr lang="en-US" sz="7700" b="1" dirty="0">
                <a:solidFill>
                  <a:srgbClr val="C00000"/>
                </a:solidFill>
                <a:latin typeface="inherit"/>
              </a:rPr>
              <a:t> Biquadratic </a:t>
            </a:r>
            <a:r>
              <a:rPr lang="en-US" sz="7600" b="1" dirty="0">
                <a:solidFill>
                  <a:srgbClr val="C00000"/>
                </a:solidFill>
                <a:latin typeface="inherit"/>
              </a:rPr>
              <a:t>Equation: </a:t>
            </a:r>
            <a:r>
              <a:rPr lang="en-US" sz="8000" dirty="0">
                <a:solidFill>
                  <a:schemeClr val="tx1"/>
                </a:solidFill>
                <a:latin typeface="Untitled Sans"/>
              </a:rPr>
              <a:t>Equations with degree 4 are known as </a:t>
            </a:r>
            <a:r>
              <a:rPr lang="en-US" sz="8000" dirty="0">
                <a:solidFill>
                  <a:schemeClr val="tx1"/>
                </a:solidFill>
                <a:latin typeface="Untitled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biquadratic equations</a:t>
            </a:r>
            <a:r>
              <a:rPr lang="en-US" sz="8000" dirty="0">
                <a:solidFill>
                  <a:schemeClr val="tx1"/>
                </a:solidFill>
                <a:latin typeface="Untitled Sans"/>
              </a:rPr>
              <a:t>. </a:t>
            </a:r>
          </a:p>
          <a:p>
            <a:pPr marL="93663" lvl="8" indent="-93663" algn="l" rtl="0" fontAlgn="base">
              <a:buNone/>
              <a:tabLst>
                <a:tab pos="0" algn="l"/>
              </a:tabLst>
            </a:pPr>
            <a:endParaRPr lang="ar-EG" sz="7700" b="1" dirty="0">
              <a:solidFill>
                <a:srgbClr val="C00000"/>
              </a:solidFill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2930820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5B56C-11B7-45BC-8EDC-DEB4AA60B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</a:rPr>
              <a:t>Equations</a:t>
            </a:r>
            <a:endParaRPr lang="ar-E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E5023-0A1E-4B37-A5EC-CEE47A9B7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US" sz="2000" b="1" dirty="0">
              <a:solidFill>
                <a:srgbClr val="333333"/>
              </a:solidFill>
              <a:latin typeface="Untitled Sans"/>
            </a:endParaRPr>
          </a:p>
          <a:p>
            <a:endParaRPr lang="ar-E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9E6625-7E85-4A84-8B38-3184C8C011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7" t="18368" r="24847" b="53333"/>
          <a:stretch/>
        </p:blipFill>
        <p:spPr>
          <a:xfrm>
            <a:off x="2397966" y="1991378"/>
            <a:ext cx="6223519" cy="19407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B86C18-57BA-4EF4-ABB1-6D86405238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02" t="53469" r="32882" b="15646"/>
          <a:stretch/>
        </p:blipFill>
        <p:spPr>
          <a:xfrm>
            <a:off x="3498979" y="4048968"/>
            <a:ext cx="4208106" cy="21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51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5B56C-11B7-45BC-8EDC-DEB4AA60B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</a:rPr>
              <a:t>Equations</a:t>
            </a:r>
            <a:endParaRPr lang="ar-E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1E5023-0A1E-4B37-A5EC-CEE47A9B79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algn="l"/>
                <a:r>
                  <a:rPr lang="en-US" sz="2000" b="1" i="0" dirty="0">
                    <a:solidFill>
                      <a:srgbClr val="C00000"/>
                    </a:solidFill>
                    <a:effectLst/>
                    <a:latin typeface="inherit"/>
                  </a:rPr>
                  <a:t>Example:</a:t>
                </a:r>
                <a:endParaRPr lang="ar-SA" sz="2000" b="1" i="0" dirty="0">
                  <a:solidFill>
                    <a:srgbClr val="C00000"/>
                  </a:solidFill>
                  <a:effectLst/>
                  <a:latin typeface="inherit"/>
                </a:endParaRPr>
              </a:p>
              <a:p>
                <a:pPr algn="l"/>
                <a:r>
                  <a:rPr lang="en-US" sz="2000" b="1" i="0" dirty="0">
                    <a:solidFill>
                      <a:srgbClr val="C00000"/>
                    </a:solidFill>
                    <a:effectLst/>
                    <a:latin typeface="inherit"/>
                  </a:rPr>
                  <a:t>C</a:t>
                </a:r>
                <a:r>
                  <a:rPr lang="en-US" sz="2000" b="1" dirty="0">
                    <a:solidFill>
                      <a:srgbClr val="C00000"/>
                    </a:solidFill>
                    <a:latin typeface="inherit"/>
                  </a:rPr>
                  <a:t>lassify the following equations by degree:</a:t>
                </a:r>
              </a:p>
              <a:p>
                <a:pPr algn="l" rtl="0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800" b="0" u="none" strike="noStrike" dirty="0">
                    <a:solidFill>
                      <a:srgbClr val="000000"/>
                    </a:solidFill>
                    <a:effectLst/>
                  </a:rPr>
                  <a:t>1-</a:t>
                </a:r>
                <a:r>
                  <a:rPr lang="en-US" sz="1800" b="0" u="none" strike="noStrike" dirty="0">
                    <a:solidFill>
                      <a:srgbClr val="000000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sz="30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u="none" strike="noStrike" baseline="3000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30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0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u="none" strike="noStrike" baseline="3000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0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17</m:t>
                    </m:r>
                    <m:r>
                      <a:rPr lang="en-US" sz="30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83</m:t>
                    </m:r>
                  </m:oMath>
                </a14:m>
                <a:r>
                  <a:rPr lang="en-US" sz="3000" b="0" i="0" u="none" strike="noStrike" dirty="0">
                    <a:solidFill>
                      <a:srgbClr val="3C4852"/>
                    </a:solidFill>
                    <a:effectLst/>
                    <a:latin typeface="AvertaStd"/>
                  </a:rPr>
                  <a:t>=0</a:t>
                </a:r>
              </a:p>
              <a:p>
                <a:pPr algn="l" rtl="0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3000" dirty="0">
                    <a:solidFill>
                      <a:srgbClr val="3C4852"/>
                    </a:solidFill>
                    <a:latin typeface="AvertaStd"/>
                  </a:rPr>
                  <a:t>2- </a:t>
                </a:r>
                <a14:m>
                  <m:oMath xmlns:m="http://schemas.openxmlformats.org/officeDocument/2006/math">
                    <m:r>
                      <a:rPr lang="en-US" sz="30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30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3000" b="0" i="0" u="none" strike="noStrike" dirty="0">
                  <a:solidFill>
                    <a:srgbClr val="3C4852"/>
                  </a:solidFill>
                  <a:effectLst/>
                  <a:latin typeface="AvertaStd"/>
                </a:endParaRPr>
              </a:p>
              <a:p>
                <a:pPr algn="l" rtl="0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3000" b="0" i="0" u="none" strike="noStrike" dirty="0">
                    <a:solidFill>
                      <a:srgbClr val="3C4852"/>
                    </a:solidFill>
                    <a:effectLst/>
                    <a:latin typeface="AvertaStd"/>
                  </a:rPr>
                  <a:t>3- </a:t>
                </a:r>
                <a14:m>
                  <m:oMath xmlns:m="http://schemas.openxmlformats.org/officeDocument/2006/math">
                    <m:r>
                      <a:rPr lang="en-US" sz="30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sz="30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u="none" strike="noStrike" baseline="3000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30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30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3000" b="0" i="0" u="none" strike="noStrike" dirty="0">
                  <a:solidFill>
                    <a:srgbClr val="3C4852"/>
                  </a:solidFill>
                  <a:effectLst/>
                  <a:latin typeface="AvertaStd"/>
                </a:endParaRPr>
              </a:p>
              <a:p>
                <a:pPr algn="l" rtl="0">
                  <a:spcAft>
                    <a:spcPts val="1200"/>
                  </a:spcAft>
                </a:pPr>
                <a:r>
                  <a:rPr lang="en-US" sz="3000" dirty="0">
                    <a:solidFill>
                      <a:srgbClr val="3C4852"/>
                    </a:solidFill>
                    <a:latin typeface="AvertaStd"/>
                  </a:rPr>
                  <a:t>4-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32</m:t>
                    </m:r>
                    <m:sSup>
                      <m:sSupPr>
                        <m:ctrlPr>
                          <a:rPr lang="en-US" sz="3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3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US" sz="3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23</m:t>
                    </m:r>
                    <m:sSup>
                      <m:sSupPr>
                        <m:ctrlPr>
                          <a:rPr lang="en-US" sz="3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3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sz="3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3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3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sz="3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3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l"/>
                <a:endParaRPr lang="en-US" sz="2000" b="1" dirty="0">
                  <a:solidFill>
                    <a:srgbClr val="333333"/>
                  </a:solidFill>
                  <a:latin typeface="Untitled Sans"/>
                </a:endParaRPr>
              </a:p>
              <a:p>
                <a:endParaRPr lang="ar-E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1E5023-0A1E-4B37-A5EC-CEE47A9B79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4" t="-1459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941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EFCDD-D0AA-4CFE-879C-ABA25FE91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</a:rPr>
              <a:t>Equations</a:t>
            </a:r>
            <a:endParaRPr lang="ar-E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910B12-237A-4E4D-98F3-264C1E15CA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lvl="0" indent="-342900" algn="l" rtl="0">
                  <a:spcBef>
                    <a:spcPts val="1565"/>
                  </a:spcBef>
                  <a:spcAft>
                    <a:spcPts val="0"/>
                  </a:spcAft>
                  <a:buClr>
                    <a:srgbClr val="C00000"/>
                  </a:buClr>
                  <a:buSzPts val="1600"/>
                  <a:buFont typeface="Times New Roman" panose="02020603050405020304" pitchFamily="18" charset="0"/>
                  <a:buAutoNum type="arabicPeriod"/>
                  <a:tabLst>
                    <a:tab pos="576580" algn="l"/>
                  </a:tabLst>
                </a:pPr>
                <a:r>
                  <a:rPr lang="en-US" b="1" u="dbl" spc="0" dirty="0">
                    <a:solidFill>
                      <a:srgbClr val="C00000"/>
                    </a:solidFill>
                    <a:effectLst/>
                    <a:uFill>
                      <a:solidFill>
                        <a:srgbClr val="C00000"/>
                      </a:solidFill>
                    </a:u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Solution of the</a:t>
                </a:r>
                <a:r>
                  <a:rPr lang="en-US" b="1" u="dbl" spc="-40" dirty="0">
                    <a:solidFill>
                      <a:srgbClr val="C00000"/>
                    </a:solidFill>
                    <a:effectLst/>
                    <a:uFill>
                      <a:solidFill>
                        <a:srgbClr val="C00000"/>
                      </a:solidFill>
                    </a:u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b="1" u="dbl" spc="0" dirty="0">
                    <a:solidFill>
                      <a:srgbClr val="C00000"/>
                    </a:solidFill>
                    <a:effectLst/>
                    <a:uFill>
                      <a:solidFill>
                        <a:srgbClr val="C00000"/>
                      </a:solidFill>
                    </a:u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first</a:t>
                </a:r>
                <a:r>
                  <a:rPr lang="en-US" b="1" u="dbl" spc="-40" dirty="0">
                    <a:solidFill>
                      <a:srgbClr val="C00000"/>
                    </a:solidFill>
                    <a:effectLst/>
                    <a:uFill>
                      <a:solidFill>
                        <a:srgbClr val="C00000"/>
                      </a:solidFill>
                    </a:u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b="1" u="dbl" spc="0" dirty="0">
                    <a:solidFill>
                      <a:srgbClr val="C00000"/>
                    </a:solidFill>
                    <a:effectLst/>
                    <a:uFill>
                      <a:solidFill>
                        <a:srgbClr val="C00000"/>
                      </a:solidFill>
                    </a:u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degree</a:t>
                </a:r>
                <a:r>
                  <a:rPr lang="en-US" b="1" u="dbl" spc="-30" dirty="0">
                    <a:solidFill>
                      <a:srgbClr val="C00000"/>
                    </a:solidFill>
                    <a:effectLst/>
                    <a:uFill>
                      <a:solidFill>
                        <a:srgbClr val="C00000"/>
                      </a:solidFill>
                    </a:u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b="1" u="dbl" spc="-10" dirty="0">
                    <a:solidFill>
                      <a:srgbClr val="C00000"/>
                    </a:solidFill>
                    <a:effectLst/>
                    <a:uFill>
                      <a:solidFill>
                        <a:srgbClr val="C00000"/>
                      </a:solidFill>
                    </a:u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equation:</a:t>
                </a:r>
                <a:endParaRPr lang="en-US" b="1" u="sng" spc="0" dirty="0"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749300" algn="l">
                  <a:spcBef>
                    <a:spcPts val="905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</a:t>
                </a:r>
                <a:r>
                  <a:rPr lang="en-US" spc="-2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first</a:t>
                </a:r>
                <a:r>
                  <a:rPr lang="en-US" spc="-4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degree</a:t>
                </a:r>
                <a:r>
                  <a:rPr lang="en-US" spc="-2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equation</a:t>
                </a:r>
                <a:r>
                  <a:rPr lang="en-US" spc="-2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has</a:t>
                </a:r>
                <a:r>
                  <a:rPr lang="en-US" spc="-3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</a:t>
                </a:r>
                <a:r>
                  <a:rPr lang="en-US" spc="-2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following</a:t>
                </a:r>
                <a:r>
                  <a:rPr lang="en-US" spc="-1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pc="-1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formula;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415925" algn="ctr" rtl="0">
                  <a:spcBef>
                    <a:spcPts val="835"/>
                  </a:spcBef>
                  <a:spcAft>
                    <a:spcPts val="0"/>
                  </a:spcAft>
                  <a:tabLst>
                    <a:tab pos="965835" algn="l"/>
                  </a:tabLst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𝒂𝒙</m:t>
                    </m:r>
                    <m:r>
                      <a:rPr lang="en-US" sz="1800" i="1" spc="-5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800" i="1" spc="-5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 spc="-5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sz="1800" i="1" spc="-5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i="1" spc="-5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800" b="0" i="1" spc="-5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   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	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1800" i="1" spc="45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800" i="1" spc="8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 spc="-5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1800" spc="-5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93663" algn="l" rtl="0">
                  <a:spcBef>
                    <a:spcPts val="795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where</a:t>
                </a:r>
                <a:r>
                  <a:rPr lang="en-US" spc="-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en-US" b="1" spc="-1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and</a:t>
                </a:r>
                <a:r>
                  <a:rPr lang="en-US" spc="-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en-US" b="1" spc="-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are </a:t>
                </a:r>
                <a:r>
                  <a:rPr lang="en-US" spc="-1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constants</a:t>
                </a:r>
              </a:p>
              <a:p>
                <a:pPr marL="0" indent="0" algn="l" rtl="0">
                  <a:spcBef>
                    <a:spcPts val="795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latin typeface="Times New Roman" panose="02020603050405020304" pitchFamily="18" charset="0"/>
                  </a:rPr>
                  <a:t>To find (x) we should collect all terms of the variable (x)s in the left hand side and all constants in the right hand side.</a:t>
                </a:r>
              </a:p>
              <a:p>
                <a:pPr marR="415925" algn="ctr" rtl="0">
                  <a:spcBef>
                    <a:spcPts val="835"/>
                  </a:spcBef>
                  <a:spcAft>
                    <a:spcPts val="0"/>
                  </a:spcAft>
                  <a:tabLst>
                    <a:tab pos="965835" algn="l"/>
                  </a:tabLst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𝒂𝒙</m:t>
                    </m:r>
                    <m:r>
                      <a:rPr lang="en-US" sz="1800" i="1" spc="-5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800" i="1" spc="-5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 spc="-5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sz="1800" i="1" spc="-5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i="1" spc="-5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800" i="1" spc="-5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800" b="0" i="1" spc="-5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𝑎𝑥</m:t>
                    </m:r>
                    <m:r>
                      <a:rPr lang="en-US" sz="1800" b="0" i="1" spc="-5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1800" b="0" i="1" spc="-5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415925" algn="ctr" rtl="0">
                  <a:spcBef>
                    <a:spcPts val="835"/>
                  </a:spcBef>
                  <a:spcAft>
                    <a:spcPts val="0"/>
                  </a:spcAft>
                  <a:tabLst>
                    <a:tab pos="965835" algn="l"/>
                  </a:tabLst>
                </a:pPr>
                <a14:m>
                  <m:oMath xmlns:m="http://schemas.openxmlformats.org/officeDocument/2006/math">
                    <m:r>
                      <a:rPr lang="en-US" sz="1800" b="0" i="1" spc="-5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800" b="0" i="1" spc="-5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pc="-50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 spc="-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 spc="-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1800" b="0" i="1" spc="-50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ar-E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910B12-237A-4E4D-98F3-264C1E15CA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648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432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68D26-C5D4-45B5-969A-5AE2E55CB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</a:rPr>
              <a:t>Equations</a:t>
            </a:r>
            <a:endParaRPr lang="ar-E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D4BF12-6851-46D2-81EC-36241BC3FD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algn="l" rtl="0"/>
                <a:r>
                  <a:rPr lang="en-US" sz="2000" b="1" dirty="0">
                    <a:solidFill>
                      <a:srgbClr val="C00000"/>
                    </a:solidFill>
                    <a:latin typeface="Untitled Sans"/>
                  </a:rPr>
                  <a:t>E</a:t>
                </a:r>
                <a:r>
                  <a:rPr lang="en-US" sz="2000" b="1" i="0" dirty="0">
                    <a:solidFill>
                      <a:srgbClr val="C00000"/>
                    </a:solidFill>
                    <a:effectLst/>
                    <a:latin typeface="Untitled Sans"/>
                  </a:rPr>
                  <a:t>xample</a:t>
                </a:r>
                <a:r>
                  <a:rPr lang="en-US" sz="2000" b="1" dirty="0">
                    <a:solidFill>
                      <a:srgbClr val="C00000"/>
                    </a:solidFill>
                    <a:latin typeface="Untitled Sans"/>
                  </a:rPr>
                  <a:t>:</a:t>
                </a:r>
              </a:p>
              <a:p>
                <a:pPr marL="749300" algn="l" rtl="0">
                  <a:spcBef>
                    <a:spcPts val="925"/>
                  </a:spcBef>
                  <a:spcAft>
                    <a:spcPts val="0"/>
                  </a:spcAft>
                </a:pPr>
                <a:r>
                  <a:rPr lang="en-US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Solve</a:t>
                </a:r>
                <a:r>
                  <a:rPr lang="en-US" b="1" spc="-2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</a:t>
                </a:r>
                <a:r>
                  <a:rPr lang="en-US" b="1" spc="-2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following</a:t>
                </a:r>
                <a:r>
                  <a:rPr lang="en-US" b="1" spc="-1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b="1" spc="-1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equations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914400" lvl="1" indent="-457200" algn="l" rtl="0">
                  <a:spcBef>
                    <a:spcPts val="815"/>
                  </a:spcBef>
                  <a:spcAft>
                    <a:spcPts val="0"/>
                  </a:spcAft>
                  <a:buFont typeface="+mj-lt"/>
                  <a:buAutoNum type="arabicPeriod"/>
                  <a:tabLst>
                    <a:tab pos="1205865" algn="l"/>
                  </a:tabLst>
                </a:pPr>
                <a14:m>
                  <m:oMath xmlns:m="http://schemas.openxmlformats.org/officeDocument/2006/math">
                    <m:r>
                      <a:rPr lang="en-US" sz="2800" b="1" i="0" spc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en-US" sz="2800" b="1" i="1" spc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1" i="0" spc="-5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0" spc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0" spc="-5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0" spc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800" b="1" i="0" spc="75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0" spc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0" spc="8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0" spc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  <m:r>
                      <a:rPr lang="en-US" sz="2800" b="1" i="1" spc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1" i="0" spc="-5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0" spc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1" i="0" spc="-5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0" spc="-6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</m:oMath>
                </a14:m>
                <a:endParaRPr lang="en-US" sz="2800" b="1" spc="-6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 algn="l" rtl="0">
                  <a:spcBef>
                    <a:spcPts val="815"/>
                  </a:spcBef>
                  <a:spcAft>
                    <a:spcPts val="0"/>
                  </a:spcAft>
                  <a:buNone/>
                  <a:tabLst>
                    <a:tab pos="1205865" algn="l"/>
                  </a:tabLst>
                </a:pPr>
                <a:endParaRPr lang="en-US" sz="1100" spc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91440" lvl="1" indent="-91440" algn="l" rtl="0">
                  <a:lnSpc>
                    <a:spcPct val="11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tabLst>
                    <a:tab pos="1205865" algn="l"/>
                  </a:tabLst>
                </a:pPr>
                <a:r>
                  <a:rPr lang="en-US" sz="2000" b="1" dirty="0">
                    <a:solidFill>
                      <a:srgbClr val="C00000"/>
                    </a:solidFill>
                    <a:latin typeface="Untitled Sans"/>
                  </a:rPr>
                  <a:t>Solution:</a:t>
                </a:r>
                <a:endParaRPr lang="en-US" sz="1100" spc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l" rtl="0"/>
                <a:r>
                  <a:rPr lang="en-US" sz="2000" b="1" spc="0" dirty="0">
                    <a:effectLst/>
                    <a:ea typeface="Cambria Math" panose="02040503050406030204" pitchFamily="18" charset="0"/>
                  </a:rPr>
                  <a:t>                                                     </a:t>
                </a:r>
                <a14:m>
                  <m:oMath xmlns:m="http://schemas.openxmlformats.org/officeDocument/2006/math">
                    <m:r>
                      <a:rPr lang="en-US" sz="2000" b="1" i="0" spc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000" b="1" i="0" spc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en-US" sz="2000" b="1" i="1" spc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000" b="1" i="0" spc="-5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0" spc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1" i="0" spc="-5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0" spc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000" b="1" i="0" spc="75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0" spc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0" spc="8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0" spc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  <m:r>
                      <a:rPr lang="en-US" sz="2000" b="1" i="1" spc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000" b="1" i="0" spc="-5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0" spc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1" i="0" spc="-5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0" spc="-6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</m:oMath>
                </a14:m>
                <a:endParaRPr lang="en-US" sz="2000" b="1" spc="-6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sz="1800" b="1" spc="0" dirty="0">
                    <a:effectLst/>
                    <a:ea typeface="Cambria Math" panose="02040503050406030204" pitchFamily="18" charset="0"/>
                  </a:rPr>
                  <a:t>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1800" b="1" i="0" spc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1" i="0" spc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en-US" sz="1800" b="1" i="1" spc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1800" b="1" i="0" spc="-5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en-US" sz="1800" b="1" i="0" spc="-5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  <m:r>
                      <a:rPr lang="en-US" sz="1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18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1" i="0" spc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800" b="1" i="0" spc="-5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1" i="0" spc="-6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  <m:r>
                      <a:rPr lang="en-US" sz="1800" b="1" i="0" spc="-6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800" b="1" i="0" spc="-6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en-US" dirty="0"/>
              </a:p>
              <a:p>
                <a:pPr algn="l" rtl="0"/>
                <a:r>
                  <a:rPr lang="en-US" sz="2000" b="1" spc="0" dirty="0">
                    <a:effectLst/>
                    <a:ea typeface="Cambria Math" panose="02040503050406030204" pitchFamily="18" charset="0"/>
                  </a:rPr>
                  <a:t>                                                     </a:t>
                </a:r>
                <a14:m>
                  <m:oMath xmlns:m="http://schemas.openxmlformats.org/officeDocument/2006/math">
                    <m:r>
                      <a:rPr lang="en-US" sz="2000" b="1" i="0" spc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000" b="1" i="1" spc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1" i="0" spc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0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0" spc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1" i="0" spc="-6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</m:oMath>
                </a14:m>
                <a:endParaRPr lang="en-US" dirty="0"/>
              </a:p>
              <a:p>
                <a:pPr algn="l" rtl="0"/>
                <a:r>
                  <a:rPr lang="en-US" sz="1800" b="1" spc="0" dirty="0">
                    <a:effectLst/>
                    <a:ea typeface="Cambria Math" panose="02040503050406030204" pitchFamily="18" charset="0"/>
                  </a:rPr>
                  <a:t>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1800" b="1" i="0" spc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1" i="1" spc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18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spc="-6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:r>
                  <a:rPr lang="en-US" sz="2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spc="-6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2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dirty="0"/>
              </a:p>
              <a:p>
                <a:pPr algn="l" rtl="0"/>
                <a:endParaRPr lang="ar-E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D4BF12-6851-46D2-81EC-36241BC3FD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621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055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F5B7AB07-F859-4656-A1C1-DAFCFA0ACA4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D2957789-34B8-480C-AF9B-3EB54B9E5C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{19303D29-517E-4910-988A-B2D738EFAB85}tf22712842_win32</Template>
  <TotalTime>353</TotalTime>
  <Words>1159</Words>
  <Application>Microsoft Office PowerPoint</Application>
  <PresentationFormat>Widescreen</PresentationFormat>
  <Paragraphs>209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AvertaStd</vt:lpstr>
      <vt:lpstr>Bookman Old Style</vt:lpstr>
      <vt:lpstr>Calibri</vt:lpstr>
      <vt:lpstr>Cambria Math</vt:lpstr>
      <vt:lpstr>Franklin Gothic Book</vt:lpstr>
      <vt:lpstr>Google Sans</vt:lpstr>
      <vt:lpstr>inherit</vt:lpstr>
      <vt:lpstr>Times New Roman</vt:lpstr>
      <vt:lpstr>Untitled Sans</vt:lpstr>
      <vt:lpstr>Wingdings</vt:lpstr>
      <vt:lpstr>Custom</vt:lpstr>
      <vt:lpstr>تفاضل وتكامل (1) المستوي الأول  العلوم البيئية والكيمياء النبات علوم البحار البيولوجية علم الحيوان</vt:lpstr>
      <vt:lpstr>Content</vt:lpstr>
      <vt:lpstr> Equations</vt:lpstr>
      <vt:lpstr>Equations</vt:lpstr>
      <vt:lpstr>Equations</vt:lpstr>
      <vt:lpstr>Equations</vt:lpstr>
      <vt:lpstr>Equations</vt:lpstr>
      <vt:lpstr>Equations</vt:lpstr>
      <vt:lpstr>Equations</vt:lpstr>
      <vt:lpstr>Equations</vt:lpstr>
      <vt:lpstr>Equations</vt:lpstr>
      <vt:lpstr>Quadratic Equation</vt:lpstr>
      <vt:lpstr>Quadratic Equation</vt:lpstr>
      <vt:lpstr>Quadratic Equation</vt:lpstr>
      <vt:lpstr>Quadratic Equation</vt:lpstr>
      <vt:lpstr>Quadratic Equation</vt:lpstr>
      <vt:lpstr>Equation of Straight lines  </vt:lpstr>
      <vt:lpstr>Equation of Straight lines </vt:lpstr>
      <vt:lpstr>Equation of Straight lines </vt:lpstr>
      <vt:lpstr>Equation of Straight lines </vt:lpstr>
      <vt:lpstr>Equation of Straight lines </vt:lpstr>
      <vt:lpstr>Equation of Straight lines </vt:lpstr>
      <vt:lpstr>Equation of Straight lines </vt:lpstr>
      <vt:lpstr>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Mathematices Level 1  Pharm-D Clinical</dc:title>
  <dc:creator>Eman Gaber Darweesh El-Hadidy</dc:creator>
  <cp:lastModifiedBy>Eman Gaber Darweesh El-Hadidy</cp:lastModifiedBy>
  <cp:revision>32</cp:revision>
  <dcterms:created xsi:type="dcterms:W3CDTF">2025-01-30T12:29:44Z</dcterms:created>
  <dcterms:modified xsi:type="dcterms:W3CDTF">2025-11-26T17:44:52Z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