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8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618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C845A005-FDC6-4388-B5B2-22DCB14D1E81}" type="datetimeFigureOut">
              <a:rPr lang="ar-EG" smtClean="0"/>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1799362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2076591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64184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2739537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19425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2031175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984175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295854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47615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845A005-FDC6-4388-B5B2-22DCB14D1E8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2340187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845A005-FDC6-4388-B5B2-22DCB14D1E81}"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35850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845A005-FDC6-4388-B5B2-22DCB14D1E81}" type="datetimeFigureOut">
              <a:rPr lang="ar-EG" smtClean="0"/>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2701790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845A005-FDC6-4388-B5B2-22DCB14D1E81}" type="datetimeFigureOut">
              <a:rPr lang="ar-EG" smtClean="0"/>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68591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5A005-FDC6-4388-B5B2-22DCB14D1E81}" type="datetimeFigureOut">
              <a:rPr lang="ar-EG" smtClean="0"/>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417201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C845A005-FDC6-4388-B5B2-22DCB14D1E81}"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157950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C845A005-FDC6-4388-B5B2-22DCB14D1E81}"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7A3D4DF-2801-47F0-AF28-3F279DD0F068}" type="slidenum">
              <a:rPr lang="ar-EG" smtClean="0"/>
              <a:t>‹#›</a:t>
            </a:fld>
            <a:endParaRPr lang="ar-EG"/>
          </a:p>
        </p:txBody>
      </p:sp>
    </p:spTree>
    <p:extLst>
      <p:ext uri="{BB962C8B-B14F-4D97-AF65-F5344CB8AC3E}">
        <p14:creationId xmlns:p14="http://schemas.microsoft.com/office/powerpoint/2010/main" val="114452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845A005-FDC6-4388-B5B2-22DCB14D1E81}" type="datetimeFigureOut">
              <a:rPr lang="ar-EG" smtClean="0"/>
              <a:t>23/07/1441</a:t>
            </a:fld>
            <a:endParaRPr lang="ar-EG"/>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EG"/>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7A3D4DF-2801-47F0-AF28-3F279DD0F068}" type="slidenum">
              <a:rPr lang="ar-EG" smtClean="0"/>
              <a:t>‹#›</a:t>
            </a:fld>
            <a:endParaRPr lang="ar-EG"/>
          </a:p>
        </p:txBody>
      </p:sp>
    </p:spTree>
    <p:extLst>
      <p:ext uri="{BB962C8B-B14F-4D97-AF65-F5344CB8AC3E}">
        <p14:creationId xmlns:p14="http://schemas.microsoft.com/office/powerpoint/2010/main" val="17351175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5812" y="1302328"/>
            <a:ext cx="8534400" cy="4442690"/>
          </a:xfrm>
        </p:spPr>
        <p:txBody>
          <a:bodyPr/>
          <a:lstStyle/>
          <a:p>
            <a:pPr algn="ctr"/>
            <a:r>
              <a:rPr lang="ar-EG" b="1" dirty="0" smtClean="0"/>
              <a:t>كلية الحقوق – جامعة دمياط</a:t>
            </a:r>
            <a:br>
              <a:rPr lang="ar-EG" b="1" dirty="0" smtClean="0"/>
            </a:br>
            <a:r>
              <a:rPr lang="ar-EG" b="1" dirty="0" smtClean="0"/>
              <a:t/>
            </a:r>
            <a:br>
              <a:rPr lang="ar-EG" b="1" dirty="0" smtClean="0"/>
            </a:br>
            <a:r>
              <a:rPr lang="ar-EG" b="1" dirty="0" smtClean="0"/>
              <a:t>المحاضرة </a:t>
            </a:r>
            <a:r>
              <a:rPr lang="ar-EG" b="1" dirty="0" smtClean="0"/>
              <a:t>الثانية</a:t>
            </a:r>
            <a:r>
              <a:rPr lang="ar-EG" b="1" dirty="0" smtClean="0"/>
              <a:t/>
            </a:r>
            <a:br>
              <a:rPr lang="ar-EG" b="1" dirty="0" smtClean="0"/>
            </a:br>
            <a:r>
              <a:rPr lang="ar-EG" b="1" dirty="0" smtClean="0"/>
              <a:t/>
            </a:r>
            <a:br>
              <a:rPr lang="ar-EG" b="1" dirty="0" smtClean="0"/>
            </a:br>
            <a:r>
              <a:rPr lang="ar-EG" b="1" dirty="0" smtClean="0"/>
              <a:t>مادة قانون التجارة الإلكترونية</a:t>
            </a:r>
            <a:br>
              <a:rPr lang="ar-EG" b="1" dirty="0" smtClean="0"/>
            </a:br>
            <a:r>
              <a:rPr lang="ar-EG" b="1" dirty="0" smtClean="0"/>
              <a:t/>
            </a:r>
            <a:br>
              <a:rPr lang="ar-EG" b="1" dirty="0" smtClean="0"/>
            </a:br>
            <a:r>
              <a:rPr lang="ar-EG" b="1" dirty="0" smtClean="0"/>
              <a:t>د/ محمد عبدالمقصود</a:t>
            </a:r>
            <a:endParaRPr lang="ar-EG" b="1" dirty="0"/>
          </a:p>
        </p:txBody>
      </p:sp>
    </p:spTree>
    <p:extLst>
      <p:ext uri="{BB962C8B-B14F-4D97-AF65-F5344CB8AC3E}">
        <p14:creationId xmlns:p14="http://schemas.microsoft.com/office/powerpoint/2010/main" val="33815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81892" y="653847"/>
            <a:ext cx="11194472" cy="7909858"/>
          </a:xfrm>
          <a:prstGeom prst="rect">
            <a:avLst/>
          </a:prstGeom>
        </p:spPr>
        <p:txBody>
          <a:bodyPr wrap="square">
            <a:spAutoFit/>
          </a:bodyPr>
          <a:lstStyle/>
          <a:p>
            <a:pPr algn="ctr" rtl="1">
              <a:lnSpc>
                <a:spcPct val="130000"/>
              </a:lnSpc>
            </a:pPr>
            <a:r>
              <a:rPr lang="ar-EG" b="1" dirty="0">
                <a:latin typeface="Times New Roman" panose="02020603050405020304" pitchFamily="18" charset="0"/>
                <a:ea typeface="Times New Roman" panose="02020603050405020304" pitchFamily="18" charset="0"/>
              </a:rPr>
              <a:t>التراضي في العقد </a:t>
            </a:r>
            <a:r>
              <a:rPr lang="ar-EG" b="1" dirty="0" smtClean="0">
                <a:latin typeface="Times New Roman" panose="02020603050405020304" pitchFamily="18" charset="0"/>
                <a:ea typeface="Times New Roman" panose="02020603050405020304" pitchFamily="18" charset="0"/>
              </a:rPr>
              <a:t>الإلكتروني</a:t>
            </a:r>
            <a:endParaRPr lang="en-US" sz="3200" b="1" dirty="0">
              <a:latin typeface="Times New Roman" panose="02020603050405020304" pitchFamily="18" charset="0"/>
              <a:ea typeface="Times New Roman" panose="02020603050405020304" pitchFamily="18" charset="0"/>
            </a:endParaRPr>
          </a:p>
          <a:p>
            <a:pPr indent="215900" algn="just" rtl="1">
              <a:lnSpc>
                <a:spcPct val="130000"/>
              </a:lnSpc>
            </a:pPr>
            <a:r>
              <a:rPr lang="ar-EG" dirty="0">
                <a:latin typeface="Times New Roman" panose="02020603050405020304" pitchFamily="18" charset="0"/>
                <a:ea typeface="Calibri" panose="020F0502020204030204" pitchFamily="34" charset="0"/>
                <a:cs typeface="Simplified Arabic" panose="02020603050405020304" pitchFamily="18" charset="-78"/>
              </a:rPr>
              <a:t>يعتبر الرضا ركنًا أساسيًا لقيام العقد، ويدور معه وجودًا وعدمًا، فيلزم تلاقي إرادتين لإحداث أثر قانوني معين. والتراضي بين الطرفين يتم بإيجاب يصدر من أحدهما وقبول من الطرف الأخر. ولا يختلف العقد الإلكتروني في هذا الشأن عن غيره من العقود التقليدية، إنما نظرًا لخصوصيته، فإن التعبير عن إرادة المتعاقدين فيه يتم عن طريق وسائل الاتصال الحديثة</a:t>
            </a:r>
            <a:r>
              <a:rPr lang="ar-EG" dirty="0" smtClean="0">
                <a:latin typeface="Times New Roman" panose="02020603050405020304" pitchFamily="18" charset="0"/>
                <a:ea typeface="Calibri" panose="020F0502020204030204" pitchFamily="34" charset="0"/>
                <a:cs typeface="Simplified Arabic" panose="02020603050405020304" pitchFamily="18" charset="-78"/>
              </a:rPr>
              <a:t>.</a:t>
            </a:r>
          </a:p>
          <a:p>
            <a:pPr indent="215900" algn="just" rtl="1">
              <a:lnSpc>
                <a:spcPct val="130000"/>
              </a:lnSpc>
            </a:pPr>
            <a:endParaRPr lang="ar-EG" dirty="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dirty="0" smtClean="0">
              <a:latin typeface="Times New Roman" panose="02020603050405020304" pitchFamily="18" charset="0"/>
              <a:ea typeface="Calibri" panose="020F0502020204030204" pitchFamily="34" charset="0"/>
              <a:cs typeface="Simplified Arabic" panose="02020603050405020304" pitchFamily="18" charset="-78"/>
            </a:endParaRPr>
          </a:p>
          <a:p>
            <a:pPr algn="ctr" rtl="1"/>
            <a:r>
              <a:rPr lang="ar-EG" b="1" dirty="0"/>
              <a:t>أولاً: الإيجاب في العقد الإلكتروني</a:t>
            </a:r>
            <a:r>
              <a:rPr lang="ar-EG" b="1" dirty="0" smtClean="0"/>
              <a:t>:</a:t>
            </a:r>
          </a:p>
          <a:p>
            <a:pPr algn="ctr" rtl="1"/>
            <a:endParaRPr lang="en-US" dirty="0"/>
          </a:p>
          <a:p>
            <a:pPr algn="r"/>
            <a:r>
              <a:rPr lang="ar-EG" b="1" dirty="0"/>
              <a:t>تعريف الإيجاب الإلكتروني:</a:t>
            </a:r>
            <a:r>
              <a:rPr lang="ar-EG" dirty="0"/>
              <a:t> </a:t>
            </a:r>
            <a:endParaRPr lang="ar-EG" dirty="0" smtClean="0"/>
          </a:p>
          <a:p>
            <a:pPr algn="r"/>
            <a:endParaRPr lang="ar-EG" dirty="0" smtClean="0"/>
          </a:p>
          <a:p>
            <a:pPr algn="just" rtl="1"/>
            <a:r>
              <a:rPr lang="ar-EG" dirty="0" smtClean="0"/>
              <a:t>لا </a:t>
            </a:r>
            <a:r>
              <a:rPr lang="ar-EG" dirty="0"/>
              <a:t>يختلف الإيجاب في العقد الإلكتروني عنه في العقد التقليدي إلا في الوسيلة المستخدمة في التعبير عنه، فالإيجاب الإلكتروني يتم بوسائل الاتصال الحديثة. وعليه يُعرف الإيجاب الإلكتروني بأنه" تعبير جازم عن الإرادة، يتم عبر تقنيات الاتصال – سواء أكانت مسموعة أو مرئية أو كلتيهما- ويتضمن كافة الشروط والعناصر الأساسية للعقد المراد إبرامه، بحيث ينعقد به العقد إذا ما تلاقى معه قبول</a:t>
            </a:r>
            <a:endParaRPr lang="en-US" dirty="0"/>
          </a:p>
          <a:p>
            <a:pPr indent="215900" algn="just" rtl="1">
              <a:lnSpc>
                <a:spcPct val="130000"/>
              </a:lnSpc>
            </a:pPr>
            <a:endParaRPr lang="ar-EG"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1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en-US"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683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37309" y="654206"/>
            <a:ext cx="11111346" cy="8334589"/>
          </a:xfrm>
          <a:prstGeom prst="rect">
            <a:avLst/>
          </a:prstGeom>
        </p:spPr>
        <p:txBody>
          <a:bodyPr wrap="square">
            <a:spAutoFit/>
          </a:bodyPr>
          <a:lstStyle/>
          <a:p>
            <a:pPr indent="215900" algn="ctr" rtl="1">
              <a:lnSpc>
                <a:spcPct val="130000"/>
              </a:lnSpc>
            </a:pPr>
            <a:r>
              <a:rPr lang="ar-EG" sz="2400" b="1" dirty="0">
                <a:latin typeface="Times New Roman" panose="02020603050405020304" pitchFamily="18" charset="0"/>
                <a:ea typeface="Calibri" panose="020F0502020204030204" pitchFamily="34" charset="0"/>
                <a:cs typeface="Simplified Arabic" panose="02020603050405020304" pitchFamily="18" charset="-78"/>
              </a:rPr>
              <a:t>القبول في العقد الإلكتروني:</a:t>
            </a:r>
            <a:endParaRPr lang="en-US" sz="1400" dirty="0">
              <a:latin typeface="Times New Roman" panose="02020603050405020304" pitchFamily="18" charset="0"/>
              <a:ea typeface="Calibri" panose="020F0502020204030204" pitchFamily="34" charset="0"/>
            </a:endParaRPr>
          </a:p>
          <a:p>
            <a:pPr indent="215900" algn="just" rtl="1">
              <a:lnSpc>
                <a:spcPct val="130000"/>
              </a:lnSpc>
            </a:pPr>
            <a:r>
              <a:rPr lang="ar-EG" sz="2400" dirty="0">
                <a:latin typeface="Times New Roman" panose="02020603050405020304" pitchFamily="18" charset="0"/>
                <a:ea typeface="Calibri" panose="020F0502020204030204" pitchFamily="34" charset="0"/>
                <a:cs typeface="Simplified Arabic" panose="02020603050405020304" pitchFamily="18" charset="-78"/>
              </a:rPr>
              <a:t>لا ينعقد العقد إلا إذا وافق الإيجاب الصادر قبولاً ممن وجه إليه هذا الإيجاب، وعليه، فإن القبول هو التعبير الصادر ممن وجه إليه الإيجاب موافقًا على التعاقد وفقًا لجميع ما اشتمل عليه الإيجاب. ويجب أن يكون القبول صادرًا عن إرادة حرة، ومطابقًا للإيجاب في جميع المسائل التي تناولها، كما يحب أن يقترن بإيجاب قائم</a:t>
            </a:r>
            <a:r>
              <a:rPr lang="ar-EG" sz="2400" dirty="0" smtClean="0">
                <a:latin typeface="Times New Roman" panose="02020603050405020304" pitchFamily="18" charset="0"/>
                <a:ea typeface="Calibri" panose="020F0502020204030204" pitchFamily="34" charset="0"/>
                <a:cs typeface="Simplified Arabic" panose="02020603050405020304" pitchFamily="18" charset="-78"/>
              </a:rPr>
              <a:t>.</a:t>
            </a:r>
          </a:p>
          <a:p>
            <a:pPr indent="215900" algn="just" rtl="1">
              <a:lnSpc>
                <a:spcPct val="130000"/>
              </a:lnSpc>
            </a:pPr>
            <a:endParaRPr lang="en-US" sz="1400" dirty="0">
              <a:latin typeface="Times New Roman" panose="02020603050405020304" pitchFamily="18" charset="0"/>
              <a:ea typeface="Calibri" panose="020F0502020204030204" pitchFamily="34" charset="0"/>
            </a:endParaRPr>
          </a:p>
          <a:p>
            <a:pPr indent="215900" algn="just" rtl="1">
              <a:lnSpc>
                <a:spcPct val="130000"/>
              </a:lnSpc>
            </a:pPr>
            <a:r>
              <a:rPr lang="ar-EG" sz="2400" dirty="0">
                <a:latin typeface="Times New Roman" panose="02020603050405020304" pitchFamily="18" charset="0"/>
                <a:ea typeface="Calibri" panose="020F0502020204030204" pitchFamily="34" charset="0"/>
                <a:cs typeface="Simplified Arabic" panose="02020603050405020304" pitchFamily="18" charset="-78"/>
              </a:rPr>
              <a:t>ولا يختلف القبول في العقد الإلكتروني عن غيره في العقد التقليدي سوى في الوسيلة المستخدمة؛ حيث يتم استخدام الوسائل الإلكترونية الحديثة في التعبير عن إرادة طرفي العقد الإلكتروني</a:t>
            </a:r>
            <a:r>
              <a:rPr lang="ar-EG" sz="2400" dirty="0" smtClean="0">
                <a:latin typeface="Times New Roman" panose="02020603050405020304" pitchFamily="18" charset="0"/>
                <a:ea typeface="Calibri" panose="020F0502020204030204" pitchFamily="34" charset="0"/>
                <a:cs typeface="Simplified Arabic" panose="02020603050405020304" pitchFamily="18" charset="-78"/>
              </a:rPr>
              <a:t>.</a:t>
            </a:r>
          </a:p>
          <a:p>
            <a:pPr indent="215900" algn="just" rtl="1">
              <a:lnSpc>
                <a:spcPct val="130000"/>
              </a:lnSpc>
            </a:pPr>
            <a:endParaRPr lang="en-US" sz="1400" dirty="0">
              <a:latin typeface="Times New Roman" panose="02020603050405020304" pitchFamily="18" charset="0"/>
              <a:ea typeface="Calibri" panose="020F0502020204030204" pitchFamily="34" charset="0"/>
            </a:endParaRPr>
          </a:p>
          <a:p>
            <a:pPr indent="215900" algn="just" rtl="1">
              <a:lnSpc>
                <a:spcPct val="130000"/>
              </a:lnSpc>
            </a:pPr>
            <a:r>
              <a:rPr lang="ar-EG" sz="2400" dirty="0">
                <a:latin typeface="Times New Roman" panose="02020603050405020304" pitchFamily="18" charset="0"/>
                <a:ea typeface="Calibri" panose="020F0502020204030204" pitchFamily="34" charset="0"/>
                <a:cs typeface="Simplified Arabic" panose="02020603050405020304" pitchFamily="18" charset="-78"/>
              </a:rPr>
              <a:t>ويثور التساؤل حول مدي اعتبار السكوت كوسيلة للتعبير عن القبول الإلكتروني</a:t>
            </a:r>
            <a:r>
              <a:rPr lang="ar-EG" sz="2400" dirty="0" smtClean="0">
                <a:latin typeface="Times New Roman" panose="02020603050405020304" pitchFamily="18" charset="0"/>
                <a:ea typeface="Calibri" panose="020F0502020204030204" pitchFamily="34" charset="0"/>
                <a:cs typeface="Simplified Arabic" panose="02020603050405020304" pitchFamily="18" charset="-78"/>
              </a:rPr>
              <a:t>؟</a:t>
            </a:r>
          </a:p>
          <a:p>
            <a:pPr indent="215900" algn="just" rtl="1">
              <a:lnSpc>
                <a:spcPct val="130000"/>
              </a:lnSpc>
            </a:pPr>
            <a:endParaRPr lang="ar-EG" sz="1400" dirty="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en-US" sz="1400" dirty="0">
              <a:latin typeface="Times New Roman" panose="02020603050405020304" pitchFamily="18" charset="0"/>
              <a:ea typeface="Calibri" panose="020F0502020204030204" pitchFamily="34" charset="0"/>
            </a:endParaRPr>
          </a:p>
          <a:p>
            <a:pPr indent="215900" algn="just" rtl="1">
              <a:lnSpc>
                <a:spcPct val="130000"/>
              </a:lnSpc>
            </a:pPr>
            <a:r>
              <a:rPr lang="ar-EG" sz="2400" dirty="0">
                <a:latin typeface="Times New Roman" panose="02020603050405020304" pitchFamily="18" charset="0"/>
                <a:ea typeface="Calibri" panose="020F0502020204030204" pitchFamily="34" charset="0"/>
                <a:cs typeface="Simplified Arabic" panose="02020603050405020304" pitchFamily="18" charset="-78"/>
              </a:rPr>
              <a:t>ويثور التساؤل في هذا الشأن أيضًا، هل مجرد الضغط على الأيقونة المحددة في موقع التاجر يعُد قبولاً من الناحية القانونية منتجًا لأثره بذاته دون حاجة إلى اتخاذ أي إجراء آخر</a:t>
            </a:r>
            <a:r>
              <a:rPr lang="ar-EG" sz="2400" dirty="0" smtClean="0">
                <a:latin typeface="Times New Roman" panose="02020603050405020304" pitchFamily="18" charset="0"/>
                <a:ea typeface="Calibri" panose="020F0502020204030204" pitchFamily="34" charset="0"/>
                <a:cs typeface="Simplified Arabic" panose="02020603050405020304" pitchFamily="18" charset="-78"/>
              </a:rPr>
              <a:t>؟</a:t>
            </a:r>
          </a:p>
          <a:p>
            <a:pPr indent="215900"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4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4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4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400"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89042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1164" y="640131"/>
            <a:ext cx="11042072" cy="7528215"/>
          </a:xfrm>
          <a:prstGeom prst="rect">
            <a:avLst/>
          </a:prstGeom>
        </p:spPr>
        <p:txBody>
          <a:bodyPr wrap="square">
            <a:spAutoFit/>
          </a:bodyPr>
          <a:lstStyle/>
          <a:p>
            <a:pPr algn="just" rtl="1"/>
            <a:r>
              <a:rPr lang="ar-EG" sz="2400" b="1" dirty="0">
                <a:latin typeface="Times New Roman" panose="02020603050405020304" pitchFamily="18" charset="0"/>
                <a:ea typeface="Calibri" panose="020F0502020204030204" pitchFamily="34" charset="0"/>
                <a:cs typeface="Simplified Arabic" panose="02020603050405020304" pitchFamily="18" charset="-78"/>
              </a:rPr>
              <a:t>النطاق الزماني والمكاني للقبول</a:t>
            </a:r>
            <a:r>
              <a:rPr lang="ar-EG" sz="2400" b="1" dirty="0" smtClean="0">
                <a:latin typeface="Times New Roman" panose="02020603050405020304" pitchFamily="18" charset="0"/>
                <a:ea typeface="Calibri" panose="020F0502020204030204" pitchFamily="34" charset="0"/>
                <a:cs typeface="Simplified Arabic" panose="02020603050405020304" pitchFamily="18" charset="-78"/>
              </a:rPr>
              <a:t>:</a:t>
            </a:r>
          </a:p>
          <a:p>
            <a:pPr algn="just" rtl="1"/>
            <a:endParaRPr lang="en-US" sz="1400" dirty="0">
              <a:latin typeface="Times New Roman" panose="02020603050405020304" pitchFamily="18" charset="0"/>
              <a:ea typeface="Calibri" panose="020F0502020204030204" pitchFamily="34" charset="0"/>
            </a:endParaRPr>
          </a:p>
          <a:p>
            <a:pPr algn="just" rtl="1"/>
            <a:r>
              <a:rPr lang="ar-SA" sz="2400" b="1" dirty="0">
                <a:latin typeface="Times New Roman" panose="02020603050405020304" pitchFamily="18" charset="0"/>
                <a:ea typeface="Calibri" panose="020F0502020204030204" pitchFamily="34" charset="0"/>
                <a:cs typeface="Simplified Arabic" panose="02020603050405020304" pitchFamily="18" charset="-78"/>
              </a:rPr>
              <a:t>العدول عن القبول: </a:t>
            </a:r>
            <a:endParaRPr lang="ar-EG" sz="2400" b="1" dirty="0" smtClean="0">
              <a:latin typeface="Times New Roman" panose="02020603050405020304" pitchFamily="18" charset="0"/>
              <a:ea typeface="Calibri" panose="020F0502020204030204" pitchFamily="34" charset="0"/>
              <a:cs typeface="Simplified Arabic" panose="02020603050405020304" pitchFamily="18" charset="-78"/>
            </a:endParaRPr>
          </a:p>
          <a:p>
            <a:pPr algn="just" rtl="1"/>
            <a:endParaRPr lang="en-US" sz="1400" dirty="0">
              <a:latin typeface="Times New Roman" panose="02020603050405020304" pitchFamily="18" charset="0"/>
              <a:ea typeface="Calibri" panose="020F0502020204030204" pitchFamily="34" charset="0"/>
            </a:endParaRPr>
          </a:p>
          <a:p>
            <a:pPr algn="just" rtl="1"/>
            <a:r>
              <a:rPr lang="ar-SA" sz="2400" b="1" dirty="0">
                <a:latin typeface="Times New Roman" panose="02020603050405020304" pitchFamily="18" charset="0"/>
                <a:ea typeface="Calibri" panose="020F0502020204030204" pitchFamily="34" charset="0"/>
                <a:cs typeface="Simplified Arabic" panose="02020603050405020304" pitchFamily="18" charset="-78"/>
              </a:rPr>
              <a:t>حق العميل في الرجوع:</a:t>
            </a:r>
            <a:r>
              <a:rPr lang="ar-SA" sz="2400" dirty="0">
                <a:latin typeface="Times New Roman" panose="02020603050405020304" pitchFamily="18" charset="0"/>
                <a:ea typeface="Calibri" panose="020F0502020204030204" pitchFamily="34" charset="0"/>
                <a:cs typeface="Simplified Arabic" panose="02020603050405020304" pitchFamily="18" charset="-78"/>
              </a:rPr>
              <a:t> </a:t>
            </a:r>
            <a:endParaRPr lang="ar-EG" sz="2400" dirty="0" smtClean="0">
              <a:latin typeface="Times New Roman" panose="02020603050405020304" pitchFamily="18" charset="0"/>
              <a:ea typeface="Calibri" panose="020F0502020204030204" pitchFamily="34" charset="0"/>
              <a:cs typeface="Simplified Arabic" panose="02020603050405020304" pitchFamily="18" charset="-78"/>
            </a:endParaRPr>
          </a:p>
          <a:p>
            <a:pPr algn="just" rtl="1"/>
            <a:endParaRPr lang="en-US" sz="1400" dirty="0">
              <a:latin typeface="Times New Roman" panose="02020603050405020304" pitchFamily="18" charset="0"/>
              <a:ea typeface="Calibri" panose="020F0502020204030204" pitchFamily="34" charset="0"/>
            </a:endParaRPr>
          </a:p>
          <a:p>
            <a:pPr algn="just" rtl="1">
              <a:lnSpc>
                <a:spcPct val="130000"/>
              </a:lnSpc>
            </a:pPr>
            <a:r>
              <a:rPr lang="ar-EG" sz="2400" b="1" dirty="0">
                <a:latin typeface="Times New Roman" panose="02020603050405020304" pitchFamily="18" charset="0"/>
                <a:ea typeface="Calibri" panose="020F0502020204030204" pitchFamily="34" charset="0"/>
                <a:cs typeface="Simplified Arabic" panose="02020603050405020304" pitchFamily="18" charset="-78"/>
              </a:rPr>
              <a:t>الأهلية في التعاقد الإلكتروني</a:t>
            </a:r>
            <a:r>
              <a:rPr lang="ar-EG" sz="2400" b="1" dirty="0" smtClean="0">
                <a:latin typeface="Times New Roman" panose="02020603050405020304" pitchFamily="18" charset="0"/>
                <a:ea typeface="Calibri" panose="020F0502020204030204" pitchFamily="34" charset="0"/>
                <a:cs typeface="Simplified Arabic" panose="02020603050405020304" pitchFamily="18" charset="-78"/>
              </a:rPr>
              <a:t>:</a:t>
            </a:r>
          </a:p>
          <a:p>
            <a:pPr algn="just" rtl="1">
              <a:lnSpc>
                <a:spcPct val="130000"/>
              </a:lnSpc>
            </a:pPr>
            <a:endParaRPr lang="ar-EG" sz="2400" b="1" dirty="0">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r>
              <a:rPr lang="ar-EG" sz="2400" dirty="0" smtClean="0">
                <a:latin typeface="Times New Roman" panose="02020603050405020304" pitchFamily="18" charset="0"/>
                <a:ea typeface="Calibri" panose="020F0502020204030204" pitchFamily="34" charset="0"/>
                <a:cs typeface="Simplified Arabic" panose="02020603050405020304" pitchFamily="18" charset="-78"/>
              </a:rPr>
              <a:t> </a:t>
            </a:r>
            <a:r>
              <a:rPr lang="ar-EG" sz="2400" dirty="0">
                <a:latin typeface="Times New Roman" panose="02020603050405020304" pitchFamily="18" charset="0"/>
                <a:ea typeface="Calibri" panose="020F0502020204030204" pitchFamily="34" charset="0"/>
                <a:cs typeface="Simplified Arabic" panose="02020603050405020304" pitchFamily="18" charset="-78"/>
              </a:rPr>
              <a:t>تُعد مسألة الأهلية من أبرز المشاكل التي تواجهها العقود الإلكترونية؛ حيث يلزم لصحة العقد بصفة عامة ومنه العقد الإلكتروني توافر الاهلية بأن يصدر كل من الإيجاب والقبول عن شخص يعتد القانون بأهليته. ونظرًا لطبيعة العقود الإلكترونية وأنها تتم عن بعد وبدون تواجد مادي باستخدام وسائل الاتصال الحديثة، فإن مسألة التحقق من أهلية الطرف الآخر في التعاقد تبدو صعبة</a:t>
            </a:r>
            <a:r>
              <a:rPr lang="ar-EG" sz="2400" dirty="0" smtClean="0">
                <a:latin typeface="Times New Roman" panose="02020603050405020304" pitchFamily="18" charset="0"/>
                <a:ea typeface="Calibri" panose="020F0502020204030204" pitchFamily="34" charset="0"/>
                <a:cs typeface="Simplified Arabic" panose="02020603050405020304" pitchFamily="18" charset="-78"/>
              </a:rPr>
              <a:t>.</a:t>
            </a:r>
          </a:p>
          <a:p>
            <a:pPr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ar-EG" sz="1400" dirty="0" smtClean="0">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ar-EG" sz="1400" dirty="0" smtClean="0">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ar-EG" sz="1400" dirty="0" smtClean="0">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ar-EG" sz="1400" dirty="0" smtClean="0">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ar-EG" sz="1400" dirty="0">
              <a:effectLst/>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3548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84909" y="209401"/>
            <a:ext cx="11457709" cy="5533823"/>
          </a:xfrm>
          <a:prstGeom prst="rect">
            <a:avLst/>
          </a:prstGeom>
        </p:spPr>
        <p:txBody>
          <a:bodyPr wrap="square">
            <a:spAutoFit/>
          </a:bodyPr>
          <a:lstStyle/>
          <a:p>
            <a:pPr algn="just" rtl="1">
              <a:lnSpc>
                <a:spcPct val="130000"/>
              </a:lnSpc>
            </a:pPr>
            <a:r>
              <a:rPr lang="ar-EG" sz="2000" b="1" dirty="0">
                <a:latin typeface="Times New Roman" panose="02020603050405020304" pitchFamily="18" charset="0"/>
                <a:ea typeface="Calibri" panose="020F0502020204030204" pitchFamily="34" charset="0"/>
                <a:cs typeface="Simplified Arabic" panose="02020603050405020304" pitchFamily="18" charset="-78"/>
              </a:rPr>
              <a:t>التعاقد عن طريق الوسيط </a:t>
            </a:r>
            <a:r>
              <a:rPr lang="ar-EG" sz="2000" b="1" dirty="0" smtClean="0">
                <a:latin typeface="Times New Roman" panose="02020603050405020304" pitchFamily="18" charset="0"/>
                <a:ea typeface="Calibri" panose="020F0502020204030204" pitchFamily="34" charset="0"/>
                <a:cs typeface="Simplified Arabic" panose="02020603050405020304" pitchFamily="18" charset="-78"/>
              </a:rPr>
              <a:t>الإلكتروني: </a:t>
            </a:r>
          </a:p>
          <a:p>
            <a:pPr algn="just" rtl="1">
              <a:lnSpc>
                <a:spcPct val="130000"/>
              </a:lnSpc>
            </a:pPr>
            <a:r>
              <a:rPr lang="ar-SA" sz="2000" b="1" dirty="0" smtClean="0">
                <a:latin typeface="Times New Roman" panose="02020603050405020304" pitchFamily="18" charset="0"/>
                <a:ea typeface="Calibri" panose="020F0502020204030204" pitchFamily="34" charset="0"/>
                <a:cs typeface="Simplified Arabic" panose="02020603050405020304" pitchFamily="18" charset="-78"/>
              </a:rPr>
              <a:t>أدي </a:t>
            </a:r>
            <a:r>
              <a:rPr lang="ar-SA" sz="2000" b="1" dirty="0">
                <a:latin typeface="Times New Roman" panose="02020603050405020304" pitchFamily="18" charset="0"/>
                <a:ea typeface="Calibri" panose="020F0502020204030204" pitchFamily="34" charset="0"/>
                <a:cs typeface="Simplified Arabic" panose="02020603050405020304" pitchFamily="18" charset="-78"/>
              </a:rPr>
              <a:t>التطور الهائل في ثورة الاتصالات والمعلومات إلى ظهور الوسيط الإلكتروني المؤتمت في المعاملات الإلكترونية ، حيث أصبح من الجائز ، بل أنه قد أصبح فعلاً إمكانية إبرام العقد الإلكتروني فيما بين إنسان وماكينة أو ما بين ماكينة وأخري ، ونتيجة لذلك تدخل المشرع الوطني في مختلف دول العالم وبخاصة الدول التي أصدرت قانون ينظم المعاملات والمبادلات الإلكترونية حيث قام بتضمين القانون المنظم لعقود التجارة الإلكترونية نصوص تعرف ماهية الوكيل الإلكتروني، وتبين خصائصه وحدود تعاملاته ونسبه هذه المعاملات إلى الشخص الطبيعي مبرمج جهاز الكمبيوتر</a:t>
            </a:r>
            <a:r>
              <a:rPr lang="ar-SA" sz="2000" b="1" dirty="0" smtClean="0">
                <a:latin typeface="Times New Roman" panose="02020603050405020304" pitchFamily="18" charset="0"/>
                <a:ea typeface="Calibri" panose="020F0502020204030204" pitchFamily="34" charset="0"/>
                <a:cs typeface="Simplified Arabic" panose="02020603050405020304" pitchFamily="18" charset="-78"/>
              </a:rPr>
              <a:t>.</a:t>
            </a:r>
            <a:endParaRPr lang="ar-EG" sz="2000" b="1" dirty="0" smtClean="0">
              <a:latin typeface="Times New Roman" panose="02020603050405020304" pitchFamily="18" charset="0"/>
              <a:ea typeface="Calibri" panose="020F0502020204030204" pitchFamily="34" charset="0"/>
              <a:cs typeface="Simplified Arabic" panose="02020603050405020304" pitchFamily="18" charset="-78"/>
            </a:endParaRPr>
          </a:p>
          <a:p>
            <a:pPr algn="just" rtl="1">
              <a:lnSpc>
                <a:spcPct val="130000"/>
              </a:lnSpc>
            </a:pPr>
            <a:endParaRPr lang="en-US" sz="1200" b="1" dirty="0">
              <a:latin typeface="Times New Roman" panose="02020603050405020304" pitchFamily="18" charset="0"/>
              <a:ea typeface="Calibri" panose="020F0502020204030204" pitchFamily="34" charset="0"/>
            </a:endParaRPr>
          </a:p>
          <a:p>
            <a:pPr marL="215900" marR="0" algn="just" rtl="1">
              <a:lnSpc>
                <a:spcPct val="130000"/>
              </a:lnSpc>
              <a:spcBef>
                <a:spcPts val="0"/>
              </a:spcBef>
              <a:spcAft>
                <a:spcPts val="0"/>
              </a:spcAft>
            </a:pPr>
            <a:r>
              <a:rPr lang="ar-SA" sz="2000" b="1" dirty="0">
                <a:latin typeface="Times New Roman" panose="02020603050405020304" pitchFamily="18" charset="0"/>
                <a:ea typeface="Calibri" panose="020F0502020204030204" pitchFamily="34" charset="0"/>
                <a:cs typeface="Simplified Arabic" panose="02020603050405020304" pitchFamily="18" charset="-78"/>
              </a:rPr>
              <a:t>إعداد الوكيل الإلكتروني</a:t>
            </a:r>
            <a:r>
              <a:rPr lang="en-US" sz="2000" b="1" dirty="0">
                <a:latin typeface="Simplified Arabic" panose="02020603050405020304" pitchFamily="18" charset="-78"/>
                <a:ea typeface="Calibri" panose="020F0502020204030204" pitchFamily="34" charset="0"/>
              </a:rPr>
              <a:t>: </a:t>
            </a:r>
            <a:endParaRPr lang="en-US" sz="1200" b="1" dirty="0">
              <a:latin typeface="Times New Roman" panose="02020603050405020304" pitchFamily="18" charset="0"/>
              <a:ea typeface="Calibri" panose="020F0502020204030204" pitchFamily="34" charset="0"/>
            </a:endParaRPr>
          </a:p>
          <a:p>
            <a:pPr marL="215900" marR="0" algn="just" rtl="1">
              <a:lnSpc>
                <a:spcPct val="130000"/>
              </a:lnSpc>
              <a:spcBef>
                <a:spcPts val="0"/>
              </a:spcBef>
              <a:spcAft>
                <a:spcPts val="0"/>
              </a:spcAft>
            </a:pPr>
            <a:r>
              <a:rPr lang="ar-SA" sz="2000" b="1" dirty="0">
                <a:latin typeface="Times New Roman" panose="02020603050405020304" pitchFamily="18" charset="0"/>
                <a:ea typeface="Calibri" panose="020F0502020204030204" pitchFamily="34" charset="0"/>
                <a:cs typeface="Simplified Arabic" panose="02020603050405020304" pitchFamily="18" charset="-78"/>
              </a:rPr>
              <a:t>يتم إعداد وإنشاء الوكيل الإلكتروني عبر ثلاث خطوات هي كالآتي</a:t>
            </a:r>
            <a:r>
              <a:rPr lang="en-US" sz="2000" b="1" dirty="0">
                <a:latin typeface="Simplified Arabic" panose="02020603050405020304" pitchFamily="18" charset="-78"/>
                <a:ea typeface="Calibri" panose="020F0502020204030204" pitchFamily="34" charset="0"/>
              </a:rPr>
              <a:t>:</a:t>
            </a:r>
            <a:endParaRPr lang="en-US" sz="1200" b="1" dirty="0">
              <a:latin typeface="Times New Roman" panose="02020603050405020304" pitchFamily="18" charset="0"/>
              <a:ea typeface="Calibri" panose="020F0502020204030204" pitchFamily="34" charset="0"/>
            </a:endParaRPr>
          </a:p>
          <a:p>
            <a:pPr marL="342900" marR="0" lvl="0" indent="-342900" algn="just" rtl="1">
              <a:lnSpc>
                <a:spcPct val="130000"/>
              </a:lnSpc>
              <a:spcBef>
                <a:spcPts val="0"/>
              </a:spcBef>
              <a:spcAft>
                <a:spcPts val="0"/>
              </a:spcAft>
              <a:buFont typeface="+mj-lt"/>
              <a:buAutoNum type="arabicPeriod"/>
            </a:pPr>
            <a:r>
              <a:rPr lang="ar-SA" sz="2000" b="1" dirty="0">
                <a:latin typeface="Times New Roman" panose="02020603050405020304" pitchFamily="18" charset="0"/>
                <a:ea typeface="Calibri" panose="020F0502020204030204" pitchFamily="34" charset="0"/>
                <a:cs typeface="Simplified Arabic" panose="02020603050405020304" pitchFamily="18" charset="-78"/>
              </a:rPr>
              <a:t>قرار يتُخذ بواسطة إنسان لبرمجة الكمبيوتر للرد بطريقة معينة ، وهو ما يعني أن إنسان طبيعي سواء كان بالأصالة عن نفسه أو ممثل قانوني عن شخص معنوي قد اتخذ قراراً إرادياً بتجهيز وإعداد وكيل إلكتروني للقيام بالعمليات الإلكترونية المؤتمتة</a:t>
            </a:r>
            <a:r>
              <a:rPr lang="en-US" sz="2000" b="1" dirty="0">
                <a:latin typeface="Simplified Arabic" panose="02020603050405020304" pitchFamily="18" charset="-78"/>
                <a:ea typeface="Calibri" panose="020F0502020204030204" pitchFamily="34" charset="0"/>
              </a:rPr>
              <a:t> .</a:t>
            </a:r>
            <a:endParaRPr lang="en-US" sz="1200" b="1" dirty="0">
              <a:latin typeface="Times New Roman" panose="02020603050405020304" pitchFamily="18" charset="0"/>
              <a:ea typeface="Calibri" panose="020F0502020204030204" pitchFamily="34" charset="0"/>
            </a:endParaRPr>
          </a:p>
          <a:p>
            <a:pPr marL="342900" marR="0" lvl="0" indent="-342900" algn="just" rtl="1">
              <a:lnSpc>
                <a:spcPct val="130000"/>
              </a:lnSpc>
              <a:spcBef>
                <a:spcPts val="0"/>
              </a:spcBef>
              <a:spcAft>
                <a:spcPts val="0"/>
              </a:spcAft>
              <a:buFont typeface="+mj-lt"/>
              <a:buAutoNum type="arabicPeriod"/>
            </a:pPr>
            <a:r>
              <a:rPr lang="ar-SA" sz="2000" b="1" dirty="0">
                <a:latin typeface="Times New Roman" panose="02020603050405020304" pitchFamily="18" charset="0"/>
                <a:ea typeface="Calibri" panose="020F0502020204030204" pitchFamily="34" charset="0"/>
                <a:cs typeface="Simplified Arabic" panose="02020603050405020304" pitchFamily="18" charset="-78"/>
              </a:rPr>
              <a:t>يقوم صانع البرنامج ببرمجة الكمبيوتر للرد حسب القرار السابق اتخاذه ، لأن البرنامج المعلوماتي يعمل حسب المعلومات التي يتم تزويده بها</a:t>
            </a:r>
            <a:r>
              <a:rPr lang="en-US" sz="2000" b="1" dirty="0">
                <a:latin typeface="Simplified Arabic" panose="02020603050405020304" pitchFamily="18" charset="-78"/>
                <a:ea typeface="Calibri" panose="020F0502020204030204" pitchFamily="34" charset="0"/>
              </a:rPr>
              <a:t> .</a:t>
            </a:r>
            <a:endParaRPr lang="en-US" sz="1200" b="1" dirty="0">
              <a:latin typeface="Times New Roman" panose="02020603050405020304" pitchFamily="18" charset="0"/>
              <a:ea typeface="Calibri" panose="020F0502020204030204" pitchFamily="34" charset="0"/>
            </a:endParaRPr>
          </a:p>
          <a:p>
            <a:pPr marL="342900" marR="0" lvl="0" indent="-342900" algn="just" rtl="1">
              <a:lnSpc>
                <a:spcPct val="130000"/>
              </a:lnSpc>
              <a:spcBef>
                <a:spcPts val="0"/>
              </a:spcBef>
              <a:spcAft>
                <a:spcPts val="0"/>
              </a:spcAft>
              <a:buFont typeface="+mj-lt"/>
              <a:buAutoNum type="arabicPeriod"/>
            </a:pPr>
            <a:r>
              <a:rPr lang="ar-SA" sz="2000" b="1" dirty="0">
                <a:latin typeface="Times New Roman" panose="02020603050405020304" pitchFamily="18" charset="0"/>
                <a:ea typeface="Calibri" panose="020F0502020204030204" pitchFamily="34" charset="0"/>
                <a:cs typeface="Simplified Arabic" panose="02020603050405020304" pitchFamily="18" charset="-78"/>
              </a:rPr>
              <a:t>يقوم الكمبيوتر بالرد بطريقة أتوماتيكية حسب البرمجة التي تم عليها</a:t>
            </a:r>
            <a:r>
              <a:rPr lang="en-US" sz="2000" b="1" dirty="0">
                <a:latin typeface="Simplified Arabic" panose="02020603050405020304" pitchFamily="18" charset="-78"/>
                <a:ea typeface="Calibri" panose="020F0502020204030204" pitchFamily="34" charset="0"/>
              </a:rPr>
              <a:t> </a:t>
            </a:r>
            <a:r>
              <a:rPr lang="en-US" sz="2000" b="1" dirty="0" smtClean="0">
                <a:latin typeface="Simplified Arabic" panose="02020603050405020304" pitchFamily="18" charset="-78"/>
                <a:ea typeface="Calibri" panose="020F0502020204030204" pitchFamily="34" charset="0"/>
              </a:rPr>
              <a:t>.</a:t>
            </a:r>
            <a:endParaRPr lang="en-US" sz="12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580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8656" y="706046"/>
            <a:ext cx="11388436" cy="6073970"/>
          </a:xfrm>
          <a:prstGeom prst="rect">
            <a:avLst/>
          </a:prstGeom>
        </p:spPr>
        <p:txBody>
          <a:bodyPr wrap="square">
            <a:spAutoFit/>
          </a:bodyPr>
          <a:lstStyle/>
          <a:p>
            <a:pPr algn="ctr" rtl="1">
              <a:lnSpc>
                <a:spcPct val="130000"/>
              </a:lnSpc>
            </a:pPr>
            <a:r>
              <a:rPr lang="ar-EG" b="1" dirty="0">
                <a:latin typeface="Times New Roman" panose="02020603050405020304" pitchFamily="18" charset="0"/>
                <a:ea typeface="Times New Roman" panose="02020603050405020304" pitchFamily="18" charset="0"/>
              </a:rPr>
              <a:t>مجلس العقد </a:t>
            </a:r>
            <a:r>
              <a:rPr lang="ar-EG" b="1" dirty="0" smtClean="0">
                <a:latin typeface="Times New Roman" panose="02020603050405020304" pitchFamily="18" charset="0"/>
                <a:ea typeface="Times New Roman" panose="02020603050405020304" pitchFamily="18" charset="0"/>
              </a:rPr>
              <a:t>الإلكتروني</a:t>
            </a:r>
            <a:endParaRPr lang="en-US" sz="3200" b="1" dirty="0">
              <a:latin typeface="Times New Roman" panose="02020603050405020304" pitchFamily="18" charset="0"/>
              <a:ea typeface="Times New Roman" panose="02020603050405020304" pitchFamily="18" charset="0"/>
            </a:endParaRPr>
          </a:p>
          <a:p>
            <a:pPr indent="215900" algn="just" rtl="1">
              <a:lnSpc>
                <a:spcPct val="130000"/>
              </a:lnSpc>
            </a:pPr>
            <a:r>
              <a:rPr lang="ar-SA" dirty="0">
                <a:latin typeface="Times New Roman" panose="02020603050405020304" pitchFamily="18" charset="0"/>
                <a:ea typeface="Calibri" panose="020F0502020204030204" pitchFamily="34" charset="0"/>
                <a:cs typeface="Simplified Arabic" panose="02020603050405020304" pitchFamily="18" charset="-78"/>
              </a:rPr>
              <a:t>ينقسم مجلس العقد إلى نوعين، حقيقي وحكمي، </a:t>
            </a:r>
            <a:r>
              <a:rPr lang="ar-SA" dirty="0" smtClean="0">
                <a:latin typeface="Times New Roman" panose="02020603050405020304" pitchFamily="18" charset="0"/>
                <a:ea typeface="Calibri" panose="020F0502020204030204" pitchFamily="34" charset="0"/>
                <a:cs typeface="Simplified Arabic" panose="02020603050405020304" pitchFamily="18" charset="-78"/>
              </a:rPr>
              <a:t>أما </a:t>
            </a:r>
            <a:r>
              <a:rPr lang="ar-SA" dirty="0">
                <a:latin typeface="Times New Roman" panose="02020603050405020304" pitchFamily="18" charset="0"/>
                <a:ea typeface="Calibri" panose="020F0502020204030204" pitchFamily="34" charset="0"/>
                <a:cs typeface="Simplified Arabic" panose="02020603050405020304" pitchFamily="18" charset="-78"/>
              </a:rPr>
              <a:t>بالنسبة للتعاقد عبر شبكة الإنترنت فيختلف الحكم وفقاً للصورة التي يتم بها التعاقد، فالتعاقد عن طريق البريد الإلكتروني يكون عادةً تعاقداً بين غائبين من حيث الزمان والمكان، عدا حالة الاتصال المباشر عبر البريد الإلكتروني بدون فاصل زمني بين صدور القبول وعلم الموجب به، فيكون عندها التعاقد بين حاضرين من حيث الزمان وغائبين من حيث المكان، وفي حالة التعاقد عبر شبكة المواقع فيكون التعاقد بين غائبين من حيث الزمان والمكان، أما التعاقد بواسطة المحادثة المباشرة مع المشاهدة فيكون التعاقد بين حاضرين من حيث المكان والزمان وإذا تم استخدام الكتابة فقط ولم يكن هناك فاصل زمني بين إرسال الرسالة وعلم الطرف الآخر بها للرد عليها برسالة فورية أو اتصال شفوي، فعندها يعتبر التعاقد بين حاضرين من حيث الزمان وغائبين من حيث المكان، أما في حالة وجود فاصل زمني بين إرسال الرسالة والعلم بها للرد عليها فعندها يعتبر تعاقداً بين غائبين من حيث الزمان والمكان، وهذه الصورة الأخيرة تنطبق على إرسال الرسائل النصية القصيرة بواسطة الهاتف </a:t>
            </a:r>
            <a:r>
              <a:rPr lang="ar-SA" dirty="0" smtClean="0">
                <a:latin typeface="Times New Roman" panose="02020603050405020304" pitchFamily="18" charset="0"/>
                <a:ea typeface="Calibri" panose="020F0502020204030204" pitchFamily="34" charset="0"/>
                <a:cs typeface="Simplified Arabic" panose="02020603050405020304" pitchFamily="18" charset="-78"/>
              </a:rPr>
              <a:t>النقال</a:t>
            </a:r>
            <a:endParaRPr lang="ar-EG"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endParaRPr lang="ar-EG" dirty="0" smtClean="0">
              <a:latin typeface="Times New Roman" panose="02020603050405020304" pitchFamily="18" charset="0"/>
              <a:ea typeface="Calibri" panose="020F0502020204030204" pitchFamily="34" charset="0"/>
              <a:cs typeface="Simplified Arabic" panose="02020603050405020304" pitchFamily="18" charset="-78"/>
            </a:endParaRPr>
          </a:p>
          <a:p>
            <a:pPr indent="215900" algn="just" rtl="1">
              <a:lnSpc>
                <a:spcPct val="130000"/>
              </a:lnSpc>
            </a:pPr>
            <a:r>
              <a:rPr lang="ar-EG" b="1" u="sng" dirty="0" smtClean="0">
                <a:latin typeface="Times New Roman" panose="02020603050405020304" pitchFamily="18" charset="0"/>
                <a:ea typeface="Calibri" panose="020F0502020204030204" pitchFamily="34" charset="0"/>
                <a:cs typeface="Simplified Arabic" panose="02020603050405020304" pitchFamily="18" charset="-78"/>
              </a:rPr>
              <a:t>وتظهر </a:t>
            </a:r>
            <a:r>
              <a:rPr lang="ar-EG" b="1" u="sng" dirty="0">
                <a:latin typeface="Times New Roman" panose="02020603050405020304" pitchFamily="18" charset="0"/>
                <a:ea typeface="Calibri" panose="020F0502020204030204" pitchFamily="34" charset="0"/>
                <a:cs typeface="Simplified Arabic" panose="02020603050405020304" pitchFamily="18" charset="-78"/>
              </a:rPr>
              <a:t>أهمية تحديد زمان ومكان انعقاد العقد الإلكتروني من الآثار المترتبة على ذلك التحديد، وهي كالتالي</a:t>
            </a:r>
            <a:r>
              <a:rPr lang="ar-EG" b="1" u="sng" dirty="0" smtClean="0">
                <a:latin typeface="Times New Roman" panose="02020603050405020304" pitchFamily="18" charset="0"/>
                <a:ea typeface="Calibri" panose="020F0502020204030204" pitchFamily="34" charset="0"/>
                <a:cs typeface="Simplified Arabic" panose="02020603050405020304" pitchFamily="18" charset="-78"/>
              </a:rPr>
              <a:t>:</a:t>
            </a:r>
          </a:p>
          <a:p>
            <a:pPr indent="215900" algn="just" rtl="1">
              <a:lnSpc>
                <a:spcPct val="130000"/>
              </a:lnSpc>
            </a:pPr>
            <a:endParaRPr lang="en-US" sz="1100" dirty="0">
              <a:latin typeface="Times New Roman" panose="02020603050405020304" pitchFamily="18" charset="0"/>
              <a:ea typeface="Calibri" panose="020F0502020204030204" pitchFamily="34" charset="0"/>
            </a:endParaRPr>
          </a:p>
          <a:p>
            <a:pPr marL="342900" marR="0" lvl="0" indent="-342900" algn="just" rtl="1">
              <a:lnSpc>
                <a:spcPct val="130000"/>
              </a:lnSpc>
              <a:spcBef>
                <a:spcPts val="0"/>
              </a:spcBef>
              <a:spcAft>
                <a:spcPts val="0"/>
              </a:spcAft>
              <a:buFont typeface="Simplified Arabic" panose="02020603050405020304" pitchFamily="18" charset="-78"/>
              <a:buChar char="-"/>
            </a:pPr>
            <a:r>
              <a:rPr lang="ar-EG" dirty="0">
                <a:latin typeface="Times New Roman" panose="02020603050405020304" pitchFamily="18" charset="0"/>
                <a:ea typeface="Calibri" panose="020F0502020204030204" pitchFamily="34" charset="0"/>
                <a:cs typeface="Simplified Arabic" panose="02020603050405020304" pitchFamily="18" charset="-78"/>
              </a:rPr>
              <a:t>تحديد القانون واجب التطبيق على النزاع فالقانون الذي يخضع له العقد هو القانون الـذي أراده الطرفـان وفقاً لمبدأ حرية الإرادة، ويكون عادةً قانون الجهة التي تم فيها العقد.</a:t>
            </a:r>
            <a:endParaRPr lang="en-US" sz="1100" dirty="0">
              <a:latin typeface="Times New Roman" panose="02020603050405020304" pitchFamily="18" charset="0"/>
              <a:ea typeface="Calibri" panose="020F0502020204030204" pitchFamily="34" charset="0"/>
            </a:endParaRPr>
          </a:p>
          <a:p>
            <a:pPr marL="342900" marR="0" lvl="0" indent="-342900" algn="just" rtl="1">
              <a:lnSpc>
                <a:spcPct val="130000"/>
              </a:lnSpc>
              <a:spcBef>
                <a:spcPts val="0"/>
              </a:spcBef>
              <a:spcAft>
                <a:spcPts val="0"/>
              </a:spcAft>
              <a:buFont typeface="Simplified Arabic" panose="02020603050405020304" pitchFamily="18" charset="-78"/>
              <a:buChar char="-"/>
            </a:pPr>
            <a:r>
              <a:rPr lang="ar-EG" dirty="0">
                <a:latin typeface="Times New Roman" panose="02020603050405020304" pitchFamily="18" charset="0"/>
                <a:ea typeface="Calibri" panose="020F0502020204030204" pitchFamily="34" charset="0"/>
                <a:cs typeface="Simplified Arabic" panose="02020603050405020304" pitchFamily="18" charset="-78"/>
              </a:rPr>
              <a:t>تحديد المحكمة المختصة بالنزاع، في حال حدوث نزاع بسبب التعاقد، فإن مكان العقد هو الذي يعين المحكمة المختصة بفصله، ما لم يكن هناك اتفاق بين الأطراف يقضي بغير ذلك.</a:t>
            </a:r>
            <a:endParaRPr lang="en-US" sz="1100" dirty="0">
              <a:latin typeface="Times New Roman" panose="02020603050405020304" pitchFamily="18" charset="0"/>
              <a:ea typeface="Calibri" panose="020F0502020204030204" pitchFamily="34" charset="0"/>
            </a:endParaRPr>
          </a:p>
          <a:p>
            <a:pPr marL="342900" marR="0" lvl="0" indent="-342900" algn="just" rtl="1">
              <a:lnSpc>
                <a:spcPct val="130000"/>
              </a:lnSpc>
              <a:spcBef>
                <a:spcPts val="0"/>
              </a:spcBef>
              <a:spcAft>
                <a:spcPts val="0"/>
              </a:spcAft>
              <a:buFont typeface="Simplified Arabic" panose="02020603050405020304" pitchFamily="18" charset="-78"/>
              <a:buChar char="-"/>
            </a:pPr>
            <a:r>
              <a:rPr lang="ar-EG" dirty="0">
                <a:latin typeface="Times New Roman" panose="02020603050405020304" pitchFamily="18" charset="0"/>
                <a:ea typeface="Calibri" panose="020F0502020204030204" pitchFamily="34" charset="0"/>
                <a:cs typeface="Simplified Arabic" panose="02020603050405020304" pitchFamily="18" charset="-78"/>
              </a:rPr>
              <a:t>تحديد الوقت الذي تترتب فيه آثار العقد، وكذلك الوقت الذي يجوز فيه العدول عن العقد، وذلك في حالة الإيجاب غير الملزم</a:t>
            </a:r>
            <a:r>
              <a:rPr lang="ar-EG" dirty="0" smtClean="0">
                <a:latin typeface="Times New Roman" panose="02020603050405020304" pitchFamily="18" charset="0"/>
                <a:ea typeface="Calibri" panose="020F0502020204030204" pitchFamily="34" charset="0"/>
                <a:cs typeface="Simplified Arabic" panose="02020603050405020304" pitchFamily="18" charset="-78"/>
              </a:rPr>
              <a:t>.</a:t>
            </a:r>
          </a:p>
          <a:p>
            <a:pPr marR="0" lvl="0" algn="just" rtl="1">
              <a:lnSpc>
                <a:spcPct val="130000"/>
              </a:lnSpc>
              <a:spcBef>
                <a:spcPts val="0"/>
              </a:spcBef>
              <a:spcAft>
                <a:spcPts val="0"/>
              </a:spcAft>
            </a:pPr>
            <a:r>
              <a:rPr lang="ar-EG" dirty="0" smtClean="0">
                <a:latin typeface="Times New Roman" panose="02020603050405020304" pitchFamily="18" charset="0"/>
                <a:ea typeface="Calibri" panose="020F0502020204030204" pitchFamily="34" charset="0"/>
                <a:cs typeface="Simplified Arabic" panose="02020603050405020304" pitchFamily="18" charset="-78"/>
              </a:rPr>
              <a:t> </a:t>
            </a:r>
            <a:endParaRPr lang="en-US" sz="11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95091476"/>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TotalTime>
  <Words>831</Words>
  <Application>Microsoft Office PowerPoint</Application>
  <PresentationFormat>شاشة عريضة</PresentationFormat>
  <Paragraphs>74</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Calibri</vt:lpstr>
      <vt:lpstr>Century Gothic</vt:lpstr>
      <vt:lpstr>Simplified Arabic</vt:lpstr>
      <vt:lpstr>Tahoma</vt:lpstr>
      <vt:lpstr>Times New Roman</vt:lpstr>
      <vt:lpstr>Wingdings 3</vt:lpstr>
      <vt:lpstr>شريحة</vt:lpstr>
      <vt:lpstr>كلية الحقوق – جامعة دمياط  المحاضرة الثانية  مادة قانون التجارة الإلكترونية  د/ محمد عبدالمقصود</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الحقوق – جامعة دمياط  المحاضرة الثانية  مادة قانون التجارة الإلكترونية  د/ محمد عبدالمقصود</dc:title>
  <dc:creator>USER</dc:creator>
  <cp:lastModifiedBy>USER</cp:lastModifiedBy>
  <cp:revision>2</cp:revision>
  <dcterms:created xsi:type="dcterms:W3CDTF">2020-03-17T17:07:34Z</dcterms:created>
  <dcterms:modified xsi:type="dcterms:W3CDTF">2020-03-17T17:19:42Z</dcterms:modified>
</cp:coreProperties>
</file>