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66" r:id="rId2"/>
    <p:sldId id="267" r:id="rId3"/>
    <p:sldId id="257" r:id="rId4"/>
    <p:sldId id="258" r:id="rId5"/>
    <p:sldId id="259" r:id="rId6"/>
    <p:sldId id="260" r:id="rId7"/>
    <p:sldId id="261" r:id="rId8"/>
    <p:sldId id="262" r:id="rId9"/>
    <p:sldId id="263" r:id="rId10"/>
    <p:sldId id="268" r:id="rId11"/>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97" autoAdjust="0"/>
    <p:restoredTop sz="94624" autoAdjust="0"/>
  </p:normalViewPr>
  <p:slideViewPr>
    <p:cSldViewPr>
      <p:cViewPr>
        <p:scale>
          <a:sx n="77" d="100"/>
          <a:sy n="77" d="100"/>
        </p:scale>
        <p:origin x="-1164" y="4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19" name="Footer Placeholder 18"/>
          <p:cNvSpPr>
            <a:spLocks noGrp="1"/>
          </p:cNvSpPr>
          <p:nvPr>
            <p:ph type="ftr" sz="quarter" idx="11"/>
          </p:nvPr>
        </p:nvSpPr>
        <p:spPr/>
        <p:txBody>
          <a:bodyPr/>
          <a:lstStyle/>
          <a:p>
            <a:endParaRPr lang="ar-EG"/>
          </a:p>
        </p:txBody>
      </p:sp>
      <p:sp>
        <p:nvSpPr>
          <p:cNvPr id="27" name="Slide Number Placeholder 26"/>
          <p:cNvSpPr>
            <a:spLocks noGrp="1"/>
          </p:cNvSpPr>
          <p:nvPr>
            <p:ph type="sldNum" sz="quarter" idx="12"/>
          </p:nvPr>
        </p:nvSpPr>
        <p:spPr/>
        <p:txBody>
          <a:bodyPr/>
          <a:lstStyle/>
          <a:p>
            <a:fld id="{86E442D8-EB49-4B61-996D-6DC6CF87B141}"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86E442D8-EB49-4B61-996D-6DC6CF87B141}" type="slidenum">
              <a:rPr lang="ar-EG" smtClean="0"/>
              <a:pPr/>
              <a:t>‹#›</a:t>
            </a:fld>
            <a:endParaRPr lang="ar-EG"/>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86E442D8-EB49-4B61-996D-6DC6CF87B141}" type="slidenum">
              <a:rPr lang="ar-EG" smtClean="0"/>
              <a:pPr/>
              <a:t>‹#›</a:t>
            </a:fld>
            <a:endParaRPr lang="ar-EG"/>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0B53285C-1C11-4DED-9D81-66E8E2FF4412}" type="datetimeFigureOut">
              <a:rPr lang="ar-EG" smtClean="0"/>
              <a:pPr/>
              <a:t>24/08/1441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a:xfrm>
            <a:off x="8077200" y="6356350"/>
            <a:ext cx="609600" cy="365125"/>
          </a:xfrm>
        </p:spPr>
        <p:txBody>
          <a:bodyPr/>
          <a:lstStyle/>
          <a:p>
            <a:fld id="{86E442D8-EB49-4B61-996D-6DC6CF87B141}" type="slidenum">
              <a:rPr lang="ar-EG" smtClean="0"/>
              <a:pPr/>
              <a:t>‹#›</a:t>
            </a:fld>
            <a:endParaRPr lang="ar-EG"/>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B53285C-1C11-4DED-9D81-66E8E2FF4412}" type="datetimeFigureOut">
              <a:rPr lang="ar-EG" smtClean="0"/>
              <a:pPr/>
              <a:t>24/08/1441</a:t>
            </a:fld>
            <a:endParaRPr lang="ar-EG"/>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EG"/>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E442D8-EB49-4B61-996D-6DC6CF87B141}" type="slidenum">
              <a:rPr lang="ar-EG" smtClean="0"/>
              <a:pPr/>
              <a:t>‹#›</a:t>
            </a:fld>
            <a:endParaRPr lang="ar-EG"/>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683568" y="3501008"/>
            <a:ext cx="8229600" cy="1143000"/>
          </a:xfrm>
        </p:spPr>
        <p:txBody>
          <a:bodyPr>
            <a:noAutofit/>
          </a:bodyPr>
          <a:lstStyle/>
          <a:p>
            <a:pPr algn="ctr"/>
            <a:r>
              <a:rPr lang="ar-EG" sz="5400" dirty="0" smtClean="0"/>
              <a:t>كلية الحقوق</a:t>
            </a:r>
            <a:br>
              <a:rPr lang="ar-EG" sz="5400" dirty="0" smtClean="0"/>
            </a:br>
            <a:r>
              <a:rPr lang="ar-EG" sz="5400" u="sng" dirty="0" smtClean="0"/>
              <a:t>المستوى الأول</a:t>
            </a:r>
            <a:br>
              <a:rPr lang="ar-EG" sz="5400" u="sng" dirty="0" smtClean="0"/>
            </a:br>
            <a:r>
              <a:rPr lang="ar-EG" sz="5400" u="sng" dirty="0" smtClean="0"/>
              <a:t>المحاضرة الثالثة</a:t>
            </a:r>
            <a:r>
              <a:rPr lang="ar-EG" sz="6000" dirty="0" smtClean="0"/>
              <a:t/>
            </a:r>
            <a:br>
              <a:rPr lang="ar-EG" sz="6000" dirty="0" smtClean="0"/>
            </a:br>
            <a:r>
              <a:rPr lang="ar-EG" sz="6000" b="1" dirty="0" smtClean="0">
                <a:solidFill>
                  <a:schemeClr val="accent2"/>
                </a:solidFill>
              </a:rPr>
              <a:t>التشريعات السياحية والفندقية</a:t>
            </a:r>
            <a:r>
              <a:rPr lang="en-US" sz="6000" dirty="0"/>
              <a:t/>
            </a:r>
            <a:br>
              <a:rPr lang="en-US" sz="6000" dirty="0"/>
            </a:br>
            <a:endParaRPr lang="ar-EG" sz="6000" dirty="0"/>
          </a:p>
        </p:txBody>
      </p:sp>
      <p:sp>
        <p:nvSpPr>
          <p:cNvPr id="3" name="عنصر نائب للمحتوى 2"/>
          <p:cNvSpPr>
            <a:spLocks noGrp="1"/>
          </p:cNvSpPr>
          <p:nvPr>
            <p:ph idx="1"/>
          </p:nvPr>
        </p:nvSpPr>
        <p:spPr>
          <a:xfrm>
            <a:off x="323528" y="3212976"/>
            <a:ext cx="8229600" cy="4525963"/>
          </a:xfrm>
        </p:spPr>
        <p:txBody>
          <a:bodyPr/>
          <a:lstStyle/>
          <a:p>
            <a:pPr>
              <a:buNone/>
            </a:pPr>
            <a:endParaRPr lang="ar-EG" b="1" dirty="0" smtClean="0"/>
          </a:p>
          <a:p>
            <a:pPr>
              <a:buNone/>
            </a:pPr>
            <a:endParaRPr lang="ar-EG" b="1" dirty="0"/>
          </a:p>
          <a:p>
            <a:pPr algn="ctr">
              <a:buNone/>
            </a:pPr>
            <a:r>
              <a:rPr lang="ar-EG" sz="4800" b="1" dirty="0" smtClean="0"/>
              <a:t>الدكتور </a:t>
            </a:r>
          </a:p>
          <a:p>
            <a:pPr algn="ctr">
              <a:buNone/>
            </a:pPr>
            <a:r>
              <a:rPr lang="ar-EG" sz="4800" b="1" dirty="0" smtClean="0"/>
              <a:t>جمال </a:t>
            </a:r>
            <a:r>
              <a:rPr lang="ar-EG" sz="4800" b="1" dirty="0"/>
              <a:t>أبو الفتوح محمد أبو الخير</a:t>
            </a:r>
            <a:endParaRPr lang="en-US" sz="4800" dirty="0"/>
          </a:p>
          <a:p>
            <a:pPr algn="ctr">
              <a:buNone/>
            </a:pPr>
            <a:r>
              <a:rPr lang="ar-EG" sz="3600" b="1" dirty="0" smtClean="0">
                <a:solidFill>
                  <a:schemeClr val="tx2"/>
                </a:solidFill>
              </a:rPr>
              <a:t>قسم القانون المدني</a:t>
            </a:r>
            <a:endParaRPr lang="ar-EG" sz="3600" b="1" dirty="0">
              <a:solidFill>
                <a:schemeClr val="tx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1340768"/>
            <a:ext cx="8229600" cy="1143000"/>
          </a:xfrm>
        </p:spPr>
        <p:txBody>
          <a:bodyPr>
            <a:normAutofit fontScale="90000"/>
          </a:bodyPr>
          <a:lstStyle/>
          <a:p>
            <a:pPr algn="ctr"/>
            <a:r>
              <a:rPr lang="ar-EG" b="1" dirty="0"/>
              <a:t>المبحث الثاني</a:t>
            </a:r>
            <a:r>
              <a:rPr lang="en-US" dirty="0"/>
              <a:t/>
            </a:r>
            <a:br>
              <a:rPr lang="en-US" dirty="0"/>
            </a:br>
            <a:r>
              <a:rPr lang="ar-EG" b="1" dirty="0"/>
              <a:t> تعديل العقد بالإرادة المنفردة لوكالة السفر والسياحة</a:t>
            </a:r>
            <a:r>
              <a:rPr lang="en-US" dirty="0"/>
              <a:t/>
            </a:r>
            <a:br>
              <a:rPr lang="en-US" dirty="0"/>
            </a:br>
            <a:endParaRPr lang="ar-EG" dirty="0"/>
          </a:p>
        </p:txBody>
      </p:sp>
      <p:sp>
        <p:nvSpPr>
          <p:cNvPr id="3" name="عنصر نائب للمحتوى 2"/>
          <p:cNvSpPr>
            <a:spLocks noGrp="1"/>
          </p:cNvSpPr>
          <p:nvPr>
            <p:ph idx="1"/>
          </p:nvPr>
        </p:nvSpPr>
        <p:spPr/>
        <p:txBody>
          <a:bodyPr/>
          <a:lstStyle/>
          <a:p>
            <a:endParaRPr lang="ar-EG" dirty="0" smtClean="0"/>
          </a:p>
          <a:p>
            <a:endParaRPr lang="ar-EG" dirty="0"/>
          </a:p>
          <a:p>
            <a:endParaRPr lang="ar-EG" dirty="0" smtClean="0"/>
          </a:p>
          <a:p>
            <a:pPr marL="0" indent="0" algn="ctr">
              <a:buNone/>
            </a:pPr>
            <a:r>
              <a:rPr lang="ar-EG" sz="5400" b="1" dirty="0" smtClean="0"/>
              <a:t>المحاضرة القادمة</a:t>
            </a:r>
            <a:endParaRPr lang="en-US" sz="5400" b="1" dirty="0"/>
          </a:p>
        </p:txBody>
      </p:sp>
    </p:spTree>
    <p:extLst>
      <p:ext uri="{BB962C8B-B14F-4D97-AF65-F5344CB8AC3E}">
        <p14:creationId xmlns:p14="http://schemas.microsoft.com/office/powerpoint/2010/main" val="1001174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3284984"/>
            <a:ext cx="8229600" cy="1143000"/>
          </a:xfrm>
        </p:spPr>
        <p:txBody>
          <a:bodyPr>
            <a:normAutofit fontScale="90000"/>
          </a:bodyPr>
          <a:lstStyle/>
          <a:p>
            <a:pPr algn="ctr"/>
            <a:r>
              <a:rPr lang="ar-EG" sz="4800" b="1" dirty="0"/>
              <a:t> النظام القانوني لتعديل عقود السفر والسياحة بالإرادة المنفردة</a:t>
            </a:r>
            <a:r>
              <a:rPr lang="en-US" sz="4800" dirty="0"/>
              <a:t/>
            </a:r>
            <a:br>
              <a:rPr lang="en-US" sz="4800" dirty="0"/>
            </a:br>
            <a:r>
              <a:rPr lang="en-US" sz="5400" dirty="0"/>
              <a:t/>
            </a:r>
            <a:br>
              <a:rPr lang="en-US" sz="5400" dirty="0"/>
            </a:br>
            <a:r>
              <a:rPr lang="en-US" sz="6000" dirty="0"/>
              <a:t/>
            </a:r>
            <a:br>
              <a:rPr lang="en-US" sz="6000" dirty="0"/>
            </a:br>
            <a:endParaRPr lang="ar-EG" sz="6000" b="1" dirty="0"/>
          </a:p>
        </p:txBody>
      </p:sp>
      <p:sp>
        <p:nvSpPr>
          <p:cNvPr id="3" name="عنصر نائب للمحتوى 2"/>
          <p:cNvSpPr>
            <a:spLocks noGrp="1"/>
          </p:cNvSpPr>
          <p:nvPr>
            <p:ph idx="1"/>
          </p:nvPr>
        </p:nvSpPr>
        <p:spPr>
          <a:xfrm>
            <a:off x="395536" y="2132856"/>
            <a:ext cx="8229600" cy="4525963"/>
          </a:xfrm>
        </p:spPr>
        <p:txBody>
          <a:bodyPr>
            <a:normAutofit/>
          </a:bodyPr>
          <a:lstStyle/>
          <a:p>
            <a:pPr algn="just"/>
            <a:r>
              <a:rPr lang="ar-EG" sz="3600" dirty="0"/>
              <a:t> فيما يتعلق بتحديد النظام القانوني لتعديل العقود بالإرادة المنفردة، فرضين: الأول يخص التعديل من جانب السائح أو المسافر(المبحث الأول) والثاني يتعلق بالتعديل من جانب وكالة السفر والسياحة (المبحث الثاني). </a:t>
            </a:r>
            <a:endParaRPr lang="en-US" sz="36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908720"/>
            <a:ext cx="7772400" cy="1470025"/>
          </a:xfrm>
        </p:spPr>
        <p:txBody>
          <a:bodyPr>
            <a:normAutofit fontScale="90000"/>
          </a:bodyPr>
          <a:lstStyle/>
          <a:p>
            <a:pPr algn="ctr" rtl="1"/>
            <a:r>
              <a:rPr lang="ar-EG" sz="6600" dirty="0">
                <a:effectLst/>
              </a:rPr>
              <a:t>المبحث الأول</a:t>
            </a:r>
            <a:r>
              <a:rPr lang="en-US" sz="6600" dirty="0">
                <a:effectLst/>
              </a:rPr>
              <a:t/>
            </a:r>
            <a:br>
              <a:rPr lang="en-US" sz="6600" dirty="0">
                <a:effectLst/>
              </a:rPr>
            </a:br>
            <a:r>
              <a:rPr lang="ar-EG" sz="6600" dirty="0">
                <a:effectLst/>
              </a:rPr>
              <a:t>تعديل العقد بالإرادة المنفردة للعميل</a:t>
            </a:r>
            <a:endParaRPr lang="en-US" sz="6600" dirty="0">
              <a:effectLst/>
            </a:endParaRPr>
          </a:p>
        </p:txBody>
      </p:sp>
      <p:sp>
        <p:nvSpPr>
          <p:cNvPr id="3" name="عنوان فرعي 2"/>
          <p:cNvSpPr>
            <a:spLocks noGrp="1"/>
          </p:cNvSpPr>
          <p:nvPr>
            <p:ph type="subTitle" idx="1"/>
          </p:nvPr>
        </p:nvSpPr>
        <p:spPr>
          <a:xfrm>
            <a:off x="1331640" y="2780928"/>
            <a:ext cx="6400800" cy="1752600"/>
          </a:xfrm>
        </p:spPr>
        <p:txBody>
          <a:bodyPr>
            <a:noAutofit/>
          </a:bodyPr>
          <a:lstStyle/>
          <a:p>
            <a:pPr algn="just"/>
            <a:r>
              <a:rPr lang="ar-EG" sz="3600" dirty="0"/>
              <a:t>تثور </a:t>
            </a:r>
            <a:r>
              <a:rPr lang="ar-EG" sz="3600" dirty="0" smtClean="0"/>
              <a:t>تساؤلات تحتاج لإجابات : </a:t>
            </a:r>
            <a:r>
              <a:rPr lang="ar-EG" sz="3600" dirty="0"/>
              <a:t>مدى إمكانية استرداد المبالغ التي دفعها للوكالة، وهل يمكن أن يمتنع عن دفع الباقي من ثمن أو تكلفة </a:t>
            </a:r>
            <a:r>
              <a:rPr lang="ar-EG" sz="3600" dirty="0" smtClean="0"/>
              <a:t>رحلة السياحة</a:t>
            </a:r>
            <a:r>
              <a:rPr lang="ar-EG" sz="3600" dirty="0"/>
              <a:t> </a:t>
            </a:r>
            <a:r>
              <a:rPr lang="ar-EG" sz="3600" dirty="0" smtClean="0"/>
              <a:t>، ويتصل </a:t>
            </a:r>
            <a:r>
              <a:rPr lang="ar-EG" sz="3600" dirty="0"/>
              <a:t>بالتعديلات المتوقعة من جانب العميل، مجموعة من الأحكام العامة والخاصة التي </a:t>
            </a:r>
            <a:r>
              <a:rPr lang="ar-EG" sz="3600" dirty="0" smtClean="0"/>
              <a:t>تتعلق بالرحلة.</a:t>
            </a:r>
            <a:endParaRPr lang="en-US" sz="3600" dirty="0"/>
          </a:p>
          <a:p>
            <a:pPr algn="just"/>
            <a:endParaRPr lang="en-US" sz="3600" b="1" dirty="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55576" y="2636912"/>
            <a:ext cx="7772400" cy="1470025"/>
          </a:xfrm>
        </p:spPr>
        <p:txBody>
          <a:bodyPr>
            <a:normAutofit fontScale="90000"/>
          </a:bodyPr>
          <a:lstStyle/>
          <a:p>
            <a:pPr algn="ctr"/>
            <a:r>
              <a:rPr lang="en-US" sz="6000" dirty="0"/>
              <a:t/>
            </a:r>
            <a:br>
              <a:rPr lang="en-US" sz="6000" dirty="0"/>
            </a:br>
            <a:r>
              <a:rPr lang="ar-EG" sz="6000" b="1" dirty="0"/>
              <a:t>تعديل عقد السياحة بالإرادة </a:t>
            </a:r>
            <a:r>
              <a:rPr lang="ar-EG" sz="6000" dirty="0" smtClean="0"/>
              <a:t>المنفردة للعميل</a:t>
            </a:r>
            <a:r>
              <a:rPr lang="en-US" sz="6000" dirty="0"/>
              <a:t/>
            </a:r>
            <a:br>
              <a:rPr lang="en-US" sz="6000" dirty="0"/>
            </a:br>
            <a:r>
              <a:rPr lang="ar-EG" sz="6600" b="1" dirty="0" smtClean="0"/>
              <a:t/>
            </a:r>
            <a:br>
              <a:rPr lang="ar-EG" sz="6600" b="1" dirty="0" smtClean="0"/>
            </a:br>
            <a:endParaRPr lang="ar-EG" sz="6600" b="1" dirty="0"/>
          </a:p>
        </p:txBody>
      </p:sp>
      <p:sp>
        <p:nvSpPr>
          <p:cNvPr id="3" name="عنوان فرعي 2"/>
          <p:cNvSpPr>
            <a:spLocks noGrp="1"/>
          </p:cNvSpPr>
          <p:nvPr>
            <p:ph type="subTitle" idx="1"/>
          </p:nvPr>
        </p:nvSpPr>
        <p:spPr>
          <a:xfrm>
            <a:off x="1475656" y="2564904"/>
            <a:ext cx="6400800" cy="1752600"/>
          </a:xfrm>
        </p:spPr>
        <p:txBody>
          <a:bodyPr>
            <a:noAutofit/>
          </a:bodyPr>
          <a:lstStyle/>
          <a:p>
            <a:pPr algn="just"/>
            <a:r>
              <a:rPr lang="ar-EG" sz="3600" b="1" u="sng" dirty="0"/>
              <a:t>(أولا)- تعديل العقد من جانب </a:t>
            </a:r>
            <a:r>
              <a:rPr lang="ar-EG" sz="3600" b="1" u="sng" dirty="0" smtClean="0"/>
              <a:t>العميل </a:t>
            </a:r>
            <a:r>
              <a:rPr lang="ar-EG" sz="3600" b="1" u="sng" dirty="0"/>
              <a:t>في مواجهة القواعد العامة:</a:t>
            </a:r>
            <a:endParaRPr lang="en-US" sz="3600" b="1" u="sng" dirty="0"/>
          </a:p>
          <a:p>
            <a:pPr algn="just"/>
            <a:r>
              <a:rPr lang="ar-EG" sz="2800" b="1" dirty="0"/>
              <a:t>تقضي القواعد العامة أنه في حالة تعديل عقد السفر والسياحة من جانب العميل، ورفضت وكالة السفر هذا التعديل مما أدى به إلى إنهاء العقد، فانه لا يسترد المبالغ التي دفعها لأنها تأخذ في هذه الحالة حكم العربون. غير أنه، تطبيقا لذات القواعد، لا يكون ملتزما بدفع المبالغ المتبقية من قيمة الخدمة المتفق عليها إلا إذا وجد شرط في العقد يقضي بغير ذلك</a:t>
            </a:r>
            <a:r>
              <a:rPr lang="ar-EG" dirty="0"/>
              <a:t>. </a:t>
            </a:r>
            <a:endParaRPr lang="en-US" dirty="0"/>
          </a:p>
          <a:p>
            <a:r>
              <a:rPr lang="ar-EG" dirty="0"/>
              <a:t> </a:t>
            </a:r>
            <a:endParaRPr lang="en-US" dirty="0"/>
          </a:p>
          <a:p>
            <a:pPr algn="just"/>
            <a:endParaRPr lang="ar-EG" dirty="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r>
              <a:rPr lang="ar-EG" b="1" dirty="0"/>
              <a:t>تعديل عقد السياحة بالإرادة </a:t>
            </a:r>
            <a:r>
              <a:rPr lang="ar-EG" b="1" dirty="0" smtClean="0"/>
              <a:t>المنفردة للعميل</a:t>
            </a:r>
            <a:endParaRPr lang="ar-EG" b="1" dirty="0"/>
          </a:p>
        </p:txBody>
      </p:sp>
      <p:sp>
        <p:nvSpPr>
          <p:cNvPr id="3" name="عنصر نائب للمحتوى 2"/>
          <p:cNvSpPr>
            <a:spLocks noGrp="1"/>
          </p:cNvSpPr>
          <p:nvPr>
            <p:ph idx="1"/>
          </p:nvPr>
        </p:nvSpPr>
        <p:spPr/>
        <p:txBody>
          <a:bodyPr>
            <a:normAutofit/>
          </a:bodyPr>
          <a:lstStyle/>
          <a:p>
            <a:r>
              <a:rPr lang="ar-EG" sz="4000" b="1" u="sng" dirty="0"/>
              <a:t> (1)- عدم استرداد العميل للمبالغ المدفوعة:</a:t>
            </a:r>
            <a:endParaRPr lang="en-US" sz="4000" u="sng" dirty="0"/>
          </a:p>
          <a:p>
            <a:pPr marL="0" indent="0" algn="just">
              <a:buNone/>
            </a:pPr>
            <a:r>
              <a:rPr lang="ar-EG" sz="3200" b="1" dirty="0"/>
              <a:t> إذا عدل العميل عن التعاقد، فان ذلك تصرف مشروع يقره القانون، ولكن يفقد ما دفعه من عربون. فالعميل يفقد إذن المبالغ التي دفعها ولا يستطيع استردادها إلا إذا وجد اتفاق يقضي بهذا الحكم. ولا يستطيع العميل أن يثير أنه عدل العقد أو أنهاه تحت تأثير قوة قاهرة، فمن المقرر أن القوة القاهرة تعفي فقط وكالة السفر من التزامها ولا تعفي العميل من التزامه.</a:t>
            </a:r>
            <a:endParaRPr lang="en-US" sz="3200" b="1" dirty="0"/>
          </a:p>
          <a:p>
            <a:pPr marL="0" indent="0">
              <a:buNone/>
            </a:pP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Autofit/>
          </a:bodyPr>
          <a:lstStyle/>
          <a:p>
            <a:pPr algn="ctr"/>
            <a:r>
              <a:rPr lang="en-US" sz="4000" b="1" dirty="0"/>
              <a:t/>
            </a:r>
            <a:br>
              <a:rPr lang="en-US" sz="4000" b="1" dirty="0"/>
            </a:br>
            <a:r>
              <a:rPr lang="ar-EG" sz="4000" b="1" dirty="0"/>
              <a:t>تعديل عقد السياحة بالإرادة المنفردة </a:t>
            </a:r>
            <a:r>
              <a:rPr lang="ar-EG" sz="4000" b="1" dirty="0" smtClean="0"/>
              <a:t>للعميل</a:t>
            </a:r>
            <a:endParaRPr lang="en-US" sz="4000" b="1" dirty="0"/>
          </a:p>
        </p:txBody>
      </p:sp>
      <p:sp>
        <p:nvSpPr>
          <p:cNvPr id="3" name="عنصر نائب للمحتوى 2"/>
          <p:cNvSpPr>
            <a:spLocks noGrp="1"/>
          </p:cNvSpPr>
          <p:nvPr>
            <p:ph idx="1"/>
          </p:nvPr>
        </p:nvSpPr>
        <p:spPr/>
        <p:txBody>
          <a:bodyPr>
            <a:normAutofit/>
          </a:bodyPr>
          <a:lstStyle/>
          <a:p>
            <a:pPr marL="0" indent="0">
              <a:buNone/>
            </a:pPr>
            <a:r>
              <a:rPr lang="ar-EG" sz="2800" b="1" dirty="0"/>
              <a:t>(</a:t>
            </a:r>
            <a:r>
              <a:rPr lang="ar-EG" sz="2800" b="1" u="sng" dirty="0"/>
              <a:t>2)- عدم التزام العميل بدفع المبالغ المتفق عليها:</a:t>
            </a:r>
            <a:endParaRPr lang="en-US" sz="2800" u="sng" dirty="0"/>
          </a:p>
          <a:p>
            <a:pPr marL="0" indent="0" algn="just">
              <a:buNone/>
            </a:pPr>
            <a:r>
              <a:rPr lang="en-US" sz="2800" b="1" dirty="0"/>
              <a:t> </a:t>
            </a:r>
            <a:r>
              <a:rPr lang="ar-EG" sz="2800" b="1" dirty="0"/>
              <a:t>لا يلتزم العميل بدفع باقي ثمن الخدمة المتفق عليها في العقد مع وكالة السفر والسياحة. فإذا كان من المقرر، كما رأينا، أن العميل يفقد المبالغ التي دفعها إلا إذا وجد شرط يقضي بغير ذلك، فانه لا يلتزم بأكثر من ذلك، وبالتالي، فانه لا يلتزم بدفع المتبقي من ثمن الرحلة المتفق عليها، إلا إذا وجد شرط يقضي بذلك، لأن من المقرر أن كل متعاقد يمكنه أن يرجع في تعهداته. </a:t>
            </a:r>
            <a:endParaRPr lang="en-US" sz="2800" b="1" dirty="0"/>
          </a:p>
          <a:p>
            <a:pPr marL="0" indent="0">
              <a:buNone/>
            </a:pPr>
            <a:endParaRPr lang="ar-EG" sz="28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3568" y="260648"/>
            <a:ext cx="7772400" cy="1470025"/>
          </a:xfrm>
        </p:spPr>
        <p:txBody>
          <a:bodyPr>
            <a:normAutofit/>
          </a:bodyPr>
          <a:lstStyle/>
          <a:p>
            <a:pPr algn="ctr"/>
            <a:r>
              <a:rPr lang="ar-EG" sz="4400" b="1" dirty="0">
                <a:solidFill>
                  <a:schemeClr val="tx2"/>
                </a:solidFill>
                <a:effectLst/>
              </a:rPr>
              <a:t>تعديل عقد السياحة بالإرادة المنفردة </a:t>
            </a:r>
            <a:r>
              <a:rPr lang="ar-EG" sz="4400" b="1" dirty="0" smtClean="0">
                <a:solidFill>
                  <a:schemeClr val="tx2"/>
                </a:solidFill>
                <a:effectLst/>
              </a:rPr>
              <a:t>للعميل</a:t>
            </a:r>
            <a:endParaRPr lang="ar-EG" sz="4400" dirty="0">
              <a:solidFill>
                <a:schemeClr val="tx2"/>
              </a:solidFill>
              <a:effectLst/>
            </a:endParaRPr>
          </a:p>
        </p:txBody>
      </p:sp>
      <p:sp>
        <p:nvSpPr>
          <p:cNvPr id="3" name="عنوان فرعي 2"/>
          <p:cNvSpPr>
            <a:spLocks noGrp="1"/>
          </p:cNvSpPr>
          <p:nvPr>
            <p:ph type="subTitle" idx="1"/>
          </p:nvPr>
        </p:nvSpPr>
        <p:spPr>
          <a:xfrm>
            <a:off x="1331640" y="2420888"/>
            <a:ext cx="6400800" cy="1752600"/>
          </a:xfrm>
        </p:spPr>
        <p:txBody>
          <a:bodyPr>
            <a:noAutofit/>
          </a:bodyPr>
          <a:lstStyle/>
          <a:p>
            <a:r>
              <a:rPr lang="ar-EG" sz="2800" b="1" u="sng" dirty="0"/>
              <a:t>ثانيا- تعديل العقد من جانب العميل في مواجهة القواعد الخاصة</a:t>
            </a:r>
            <a:r>
              <a:rPr lang="ar-EG" sz="2800" b="1" u="sng" dirty="0" smtClean="0"/>
              <a:t>:</a:t>
            </a:r>
          </a:p>
          <a:p>
            <a:pPr algn="just"/>
            <a:r>
              <a:rPr lang="ar-EG" sz="2800" b="1" dirty="0"/>
              <a:t> إذا كانت القواعد العامة تقضي بأنه في حالة إلغاء العقد أو تعديله ولم توافق وكالة السفر على هذا التعديل، فان العميل لا يسترد المبالغ التي دفعها لأنها تأخذ هنا حكم العربون، فان وكالة السفر والسياحة قد تكون مسئولة عن هذا التعديل وذلك عندما تخالف الالتزام الملقى عليها بإعلام العميل.</a:t>
            </a:r>
            <a:endParaRPr lang="en-US" sz="2800" b="1" dirty="0"/>
          </a:p>
          <a:p>
            <a:endParaRPr lang="en-US" sz="2800" u="sng" dirty="0"/>
          </a:p>
          <a:p>
            <a:pPr algn="r"/>
            <a:r>
              <a:rPr lang="ar-EG" sz="2800" b="1" dirty="0" smtClean="0"/>
              <a:t> </a:t>
            </a:r>
            <a:endParaRPr lang="en-US" sz="2800" b="1" dirty="0"/>
          </a:p>
          <a:p>
            <a:pPr algn="r"/>
            <a:endParaRPr lang="ar-EG" sz="2800" b="1" dirty="0" smtClean="0">
              <a:solidFill>
                <a:schemeClr val="tx1"/>
              </a:solidFill>
            </a:endParaRPr>
          </a:p>
          <a:p>
            <a:pPr algn="r"/>
            <a:endParaRPr lang="en-US" sz="2800" dirty="0">
              <a:solidFill>
                <a:schemeClr val="tx1"/>
              </a:solidFill>
            </a:endParaRPr>
          </a:p>
          <a:p>
            <a:pPr algn="r"/>
            <a:endParaRPr lang="ar-EG" sz="2800" dirty="0">
              <a:solidFill>
                <a:schemeClr val="tx1"/>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EG" sz="4800" b="1" dirty="0"/>
              <a:t>تعديل عقد السياحة بالإرادة المنفردة </a:t>
            </a:r>
            <a:r>
              <a:rPr lang="ar-EG" sz="4800" b="1" dirty="0" smtClean="0"/>
              <a:t>للعميل</a:t>
            </a:r>
            <a:endParaRPr lang="ar-EG" sz="4800" dirty="0"/>
          </a:p>
        </p:txBody>
      </p:sp>
      <p:sp>
        <p:nvSpPr>
          <p:cNvPr id="3" name="عنصر نائب للمحتوى 2"/>
          <p:cNvSpPr>
            <a:spLocks noGrp="1"/>
          </p:cNvSpPr>
          <p:nvPr>
            <p:ph idx="1"/>
          </p:nvPr>
        </p:nvSpPr>
        <p:spPr/>
        <p:txBody>
          <a:bodyPr>
            <a:normAutofit fontScale="85000" lnSpcReduction="20000"/>
          </a:bodyPr>
          <a:lstStyle/>
          <a:p>
            <a:pPr algn="just"/>
            <a:r>
              <a:rPr lang="ar-EG" sz="4400" b="1" u="sng" dirty="0"/>
              <a:t>حوالة العقد أو التنازل عنه:</a:t>
            </a:r>
            <a:r>
              <a:rPr lang="ar-EG" sz="4400" u="sng" dirty="0"/>
              <a:t> </a:t>
            </a:r>
            <a:r>
              <a:rPr lang="ar-EG" sz="4400" dirty="0"/>
              <a:t>يستطيع العميل أن يحول عقده إلي شخص أخر، بشرط أن يستوفي هذا الأخير الشروط المطلوبة للرحلة أو للإقامة (م 18 من قانون 13 يوليو 1992). ولا يتعين على العميل الحصول على موافقة الوكالة على حوالة العقد أو التنازل عنه، وكل ما عليه هو إعلام الوكالة بخطاب مسجل، في السبعة أيام السابقة </a:t>
            </a:r>
            <a:r>
              <a:rPr lang="ar-EG" sz="4400" dirty="0" smtClean="0"/>
              <a:t>لبدء </a:t>
            </a:r>
            <a:r>
              <a:rPr lang="ar-EG" sz="4400" dirty="0"/>
              <a:t>الرحلة، باستثناء الرحلات البحرية فان هذه المدة تقدر بالخمسة عشر يوما السابقة على الرحلة.</a:t>
            </a:r>
            <a:endParaRPr lang="en-US" sz="4400" dirty="0"/>
          </a:p>
          <a:p>
            <a:pPr marL="0" indent="0">
              <a:buNone/>
            </a:pPr>
            <a:endParaRPr lang="ar-EG" sz="4400" b="1"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755576" y="980728"/>
            <a:ext cx="8229600" cy="1143000"/>
          </a:xfrm>
        </p:spPr>
        <p:txBody>
          <a:bodyPr>
            <a:normAutofit fontScale="90000"/>
          </a:bodyPr>
          <a:lstStyle/>
          <a:p>
            <a:pPr algn="ctr"/>
            <a:r>
              <a:rPr lang="ar-EG" sz="4900" b="1" dirty="0"/>
              <a:t>تعديل عقد السياحة بالإرادة المنفردة للعميل</a:t>
            </a:r>
            <a:r>
              <a:rPr lang="en-US" sz="6000" dirty="0"/>
              <a:t/>
            </a:r>
            <a:br>
              <a:rPr lang="en-US" sz="6000" dirty="0"/>
            </a:br>
            <a:endParaRPr lang="ar-EG" sz="6000" dirty="0">
              <a:solidFill>
                <a:srgbClr val="C00000"/>
              </a:solidFill>
            </a:endParaRPr>
          </a:p>
        </p:txBody>
      </p:sp>
      <p:sp>
        <p:nvSpPr>
          <p:cNvPr id="3" name="عنصر نائب للمحتوى 2"/>
          <p:cNvSpPr>
            <a:spLocks noGrp="1"/>
          </p:cNvSpPr>
          <p:nvPr>
            <p:ph idx="1"/>
          </p:nvPr>
        </p:nvSpPr>
        <p:spPr>
          <a:xfrm>
            <a:off x="539552" y="1628800"/>
            <a:ext cx="8229600" cy="4525963"/>
          </a:xfrm>
        </p:spPr>
        <p:txBody>
          <a:bodyPr>
            <a:normAutofit fontScale="85000" lnSpcReduction="10000"/>
          </a:bodyPr>
          <a:lstStyle/>
          <a:p>
            <a:r>
              <a:rPr lang="ar-EG" sz="3600" b="1" u="sng" dirty="0"/>
              <a:t>ثالثا: الوضع في القانون المصري:</a:t>
            </a:r>
            <a:endParaRPr lang="en-US" sz="3600" u="sng" dirty="0"/>
          </a:p>
          <a:p>
            <a:pPr algn="just"/>
            <a:r>
              <a:rPr lang="ar-EG" sz="3600" b="1" dirty="0" smtClean="0"/>
              <a:t>تقضى القواعد العامة </a:t>
            </a:r>
            <a:r>
              <a:rPr lang="ar-EG" sz="3600" b="1" dirty="0"/>
              <a:t>بأن " العقد شريعة المتعاقدين، فلا يجوز نقضه ولا تعديله إلا باتفاق الطرفين أو للأسباب التي يقررها القانون" (م 147/1 مدني). وبهذا لا يجوز للعميل أن يعدل بإرادته المنفردة العقد الذي يربطه بالوكالة، بل يلزم الحصول على موافقة هذه الأخيرة على التعديل. ويترتب على ذلك أنه عند قيام العميل بتعديل برنامج الرحلة بإرادته المنفردة، فان نفقات التعديلات التي لم توافق عليها الوكالة تقع على عاتق العميل وحده، </a:t>
            </a:r>
            <a:r>
              <a:rPr lang="ar-EG" sz="3600" b="1" dirty="0" smtClean="0"/>
              <a:t>كذلك </a:t>
            </a:r>
            <a:r>
              <a:rPr lang="ar-EG" sz="3600" b="1" dirty="0"/>
              <a:t>لا يجوز له أن يسترد نفقات الخدمات التي لم يستفد منها بسبب </a:t>
            </a:r>
            <a:r>
              <a:rPr lang="ar-EG" sz="3600" b="1" dirty="0" smtClean="0"/>
              <a:t>التعديل .</a:t>
            </a:r>
            <a:endParaRPr lang="ar-EG" sz="3600"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609</TotalTime>
  <Words>623</Words>
  <Application>Microsoft Office PowerPoint</Application>
  <PresentationFormat>عرض على الشاشة (3:4)‏</PresentationFormat>
  <Paragraphs>36</Paragraphs>
  <Slides>10</Slides>
  <Notes>0</Notes>
  <HiddenSlides>0</HiddenSlides>
  <MMClips>0</MMClips>
  <ScaleCrop>false</ScaleCrop>
  <HeadingPairs>
    <vt:vector size="4" baseType="variant">
      <vt:variant>
        <vt:lpstr>نسق</vt:lpstr>
      </vt:variant>
      <vt:variant>
        <vt:i4>1</vt:i4>
      </vt:variant>
      <vt:variant>
        <vt:lpstr>عناوين الشرائح</vt:lpstr>
      </vt:variant>
      <vt:variant>
        <vt:i4>10</vt:i4>
      </vt:variant>
    </vt:vector>
  </HeadingPairs>
  <TitlesOfParts>
    <vt:vector size="11" baseType="lpstr">
      <vt:lpstr>تدفق</vt:lpstr>
      <vt:lpstr>كلية الحقوق المستوى الأول المحاضرة الثالثة التشريعات السياحية والفندقية </vt:lpstr>
      <vt:lpstr> النظام القانوني لتعديل عقود السفر والسياحة بالإرادة المنفردة   </vt:lpstr>
      <vt:lpstr>المبحث الأول تعديل العقد بالإرادة المنفردة للعميل</vt:lpstr>
      <vt:lpstr> تعديل عقد السياحة بالإرادة المنفردة للعميل  </vt:lpstr>
      <vt:lpstr>تعديل عقد السياحة بالإرادة المنفردة للعميل</vt:lpstr>
      <vt:lpstr> تعديل عقد السياحة بالإرادة المنفردة للعميل</vt:lpstr>
      <vt:lpstr>تعديل عقد السياحة بالإرادة المنفردة للعميل</vt:lpstr>
      <vt:lpstr>تعديل عقد السياحة بالإرادة المنفردة للعميل</vt:lpstr>
      <vt:lpstr>تعديل عقد السياحة بالإرادة المنفردة للعميل </vt:lpstr>
      <vt:lpstr>المبحث الثاني  تعديل العقد بالإرادة المنفردة لوكالة السفر والسياحة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القسم الأول     النظرية العامة للقانون</dc:title>
  <dc:creator>bios</dc:creator>
  <cp:lastModifiedBy>Computec</cp:lastModifiedBy>
  <cp:revision>70</cp:revision>
  <dcterms:created xsi:type="dcterms:W3CDTF">2018-10-01T21:10:41Z</dcterms:created>
  <dcterms:modified xsi:type="dcterms:W3CDTF">2020-04-17T13:38:43Z</dcterms:modified>
</cp:coreProperties>
</file>