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68" r:id="rId9"/>
    <p:sldMasterId id="2147483780" r:id="rId10"/>
    <p:sldMasterId id="2147483792" r:id="rId11"/>
  </p:sldMasterIdLst>
  <p:notesMasterIdLst>
    <p:notesMasterId r:id="rId57"/>
  </p:notesMasterIdLst>
  <p:sldIdLst>
    <p:sldId id="322" r:id="rId12"/>
    <p:sldId id="407" r:id="rId13"/>
    <p:sldId id="395" r:id="rId14"/>
    <p:sldId id="402" r:id="rId15"/>
    <p:sldId id="409" r:id="rId16"/>
    <p:sldId id="397" r:id="rId17"/>
    <p:sldId id="399" r:id="rId18"/>
    <p:sldId id="400" r:id="rId19"/>
    <p:sldId id="410" r:id="rId20"/>
    <p:sldId id="414" r:id="rId21"/>
    <p:sldId id="419" r:id="rId22"/>
    <p:sldId id="415" r:id="rId23"/>
    <p:sldId id="416" r:id="rId24"/>
    <p:sldId id="418" r:id="rId25"/>
    <p:sldId id="428" r:id="rId26"/>
    <p:sldId id="429" r:id="rId27"/>
    <p:sldId id="420" r:id="rId28"/>
    <p:sldId id="423" r:id="rId29"/>
    <p:sldId id="430" r:id="rId30"/>
    <p:sldId id="426" r:id="rId31"/>
    <p:sldId id="431" r:id="rId32"/>
    <p:sldId id="373" r:id="rId33"/>
    <p:sldId id="374" r:id="rId34"/>
    <p:sldId id="375" r:id="rId35"/>
    <p:sldId id="376" r:id="rId36"/>
    <p:sldId id="377" r:id="rId37"/>
    <p:sldId id="378" r:id="rId38"/>
    <p:sldId id="379" r:id="rId39"/>
    <p:sldId id="380" r:id="rId40"/>
    <p:sldId id="382" r:id="rId41"/>
    <p:sldId id="381" r:id="rId42"/>
    <p:sldId id="389" r:id="rId43"/>
    <p:sldId id="390" r:id="rId44"/>
    <p:sldId id="388" r:id="rId45"/>
    <p:sldId id="386" r:id="rId46"/>
    <p:sldId id="387" r:id="rId47"/>
    <p:sldId id="434" r:id="rId48"/>
    <p:sldId id="435" r:id="rId49"/>
    <p:sldId id="391" r:id="rId50"/>
    <p:sldId id="392" r:id="rId51"/>
    <p:sldId id="394" r:id="rId52"/>
    <p:sldId id="412" r:id="rId53"/>
    <p:sldId id="405" r:id="rId54"/>
    <p:sldId id="406" r:id="rId55"/>
    <p:sldId id="28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7DDDFF"/>
    <a:srgbClr val="A00260"/>
    <a:srgbClr val="FD41B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نمط فاتح 1 - تميي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9" autoAdjust="0"/>
  </p:normalViewPr>
  <p:slideViewPr>
    <p:cSldViewPr>
      <p:cViewPr>
        <p:scale>
          <a:sx n="72" d="100"/>
          <a:sy n="72" d="100"/>
        </p:scale>
        <p:origin x="-132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97A81-889C-4DB4-8816-0B288869E4B5}" type="doc">
      <dgm:prSet loTypeId="urn:microsoft.com/office/officeart/2005/8/layout/vList2" loCatId="list" qsTypeId="urn:microsoft.com/office/officeart/2005/8/quickstyle/3d1" qsCatId="3D" csTypeId="urn:microsoft.com/office/officeart/2005/8/colors/accent6_1" csCatId="accent6" phldr="1"/>
      <dgm:spPr/>
      <dgm:t>
        <a:bodyPr/>
        <a:lstStyle/>
        <a:p>
          <a:pPr rtl="1"/>
          <a:endParaRPr lang="ar-SA"/>
        </a:p>
      </dgm:t>
    </dgm:pt>
    <dgm:pt modelId="{D001116B-E92D-4468-8460-4FCA693EB752}">
      <dgm:prSet custT="1"/>
      <dgm:spPr>
        <a:xfrm>
          <a:off x="0" y="263930"/>
          <a:ext cx="8358246" cy="991051"/>
        </a:xfrm>
        <a:prstGeom prst="roundRect">
          <a:avLst/>
        </a:prstGeom>
        <a:gradFill rotWithShape="0">
          <a:gsLst>
            <a:gs pos="0">
              <a:sysClr val="window" lastClr="FFFFFF">
                <a:hueOff val="0"/>
                <a:satOff val="0"/>
                <a:lumOff val="0"/>
                <a:alphaOff val="0"/>
                <a:shade val="45000"/>
                <a:satMod val="155000"/>
              </a:sysClr>
            </a:gs>
            <a:gs pos="60000">
              <a:sysClr val="window" lastClr="FFFFFF">
                <a:hueOff val="0"/>
                <a:satOff val="0"/>
                <a:lumOff val="0"/>
                <a:alphaOff val="0"/>
                <a:shade val="95000"/>
                <a:satMod val="150000"/>
              </a:sysClr>
            </a:gs>
            <a:gs pos="100000">
              <a:sysClr val="window" lastClr="FFFFFF">
                <a:hueOff val="0"/>
                <a:satOff val="0"/>
                <a:lumOff val="0"/>
                <a:alphaOff val="0"/>
                <a:tint val="87000"/>
                <a:satMod val="250000"/>
              </a:sys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gn="just" rtl="1"/>
          <a:r>
            <a:rPr lang="ar-EG" sz="2000" dirty="0" smtClean="0">
              <a:solidFill>
                <a:sysClr val="windowText" lastClr="000000">
                  <a:hueOff val="0"/>
                  <a:satOff val="0"/>
                  <a:lumOff val="0"/>
                  <a:alphaOff val="0"/>
                </a:sysClr>
              </a:solidFill>
              <a:latin typeface="Verdana"/>
              <a:ea typeface="+mn-ea"/>
              <a:cs typeface="Tahoma"/>
            </a:rPr>
            <a:t>لقد</a:t>
          </a:r>
          <a:r>
            <a:rPr lang="ar-SA" sz="2000" dirty="0" smtClean="0">
              <a:solidFill>
                <a:sysClr val="windowText" lastClr="000000">
                  <a:hueOff val="0"/>
                  <a:satOff val="0"/>
                  <a:lumOff val="0"/>
                  <a:alphaOff val="0"/>
                </a:sysClr>
              </a:solidFill>
              <a:latin typeface="Verdana"/>
              <a:ea typeface="+mn-ea"/>
              <a:cs typeface="Tahoma"/>
            </a:rPr>
            <a:t> ظهر في العقود الماضية مداخل واتجاهات حديثة في مضمار التقويم التربوي </a:t>
          </a:r>
          <a:r>
            <a:rPr lang="ar-EG" sz="2000" dirty="0" smtClean="0">
              <a:solidFill>
                <a:sysClr val="windowText" lastClr="000000">
                  <a:hueOff val="0"/>
                  <a:satOff val="0"/>
                  <a:lumOff val="0"/>
                  <a:alphaOff val="0"/>
                </a:sysClr>
              </a:solidFill>
              <a:latin typeface="Verdana"/>
              <a:ea typeface="+mn-ea"/>
              <a:cs typeface="Tahoma"/>
            </a:rPr>
            <a:t>ك</a:t>
          </a:r>
          <a:r>
            <a:rPr lang="ar-SA" sz="2000" dirty="0" smtClean="0">
              <a:solidFill>
                <a:sysClr val="windowText" lastClr="000000">
                  <a:hueOff val="0"/>
                  <a:satOff val="0"/>
                  <a:lumOff val="0"/>
                  <a:alphaOff val="0"/>
                </a:sysClr>
              </a:solidFill>
              <a:latin typeface="Verdana"/>
              <a:ea typeface="+mn-ea"/>
              <a:cs typeface="Tahoma"/>
            </a:rPr>
            <a:t>أنماط جديدة بدلاً من التقويم التقليدي الذي يركز على مهارات التفكير الدنيا (كالتذكر والاستيعاب)</a:t>
          </a:r>
          <a:r>
            <a:rPr lang="ar-EG" sz="2000" dirty="0" smtClean="0">
              <a:solidFill>
                <a:sysClr val="windowText" lastClr="000000">
                  <a:hueOff val="0"/>
                  <a:satOff val="0"/>
                  <a:lumOff val="0"/>
                  <a:alphaOff val="0"/>
                </a:sysClr>
              </a:solidFill>
              <a:latin typeface="Verdana"/>
              <a:ea typeface="+mn-ea"/>
              <a:cs typeface="Tahoma"/>
            </a:rPr>
            <a:t>.</a:t>
          </a:r>
          <a:endParaRPr lang="en-US" sz="2000" b="0" dirty="0">
            <a:solidFill>
              <a:srgbClr val="D6ECFF">
                <a:lumMod val="10000"/>
              </a:srgbClr>
            </a:solidFill>
            <a:latin typeface="Arial" pitchFamily="34" charset="0"/>
            <a:ea typeface="+mn-ea"/>
            <a:cs typeface="Arial" pitchFamily="34" charset="0"/>
          </a:endParaRPr>
        </a:p>
      </dgm:t>
    </dgm:pt>
    <dgm:pt modelId="{BBA44598-93A5-42E2-8BAF-0EC0E29DE16B}" type="parTrans" cxnId="{06D70D40-ADD1-48CD-85EB-FF0232DD1539}">
      <dgm:prSet/>
      <dgm:spPr/>
      <dgm:t>
        <a:bodyPr/>
        <a:lstStyle/>
        <a:p>
          <a:pPr rtl="1"/>
          <a:endParaRPr lang="ar-SA"/>
        </a:p>
      </dgm:t>
    </dgm:pt>
    <dgm:pt modelId="{FFCD61B6-FE29-4831-92E1-D7458E1610E7}" type="sibTrans" cxnId="{06D70D40-ADD1-48CD-85EB-FF0232DD1539}">
      <dgm:prSet/>
      <dgm:spPr/>
      <dgm:t>
        <a:bodyPr/>
        <a:lstStyle/>
        <a:p>
          <a:pPr rtl="1"/>
          <a:endParaRPr lang="ar-SA"/>
        </a:p>
      </dgm:t>
    </dgm:pt>
    <dgm:pt modelId="{5DCC0D6A-18B2-4AF9-8AE2-FB3BACF0F689}">
      <dgm:prSet custT="1"/>
      <dgm:spPr>
        <a:xfrm>
          <a:off x="0" y="1588561"/>
          <a:ext cx="8358246" cy="1787863"/>
        </a:xfrm>
        <a:prstGeom prst="roundRect">
          <a:avLst/>
        </a:prstGeom>
        <a:gradFill rotWithShape="0">
          <a:gsLst>
            <a:gs pos="0">
              <a:sysClr val="window" lastClr="FFFFFF">
                <a:hueOff val="0"/>
                <a:satOff val="0"/>
                <a:lumOff val="0"/>
                <a:alphaOff val="0"/>
                <a:shade val="45000"/>
                <a:satMod val="155000"/>
              </a:sysClr>
            </a:gs>
            <a:gs pos="60000">
              <a:sysClr val="window" lastClr="FFFFFF">
                <a:hueOff val="0"/>
                <a:satOff val="0"/>
                <a:lumOff val="0"/>
                <a:alphaOff val="0"/>
                <a:shade val="95000"/>
                <a:satMod val="150000"/>
              </a:sysClr>
            </a:gs>
            <a:gs pos="100000">
              <a:sysClr val="window" lastClr="FFFFFF">
                <a:hueOff val="0"/>
                <a:satOff val="0"/>
                <a:lumOff val="0"/>
                <a:alphaOff val="0"/>
                <a:tint val="87000"/>
                <a:satMod val="250000"/>
              </a:sys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gn="r" rtl="1"/>
          <a:endParaRPr lang="ar-EG" sz="2000" dirty="0" smtClean="0">
            <a:solidFill>
              <a:sysClr val="windowText" lastClr="000000">
                <a:hueOff val="0"/>
                <a:satOff val="0"/>
                <a:lumOff val="0"/>
                <a:alphaOff val="0"/>
              </a:sysClr>
            </a:solidFill>
            <a:latin typeface="Verdana"/>
            <a:ea typeface="+mn-ea"/>
            <a:cs typeface="Tahoma"/>
          </a:endParaRPr>
        </a:p>
        <a:p>
          <a:pPr algn="just" rtl="1"/>
          <a:r>
            <a:rPr lang="ar-EG" sz="2000" dirty="0" smtClean="0">
              <a:solidFill>
                <a:sysClr val="windowText" lastClr="000000">
                  <a:hueOff val="0"/>
                  <a:satOff val="0"/>
                  <a:lumOff val="0"/>
                  <a:alphaOff val="0"/>
                </a:sysClr>
              </a:solidFill>
              <a:latin typeface="Verdana"/>
              <a:ea typeface="+mn-ea"/>
              <a:cs typeface="Tahoma"/>
            </a:rPr>
            <a:t>ومن ال</a:t>
          </a:r>
          <a:r>
            <a:rPr lang="ar-SA" sz="2000" dirty="0" smtClean="0">
              <a:solidFill>
                <a:sysClr val="windowText" lastClr="000000">
                  <a:hueOff val="0"/>
                  <a:satOff val="0"/>
                  <a:lumOff val="0"/>
                  <a:alphaOff val="0"/>
                </a:sysClr>
              </a:solidFill>
              <a:latin typeface="Verdana"/>
              <a:ea typeface="+mn-ea"/>
              <a:cs typeface="Tahoma"/>
            </a:rPr>
            <a:t>توجهات </a:t>
          </a:r>
          <a:r>
            <a:rPr lang="ar-EG" sz="2000" dirty="0" smtClean="0">
              <a:solidFill>
                <a:sysClr val="windowText" lastClr="000000">
                  <a:hueOff val="0"/>
                  <a:satOff val="0"/>
                  <a:lumOff val="0"/>
                  <a:alphaOff val="0"/>
                </a:sysClr>
              </a:solidFill>
              <a:latin typeface="Verdana"/>
              <a:ea typeface="+mn-ea"/>
              <a:cs typeface="Tahoma"/>
            </a:rPr>
            <a:t>ال</a:t>
          </a:r>
          <a:r>
            <a:rPr lang="ar-SA" sz="2000" dirty="0" smtClean="0">
              <a:solidFill>
                <a:sysClr val="windowText" lastClr="000000">
                  <a:hueOff val="0"/>
                  <a:satOff val="0"/>
                  <a:lumOff val="0"/>
                  <a:alphaOff val="0"/>
                </a:sysClr>
              </a:solidFill>
              <a:latin typeface="Verdana"/>
              <a:ea typeface="+mn-ea"/>
              <a:cs typeface="Tahoma"/>
            </a:rPr>
            <a:t>حديثة في التقويم</a:t>
          </a:r>
          <a:r>
            <a:rPr lang="ar-EG" sz="2000" dirty="0" smtClean="0">
              <a:solidFill>
                <a:sysClr val="windowText" lastClr="000000">
                  <a:hueOff val="0"/>
                  <a:satOff val="0"/>
                  <a:lumOff val="0"/>
                  <a:alphaOff val="0"/>
                </a:sysClr>
              </a:solidFill>
              <a:latin typeface="Verdana"/>
              <a:ea typeface="+mn-ea"/>
              <a:cs typeface="Tahoma"/>
            </a:rPr>
            <a:t> التي</a:t>
          </a:r>
          <a:r>
            <a:rPr lang="ar-SA" sz="2000" dirty="0" smtClean="0">
              <a:solidFill>
                <a:sysClr val="windowText" lastClr="000000">
                  <a:hueOff val="0"/>
                  <a:satOff val="0"/>
                  <a:lumOff val="0"/>
                  <a:alphaOff val="0"/>
                </a:sysClr>
              </a:solidFill>
              <a:latin typeface="Verdana"/>
              <a:ea typeface="+mn-ea"/>
              <a:cs typeface="Tahoma"/>
            </a:rPr>
            <a:t> بدأت تأخذ حظها من الشهرة والانتشار في الأوساط التربوية</a:t>
          </a:r>
          <a:r>
            <a:rPr lang="ar-EG" sz="2000" dirty="0" smtClean="0">
              <a:solidFill>
                <a:sysClr val="windowText" lastClr="000000">
                  <a:hueOff val="0"/>
                  <a:satOff val="0"/>
                  <a:lumOff val="0"/>
                  <a:alphaOff val="0"/>
                </a:sysClr>
              </a:solidFill>
              <a:latin typeface="Verdana"/>
              <a:ea typeface="+mn-ea"/>
              <a:cs typeface="Tahoma"/>
            </a:rPr>
            <a:t> (شكل 2)</a:t>
          </a:r>
          <a:r>
            <a:rPr lang="ar-SA" sz="2000" dirty="0" smtClean="0">
              <a:solidFill>
                <a:sysClr val="windowText" lastClr="000000">
                  <a:hueOff val="0"/>
                  <a:satOff val="0"/>
                  <a:lumOff val="0"/>
                  <a:alphaOff val="0"/>
                </a:sysClr>
              </a:solidFill>
              <a:latin typeface="Verdana"/>
              <a:ea typeface="+mn-ea"/>
              <a:cs typeface="Tahoma"/>
            </a:rPr>
            <a:t>.</a:t>
          </a:r>
          <a:r>
            <a:rPr lang="ar-EG" sz="2000" dirty="0" smtClean="0">
              <a:solidFill>
                <a:sysClr val="windowText" lastClr="000000">
                  <a:hueOff val="0"/>
                  <a:satOff val="0"/>
                  <a:lumOff val="0"/>
                  <a:alphaOff val="0"/>
                </a:sysClr>
              </a:solidFill>
              <a:latin typeface="Verdana"/>
              <a:ea typeface="+mn-ea"/>
              <a:cs typeface="Tahoma"/>
            </a:rPr>
            <a:t> </a:t>
          </a:r>
          <a:r>
            <a:rPr lang="ar-SA" sz="2000" dirty="0" smtClean="0">
              <a:solidFill>
                <a:sysClr val="windowText" lastClr="000000">
                  <a:hueOff val="0"/>
                  <a:satOff val="0"/>
                  <a:lumOff val="0"/>
                  <a:alphaOff val="0"/>
                </a:sysClr>
              </a:solidFill>
              <a:latin typeface="Verdana"/>
              <a:ea typeface="+mn-ea"/>
              <a:cs typeface="Tahoma"/>
            </a:rPr>
            <a:t>"التقويم التربوي البديل الذي يمثل إطارا عاما لتطوير التقويم ظهرت في ضوئه توجهات فرعية وأساليب تقويمية حديثة لعل من أهمها ملفات</a:t>
          </a:r>
          <a:r>
            <a:rPr lang="ar-EG" sz="2000" smtClean="0">
              <a:solidFill>
                <a:sysClr val="windowText" lastClr="000000">
                  <a:hueOff val="0"/>
                  <a:satOff val="0"/>
                  <a:lumOff val="0"/>
                  <a:alphaOff val="0"/>
                </a:sysClr>
              </a:solidFill>
              <a:latin typeface="Verdana"/>
              <a:ea typeface="+mn-ea"/>
              <a:cs typeface="Tahoma"/>
            </a:rPr>
            <a:t> الطلاب</a:t>
          </a:r>
          <a:r>
            <a:rPr lang="ar-SA" sz="2000" dirty="0" smtClean="0">
              <a:solidFill>
                <a:sysClr val="windowText" lastClr="000000">
                  <a:hueOff val="0"/>
                  <a:satOff val="0"/>
                  <a:lumOff val="0"/>
                  <a:alphaOff val="0"/>
                </a:sysClr>
              </a:solidFill>
              <a:latin typeface="Verdana"/>
              <a:ea typeface="+mn-ea"/>
              <a:cs typeface="Tahoma"/>
            </a:rPr>
            <a:t> التراكمية ثم ظهر وازدهر وانتشر التقويم المدار بالحاسوب ومن قبله بقليل ظهرت بنوك الأسئلة التي أسهمت تقنية الحاسوب في تطورها و انتشارها.</a:t>
          </a:r>
          <a:endParaRPr lang="ar-SA" sz="2000" dirty="0">
            <a:solidFill>
              <a:srgbClr val="D6ECFF">
                <a:lumMod val="10000"/>
              </a:srgbClr>
            </a:solidFill>
            <a:latin typeface="Arial" pitchFamily="34" charset="0"/>
            <a:ea typeface="+mn-ea"/>
            <a:cs typeface="Arial" pitchFamily="34" charset="0"/>
          </a:endParaRPr>
        </a:p>
      </dgm:t>
    </dgm:pt>
    <dgm:pt modelId="{A8089C02-B61E-4620-832D-BBD240664FCC}" type="sibTrans" cxnId="{5D271CF0-3C7C-4078-8D45-F9FD5724B3A6}">
      <dgm:prSet/>
      <dgm:spPr/>
      <dgm:t>
        <a:bodyPr/>
        <a:lstStyle/>
        <a:p>
          <a:pPr rtl="1"/>
          <a:endParaRPr lang="ar-SA"/>
        </a:p>
      </dgm:t>
    </dgm:pt>
    <dgm:pt modelId="{48E3CD22-F05F-40B2-A7CE-AF35BFC563B1}" type="parTrans" cxnId="{5D271CF0-3C7C-4078-8D45-F9FD5724B3A6}">
      <dgm:prSet/>
      <dgm:spPr/>
      <dgm:t>
        <a:bodyPr/>
        <a:lstStyle/>
        <a:p>
          <a:pPr rtl="1"/>
          <a:endParaRPr lang="ar-SA"/>
        </a:p>
      </dgm:t>
    </dgm:pt>
    <dgm:pt modelId="{80983F15-AAAD-42EC-A1DF-B148788CC3B3}" type="pres">
      <dgm:prSet presAssocID="{57397A81-889C-4DB4-8816-0B288869E4B5}" presName="linear" presStyleCnt="0">
        <dgm:presLayoutVars>
          <dgm:animLvl val="lvl"/>
          <dgm:resizeHandles val="exact"/>
        </dgm:presLayoutVars>
      </dgm:prSet>
      <dgm:spPr/>
      <dgm:t>
        <a:bodyPr/>
        <a:lstStyle/>
        <a:p>
          <a:pPr rtl="1"/>
          <a:endParaRPr lang="ar-SA"/>
        </a:p>
      </dgm:t>
    </dgm:pt>
    <dgm:pt modelId="{0C087D8C-3E7D-4402-962D-A110F4718A70}" type="pres">
      <dgm:prSet presAssocID="{5DCC0D6A-18B2-4AF9-8AE2-FB3BACF0F689}" presName="parentText" presStyleLbl="node1" presStyleIdx="0" presStyleCnt="2" custScaleY="108529" custLinFactNeighborX="-290" custLinFactNeighborY="-95224">
        <dgm:presLayoutVars>
          <dgm:chMax val="0"/>
          <dgm:bulletEnabled val="1"/>
        </dgm:presLayoutVars>
      </dgm:prSet>
      <dgm:spPr/>
      <dgm:t>
        <a:bodyPr/>
        <a:lstStyle/>
        <a:p>
          <a:pPr rtl="1"/>
          <a:endParaRPr lang="ar-SA"/>
        </a:p>
      </dgm:t>
    </dgm:pt>
    <dgm:pt modelId="{B8ECC323-178C-43FF-A4BE-5BAAEB67EAE2}" type="pres">
      <dgm:prSet presAssocID="{A8089C02-B61E-4620-832D-BBD240664FCC}" presName="spacer" presStyleCnt="0"/>
      <dgm:spPr/>
      <dgm:t>
        <a:bodyPr/>
        <a:lstStyle/>
        <a:p>
          <a:pPr rtl="1"/>
          <a:endParaRPr lang="ar-SA"/>
        </a:p>
      </dgm:t>
    </dgm:pt>
    <dgm:pt modelId="{C7B6E33F-D2E5-4D54-8228-225204DC8280}" type="pres">
      <dgm:prSet presAssocID="{D001116B-E92D-4468-8460-4FCA693EB752}" presName="parentText" presStyleLbl="node1" presStyleIdx="1" presStyleCnt="2" custScaleY="60160" custLinFactY="-138820" custLinFactNeighborX="2616" custLinFactNeighborY="-200000">
        <dgm:presLayoutVars>
          <dgm:chMax val="0"/>
          <dgm:bulletEnabled val="1"/>
        </dgm:presLayoutVars>
      </dgm:prSet>
      <dgm:spPr/>
      <dgm:t>
        <a:bodyPr/>
        <a:lstStyle/>
        <a:p>
          <a:pPr rtl="1"/>
          <a:endParaRPr lang="ar-SA"/>
        </a:p>
      </dgm:t>
    </dgm:pt>
  </dgm:ptLst>
  <dgm:cxnLst>
    <dgm:cxn modelId="{DCF68F74-D816-40E6-8285-7F8047B6C469}" type="presOf" srcId="{5DCC0D6A-18B2-4AF9-8AE2-FB3BACF0F689}" destId="{0C087D8C-3E7D-4402-962D-A110F4718A70}" srcOrd="0" destOrd="0" presId="urn:microsoft.com/office/officeart/2005/8/layout/vList2"/>
    <dgm:cxn modelId="{358081ED-BDA9-41DF-83DA-9A3C18B49DAE}" type="presOf" srcId="{57397A81-889C-4DB4-8816-0B288869E4B5}" destId="{80983F15-AAAD-42EC-A1DF-B148788CC3B3}" srcOrd="0" destOrd="0" presId="urn:microsoft.com/office/officeart/2005/8/layout/vList2"/>
    <dgm:cxn modelId="{5D271CF0-3C7C-4078-8D45-F9FD5724B3A6}" srcId="{57397A81-889C-4DB4-8816-0B288869E4B5}" destId="{5DCC0D6A-18B2-4AF9-8AE2-FB3BACF0F689}" srcOrd="0" destOrd="0" parTransId="{48E3CD22-F05F-40B2-A7CE-AF35BFC563B1}" sibTransId="{A8089C02-B61E-4620-832D-BBD240664FCC}"/>
    <dgm:cxn modelId="{8F08273D-AE8C-4366-AA00-B7A87856ECBF}" type="presOf" srcId="{D001116B-E92D-4468-8460-4FCA693EB752}" destId="{C7B6E33F-D2E5-4D54-8228-225204DC8280}" srcOrd="0" destOrd="0" presId="urn:microsoft.com/office/officeart/2005/8/layout/vList2"/>
    <dgm:cxn modelId="{06D70D40-ADD1-48CD-85EB-FF0232DD1539}" srcId="{57397A81-889C-4DB4-8816-0B288869E4B5}" destId="{D001116B-E92D-4468-8460-4FCA693EB752}" srcOrd="1" destOrd="0" parTransId="{BBA44598-93A5-42E2-8BAF-0EC0E29DE16B}" sibTransId="{FFCD61B6-FE29-4831-92E1-D7458E1610E7}"/>
    <dgm:cxn modelId="{84D3BDF3-E9A5-4888-8C22-1E18A4E932E3}" type="presParOf" srcId="{80983F15-AAAD-42EC-A1DF-B148788CC3B3}" destId="{0C087D8C-3E7D-4402-962D-A110F4718A70}" srcOrd="0" destOrd="0" presId="urn:microsoft.com/office/officeart/2005/8/layout/vList2"/>
    <dgm:cxn modelId="{DC834825-5B50-43C9-9F08-6097B7AE62CD}" type="presParOf" srcId="{80983F15-AAAD-42EC-A1DF-B148788CC3B3}" destId="{B8ECC323-178C-43FF-A4BE-5BAAEB67EAE2}" srcOrd="1" destOrd="0" presId="urn:microsoft.com/office/officeart/2005/8/layout/vList2"/>
    <dgm:cxn modelId="{84B8131A-53B2-453A-9E95-84C1A3C0FF2B}" type="presParOf" srcId="{80983F15-AAAD-42EC-A1DF-B148788CC3B3}" destId="{C7B6E33F-D2E5-4D54-8228-225204DC828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7AE94-641D-4DE2-8D4E-085F51D99746}"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DCC1F664-C07A-4FAD-AF5A-0CE59E4831B0}">
      <dgm:prSet phldrT="[Text]" custT="1"/>
      <dgm:spPr/>
      <dgm:t>
        <a:bodyPr/>
        <a:lstStyle/>
        <a:p>
          <a:pPr rtl="1"/>
          <a:r>
            <a:rPr lang="ar-SA" sz="1600" b="1" dirty="0" smtClean="0">
              <a:solidFill>
                <a:srgbClr val="C00000"/>
              </a:solidFill>
            </a:rPr>
            <a:t>1-التحول من ثقافة الامتحانات إلى ثقافة التقويم. </a:t>
          </a:r>
          <a:endParaRPr lang="ar-SA" sz="1600" b="1" dirty="0">
            <a:solidFill>
              <a:srgbClr val="C00000"/>
            </a:solidFill>
          </a:endParaRPr>
        </a:p>
      </dgm:t>
    </dgm:pt>
    <dgm:pt modelId="{BE2E4B25-5FE2-4C28-A6A8-F3547787582E}" type="parTrans" cxnId="{C2E39729-ABB0-413F-9D99-D2BDE6F32B3A}">
      <dgm:prSet/>
      <dgm:spPr/>
      <dgm:t>
        <a:bodyPr/>
        <a:lstStyle/>
        <a:p>
          <a:pPr rtl="1"/>
          <a:endParaRPr lang="ar-SA"/>
        </a:p>
      </dgm:t>
    </dgm:pt>
    <dgm:pt modelId="{4C6DFE94-01D6-41BB-8BD2-1C0C3BDBB6B6}" type="sibTrans" cxnId="{C2E39729-ABB0-413F-9D99-D2BDE6F32B3A}">
      <dgm:prSet/>
      <dgm:spPr/>
      <dgm:t>
        <a:bodyPr/>
        <a:lstStyle/>
        <a:p>
          <a:pPr rtl="1"/>
          <a:endParaRPr lang="ar-SA"/>
        </a:p>
      </dgm:t>
    </dgm:pt>
    <dgm:pt modelId="{B364FD3D-FE21-40EA-A26B-E842E467F431}">
      <dgm:prSet phldrT="[Text]" custT="1"/>
      <dgm:spPr/>
      <dgm:t>
        <a:bodyPr/>
        <a:lstStyle/>
        <a:p>
          <a:pPr rtl="1"/>
          <a:r>
            <a:rPr lang="ar-SA" sz="1600" b="1" dirty="0" smtClean="0">
              <a:solidFill>
                <a:srgbClr val="C00000"/>
              </a:solidFill>
            </a:rPr>
            <a:t>2-التحول من الاختبارات التقليدية إلى التقويم المتعدد.</a:t>
          </a:r>
          <a:endParaRPr lang="ar-SA" sz="1600" b="1" dirty="0">
            <a:solidFill>
              <a:srgbClr val="C00000"/>
            </a:solidFill>
          </a:endParaRPr>
        </a:p>
      </dgm:t>
    </dgm:pt>
    <dgm:pt modelId="{DDFD05B9-5D2A-4977-991D-82E13D884B61}" type="parTrans" cxnId="{CEA29BFD-3954-43B8-9456-36EC6C9F3A5C}">
      <dgm:prSet/>
      <dgm:spPr/>
      <dgm:t>
        <a:bodyPr/>
        <a:lstStyle/>
        <a:p>
          <a:pPr rtl="1"/>
          <a:endParaRPr lang="ar-SA"/>
        </a:p>
      </dgm:t>
    </dgm:pt>
    <dgm:pt modelId="{E752B6DF-1488-4E2C-906C-8346CDECBAB4}" type="sibTrans" cxnId="{CEA29BFD-3954-43B8-9456-36EC6C9F3A5C}">
      <dgm:prSet/>
      <dgm:spPr/>
      <dgm:t>
        <a:bodyPr/>
        <a:lstStyle/>
        <a:p>
          <a:pPr rtl="1"/>
          <a:endParaRPr lang="ar-SA"/>
        </a:p>
      </dgm:t>
    </dgm:pt>
    <dgm:pt modelId="{5906963E-1A61-4F93-B9E4-9044AAFAB0F0}">
      <dgm:prSet phldrT="[Text]" custT="1"/>
      <dgm:spPr/>
      <dgm:t>
        <a:bodyPr/>
        <a:lstStyle/>
        <a:p>
          <a:pPr rtl="1"/>
          <a:r>
            <a:rPr lang="ar-SA" sz="1500" b="1" dirty="0" smtClean="0">
              <a:solidFill>
                <a:srgbClr val="C00000"/>
              </a:solidFill>
            </a:rPr>
            <a:t>3-التحول من التقويم المنفصل (التقليدي)</a:t>
          </a:r>
          <a:r>
            <a:rPr lang="ar-EG" sz="1500" b="1" dirty="0" smtClean="0">
              <a:solidFill>
                <a:srgbClr val="C00000"/>
              </a:solidFill>
            </a:rPr>
            <a:t> </a:t>
          </a:r>
          <a:r>
            <a:rPr lang="ar-SA" sz="1500" b="1" dirty="0" smtClean="0">
              <a:solidFill>
                <a:srgbClr val="C00000"/>
              </a:solidFill>
            </a:rPr>
            <a:t>إلى التقويم المتكامل (الحقيقي أو البديل).</a:t>
          </a:r>
          <a:endParaRPr lang="ar-SA" sz="1500" b="1" dirty="0">
            <a:solidFill>
              <a:srgbClr val="C00000"/>
            </a:solidFill>
          </a:endParaRPr>
        </a:p>
      </dgm:t>
    </dgm:pt>
    <dgm:pt modelId="{E2530D9A-0267-421B-8596-4CA225F9A05C}" type="parTrans" cxnId="{AC401B08-31D3-4EB4-8286-8F401E32642C}">
      <dgm:prSet/>
      <dgm:spPr/>
      <dgm:t>
        <a:bodyPr/>
        <a:lstStyle/>
        <a:p>
          <a:pPr rtl="1"/>
          <a:endParaRPr lang="ar-SA"/>
        </a:p>
      </dgm:t>
    </dgm:pt>
    <dgm:pt modelId="{39497559-EADE-4F57-82CB-E199A3FE258C}" type="sibTrans" cxnId="{AC401B08-31D3-4EB4-8286-8F401E32642C}">
      <dgm:prSet/>
      <dgm:spPr/>
      <dgm:t>
        <a:bodyPr/>
        <a:lstStyle/>
        <a:p>
          <a:pPr rtl="1"/>
          <a:endParaRPr lang="ar-SA"/>
        </a:p>
      </dgm:t>
    </dgm:pt>
    <dgm:pt modelId="{A25D358C-4532-4739-B7F1-495C80EE8C88}">
      <dgm:prSet/>
      <dgm:spPr/>
      <dgm:t>
        <a:bodyPr/>
        <a:lstStyle/>
        <a:p>
          <a:pPr algn="just" rtl="1"/>
          <a:r>
            <a:rPr lang="ar-SA" dirty="0" smtClean="0"/>
            <a:t>تعتمد الممارسات التقليدية للامتحانات على تطبيق اختبار واحد لمادة معينة و يشمل الاختبار على عدد محدود من الأسئلة التي تتطلب في معظم الأحيان استدعاء المعلومات التي تم تخزينها أثناء هذه المادة. ويستند بناء هذه الاختبارات إلى المدخل السيكومتري الذي يرى الأهداف التعليمية منفصلة عن أساليب تحقيقها لذلك يقوم خبراء القياس والتقويم بتصميم هذه الاختبارات وتحليل نتائجها بدلاً من المعلم الذي قام بتنفيذها وقد أدى هذا النظام التقويمي الذي يعتمد على الاختبارات إلى اعتبار عمليتي التعلم والتقويم منفصلتان. أما </a:t>
          </a:r>
          <a:r>
            <a:rPr lang="ar-EG" dirty="0" smtClean="0"/>
            <a:t>التقويم </a:t>
          </a:r>
          <a:r>
            <a:rPr lang="ar-SA" dirty="0" smtClean="0"/>
            <a:t>البديل فهو عملية تكامل بين التقويم والتعليم ويتخذ التقويم أشكال</a:t>
          </a:r>
          <a:r>
            <a:rPr lang="ar-EG" dirty="0" smtClean="0"/>
            <a:t>ا</a:t>
          </a:r>
          <a:r>
            <a:rPr lang="ar-SA" dirty="0" smtClean="0"/>
            <a:t> متعددة غير مقننة بالمفهوم السيكومتري تكون متضمنة في عملية التعليم ويطلق عليه (ثقافة التقويم) </a:t>
          </a:r>
          <a:r>
            <a:rPr lang="en-US" dirty="0" smtClean="0"/>
            <a:t>Assessment culture </a:t>
          </a:r>
          <a:r>
            <a:rPr lang="ar-SA" dirty="0" smtClean="0"/>
            <a:t> . والذي يتطلب مهارات التفكير ، والاستدلال ، وحل المشكلات وتقدر الدرجات ويكون تقرير النتائج على شكل بروفيل وصفي يعطي صورة تفصيلية عن أداء الطالب.</a:t>
          </a:r>
          <a:endParaRPr lang="ar-SA" dirty="0"/>
        </a:p>
      </dgm:t>
    </dgm:pt>
    <dgm:pt modelId="{C84C5638-E840-4336-8683-649FD7DBAD80}" type="parTrans" cxnId="{297E33D7-C9F3-4177-940E-D4CDD2B65DC8}">
      <dgm:prSet/>
      <dgm:spPr/>
      <dgm:t>
        <a:bodyPr/>
        <a:lstStyle/>
        <a:p>
          <a:pPr rtl="1"/>
          <a:endParaRPr lang="ar-SA"/>
        </a:p>
      </dgm:t>
    </dgm:pt>
    <dgm:pt modelId="{B4798A7B-059A-4145-9F62-0E7F18762025}" type="sibTrans" cxnId="{297E33D7-C9F3-4177-940E-D4CDD2B65DC8}">
      <dgm:prSet/>
      <dgm:spPr/>
      <dgm:t>
        <a:bodyPr/>
        <a:lstStyle/>
        <a:p>
          <a:pPr rtl="1"/>
          <a:endParaRPr lang="ar-SA"/>
        </a:p>
      </dgm:t>
    </dgm:pt>
    <dgm:pt modelId="{F4A0E531-FA3B-4C63-BECD-EAE101A09C65}">
      <dgm:prSet/>
      <dgm:spPr/>
      <dgm:t>
        <a:bodyPr/>
        <a:lstStyle/>
        <a:p>
          <a:pPr algn="just" rtl="1"/>
          <a:r>
            <a:rPr lang="ar-SA" dirty="0" smtClean="0"/>
            <a:t>إن المنظور الجديد للتعلم يتطلب بالضرورة توسيع نطاق أساليب التقويم وأدواته لقياس هذه النتاجات: فالتقويم التقليدي يركز غالبا على قياس قدرة  الطالب على إظهار ما اكتسبه من معارف باستخدام اختبارات، أما التقويم البديل والذي يطلق عليه التقويم الحقيقي يركز على أداء الطالب، ومهاراته، وتنظيمه لبنيته المعرفية مما يتطلب أساليب وأدوات تقويم متعددة ومتنوعة مثل: ملاحظة أداء الطالب، ونقده لمشروعاته ونتاجاته وعروضه، وملف أعماله وتقديره لقضايا معينة على موازين متدرجة وغير ذلك. </a:t>
          </a:r>
          <a:r>
            <a:rPr lang="ar-EG" dirty="0" smtClean="0"/>
            <a:t>إ</a:t>
          </a:r>
          <a:r>
            <a:rPr lang="ar-SA" dirty="0" smtClean="0"/>
            <a:t>ن تعدد أهداف التقويم التربوي البديل يستدعي بالضروة تعدد الأساليب والأدوات، وعدم الاقتصار على اختبارات الورقة والقلم وحدها، فتصبح المقاييس متعددة وتعطي صورة أكثر عن تعلم المتعلم. </a:t>
          </a:r>
          <a:endParaRPr lang="ar-SA" dirty="0"/>
        </a:p>
      </dgm:t>
    </dgm:pt>
    <dgm:pt modelId="{4FBEE272-BD76-4C56-9176-F7B12059907A}" type="parTrans" cxnId="{A1940F99-8D94-4F2E-8D74-4878B7205661}">
      <dgm:prSet/>
      <dgm:spPr/>
      <dgm:t>
        <a:bodyPr/>
        <a:lstStyle/>
        <a:p>
          <a:pPr rtl="1"/>
          <a:endParaRPr lang="ar-SA"/>
        </a:p>
      </dgm:t>
    </dgm:pt>
    <dgm:pt modelId="{BDFF9DD1-9AAF-4D8C-B6CD-F53984696982}" type="sibTrans" cxnId="{A1940F99-8D94-4F2E-8D74-4878B7205661}">
      <dgm:prSet/>
      <dgm:spPr/>
      <dgm:t>
        <a:bodyPr/>
        <a:lstStyle/>
        <a:p>
          <a:pPr rtl="1"/>
          <a:endParaRPr lang="ar-SA"/>
        </a:p>
      </dgm:t>
    </dgm:pt>
    <dgm:pt modelId="{DF3468E9-46EF-480A-A1E4-939FC91833BA}">
      <dgm:prSet/>
      <dgm:spPr/>
      <dgm:t>
        <a:bodyPr/>
        <a:lstStyle/>
        <a:p>
          <a:pPr algn="justLow" rtl="1"/>
          <a:r>
            <a:rPr lang="ar-SA" dirty="0" smtClean="0"/>
            <a:t>فالتحول هنا من تقويم أحادي البعد إلى تقويم متعدد الأبعاد، يسهم في إمكانية تكامل التقويم مع العملية التعليمية داخل </a:t>
          </a:r>
          <a:r>
            <a:rPr lang="ar-EG" dirty="0" smtClean="0"/>
            <a:t>قاعة الدراسة</a:t>
          </a:r>
          <a:r>
            <a:rPr lang="ar-SA" dirty="0" smtClean="0"/>
            <a:t>. والخلاصة أن النظام البديل يتطلب إحداث تحولات في المنظومة التعليمية والممارسات التربوية التقليدية.</a:t>
          </a:r>
          <a:endParaRPr lang="ar-SA" dirty="0"/>
        </a:p>
      </dgm:t>
    </dgm:pt>
    <dgm:pt modelId="{C46F043D-386C-4707-A801-FEA2A21DB4D6}" type="sibTrans" cxnId="{E6B5A86A-CA7F-4D39-844A-0A8DEE54247A}">
      <dgm:prSet/>
      <dgm:spPr/>
      <dgm:t>
        <a:bodyPr/>
        <a:lstStyle/>
        <a:p>
          <a:pPr rtl="1"/>
          <a:endParaRPr lang="ar-SA"/>
        </a:p>
      </dgm:t>
    </dgm:pt>
    <dgm:pt modelId="{71BA1FBA-C6A2-4D20-883A-69A3FE795F2C}" type="parTrans" cxnId="{E6B5A86A-CA7F-4D39-844A-0A8DEE54247A}">
      <dgm:prSet/>
      <dgm:spPr/>
      <dgm:t>
        <a:bodyPr/>
        <a:lstStyle/>
        <a:p>
          <a:pPr rtl="1"/>
          <a:endParaRPr lang="ar-SA"/>
        </a:p>
      </dgm:t>
    </dgm:pt>
    <dgm:pt modelId="{C2DB3076-BAFB-4E0F-AB8F-572194BF31D8}" type="pres">
      <dgm:prSet presAssocID="{0217AE94-641D-4DE2-8D4E-085F51D99746}" presName="linear" presStyleCnt="0">
        <dgm:presLayoutVars>
          <dgm:dir val="rev"/>
          <dgm:animLvl val="lvl"/>
          <dgm:resizeHandles val="exact"/>
        </dgm:presLayoutVars>
      </dgm:prSet>
      <dgm:spPr/>
      <dgm:t>
        <a:bodyPr/>
        <a:lstStyle/>
        <a:p>
          <a:pPr rtl="1"/>
          <a:endParaRPr lang="ar-SA"/>
        </a:p>
      </dgm:t>
    </dgm:pt>
    <dgm:pt modelId="{7D49396B-431E-42CA-8F46-E37B145C1B30}" type="pres">
      <dgm:prSet presAssocID="{DCC1F664-C07A-4FAD-AF5A-0CE59E4831B0}" presName="parentLin" presStyleCnt="0"/>
      <dgm:spPr/>
    </dgm:pt>
    <dgm:pt modelId="{5AC6EB08-0D0E-4D0B-B57F-7F9188292722}" type="pres">
      <dgm:prSet presAssocID="{DCC1F664-C07A-4FAD-AF5A-0CE59E4831B0}" presName="parentLeftMargin" presStyleLbl="node1" presStyleIdx="0" presStyleCnt="3"/>
      <dgm:spPr/>
      <dgm:t>
        <a:bodyPr/>
        <a:lstStyle/>
        <a:p>
          <a:pPr rtl="1"/>
          <a:endParaRPr lang="ar-SA"/>
        </a:p>
      </dgm:t>
    </dgm:pt>
    <dgm:pt modelId="{5FFFB5F4-0893-4FA6-87A2-C0EDB6F46B92}" type="pres">
      <dgm:prSet presAssocID="{DCC1F664-C07A-4FAD-AF5A-0CE59E4831B0}" presName="parentText" presStyleLbl="node1" presStyleIdx="0" presStyleCnt="3" custScaleX="101633" custLinFactNeighborX="5884" custLinFactNeighborY="-2948">
        <dgm:presLayoutVars>
          <dgm:chMax val="0"/>
          <dgm:bulletEnabled val="1"/>
        </dgm:presLayoutVars>
      </dgm:prSet>
      <dgm:spPr/>
      <dgm:t>
        <a:bodyPr/>
        <a:lstStyle/>
        <a:p>
          <a:pPr rtl="1"/>
          <a:endParaRPr lang="ar-SA"/>
        </a:p>
      </dgm:t>
    </dgm:pt>
    <dgm:pt modelId="{CA1C5AE3-FE33-4640-962B-F662C596E02E}" type="pres">
      <dgm:prSet presAssocID="{DCC1F664-C07A-4FAD-AF5A-0CE59E4831B0}" presName="negativeSpace" presStyleCnt="0"/>
      <dgm:spPr/>
    </dgm:pt>
    <dgm:pt modelId="{DE7888A0-8F35-4D79-AC0A-ABA7585E356F}" type="pres">
      <dgm:prSet presAssocID="{DCC1F664-C07A-4FAD-AF5A-0CE59E4831B0}" presName="childText" presStyleLbl="conFgAcc1" presStyleIdx="0" presStyleCnt="3">
        <dgm:presLayoutVars>
          <dgm:bulletEnabled val="1"/>
        </dgm:presLayoutVars>
      </dgm:prSet>
      <dgm:spPr/>
      <dgm:t>
        <a:bodyPr/>
        <a:lstStyle/>
        <a:p>
          <a:pPr rtl="1"/>
          <a:endParaRPr lang="ar-SA"/>
        </a:p>
      </dgm:t>
    </dgm:pt>
    <dgm:pt modelId="{DDD58148-CB4A-4925-91A1-79B7A6C47990}" type="pres">
      <dgm:prSet presAssocID="{4C6DFE94-01D6-41BB-8BD2-1C0C3BDBB6B6}" presName="spaceBetweenRectangles" presStyleCnt="0"/>
      <dgm:spPr/>
    </dgm:pt>
    <dgm:pt modelId="{61EE8378-34AE-407D-ACEF-FFF2FBF80F9A}" type="pres">
      <dgm:prSet presAssocID="{B364FD3D-FE21-40EA-A26B-E842E467F431}" presName="parentLin" presStyleCnt="0"/>
      <dgm:spPr/>
    </dgm:pt>
    <dgm:pt modelId="{58FE5CC6-31C9-4477-A783-B83A7F01B55F}" type="pres">
      <dgm:prSet presAssocID="{B364FD3D-FE21-40EA-A26B-E842E467F431}" presName="parentLeftMargin" presStyleLbl="node1" presStyleIdx="0" presStyleCnt="3"/>
      <dgm:spPr/>
      <dgm:t>
        <a:bodyPr/>
        <a:lstStyle/>
        <a:p>
          <a:pPr rtl="1"/>
          <a:endParaRPr lang="ar-SA"/>
        </a:p>
      </dgm:t>
    </dgm:pt>
    <dgm:pt modelId="{9FFB8D9C-76E9-4230-AC5D-42F9B56EFFA9}" type="pres">
      <dgm:prSet presAssocID="{B364FD3D-FE21-40EA-A26B-E842E467F431}" presName="parentText" presStyleLbl="node1" presStyleIdx="1" presStyleCnt="3" custLinFactNeighborX="5884" custLinFactNeighborY="-4610">
        <dgm:presLayoutVars>
          <dgm:chMax val="0"/>
          <dgm:bulletEnabled val="1"/>
        </dgm:presLayoutVars>
      </dgm:prSet>
      <dgm:spPr/>
      <dgm:t>
        <a:bodyPr/>
        <a:lstStyle/>
        <a:p>
          <a:pPr rtl="1"/>
          <a:endParaRPr lang="ar-SA"/>
        </a:p>
      </dgm:t>
    </dgm:pt>
    <dgm:pt modelId="{4FCFEA20-F77C-4169-9346-4BACABA147F5}" type="pres">
      <dgm:prSet presAssocID="{B364FD3D-FE21-40EA-A26B-E842E467F431}" presName="negativeSpace" presStyleCnt="0"/>
      <dgm:spPr/>
    </dgm:pt>
    <dgm:pt modelId="{051FE898-7219-4581-9EB8-45184D6FCFD6}" type="pres">
      <dgm:prSet presAssocID="{B364FD3D-FE21-40EA-A26B-E842E467F431}" presName="childText" presStyleLbl="conFgAcc1" presStyleIdx="1" presStyleCnt="3">
        <dgm:presLayoutVars>
          <dgm:bulletEnabled val="1"/>
        </dgm:presLayoutVars>
      </dgm:prSet>
      <dgm:spPr/>
      <dgm:t>
        <a:bodyPr/>
        <a:lstStyle/>
        <a:p>
          <a:pPr rtl="1"/>
          <a:endParaRPr lang="ar-SA"/>
        </a:p>
      </dgm:t>
    </dgm:pt>
    <dgm:pt modelId="{2B356ACA-E30D-4C29-93F9-F0B70832D2F4}" type="pres">
      <dgm:prSet presAssocID="{E752B6DF-1488-4E2C-906C-8346CDECBAB4}" presName="spaceBetweenRectangles" presStyleCnt="0"/>
      <dgm:spPr/>
    </dgm:pt>
    <dgm:pt modelId="{209AD97C-E4B8-44E2-8A81-9DBBAFC8863F}" type="pres">
      <dgm:prSet presAssocID="{5906963E-1A61-4F93-B9E4-9044AAFAB0F0}" presName="parentLin" presStyleCnt="0"/>
      <dgm:spPr/>
    </dgm:pt>
    <dgm:pt modelId="{E61AD566-DDD8-4573-9689-6E8839F9C93D}" type="pres">
      <dgm:prSet presAssocID="{5906963E-1A61-4F93-B9E4-9044AAFAB0F0}" presName="parentLeftMargin" presStyleLbl="node1" presStyleIdx="1" presStyleCnt="3"/>
      <dgm:spPr/>
      <dgm:t>
        <a:bodyPr/>
        <a:lstStyle/>
        <a:p>
          <a:pPr rtl="1"/>
          <a:endParaRPr lang="ar-SA"/>
        </a:p>
      </dgm:t>
    </dgm:pt>
    <dgm:pt modelId="{19056CFD-9477-48E8-982E-86301528B71F}" type="pres">
      <dgm:prSet presAssocID="{5906963E-1A61-4F93-B9E4-9044AAFAB0F0}" presName="parentText" presStyleLbl="node1" presStyleIdx="2" presStyleCnt="3" custScaleX="164551" custLinFactNeighborX="19133" custLinFactNeighborY="-4982">
        <dgm:presLayoutVars>
          <dgm:chMax val="0"/>
          <dgm:bulletEnabled val="1"/>
        </dgm:presLayoutVars>
      </dgm:prSet>
      <dgm:spPr/>
      <dgm:t>
        <a:bodyPr/>
        <a:lstStyle/>
        <a:p>
          <a:pPr rtl="1"/>
          <a:endParaRPr lang="ar-SA"/>
        </a:p>
      </dgm:t>
    </dgm:pt>
    <dgm:pt modelId="{2BEAD6A1-5B2A-4D07-B129-F390CF657195}" type="pres">
      <dgm:prSet presAssocID="{5906963E-1A61-4F93-B9E4-9044AAFAB0F0}" presName="negativeSpace" presStyleCnt="0"/>
      <dgm:spPr/>
    </dgm:pt>
    <dgm:pt modelId="{0968674F-2BD5-48EE-8F66-04E319A57443}" type="pres">
      <dgm:prSet presAssocID="{5906963E-1A61-4F93-B9E4-9044AAFAB0F0}" presName="childText" presStyleLbl="conFgAcc1" presStyleIdx="2" presStyleCnt="3" custLinFactNeighborX="-1318" custLinFactNeighborY="-18924">
        <dgm:presLayoutVars>
          <dgm:bulletEnabled val="1"/>
        </dgm:presLayoutVars>
      </dgm:prSet>
      <dgm:spPr/>
      <dgm:t>
        <a:bodyPr/>
        <a:lstStyle/>
        <a:p>
          <a:pPr rtl="1"/>
          <a:endParaRPr lang="ar-SA"/>
        </a:p>
      </dgm:t>
    </dgm:pt>
  </dgm:ptLst>
  <dgm:cxnLst>
    <dgm:cxn modelId="{6DC8F863-77CB-4121-A55D-52CC2BA31ECE}" type="presOf" srcId="{B364FD3D-FE21-40EA-A26B-E842E467F431}" destId="{9FFB8D9C-76E9-4230-AC5D-42F9B56EFFA9}" srcOrd="1" destOrd="0" presId="urn:microsoft.com/office/officeart/2005/8/layout/list1"/>
    <dgm:cxn modelId="{55DE9FCB-ED12-4C60-8412-35856F8CBB3C}" type="presOf" srcId="{B364FD3D-FE21-40EA-A26B-E842E467F431}" destId="{58FE5CC6-31C9-4477-A783-B83A7F01B55F}" srcOrd="0" destOrd="0" presId="urn:microsoft.com/office/officeart/2005/8/layout/list1"/>
    <dgm:cxn modelId="{CEA29BFD-3954-43B8-9456-36EC6C9F3A5C}" srcId="{0217AE94-641D-4DE2-8D4E-085F51D99746}" destId="{B364FD3D-FE21-40EA-A26B-E842E467F431}" srcOrd="1" destOrd="0" parTransId="{DDFD05B9-5D2A-4977-991D-82E13D884B61}" sibTransId="{E752B6DF-1488-4E2C-906C-8346CDECBAB4}"/>
    <dgm:cxn modelId="{FD562D1B-3905-49B4-9933-B685F2916759}" type="presOf" srcId="{DCC1F664-C07A-4FAD-AF5A-0CE59E4831B0}" destId="{5AC6EB08-0D0E-4D0B-B57F-7F9188292722}" srcOrd="0" destOrd="0" presId="urn:microsoft.com/office/officeart/2005/8/layout/list1"/>
    <dgm:cxn modelId="{87173B0D-C5B4-419B-B491-897009702852}" type="presOf" srcId="{5906963E-1A61-4F93-B9E4-9044AAFAB0F0}" destId="{19056CFD-9477-48E8-982E-86301528B71F}" srcOrd="1" destOrd="0" presId="urn:microsoft.com/office/officeart/2005/8/layout/list1"/>
    <dgm:cxn modelId="{047BA416-53F7-43D3-977F-B26C494100EB}" type="presOf" srcId="{0217AE94-641D-4DE2-8D4E-085F51D99746}" destId="{C2DB3076-BAFB-4E0F-AB8F-572194BF31D8}" srcOrd="0" destOrd="0" presId="urn:microsoft.com/office/officeart/2005/8/layout/list1"/>
    <dgm:cxn modelId="{A3EDA9A3-2EE9-48A8-B9FD-C7866AA713FF}" type="presOf" srcId="{F4A0E531-FA3B-4C63-BECD-EAE101A09C65}" destId="{051FE898-7219-4581-9EB8-45184D6FCFD6}" srcOrd="0" destOrd="0" presId="urn:microsoft.com/office/officeart/2005/8/layout/list1"/>
    <dgm:cxn modelId="{A1940F99-8D94-4F2E-8D74-4878B7205661}" srcId="{B364FD3D-FE21-40EA-A26B-E842E467F431}" destId="{F4A0E531-FA3B-4C63-BECD-EAE101A09C65}" srcOrd="0" destOrd="0" parTransId="{4FBEE272-BD76-4C56-9176-F7B12059907A}" sibTransId="{BDFF9DD1-9AAF-4D8C-B6CD-F53984696982}"/>
    <dgm:cxn modelId="{E6B5A86A-CA7F-4D39-844A-0A8DEE54247A}" srcId="{5906963E-1A61-4F93-B9E4-9044AAFAB0F0}" destId="{DF3468E9-46EF-480A-A1E4-939FC91833BA}" srcOrd="0" destOrd="0" parTransId="{71BA1FBA-C6A2-4D20-883A-69A3FE795F2C}" sibTransId="{C46F043D-386C-4707-A801-FEA2A21DB4D6}"/>
    <dgm:cxn modelId="{BCD6A2E5-C524-42F0-8BE2-83F9ED9FE4B2}" type="presOf" srcId="{DF3468E9-46EF-480A-A1E4-939FC91833BA}" destId="{0968674F-2BD5-48EE-8F66-04E319A57443}" srcOrd="0" destOrd="0" presId="urn:microsoft.com/office/officeart/2005/8/layout/list1"/>
    <dgm:cxn modelId="{297E33D7-C9F3-4177-940E-D4CDD2B65DC8}" srcId="{DCC1F664-C07A-4FAD-AF5A-0CE59E4831B0}" destId="{A25D358C-4532-4739-B7F1-495C80EE8C88}" srcOrd="0" destOrd="0" parTransId="{C84C5638-E840-4336-8683-649FD7DBAD80}" sibTransId="{B4798A7B-059A-4145-9F62-0E7F18762025}"/>
    <dgm:cxn modelId="{39F7D3B9-CC56-4F00-B762-88346E2EF713}" type="presOf" srcId="{5906963E-1A61-4F93-B9E4-9044AAFAB0F0}" destId="{E61AD566-DDD8-4573-9689-6E8839F9C93D}" srcOrd="0" destOrd="0" presId="urn:microsoft.com/office/officeart/2005/8/layout/list1"/>
    <dgm:cxn modelId="{AC401B08-31D3-4EB4-8286-8F401E32642C}" srcId="{0217AE94-641D-4DE2-8D4E-085F51D99746}" destId="{5906963E-1A61-4F93-B9E4-9044AAFAB0F0}" srcOrd="2" destOrd="0" parTransId="{E2530D9A-0267-421B-8596-4CA225F9A05C}" sibTransId="{39497559-EADE-4F57-82CB-E199A3FE258C}"/>
    <dgm:cxn modelId="{10743497-CD86-4DC3-BDC2-B412A77BA3D5}" type="presOf" srcId="{A25D358C-4532-4739-B7F1-495C80EE8C88}" destId="{DE7888A0-8F35-4D79-AC0A-ABA7585E356F}" srcOrd="0" destOrd="0" presId="urn:microsoft.com/office/officeart/2005/8/layout/list1"/>
    <dgm:cxn modelId="{46B7093B-5346-4C17-9F10-0B333BC5D594}" type="presOf" srcId="{DCC1F664-C07A-4FAD-AF5A-0CE59E4831B0}" destId="{5FFFB5F4-0893-4FA6-87A2-C0EDB6F46B92}" srcOrd="1" destOrd="0" presId="urn:microsoft.com/office/officeart/2005/8/layout/list1"/>
    <dgm:cxn modelId="{C2E39729-ABB0-413F-9D99-D2BDE6F32B3A}" srcId="{0217AE94-641D-4DE2-8D4E-085F51D99746}" destId="{DCC1F664-C07A-4FAD-AF5A-0CE59E4831B0}" srcOrd="0" destOrd="0" parTransId="{BE2E4B25-5FE2-4C28-A6A8-F3547787582E}" sibTransId="{4C6DFE94-01D6-41BB-8BD2-1C0C3BDBB6B6}"/>
    <dgm:cxn modelId="{2731298C-984F-4DE8-9AC1-9A7950C398DF}" type="presParOf" srcId="{C2DB3076-BAFB-4E0F-AB8F-572194BF31D8}" destId="{7D49396B-431E-42CA-8F46-E37B145C1B30}" srcOrd="0" destOrd="0" presId="urn:microsoft.com/office/officeart/2005/8/layout/list1"/>
    <dgm:cxn modelId="{08D5685F-A10F-4E6A-B0EF-CE2F50E431CB}" type="presParOf" srcId="{7D49396B-431E-42CA-8F46-E37B145C1B30}" destId="{5AC6EB08-0D0E-4D0B-B57F-7F9188292722}" srcOrd="0" destOrd="0" presId="urn:microsoft.com/office/officeart/2005/8/layout/list1"/>
    <dgm:cxn modelId="{4D40580A-D34B-460E-A74C-B2A7146B0D2E}" type="presParOf" srcId="{7D49396B-431E-42CA-8F46-E37B145C1B30}" destId="{5FFFB5F4-0893-4FA6-87A2-C0EDB6F46B92}" srcOrd="1" destOrd="0" presId="urn:microsoft.com/office/officeart/2005/8/layout/list1"/>
    <dgm:cxn modelId="{037CE9D5-F696-4468-8B50-79A6705866EC}" type="presParOf" srcId="{C2DB3076-BAFB-4E0F-AB8F-572194BF31D8}" destId="{CA1C5AE3-FE33-4640-962B-F662C596E02E}" srcOrd="1" destOrd="0" presId="urn:microsoft.com/office/officeart/2005/8/layout/list1"/>
    <dgm:cxn modelId="{2F01CDE7-E189-4FBC-8A23-F747D4C67264}" type="presParOf" srcId="{C2DB3076-BAFB-4E0F-AB8F-572194BF31D8}" destId="{DE7888A0-8F35-4D79-AC0A-ABA7585E356F}" srcOrd="2" destOrd="0" presId="urn:microsoft.com/office/officeart/2005/8/layout/list1"/>
    <dgm:cxn modelId="{FD7480BA-5E37-4D29-B344-1D8E2E059777}" type="presParOf" srcId="{C2DB3076-BAFB-4E0F-AB8F-572194BF31D8}" destId="{DDD58148-CB4A-4925-91A1-79B7A6C47990}" srcOrd="3" destOrd="0" presId="urn:microsoft.com/office/officeart/2005/8/layout/list1"/>
    <dgm:cxn modelId="{5A923D72-1F80-4C14-9C6D-06987FD999E1}" type="presParOf" srcId="{C2DB3076-BAFB-4E0F-AB8F-572194BF31D8}" destId="{61EE8378-34AE-407D-ACEF-FFF2FBF80F9A}" srcOrd="4" destOrd="0" presId="urn:microsoft.com/office/officeart/2005/8/layout/list1"/>
    <dgm:cxn modelId="{30EA144D-9067-4CDC-8E1A-3E07D68CCA38}" type="presParOf" srcId="{61EE8378-34AE-407D-ACEF-FFF2FBF80F9A}" destId="{58FE5CC6-31C9-4477-A783-B83A7F01B55F}" srcOrd="0" destOrd="0" presId="urn:microsoft.com/office/officeart/2005/8/layout/list1"/>
    <dgm:cxn modelId="{1DC2B42D-C908-4047-8ABB-5F5198064596}" type="presParOf" srcId="{61EE8378-34AE-407D-ACEF-FFF2FBF80F9A}" destId="{9FFB8D9C-76E9-4230-AC5D-42F9B56EFFA9}" srcOrd="1" destOrd="0" presId="urn:microsoft.com/office/officeart/2005/8/layout/list1"/>
    <dgm:cxn modelId="{DFBE4583-6862-4242-843B-BBD7F7FEFC84}" type="presParOf" srcId="{C2DB3076-BAFB-4E0F-AB8F-572194BF31D8}" destId="{4FCFEA20-F77C-4169-9346-4BACABA147F5}" srcOrd="5" destOrd="0" presId="urn:microsoft.com/office/officeart/2005/8/layout/list1"/>
    <dgm:cxn modelId="{853E4B52-0E18-4128-BA9B-42117F255B73}" type="presParOf" srcId="{C2DB3076-BAFB-4E0F-AB8F-572194BF31D8}" destId="{051FE898-7219-4581-9EB8-45184D6FCFD6}" srcOrd="6" destOrd="0" presId="urn:microsoft.com/office/officeart/2005/8/layout/list1"/>
    <dgm:cxn modelId="{D0722958-311A-4968-86DE-D2D98BBD8213}" type="presParOf" srcId="{C2DB3076-BAFB-4E0F-AB8F-572194BF31D8}" destId="{2B356ACA-E30D-4C29-93F9-F0B70832D2F4}" srcOrd="7" destOrd="0" presId="urn:microsoft.com/office/officeart/2005/8/layout/list1"/>
    <dgm:cxn modelId="{D16A428C-B883-46EA-973D-CAF564C2FDAB}" type="presParOf" srcId="{C2DB3076-BAFB-4E0F-AB8F-572194BF31D8}" destId="{209AD97C-E4B8-44E2-8A81-9DBBAFC8863F}" srcOrd="8" destOrd="0" presId="urn:microsoft.com/office/officeart/2005/8/layout/list1"/>
    <dgm:cxn modelId="{D4FB995F-BD34-4E18-B9F4-0A596C3AF6BD}" type="presParOf" srcId="{209AD97C-E4B8-44E2-8A81-9DBBAFC8863F}" destId="{E61AD566-DDD8-4573-9689-6E8839F9C93D}" srcOrd="0" destOrd="0" presId="urn:microsoft.com/office/officeart/2005/8/layout/list1"/>
    <dgm:cxn modelId="{F448E323-07DA-43AA-B1B3-43BE97EBDD2A}" type="presParOf" srcId="{209AD97C-E4B8-44E2-8A81-9DBBAFC8863F}" destId="{19056CFD-9477-48E8-982E-86301528B71F}" srcOrd="1" destOrd="0" presId="urn:microsoft.com/office/officeart/2005/8/layout/list1"/>
    <dgm:cxn modelId="{EFCD2FED-DA35-413E-9FD9-BBF738E493FA}" type="presParOf" srcId="{C2DB3076-BAFB-4E0F-AB8F-572194BF31D8}" destId="{2BEAD6A1-5B2A-4D07-B129-F390CF657195}" srcOrd="9" destOrd="0" presId="urn:microsoft.com/office/officeart/2005/8/layout/list1"/>
    <dgm:cxn modelId="{BD2366EC-6989-4CCC-AEA9-4B41617D51B5}" type="presParOf" srcId="{C2DB3076-BAFB-4E0F-AB8F-572194BF31D8}" destId="{0968674F-2BD5-48EE-8F66-04E319A574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D226C2-7EDD-46BE-A983-19A2069F8FE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B7D544FC-1B32-422B-A1D1-E602135B2859}" type="pres">
      <dgm:prSet presAssocID="{02D226C2-7EDD-46BE-A983-19A2069F8FEE}" presName="hierChild1" presStyleCnt="0">
        <dgm:presLayoutVars>
          <dgm:orgChart val="1"/>
          <dgm:chPref val="1"/>
          <dgm:dir/>
          <dgm:animOne val="branch"/>
          <dgm:animLvl val="lvl"/>
          <dgm:resizeHandles/>
        </dgm:presLayoutVars>
      </dgm:prSet>
      <dgm:spPr/>
      <dgm:t>
        <a:bodyPr/>
        <a:lstStyle/>
        <a:p>
          <a:pPr rtl="1"/>
          <a:endParaRPr lang="ar-SA"/>
        </a:p>
      </dgm:t>
    </dgm:pt>
  </dgm:ptLst>
  <dgm:cxnLst>
    <dgm:cxn modelId="{5BBA8998-A3BF-4FC3-BB6E-7E8913CBDF82}" type="presOf" srcId="{02D226C2-7EDD-46BE-A983-19A2069F8FEE}" destId="{B7D544FC-1B32-422B-A1D1-E602135B2859}"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FD1A02-BB06-40B2-8E1D-DAD3E614858F}"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pPr rtl="1"/>
          <a:endParaRPr lang="ar-SA"/>
        </a:p>
      </dgm:t>
    </dgm:pt>
    <dgm:pt modelId="{746A4D55-6CD1-47AB-8CFE-6F23CD10CE38}">
      <dgm:prSet phldrT="[نص]" custT="1"/>
      <dgm:spPr/>
      <dgm:t>
        <a:bodyPr/>
        <a:lstStyle/>
        <a:p>
          <a:pPr rtl="1"/>
          <a:r>
            <a:rPr lang="ar-EG" sz="3600" b="1" dirty="0" smtClean="0"/>
            <a:t>أنظمة بنوك الأسئلة</a:t>
          </a:r>
          <a:endParaRPr lang="ar-SA" sz="3600" b="1" dirty="0"/>
        </a:p>
      </dgm:t>
    </dgm:pt>
    <dgm:pt modelId="{95165E77-B1D4-4739-AD78-148FDB16EFDC}" type="parTrans" cxnId="{12612EB7-2334-41A3-A1BA-B8CD89BB35A4}">
      <dgm:prSet/>
      <dgm:spPr/>
      <dgm:t>
        <a:bodyPr/>
        <a:lstStyle/>
        <a:p>
          <a:pPr rtl="1"/>
          <a:endParaRPr lang="ar-SA"/>
        </a:p>
      </dgm:t>
    </dgm:pt>
    <dgm:pt modelId="{CD5B8B00-7B32-44DE-8535-3C1C65065B2A}" type="sibTrans" cxnId="{12612EB7-2334-41A3-A1BA-B8CD89BB35A4}">
      <dgm:prSet/>
      <dgm:spPr/>
      <dgm:t>
        <a:bodyPr/>
        <a:lstStyle/>
        <a:p>
          <a:pPr rtl="1"/>
          <a:endParaRPr lang="ar-SA"/>
        </a:p>
      </dgm:t>
    </dgm:pt>
    <dgm:pt modelId="{0FC257D6-7F90-4E7C-AF8D-17D4E3302772}">
      <dgm:prSet/>
      <dgm:spPr/>
      <dgm:t>
        <a:bodyPr/>
        <a:lstStyle/>
        <a:p>
          <a:pPr rtl="1"/>
          <a:r>
            <a:rPr lang="ar-SA" dirty="0" smtClean="0"/>
            <a:t>بنك المفردات المفتوح </a:t>
          </a:r>
          <a:r>
            <a:rPr lang="en-US" b="1" dirty="0" smtClean="0"/>
            <a:t>Open Items Bank</a:t>
          </a:r>
          <a:r>
            <a:rPr lang="ar-SA" dirty="0" smtClean="0"/>
            <a:t> الذى يستخدم في عمليات التقويم التكويني أو البنائي، والتقويم التشخيصي </a:t>
          </a:r>
          <a:endParaRPr lang="ar-EG" dirty="0"/>
        </a:p>
      </dgm:t>
    </dgm:pt>
    <dgm:pt modelId="{9DE3A0C1-8D72-4BFF-B1EE-C1BA074FB998}" type="parTrans" cxnId="{93E2267C-711C-4685-80F1-BFD72DFF70B7}">
      <dgm:prSet/>
      <dgm:spPr/>
      <dgm:t>
        <a:bodyPr/>
        <a:lstStyle/>
        <a:p>
          <a:pPr rtl="1"/>
          <a:endParaRPr lang="ar-EG"/>
        </a:p>
      </dgm:t>
    </dgm:pt>
    <dgm:pt modelId="{E3236000-39B3-454E-9DC4-3D64464603AE}" type="sibTrans" cxnId="{93E2267C-711C-4685-80F1-BFD72DFF70B7}">
      <dgm:prSet/>
      <dgm:spPr/>
      <dgm:t>
        <a:bodyPr/>
        <a:lstStyle/>
        <a:p>
          <a:pPr rtl="1"/>
          <a:endParaRPr lang="ar-EG"/>
        </a:p>
      </dgm:t>
    </dgm:pt>
    <dgm:pt modelId="{6E161C06-8343-4E43-806D-F595795B36AC}">
      <dgm:prSet/>
      <dgm:spPr/>
      <dgm:t>
        <a:bodyPr/>
        <a:lstStyle/>
        <a:p>
          <a:pPr rtl="1"/>
          <a:r>
            <a:rPr lang="ar-SA" dirty="0" smtClean="0"/>
            <a:t>بنك المفردات المغلق أو السرى </a:t>
          </a:r>
          <a:r>
            <a:rPr lang="en-US" b="1" dirty="0" smtClean="0"/>
            <a:t> Secure Items Bank</a:t>
          </a:r>
          <a:r>
            <a:rPr lang="ar-SA" dirty="0" smtClean="0"/>
            <a:t> الذى يستخدم لإعداد اختبارات التقويم النهائي في نهاية العام الدراسي، أو نهاية الفصل الدراسي</a:t>
          </a:r>
          <a:endParaRPr lang="ar-EG" dirty="0"/>
        </a:p>
      </dgm:t>
    </dgm:pt>
    <dgm:pt modelId="{9985B345-02E4-402C-8BD6-73387FF46F74}" type="parTrans" cxnId="{A757A238-A16C-4396-AEEE-94B0A1680E8A}">
      <dgm:prSet/>
      <dgm:spPr/>
      <dgm:t>
        <a:bodyPr/>
        <a:lstStyle/>
        <a:p>
          <a:pPr rtl="1"/>
          <a:endParaRPr lang="ar-EG"/>
        </a:p>
      </dgm:t>
    </dgm:pt>
    <dgm:pt modelId="{96312676-E9C5-4DAD-9DFF-ABE6A0DEFAA8}" type="sibTrans" cxnId="{A757A238-A16C-4396-AEEE-94B0A1680E8A}">
      <dgm:prSet/>
      <dgm:spPr/>
      <dgm:t>
        <a:bodyPr/>
        <a:lstStyle/>
        <a:p>
          <a:pPr rtl="1"/>
          <a:endParaRPr lang="ar-EG"/>
        </a:p>
      </dgm:t>
    </dgm:pt>
    <dgm:pt modelId="{60DE2F07-86F0-4DBE-82D9-01BF59246F67}" type="pres">
      <dgm:prSet presAssocID="{76FD1A02-BB06-40B2-8E1D-DAD3E614858F}" presName="hierChild1" presStyleCnt="0">
        <dgm:presLayoutVars>
          <dgm:orgChart val="1"/>
          <dgm:chPref val="1"/>
          <dgm:dir/>
          <dgm:animOne val="branch"/>
          <dgm:animLvl val="lvl"/>
          <dgm:resizeHandles/>
        </dgm:presLayoutVars>
      </dgm:prSet>
      <dgm:spPr/>
      <dgm:t>
        <a:bodyPr/>
        <a:lstStyle/>
        <a:p>
          <a:pPr rtl="1"/>
          <a:endParaRPr lang="ar-SA"/>
        </a:p>
      </dgm:t>
    </dgm:pt>
    <dgm:pt modelId="{F38EAB59-D785-44E4-8919-758F763B09BA}" type="pres">
      <dgm:prSet presAssocID="{746A4D55-6CD1-47AB-8CFE-6F23CD10CE38}" presName="hierRoot1" presStyleCnt="0">
        <dgm:presLayoutVars>
          <dgm:hierBranch val="init"/>
        </dgm:presLayoutVars>
      </dgm:prSet>
      <dgm:spPr/>
    </dgm:pt>
    <dgm:pt modelId="{BA00EA79-E968-44CE-9648-74731437F0EC}" type="pres">
      <dgm:prSet presAssocID="{746A4D55-6CD1-47AB-8CFE-6F23CD10CE38}" presName="rootComposite1" presStyleCnt="0"/>
      <dgm:spPr/>
    </dgm:pt>
    <dgm:pt modelId="{A384837B-C499-4165-8FB6-CD4430BCA1C8}" type="pres">
      <dgm:prSet presAssocID="{746A4D55-6CD1-47AB-8CFE-6F23CD10CE38}" presName="rootText1" presStyleLbl="node0" presStyleIdx="0" presStyleCnt="1" custScaleX="216657">
        <dgm:presLayoutVars>
          <dgm:chPref val="3"/>
        </dgm:presLayoutVars>
      </dgm:prSet>
      <dgm:spPr/>
      <dgm:t>
        <a:bodyPr/>
        <a:lstStyle/>
        <a:p>
          <a:pPr rtl="1"/>
          <a:endParaRPr lang="ar-SA"/>
        </a:p>
      </dgm:t>
    </dgm:pt>
    <dgm:pt modelId="{F5EFE073-816F-4639-B99A-0C9337678630}" type="pres">
      <dgm:prSet presAssocID="{746A4D55-6CD1-47AB-8CFE-6F23CD10CE38}" presName="rootConnector1" presStyleLbl="node1" presStyleIdx="0" presStyleCnt="0"/>
      <dgm:spPr/>
      <dgm:t>
        <a:bodyPr/>
        <a:lstStyle/>
        <a:p>
          <a:pPr rtl="1"/>
          <a:endParaRPr lang="ar-SA"/>
        </a:p>
      </dgm:t>
    </dgm:pt>
    <dgm:pt modelId="{9C273938-BED9-4B51-87C4-C16D95B4B1BC}" type="pres">
      <dgm:prSet presAssocID="{746A4D55-6CD1-47AB-8CFE-6F23CD10CE38}" presName="hierChild2" presStyleCnt="0"/>
      <dgm:spPr/>
    </dgm:pt>
    <dgm:pt modelId="{B75EF9EB-7AC6-4CC2-81C5-12E48F8E14DB}" type="pres">
      <dgm:prSet presAssocID="{9985B345-02E4-402C-8BD6-73387FF46F74}" presName="Name37" presStyleLbl="parChTrans1D2" presStyleIdx="0" presStyleCnt="2"/>
      <dgm:spPr/>
      <dgm:t>
        <a:bodyPr/>
        <a:lstStyle/>
        <a:p>
          <a:pPr rtl="1"/>
          <a:endParaRPr lang="ar-EG"/>
        </a:p>
      </dgm:t>
    </dgm:pt>
    <dgm:pt modelId="{7A6D5641-5A29-4B60-97A5-5CE60782780D}" type="pres">
      <dgm:prSet presAssocID="{6E161C06-8343-4E43-806D-F595795B36AC}" presName="hierRoot2" presStyleCnt="0">
        <dgm:presLayoutVars>
          <dgm:hierBranch val="init"/>
        </dgm:presLayoutVars>
      </dgm:prSet>
      <dgm:spPr/>
    </dgm:pt>
    <dgm:pt modelId="{123B84D6-CA02-4683-B500-04BAE254A1DF}" type="pres">
      <dgm:prSet presAssocID="{6E161C06-8343-4E43-806D-F595795B36AC}" presName="rootComposite" presStyleCnt="0"/>
      <dgm:spPr/>
    </dgm:pt>
    <dgm:pt modelId="{14301C54-B4AE-410D-9029-9F0772391A2E}" type="pres">
      <dgm:prSet presAssocID="{6E161C06-8343-4E43-806D-F595795B36AC}" presName="rootText" presStyleLbl="node2" presStyleIdx="0" presStyleCnt="2" custScaleX="169760" custScaleY="225076">
        <dgm:presLayoutVars>
          <dgm:chPref val="3"/>
        </dgm:presLayoutVars>
      </dgm:prSet>
      <dgm:spPr/>
      <dgm:t>
        <a:bodyPr/>
        <a:lstStyle/>
        <a:p>
          <a:pPr rtl="1"/>
          <a:endParaRPr lang="ar-EG"/>
        </a:p>
      </dgm:t>
    </dgm:pt>
    <dgm:pt modelId="{878302F9-A95C-40F2-9670-DEB26852BE6E}" type="pres">
      <dgm:prSet presAssocID="{6E161C06-8343-4E43-806D-F595795B36AC}" presName="rootConnector" presStyleLbl="node2" presStyleIdx="0" presStyleCnt="2"/>
      <dgm:spPr/>
      <dgm:t>
        <a:bodyPr/>
        <a:lstStyle/>
        <a:p>
          <a:pPr rtl="1"/>
          <a:endParaRPr lang="ar-EG"/>
        </a:p>
      </dgm:t>
    </dgm:pt>
    <dgm:pt modelId="{94B1D49E-C789-407B-B4E5-6058872FD2AC}" type="pres">
      <dgm:prSet presAssocID="{6E161C06-8343-4E43-806D-F595795B36AC}" presName="hierChild4" presStyleCnt="0"/>
      <dgm:spPr/>
    </dgm:pt>
    <dgm:pt modelId="{6C972CF6-5E23-44DF-8D20-7B819C3976E3}" type="pres">
      <dgm:prSet presAssocID="{6E161C06-8343-4E43-806D-F595795B36AC}" presName="hierChild5" presStyleCnt="0"/>
      <dgm:spPr/>
    </dgm:pt>
    <dgm:pt modelId="{36B846F5-359D-40D2-B336-446A7D99E511}" type="pres">
      <dgm:prSet presAssocID="{9DE3A0C1-8D72-4BFF-B1EE-C1BA074FB998}" presName="Name37" presStyleLbl="parChTrans1D2" presStyleIdx="1" presStyleCnt="2"/>
      <dgm:spPr/>
      <dgm:t>
        <a:bodyPr/>
        <a:lstStyle/>
        <a:p>
          <a:pPr rtl="1"/>
          <a:endParaRPr lang="ar-EG"/>
        </a:p>
      </dgm:t>
    </dgm:pt>
    <dgm:pt modelId="{88ED65F4-A5C4-41BB-81E2-2778F16443AA}" type="pres">
      <dgm:prSet presAssocID="{0FC257D6-7F90-4E7C-AF8D-17D4E3302772}" presName="hierRoot2" presStyleCnt="0">
        <dgm:presLayoutVars>
          <dgm:hierBranch val="init"/>
        </dgm:presLayoutVars>
      </dgm:prSet>
      <dgm:spPr/>
    </dgm:pt>
    <dgm:pt modelId="{4FB1D6BF-953C-4C1B-8376-7F8A3C117D60}" type="pres">
      <dgm:prSet presAssocID="{0FC257D6-7F90-4E7C-AF8D-17D4E3302772}" presName="rootComposite" presStyleCnt="0"/>
      <dgm:spPr/>
    </dgm:pt>
    <dgm:pt modelId="{57451320-F996-4A98-81FC-8105514BFE78}" type="pres">
      <dgm:prSet presAssocID="{0FC257D6-7F90-4E7C-AF8D-17D4E3302772}" presName="rootText" presStyleLbl="node2" presStyleIdx="1" presStyleCnt="2" custScaleX="167042" custScaleY="227894">
        <dgm:presLayoutVars>
          <dgm:chPref val="3"/>
        </dgm:presLayoutVars>
      </dgm:prSet>
      <dgm:spPr/>
      <dgm:t>
        <a:bodyPr/>
        <a:lstStyle/>
        <a:p>
          <a:pPr rtl="1"/>
          <a:endParaRPr lang="ar-EG"/>
        </a:p>
      </dgm:t>
    </dgm:pt>
    <dgm:pt modelId="{3D93C59F-C8DA-45A6-A041-8BBD8D2E0412}" type="pres">
      <dgm:prSet presAssocID="{0FC257D6-7F90-4E7C-AF8D-17D4E3302772}" presName="rootConnector" presStyleLbl="node2" presStyleIdx="1" presStyleCnt="2"/>
      <dgm:spPr/>
      <dgm:t>
        <a:bodyPr/>
        <a:lstStyle/>
        <a:p>
          <a:pPr rtl="1"/>
          <a:endParaRPr lang="ar-EG"/>
        </a:p>
      </dgm:t>
    </dgm:pt>
    <dgm:pt modelId="{45319D97-7D82-4919-B96C-01ACB9C9D239}" type="pres">
      <dgm:prSet presAssocID="{0FC257D6-7F90-4E7C-AF8D-17D4E3302772}" presName="hierChild4" presStyleCnt="0"/>
      <dgm:spPr/>
    </dgm:pt>
    <dgm:pt modelId="{C54B750A-E7DD-4932-BB04-07D2B7BF9F03}" type="pres">
      <dgm:prSet presAssocID="{0FC257D6-7F90-4E7C-AF8D-17D4E3302772}" presName="hierChild5" presStyleCnt="0"/>
      <dgm:spPr/>
    </dgm:pt>
    <dgm:pt modelId="{E1F46927-45FC-417F-8D1D-AFC286321E03}" type="pres">
      <dgm:prSet presAssocID="{746A4D55-6CD1-47AB-8CFE-6F23CD10CE38}" presName="hierChild3" presStyleCnt="0"/>
      <dgm:spPr/>
    </dgm:pt>
  </dgm:ptLst>
  <dgm:cxnLst>
    <dgm:cxn modelId="{8BAC9321-4474-4F22-9241-05E9E4394B28}" type="presOf" srcId="{6E161C06-8343-4E43-806D-F595795B36AC}" destId="{878302F9-A95C-40F2-9670-DEB26852BE6E}" srcOrd="1" destOrd="0" presId="urn:microsoft.com/office/officeart/2005/8/layout/orgChart1"/>
    <dgm:cxn modelId="{3B6A69DC-FB73-4AE3-92A5-9D6B94DD1959}" type="presOf" srcId="{0FC257D6-7F90-4E7C-AF8D-17D4E3302772}" destId="{3D93C59F-C8DA-45A6-A041-8BBD8D2E0412}" srcOrd="1" destOrd="0" presId="urn:microsoft.com/office/officeart/2005/8/layout/orgChart1"/>
    <dgm:cxn modelId="{465D0EE6-F1E2-4A30-952B-1CC7A773F29E}" type="presOf" srcId="{76FD1A02-BB06-40B2-8E1D-DAD3E614858F}" destId="{60DE2F07-86F0-4DBE-82D9-01BF59246F67}" srcOrd="0" destOrd="0" presId="urn:microsoft.com/office/officeart/2005/8/layout/orgChart1"/>
    <dgm:cxn modelId="{28AC8E67-D44A-4766-AA1C-88772F6232E9}" type="presOf" srcId="{746A4D55-6CD1-47AB-8CFE-6F23CD10CE38}" destId="{F5EFE073-816F-4639-B99A-0C9337678630}" srcOrd="1" destOrd="0" presId="urn:microsoft.com/office/officeart/2005/8/layout/orgChart1"/>
    <dgm:cxn modelId="{FCD685EF-0B9C-4602-A954-1814B8966366}" type="presOf" srcId="{0FC257D6-7F90-4E7C-AF8D-17D4E3302772}" destId="{57451320-F996-4A98-81FC-8105514BFE78}" srcOrd="0" destOrd="0" presId="urn:microsoft.com/office/officeart/2005/8/layout/orgChart1"/>
    <dgm:cxn modelId="{205410E5-F352-48FC-BB8F-E001DAC64F1B}" type="presOf" srcId="{6E161C06-8343-4E43-806D-F595795B36AC}" destId="{14301C54-B4AE-410D-9029-9F0772391A2E}" srcOrd="0" destOrd="0" presId="urn:microsoft.com/office/officeart/2005/8/layout/orgChart1"/>
    <dgm:cxn modelId="{B5ABCB7A-DFC8-4D4E-93C9-57FFC759CA08}" type="presOf" srcId="{9985B345-02E4-402C-8BD6-73387FF46F74}" destId="{B75EF9EB-7AC6-4CC2-81C5-12E48F8E14DB}" srcOrd="0" destOrd="0" presId="urn:microsoft.com/office/officeart/2005/8/layout/orgChart1"/>
    <dgm:cxn modelId="{1481E17A-E1A2-4B2F-A701-4DD58ED52608}" type="presOf" srcId="{9DE3A0C1-8D72-4BFF-B1EE-C1BA074FB998}" destId="{36B846F5-359D-40D2-B336-446A7D99E511}" srcOrd="0" destOrd="0" presId="urn:microsoft.com/office/officeart/2005/8/layout/orgChart1"/>
    <dgm:cxn modelId="{A757A238-A16C-4396-AEEE-94B0A1680E8A}" srcId="{746A4D55-6CD1-47AB-8CFE-6F23CD10CE38}" destId="{6E161C06-8343-4E43-806D-F595795B36AC}" srcOrd="0" destOrd="0" parTransId="{9985B345-02E4-402C-8BD6-73387FF46F74}" sibTransId="{96312676-E9C5-4DAD-9DFF-ABE6A0DEFAA8}"/>
    <dgm:cxn modelId="{93E2267C-711C-4685-80F1-BFD72DFF70B7}" srcId="{746A4D55-6CD1-47AB-8CFE-6F23CD10CE38}" destId="{0FC257D6-7F90-4E7C-AF8D-17D4E3302772}" srcOrd="1" destOrd="0" parTransId="{9DE3A0C1-8D72-4BFF-B1EE-C1BA074FB998}" sibTransId="{E3236000-39B3-454E-9DC4-3D64464603AE}"/>
    <dgm:cxn modelId="{12612EB7-2334-41A3-A1BA-B8CD89BB35A4}" srcId="{76FD1A02-BB06-40B2-8E1D-DAD3E614858F}" destId="{746A4D55-6CD1-47AB-8CFE-6F23CD10CE38}" srcOrd="0" destOrd="0" parTransId="{95165E77-B1D4-4739-AD78-148FDB16EFDC}" sibTransId="{CD5B8B00-7B32-44DE-8535-3C1C65065B2A}"/>
    <dgm:cxn modelId="{DC9656FA-341C-4B14-A1F5-3BFD320907C2}" type="presOf" srcId="{746A4D55-6CD1-47AB-8CFE-6F23CD10CE38}" destId="{A384837B-C499-4165-8FB6-CD4430BCA1C8}" srcOrd="0" destOrd="0" presId="urn:microsoft.com/office/officeart/2005/8/layout/orgChart1"/>
    <dgm:cxn modelId="{8A9F39AC-7017-426F-8979-45B56E9F15F9}" type="presParOf" srcId="{60DE2F07-86F0-4DBE-82D9-01BF59246F67}" destId="{F38EAB59-D785-44E4-8919-758F763B09BA}" srcOrd="0" destOrd="0" presId="urn:microsoft.com/office/officeart/2005/8/layout/orgChart1"/>
    <dgm:cxn modelId="{DB4F9940-D474-4DCD-9AEC-D9D0B82965E6}" type="presParOf" srcId="{F38EAB59-D785-44E4-8919-758F763B09BA}" destId="{BA00EA79-E968-44CE-9648-74731437F0EC}" srcOrd="0" destOrd="0" presId="urn:microsoft.com/office/officeart/2005/8/layout/orgChart1"/>
    <dgm:cxn modelId="{65A5D8C0-09F5-44B0-A88F-6EFE4259999B}" type="presParOf" srcId="{BA00EA79-E968-44CE-9648-74731437F0EC}" destId="{A384837B-C499-4165-8FB6-CD4430BCA1C8}" srcOrd="0" destOrd="0" presId="urn:microsoft.com/office/officeart/2005/8/layout/orgChart1"/>
    <dgm:cxn modelId="{19F7A1D1-6F89-4DB3-806B-078BF7C8D6B4}" type="presParOf" srcId="{BA00EA79-E968-44CE-9648-74731437F0EC}" destId="{F5EFE073-816F-4639-B99A-0C9337678630}" srcOrd="1" destOrd="0" presId="urn:microsoft.com/office/officeart/2005/8/layout/orgChart1"/>
    <dgm:cxn modelId="{E8FA4A9B-0700-43B3-B33F-A52EB4202894}" type="presParOf" srcId="{F38EAB59-D785-44E4-8919-758F763B09BA}" destId="{9C273938-BED9-4B51-87C4-C16D95B4B1BC}" srcOrd="1" destOrd="0" presId="urn:microsoft.com/office/officeart/2005/8/layout/orgChart1"/>
    <dgm:cxn modelId="{43794B19-D724-4889-BF8F-2DB5411926B3}" type="presParOf" srcId="{9C273938-BED9-4B51-87C4-C16D95B4B1BC}" destId="{B75EF9EB-7AC6-4CC2-81C5-12E48F8E14DB}" srcOrd="0" destOrd="0" presId="urn:microsoft.com/office/officeart/2005/8/layout/orgChart1"/>
    <dgm:cxn modelId="{A43558A7-3DD0-4B76-8F03-9C7B73EF1CDA}" type="presParOf" srcId="{9C273938-BED9-4B51-87C4-C16D95B4B1BC}" destId="{7A6D5641-5A29-4B60-97A5-5CE60782780D}" srcOrd="1" destOrd="0" presId="urn:microsoft.com/office/officeart/2005/8/layout/orgChart1"/>
    <dgm:cxn modelId="{EA2D949A-4B6B-4D60-90E2-A0477FE434C2}" type="presParOf" srcId="{7A6D5641-5A29-4B60-97A5-5CE60782780D}" destId="{123B84D6-CA02-4683-B500-04BAE254A1DF}" srcOrd="0" destOrd="0" presId="urn:microsoft.com/office/officeart/2005/8/layout/orgChart1"/>
    <dgm:cxn modelId="{B7EC95D0-D134-46CE-A60F-E14D6C8C4A58}" type="presParOf" srcId="{123B84D6-CA02-4683-B500-04BAE254A1DF}" destId="{14301C54-B4AE-410D-9029-9F0772391A2E}" srcOrd="0" destOrd="0" presId="urn:microsoft.com/office/officeart/2005/8/layout/orgChart1"/>
    <dgm:cxn modelId="{66AC710E-E346-46B5-ADFE-EF4E9577A44E}" type="presParOf" srcId="{123B84D6-CA02-4683-B500-04BAE254A1DF}" destId="{878302F9-A95C-40F2-9670-DEB26852BE6E}" srcOrd="1" destOrd="0" presId="urn:microsoft.com/office/officeart/2005/8/layout/orgChart1"/>
    <dgm:cxn modelId="{D9E690D2-86A9-49A6-85D6-B9172428DAEA}" type="presParOf" srcId="{7A6D5641-5A29-4B60-97A5-5CE60782780D}" destId="{94B1D49E-C789-407B-B4E5-6058872FD2AC}" srcOrd="1" destOrd="0" presId="urn:microsoft.com/office/officeart/2005/8/layout/orgChart1"/>
    <dgm:cxn modelId="{27543CE0-95AD-4C96-BEC2-081C32F410E1}" type="presParOf" srcId="{7A6D5641-5A29-4B60-97A5-5CE60782780D}" destId="{6C972CF6-5E23-44DF-8D20-7B819C3976E3}" srcOrd="2" destOrd="0" presId="urn:microsoft.com/office/officeart/2005/8/layout/orgChart1"/>
    <dgm:cxn modelId="{F8D917C7-A1D2-4379-9494-3ACE4912583F}" type="presParOf" srcId="{9C273938-BED9-4B51-87C4-C16D95B4B1BC}" destId="{36B846F5-359D-40D2-B336-446A7D99E511}" srcOrd="2" destOrd="0" presId="urn:microsoft.com/office/officeart/2005/8/layout/orgChart1"/>
    <dgm:cxn modelId="{569BC6CB-8909-4E82-A34A-37A5C3545EC1}" type="presParOf" srcId="{9C273938-BED9-4B51-87C4-C16D95B4B1BC}" destId="{88ED65F4-A5C4-41BB-81E2-2778F16443AA}" srcOrd="3" destOrd="0" presId="urn:microsoft.com/office/officeart/2005/8/layout/orgChart1"/>
    <dgm:cxn modelId="{0C980DCD-90B9-4A57-90C3-C4ED3A16FDB3}" type="presParOf" srcId="{88ED65F4-A5C4-41BB-81E2-2778F16443AA}" destId="{4FB1D6BF-953C-4C1B-8376-7F8A3C117D60}" srcOrd="0" destOrd="0" presId="urn:microsoft.com/office/officeart/2005/8/layout/orgChart1"/>
    <dgm:cxn modelId="{D210B739-98ED-4C52-9DB6-20EEAA89979C}" type="presParOf" srcId="{4FB1D6BF-953C-4C1B-8376-7F8A3C117D60}" destId="{57451320-F996-4A98-81FC-8105514BFE78}" srcOrd="0" destOrd="0" presId="urn:microsoft.com/office/officeart/2005/8/layout/orgChart1"/>
    <dgm:cxn modelId="{CEC0B558-47C5-4B9C-8F1C-70141920C2A3}" type="presParOf" srcId="{4FB1D6BF-953C-4C1B-8376-7F8A3C117D60}" destId="{3D93C59F-C8DA-45A6-A041-8BBD8D2E0412}" srcOrd="1" destOrd="0" presId="urn:microsoft.com/office/officeart/2005/8/layout/orgChart1"/>
    <dgm:cxn modelId="{E93C0ED1-BD6E-4FBA-A9A4-6C5931F81D5A}" type="presParOf" srcId="{88ED65F4-A5C4-41BB-81E2-2778F16443AA}" destId="{45319D97-7D82-4919-B96C-01ACB9C9D239}" srcOrd="1" destOrd="0" presId="urn:microsoft.com/office/officeart/2005/8/layout/orgChart1"/>
    <dgm:cxn modelId="{E9AB3BA3-936E-4E5F-AA84-2CF97E717BB8}" type="presParOf" srcId="{88ED65F4-A5C4-41BB-81E2-2778F16443AA}" destId="{C54B750A-E7DD-4932-BB04-07D2B7BF9F03}" srcOrd="2" destOrd="0" presId="urn:microsoft.com/office/officeart/2005/8/layout/orgChart1"/>
    <dgm:cxn modelId="{02FBBA14-0DE9-4BE2-AFA8-CBFA56D119EE}" type="presParOf" srcId="{F38EAB59-D785-44E4-8919-758F763B09BA}" destId="{E1F46927-45FC-417F-8D1D-AFC286321E03}"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C82DE5-962B-4965-B5FE-C8A1A45574F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pPr rtl="1"/>
          <a:endParaRPr lang="ar-SA"/>
        </a:p>
      </dgm:t>
    </dgm:pt>
    <dgm:pt modelId="{9ABB3B70-9088-4A15-B4F2-33471DFF6CAD}">
      <dgm:prSet phldrT="[نص]"/>
      <dgm:spPr/>
      <dgm:t>
        <a:bodyPr/>
        <a:lstStyle/>
        <a:p>
          <a:pPr rtl="1"/>
          <a:r>
            <a:rPr lang="ar-SA" b="1"/>
            <a:t>النظرية التقليدية</a:t>
          </a:r>
        </a:p>
      </dgm:t>
    </dgm:pt>
    <dgm:pt modelId="{3F0BEEE6-5D8E-486E-AD7E-F58523E345AB}" type="parTrans" cxnId="{00C92FA1-A2D3-4731-8779-4EF14D401794}">
      <dgm:prSet/>
      <dgm:spPr/>
      <dgm:t>
        <a:bodyPr/>
        <a:lstStyle/>
        <a:p>
          <a:pPr rtl="1"/>
          <a:endParaRPr lang="ar-SA"/>
        </a:p>
      </dgm:t>
    </dgm:pt>
    <dgm:pt modelId="{E189BBF4-0BAF-485A-B3A0-DC7AB641DA09}" type="sibTrans" cxnId="{00C92FA1-A2D3-4731-8779-4EF14D401794}">
      <dgm:prSet/>
      <dgm:spPr/>
      <dgm:t>
        <a:bodyPr/>
        <a:lstStyle/>
        <a:p>
          <a:pPr rtl="1"/>
          <a:endParaRPr lang="ar-SA"/>
        </a:p>
      </dgm:t>
    </dgm:pt>
    <dgm:pt modelId="{3DA58A2B-4907-4C15-9542-4CBC76E38DF2}">
      <dgm:prSet phldrT="[نص]"/>
      <dgm:spPr/>
      <dgm:t>
        <a:bodyPr/>
        <a:lstStyle/>
        <a:p>
          <a:pPr rtl="1"/>
          <a:r>
            <a:rPr lang="ar-SA" b="1"/>
            <a:t>وظيفة الاستجابات</a:t>
          </a:r>
          <a:endParaRPr lang="ar-SA"/>
        </a:p>
      </dgm:t>
    </dgm:pt>
    <dgm:pt modelId="{F70E9685-19D5-45A9-AE69-CBBA77A6002F}" type="parTrans" cxnId="{C4DAFE51-2ED8-4797-8A13-714668DD1072}">
      <dgm:prSet/>
      <dgm:spPr/>
      <dgm:t>
        <a:bodyPr/>
        <a:lstStyle/>
        <a:p>
          <a:pPr rtl="1"/>
          <a:endParaRPr lang="ar-SA"/>
        </a:p>
      </dgm:t>
    </dgm:pt>
    <dgm:pt modelId="{0CD42D45-59B2-4E96-A8BE-218316CE9039}" type="sibTrans" cxnId="{C4DAFE51-2ED8-4797-8A13-714668DD1072}">
      <dgm:prSet/>
      <dgm:spPr/>
      <dgm:t>
        <a:bodyPr/>
        <a:lstStyle/>
        <a:p>
          <a:pPr algn="ctr" rtl="1"/>
          <a:endParaRPr lang="ar-SA"/>
        </a:p>
      </dgm:t>
    </dgm:pt>
    <dgm:pt modelId="{9F53F0AF-9DC7-44B6-8B87-6623E0E297ED}">
      <dgm:prSet phldrT="[نص]"/>
      <dgm:spPr/>
      <dgm:t>
        <a:bodyPr/>
        <a:lstStyle/>
        <a:p>
          <a:pPr rtl="1"/>
          <a:r>
            <a:rPr lang="ar-SA" b="1"/>
            <a:t>السهولة والصعوبة </a:t>
          </a:r>
          <a:endParaRPr lang="ar-SA"/>
        </a:p>
      </dgm:t>
    </dgm:pt>
    <dgm:pt modelId="{22823C1A-E7C4-4EF3-BFE5-4AA1C74FA1F1}" type="parTrans" cxnId="{4CC9DE56-C27F-41B8-A224-166A0377EF4C}">
      <dgm:prSet/>
      <dgm:spPr/>
      <dgm:t>
        <a:bodyPr/>
        <a:lstStyle/>
        <a:p>
          <a:pPr rtl="1"/>
          <a:endParaRPr lang="ar-SA"/>
        </a:p>
      </dgm:t>
    </dgm:pt>
    <dgm:pt modelId="{B27D0785-B2CD-4617-A589-FA6F2973CBBB}" type="sibTrans" cxnId="{4CC9DE56-C27F-41B8-A224-166A0377EF4C}">
      <dgm:prSet/>
      <dgm:spPr/>
      <dgm:t>
        <a:bodyPr/>
        <a:lstStyle/>
        <a:p>
          <a:pPr rtl="1"/>
          <a:endParaRPr lang="ar-SA"/>
        </a:p>
      </dgm:t>
    </dgm:pt>
    <dgm:pt modelId="{4A7EE284-C58B-4A07-BE3E-F6B18AA3ED1D}">
      <dgm:prSet phldrT="[نص]"/>
      <dgm:spPr/>
      <dgm:t>
        <a:bodyPr/>
        <a:lstStyle/>
        <a:p>
          <a:pPr rtl="1"/>
          <a:r>
            <a:rPr lang="ar-SA" b="1"/>
            <a:t>معامل التمييز </a:t>
          </a:r>
          <a:endParaRPr lang="ar-SA"/>
        </a:p>
      </dgm:t>
    </dgm:pt>
    <dgm:pt modelId="{1A2A48C6-31E4-4E4B-B652-628634E38E54}" type="parTrans" cxnId="{CF199773-6695-48A1-BFF5-7353D0EF6E41}">
      <dgm:prSet/>
      <dgm:spPr/>
      <dgm:t>
        <a:bodyPr/>
        <a:lstStyle/>
        <a:p>
          <a:pPr rtl="1"/>
          <a:endParaRPr lang="ar-SA"/>
        </a:p>
      </dgm:t>
    </dgm:pt>
    <dgm:pt modelId="{82162D3D-C161-4E71-90B7-A05CB7883078}" type="sibTrans" cxnId="{CF199773-6695-48A1-BFF5-7353D0EF6E41}">
      <dgm:prSet/>
      <dgm:spPr/>
      <dgm:t>
        <a:bodyPr/>
        <a:lstStyle/>
        <a:p>
          <a:pPr rtl="1"/>
          <a:endParaRPr lang="ar-SA"/>
        </a:p>
      </dgm:t>
    </dgm:pt>
    <dgm:pt modelId="{BC55715A-AC86-4595-AE8D-58FD7BCE3563}">
      <dgm:prSet phldrT="[نص]"/>
      <dgm:spPr/>
      <dgm:t>
        <a:bodyPr/>
        <a:lstStyle/>
        <a:p>
          <a:pPr rtl="1"/>
          <a:r>
            <a:rPr lang="ar-SA" b="1"/>
            <a:t>معامل الصدق </a:t>
          </a:r>
          <a:endParaRPr lang="ar-SA"/>
        </a:p>
      </dgm:t>
    </dgm:pt>
    <dgm:pt modelId="{421AE029-8E05-4BAA-AEAF-9C7AD205E68B}" type="parTrans" cxnId="{03431E0C-7494-47A1-AD38-770249369952}">
      <dgm:prSet/>
      <dgm:spPr/>
      <dgm:t>
        <a:bodyPr/>
        <a:lstStyle/>
        <a:p>
          <a:pPr rtl="1"/>
          <a:endParaRPr lang="ar-SA"/>
        </a:p>
      </dgm:t>
    </dgm:pt>
    <dgm:pt modelId="{1EE493E2-8DF9-4C33-9247-C2A96787EE2C}" type="sibTrans" cxnId="{03431E0C-7494-47A1-AD38-770249369952}">
      <dgm:prSet/>
      <dgm:spPr/>
      <dgm:t>
        <a:bodyPr/>
        <a:lstStyle/>
        <a:p>
          <a:pPr rtl="1"/>
          <a:endParaRPr lang="ar-SA"/>
        </a:p>
      </dgm:t>
    </dgm:pt>
    <dgm:pt modelId="{E7C7C1D1-836A-4ACA-99E2-5E33827AF01D}">
      <dgm:prSet/>
      <dgm:spPr/>
      <dgm:t>
        <a:bodyPr/>
        <a:lstStyle/>
        <a:p>
          <a:pPr rtl="1"/>
          <a:r>
            <a:rPr lang="ar-SA" b="1"/>
            <a:t>معامل الثبات </a:t>
          </a:r>
          <a:endParaRPr lang="ar-SA"/>
        </a:p>
      </dgm:t>
    </dgm:pt>
    <dgm:pt modelId="{CCF6D5B6-2077-4B71-8E1A-7B1C1BEEA2BA}" type="parTrans" cxnId="{5A212B96-D356-4DD2-A486-7EE6F6B7AF38}">
      <dgm:prSet/>
      <dgm:spPr/>
      <dgm:t>
        <a:bodyPr/>
        <a:lstStyle/>
        <a:p>
          <a:pPr rtl="1"/>
          <a:endParaRPr lang="ar-SA"/>
        </a:p>
      </dgm:t>
    </dgm:pt>
    <dgm:pt modelId="{6C7BF4B3-D143-44BE-B645-948B6610159C}" type="sibTrans" cxnId="{5A212B96-D356-4DD2-A486-7EE6F6B7AF38}">
      <dgm:prSet/>
      <dgm:spPr/>
      <dgm:t>
        <a:bodyPr/>
        <a:lstStyle/>
        <a:p>
          <a:pPr rtl="1"/>
          <a:endParaRPr lang="ar-SA"/>
        </a:p>
      </dgm:t>
    </dgm:pt>
    <dgm:pt modelId="{7B4A8715-3D57-4A65-922D-551D320131C3}" type="pres">
      <dgm:prSet presAssocID="{00C82DE5-962B-4965-B5FE-C8A1A45574FE}" presName="Name0" presStyleCnt="0">
        <dgm:presLayoutVars>
          <dgm:chMax val="1"/>
          <dgm:dir/>
          <dgm:animLvl val="ctr"/>
          <dgm:resizeHandles val="exact"/>
        </dgm:presLayoutVars>
      </dgm:prSet>
      <dgm:spPr/>
      <dgm:t>
        <a:bodyPr/>
        <a:lstStyle/>
        <a:p>
          <a:pPr rtl="1"/>
          <a:endParaRPr lang="ar-SA"/>
        </a:p>
      </dgm:t>
    </dgm:pt>
    <dgm:pt modelId="{22530DF3-DBF4-4ED9-95D9-07EA31AE689E}" type="pres">
      <dgm:prSet presAssocID="{9ABB3B70-9088-4A15-B4F2-33471DFF6CAD}" presName="centerShape" presStyleLbl="node0" presStyleIdx="0" presStyleCnt="1"/>
      <dgm:spPr/>
      <dgm:t>
        <a:bodyPr/>
        <a:lstStyle/>
        <a:p>
          <a:pPr rtl="1"/>
          <a:endParaRPr lang="ar-SA"/>
        </a:p>
      </dgm:t>
    </dgm:pt>
    <dgm:pt modelId="{1A4A891D-B010-499F-86DC-855DC0F5CC15}" type="pres">
      <dgm:prSet presAssocID="{3DA58A2B-4907-4C15-9542-4CBC76E38DF2}" presName="node" presStyleLbl="node1" presStyleIdx="0" presStyleCnt="5">
        <dgm:presLayoutVars>
          <dgm:bulletEnabled val="1"/>
        </dgm:presLayoutVars>
      </dgm:prSet>
      <dgm:spPr/>
      <dgm:t>
        <a:bodyPr/>
        <a:lstStyle/>
        <a:p>
          <a:pPr rtl="1"/>
          <a:endParaRPr lang="ar-SA"/>
        </a:p>
      </dgm:t>
    </dgm:pt>
    <dgm:pt modelId="{0352D52D-95EA-497B-8CB0-3D8F9FCA323A}" type="pres">
      <dgm:prSet presAssocID="{3DA58A2B-4907-4C15-9542-4CBC76E38DF2}" presName="dummy" presStyleCnt="0"/>
      <dgm:spPr/>
    </dgm:pt>
    <dgm:pt modelId="{59BCE218-4C4E-4658-8373-AB9400818035}" type="pres">
      <dgm:prSet presAssocID="{0CD42D45-59B2-4E96-A8BE-218316CE9039}" presName="sibTrans" presStyleLbl="sibTrans2D1" presStyleIdx="0" presStyleCnt="5"/>
      <dgm:spPr/>
      <dgm:t>
        <a:bodyPr/>
        <a:lstStyle/>
        <a:p>
          <a:pPr rtl="1"/>
          <a:endParaRPr lang="ar-SA"/>
        </a:p>
      </dgm:t>
    </dgm:pt>
    <dgm:pt modelId="{696D596B-4F5D-45EC-B542-8A3F7C321CE7}" type="pres">
      <dgm:prSet presAssocID="{9F53F0AF-9DC7-44B6-8B87-6623E0E297ED}" presName="node" presStyleLbl="node1" presStyleIdx="1" presStyleCnt="5">
        <dgm:presLayoutVars>
          <dgm:bulletEnabled val="1"/>
        </dgm:presLayoutVars>
      </dgm:prSet>
      <dgm:spPr/>
      <dgm:t>
        <a:bodyPr/>
        <a:lstStyle/>
        <a:p>
          <a:pPr rtl="1"/>
          <a:endParaRPr lang="ar-SA"/>
        </a:p>
      </dgm:t>
    </dgm:pt>
    <dgm:pt modelId="{0646C60A-BB88-42BE-A8C7-0DA000BB84B1}" type="pres">
      <dgm:prSet presAssocID="{9F53F0AF-9DC7-44B6-8B87-6623E0E297ED}" presName="dummy" presStyleCnt="0"/>
      <dgm:spPr/>
    </dgm:pt>
    <dgm:pt modelId="{E7BBB75F-17F7-468B-9D66-C2D64AA880A3}" type="pres">
      <dgm:prSet presAssocID="{B27D0785-B2CD-4617-A589-FA6F2973CBBB}" presName="sibTrans" presStyleLbl="sibTrans2D1" presStyleIdx="1" presStyleCnt="5"/>
      <dgm:spPr/>
      <dgm:t>
        <a:bodyPr/>
        <a:lstStyle/>
        <a:p>
          <a:pPr rtl="1"/>
          <a:endParaRPr lang="ar-SA"/>
        </a:p>
      </dgm:t>
    </dgm:pt>
    <dgm:pt modelId="{4C30C1D4-A045-4450-84A6-83E7D81F368C}" type="pres">
      <dgm:prSet presAssocID="{4A7EE284-C58B-4A07-BE3E-F6B18AA3ED1D}" presName="node" presStyleLbl="node1" presStyleIdx="2" presStyleCnt="5">
        <dgm:presLayoutVars>
          <dgm:bulletEnabled val="1"/>
        </dgm:presLayoutVars>
      </dgm:prSet>
      <dgm:spPr/>
      <dgm:t>
        <a:bodyPr/>
        <a:lstStyle/>
        <a:p>
          <a:pPr rtl="1"/>
          <a:endParaRPr lang="ar-SA"/>
        </a:p>
      </dgm:t>
    </dgm:pt>
    <dgm:pt modelId="{3C3522C2-25CF-45F3-A2E6-6FBBD154DC5F}" type="pres">
      <dgm:prSet presAssocID="{4A7EE284-C58B-4A07-BE3E-F6B18AA3ED1D}" presName="dummy" presStyleCnt="0"/>
      <dgm:spPr/>
    </dgm:pt>
    <dgm:pt modelId="{DE84FC20-4DF6-4FD0-896A-A841D9B05A91}" type="pres">
      <dgm:prSet presAssocID="{82162D3D-C161-4E71-90B7-A05CB7883078}" presName="sibTrans" presStyleLbl="sibTrans2D1" presStyleIdx="2" presStyleCnt="5"/>
      <dgm:spPr/>
      <dgm:t>
        <a:bodyPr/>
        <a:lstStyle/>
        <a:p>
          <a:pPr rtl="1"/>
          <a:endParaRPr lang="ar-SA"/>
        </a:p>
      </dgm:t>
    </dgm:pt>
    <dgm:pt modelId="{19B1FC07-8354-40E4-B24C-EF6A90E89816}" type="pres">
      <dgm:prSet presAssocID="{E7C7C1D1-836A-4ACA-99E2-5E33827AF01D}" presName="node" presStyleLbl="node1" presStyleIdx="3" presStyleCnt="5">
        <dgm:presLayoutVars>
          <dgm:bulletEnabled val="1"/>
        </dgm:presLayoutVars>
      </dgm:prSet>
      <dgm:spPr/>
      <dgm:t>
        <a:bodyPr/>
        <a:lstStyle/>
        <a:p>
          <a:pPr rtl="1"/>
          <a:endParaRPr lang="ar-SA"/>
        </a:p>
      </dgm:t>
    </dgm:pt>
    <dgm:pt modelId="{53CCCB21-FC66-419E-AED9-7C90FA5E80AB}" type="pres">
      <dgm:prSet presAssocID="{E7C7C1D1-836A-4ACA-99E2-5E33827AF01D}" presName="dummy" presStyleCnt="0"/>
      <dgm:spPr/>
    </dgm:pt>
    <dgm:pt modelId="{0DDB38CE-67EE-4B17-BE46-12AE5AEC222F}" type="pres">
      <dgm:prSet presAssocID="{6C7BF4B3-D143-44BE-B645-948B6610159C}" presName="sibTrans" presStyleLbl="sibTrans2D1" presStyleIdx="3" presStyleCnt="5"/>
      <dgm:spPr/>
      <dgm:t>
        <a:bodyPr/>
        <a:lstStyle/>
        <a:p>
          <a:pPr rtl="1"/>
          <a:endParaRPr lang="ar-SA"/>
        </a:p>
      </dgm:t>
    </dgm:pt>
    <dgm:pt modelId="{A90F67F8-764F-4A4A-98ED-3C64503B43E6}" type="pres">
      <dgm:prSet presAssocID="{BC55715A-AC86-4595-AE8D-58FD7BCE3563}" presName="node" presStyleLbl="node1" presStyleIdx="4" presStyleCnt="5">
        <dgm:presLayoutVars>
          <dgm:bulletEnabled val="1"/>
        </dgm:presLayoutVars>
      </dgm:prSet>
      <dgm:spPr/>
      <dgm:t>
        <a:bodyPr/>
        <a:lstStyle/>
        <a:p>
          <a:pPr rtl="1"/>
          <a:endParaRPr lang="ar-SA"/>
        </a:p>
      </dgm:t>
    </dgm:pt>
    <dgm:pt modelId="{29663192-BD86-4578-A282-B3863CCE80B5}" type="pres">
      <dgm:prSet presAssocID="{BC55715A-AC86-4595-AE8D-58FD7BCE3563}" presName="dummy" presStyleCnt="0"/>
      <dgm:spPr/>
    </dgm:pt>
    <dgm:pt modelId="{F2DD6757-22AF-47D1-AAAA-33F98D0D7341}" type="pres">
      <dgm:prSet presAssocID="{1EE493E2-8DF9-4C33-9247-C2A96787EE2C}" presName="sibTrans" presStyleLbl="sibTrans2D1" presStyleIdx="4" presStyleCnt="5"/>
      <dgm:spPr/>
      <dgm:t>
        <a:bodyPr/>
        <a:lstStyle/>
        <a:p>
          <a:pPr rtl="1"/>
          <a:endParaRPr lang="ar-SA"/>
        </a:p>
      </dgm:t>
    </dgm:pt>
  </dgm:ptLst>
  <dgm:cxnLst>
    <dgm:cxn modelId="{6D57960A-7903-4511-A9D1-EB731EF1F1A8}" type="presOf" srcId="{0CD42D45-59B2-4E96-A8BE-218316CE9039}" destId="{59BCE218-4C4E-4658-8373-AB9400818035}" srcOrd="0" destOrd="0" presId="urn:microsoft.com/office/officeart/2005/8/layout/radial6"/>
    <dgm:cxn modelId="{AA97A4E4-E40E-4DCD-A175-3428E6C0A054}" type="presOf" srcId="{82162D3D-C161-4E71-90B7-A05CB7883078}" destId="{DE84FC20-4DF6-4FD0-896A-A841D9B05A91}" srcOrd="0" destOrd="0" presId="urn:microsoft.com/office/officeart/2005/8/layout/radial6"/>
    <dgm:cxn modelId="{F997AEED-A1C2-4636-AEF5-D653B4D2219C}" type="presOf" srcId="{B27D0785-B2CD-4617-A589-FA6F2973CBBB}" destId="{E7BBB75F-17F7-468B-9D66-C2D64AA880A3}" srcOrd="0" destOrd="0" presId="urn:microsoft.com/office/officeart/2005/8/layout/radial6"/>
    <dgm:cxn modelId="{4CC9DE56-C27F-41B8-A224-166A0377EF4C}" srcId="{9ABB3B70-9088-4A15-B4F2-33471DFF6CAD}" destId="{9F53F0AF-9DC7-44B6-8B87-6623E0E297ED}" srcOrd="1" destOrd="0" parTransId="{22823C1A-E7C4-4EF3-BFE5-4AA1C74FA1F1}" sibTransId="{B27D0785-B2CD-4617-A589-FA6F2973CBBB}"/>
    <dgm:cxn modelId="{1E3A9A6F-9258-450C-9AB6-A95243D4C831}" type="presOf" srcId="{6C7BF4B3-D143-44BE-B645-948B6610159C}" destId="{0DDB38CE-67EE-4B17-BE46-12AE5AEC222F}" srcOrd="0" destOrd="0" presId="urn:microsoft.com/office/officeart/2005/8/layout/radial6"/>
    <dgm:cxn modelId="{00C92FA1-A2D3-4731-8779-4EF14D401794}" srcId="{00C82DE5-962B-4965-B5FE-C8A1A45574FE}" destId="{9ABB3B70-9088-4A15-B4F2-33471DFF6CAD}" srcOrd="0" destOrd="0" parTransId="{3F0BEEE6-5D8E-486E-AD7E-F58523E345AB}" sibTransId="{E189BBF4-0BAF-485A-B3A0-DC7AB641DA09}"/>
    <dgm:cxn modelId="{0EED5A31-03E5-40FE-AC11-B512826C86FE}" type="presOf" srcId="{4A7EE284-C58B-4A07-BE3E-F6B18AA3ED1D}" destId="{4C30C1D4-A045-4450-84A6-83E7D81F368C}" srcOrd="0" destOrd="0" presId="urn:microsoft.com/office/officeart/2005/8/layout/radial6"/>
    <dgm:cxn modelId="{2D7BA400-39CF-4CC0-9376-85DE4772C7BF}" type="presOf" srcId="{9ABB3B70-9088-4A15-B4F2-33471DFF6CAD}" destId="{22530DF3-DBF4-4ED9-95D9-07EA31AE689E}" srcOrd="0" destOrd="0" presId="urn:microsoft.com/office/officeart/2005/8/layout/radial6"/>
    <dgm:cxn modelId="{CF199773-6695-48A1-BFF5-7353D0EF6E41}" srcId="{9ABB3B70-9088-4A15-B4F2-33471DFF6CAD}" destId="{4A7EE284-C58B-4A07-BE3E-F6B18AA3ED1D}" srcOrd="2" destOrd="0" parTransId="{1A2A48C6-31E4-4E4B-B652-628634E38E54}" sibTransId="{82162D3D-C161-4E71-90B7-A05CB7883078}"/>
    <dgm:cxn modelId="{510AA8EA-7B48-43DD-89D1-70817DABEA6E}" type="presOf" srcId="{E7C7C1D1-836A-4ACA-99E2-5E33827AF01D}" destId="{19B1FC07-8354-40E4-B24C-EF6A90E89816}" srcOrd="0" destOrd="0" presId="urn:microsoft.com/office/officeart/2005/8/layout/radial6"/>
    <dgm:cxn modelId="{03431E0C-7494-47A1-AD38-770249369952}" srcId="{9ABB3B70-9088-4A15-B4F2-33471DFF6CAD}" destId="{BC55715A-AC86-4595-AE8D-58FD7BCE3563}" srcOrd="4" destOrd="0" parTransId="{421AE029-8E05-4BAA-AEAF-9C7AD205E68B}" sibTransId="{1EE493E2-8DF9-4C33-9247-C2A96787EE2C}"/>
    <dgm:cxn modelId="{E782A790-2EC9-4FF0-98A1-A073D84A920F}" type="presOf" srcId="{1EE493E2-8DF9-4C33-9247-C2A96787EE2C}" destId="{F2DD6757-22AF-47D1-AAAA-33F98D0D7341}" srcOrd="0" destOrd="0" presId="urn:microsoft.com/office/officeart/2005/8/layout/radial6"/>
    <dgm:cxn modelId="{74CBCD80-7DC0-4D1D-B10F-9B158CF3E24B}" type="presOf" srcId="{9F53F0AF-9DC7-44B6-8B87-6623E0E297ED}" destId="{696D596B-4F5D-45EC-B542-8A3F7C321CE7}" srcOrd="0" destOrd="0" presId="urn:microsoft.com/office/officeart/2005/8/layout/radial6"/>
    <dgm:cxn modelId="{D53057AA-1A63-4496-B76B-ECF426A3461B}" type="presOf" srcId="{BC55715A-AC86-4595-AE8D-58FD7BCE3563}" destId="{A90F67F8-764F-4A4A-98ED-3C64503B43E6}" srcOrd="0" destOrd="0" presId="urn:microsoft.com/office/officeart/2005/8/layout/radial6"/>
    <dgm:cxn modelId="{20D7401E-1559-4C58-951A-B2221E3D5F82}" type="presOf" srcId="{3DA58A2B-4907-4C15-9542-4CBC76E38DF2}" destId="{1A4A891D-B010-499F-86DC-855DC0F5CC15}" srcOrd="0" destOrd="0" presId="urn:microsoft.com/office/officeart/2005/8/layout/radial6"/>
    <dgm:cxn modelId="{5A212B96-D356-4DD2-A486-7EE6F6B7AF38}" srcId="{9ABB3B70-9088-4A15-B4F2-33471DFF6CAD}" destId="{E7C7C1D1-836A-4ACA-99E2-5E33827AF01D}" srcOrd="3" destOrd="0" parTransId="{CCF6D5B6-2077-4B71-8E1A-7B1C1BEEA2BA}" sibTransId="{6C7BF4B3-D143-44BE-B645-948B6610159C}"/>
    <dgm:cxn modelId="{EA6FF9C7-9138-49AA-AE1A-DD626FD22385}" type="presOf" srcId="{00C82DE5-962B-4965-B5FE-C8A1A45574FE}" destId="{7B4A8715-3D57-4A65-922D-551D320131C3}" srcOrd="0" destOrd="0" presId="urn:microsoft.com/office/officeart/2005/8/layout/radial6"/>
    <dgm:cxn modelId="{C4DAFE51-2ED8-4797-8A13-714668DD1072}" srcId="{9ABB3B70-9088-4A15-B4F2-33471DFF6CAD}" destId="{3DA58A2B-4907-4C15-9542-4CBC76E38DF2}" srcOrd="0" destOrd="0" parTransId="{F70E9685-19D5-45A9-AE69-CBBA77A6002F}" sibTransId="{0CD42D45-59B2-4E96-A8BE-218316CE9039}"/>
    <dgm:cxn modelId="{91E37B03-F54B-4BB4-B038-D5F643AF08C3}" type="presParOf" srcId="{7B4A8715-3D57-4A65-922D-551D320131C3}" destId="{22530DF3-DBF4-4ED9-95D9-07EA31AE689E}" srcOrd="0" destOrd="0" presId="urn:microsoft.com/office/officeart/2005/8/layout/radial6"/>
    <dgm:cxn modelId="{D4133A4E-7191-4A6E-BA47-22BF3C09930E}" type="presParOf" srcId="{7B4A8715-3D57-4A65-922D-551D320131C3}" destId="{1A4A891D-B010-499F-86DC-855DC0F5CC15}" srcOrd="1" destOrd="0" presId="urn:microsoft.com/office/officeart/2005/8/layout/radial6"/>
    <dgm:cxn modelId="{425AE145-123E-4782-99D5-1C4587D3A9BA}" type="presParOf" srcId="{7B4A8715-3D57-4A65-922D-551D320131C3}" destId="{0352D52D-95EA-497B-8CB0-3D8F9FCA323A}" srcOrd="2" destOrd="0" presId="urn:microsoft.com/office/officeart/2005/8/layout/radial6"/>
    <dgm:cxn modelId="{21356C43-1E41-4E38-AB4D-8EA2E01DAB76}" type="presParOf" srcId="{7B4A8715-3D57-4A65-922D-551D320131C3}" destId="{59BCE218-4C4E-4658-8373-AB9400818035}" srcOrd="3" destOrd="0" presId="urn:microsoft.com/office/officeart/2005/8/layout/radial6"/>
    <dgm:cxn modelId="{EF539797-98C2-4A24-9EB0-0B40368BF6CD}" type="presParOf" srcId="{7B4A8715-3D57-4A65-922D-551D320131C3}" destId="{696D596B-4F5D-45EC-B542-8A3F7C321CE7}" srcOrd="4" destOrd="0" presId="urn:microsoft.com/office/officeart/2005/8/layout/radial6"/>
    <dgm:cxn modelId="{83200379-6FD6-4B0E-80EE-0ECF7FF30E51}" type="presParOf" srcId="{7B4A8715-3D57-4A65-922D-551D320131C3}" destId="{0646C60A-BB88-42BE-A8C7-0DA000BB84B1}" srcOrd="5" destOrd="0" presId="urn:microsoft.com/office/officeart/2005/8/layout/radial6"/>
    <dgm:cxn modelId="{35E15B79-5D24-436D-8F63-49AFD9FB8DA9}" type="presParOf" srcId="{7B4A8715-3D57-4A65-922D-551D320131C3}" destId="{E7BBB75F-17F7-468B-9D66-C2D64AA880A3}" srcOrd="6" destOrd="0" presId="urn:microsoft.com/office/officeart/2005/8/layout/radial6"/>
    <dgm:cxn modelId="{0EC88D98-F0B0-4777-A403-A5EE748F457C}" type="presParOf" srcId="{7B4A8715-3D57-4A65-922D-551D320131C3}" destId="{4C30C1D4-A045-4450-84A6-83E7D81F368C}" srcOrd="7" destOrd="0" presId="urn:microsoft.com/office/officeart/2005/8/layout/radial6"/>
    <dgm:cxn modelId="{165B678E-EF92-4879-B473-73C22BA557CB}" type="presParOf" srcId="{7B4A8715-3D57-4A65-922D-551D320131C3}" destId="{3C3522C2-25CF-45F3-A2E6-6FBBD154DC5F}" srcOrd="8" destOrd="0" presId="urn:microsoft.com/office/officeart/2005/8/layout/radial6"/>
    <dgm:cxn modelId="{DA6867D2-53EE-443F-AFD4-6C9DC145D37A}" type="presParOf" srcId="{7B4A8715-3D57-4A65-922D-551D320131C3}" destId="{DE84FC20-4DF6-4FD0-896A-A841D9B05A91}" srcOrd="9" destOrd="0" presId="urn:microsoft.com/office/officeart/2005/8/layout/radial6"/>
    <dgm:cxn modelId="{307A5323-EF73-48FA-AB49-CF0F4C955FD2}" type="presParOf" srcId="{7B4A8715-3D57-4A65-922D-551D320131C3}" destId="{19B1FC07-8354-40E4-B24C-EF6A90E89816}" srcOrd="10" destOrd="0" presId="urn:microsoft.com/office/officeart/2005/8/layout/radial6"/>
    <dgm:cxn modelId="{D4AA0135-9973-4706-B4C3-1D091657A09D}" type="presParOf" srcId="{7B4A8715-3D57-4A65-922D-551D320131C3}" destId="{53CCCB21-FC66-419E-AED9-7C90FA5E80AB}" srcOrd="11" destOrd="0" presId="urn:microsoft.com/office/officeart/2005/8/layout/radial6"/>
    <dgm:cxn modelId="{8BB3A7B3-6236-4E04-9813-9B9F823F4DDA}" type="presParOf" srcId="{7B4A8715-3D57-4A65-922D-551D320131C3}" destId="{0DDB38CE-67EE-4B17-BE46-12AE5AEC222F}" srcOrd="12" destOrd="0" presId="urn:microsoft.com/office/officeart/2005/8/layout/radial6"/>
    <dgm:cxn modelId="{5D8A23BB-9F2E-4646-9741-44B35303376E}" type="presParOf" srcId="{7B4A8715-3D57-4A65-922D-551D320131C3}" destId="{A90F67F8-764F-4A4A-98ED-3C64503B43E6}" srcOrd="13" destOrd="0" presId="urn:microsoft.com/office/officeart/2005/8/layout/radial6"/>
    <dgm:cxn modelId="{E9EF2ABC-2BA4-4F84-B2EF-446D21032CBA}" type="presParOf" srcId="{7B4A8715-3D57-4A65-922D-551D320131C3}" destId="{29663192-BD86-4578-A282-B3863CCE80B5}" srcOrd="14" destOrd="0" presId="urn:microsoft.com/office/officeart/2005/8/layout/radial6"/>
    <dgm:cxn modelId="{6514CDC9-DE5E-4FFE-9BBD-87981E49EB92}" type="presParOf" srcId="{7B4A8715-3D57-4A65-922D-551D320131C3}" destId="{F2DD6757-22AF-47D1-AAAA-33F98D0D7341}"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87D8C-3E7D-4402-962D-A110F4718A70}">
      <dsp:nvSpPr>
        <dsp:cNvPr id="0" name=""/>
        <dsp:cNvSpPr/>
      </dsp:nvSpPr>
      <dsp:spPr>
        <a:xfrm>
          <a:off x="0" y="747366"/>
          <a:ext cx="8358246" cy="2641161"/>
        </a:xfrm>
        <a:prstGeom prst="roundRect">
          <a:avLst/>
        </a:prstGeom>
        <a:gradFill rotWithShape="0">
          <a:gsLst>
            <a:gs pos="0">
              <a:sysClr val="window" lastClr="FFFFFF">
                <a:hueOff val="0"/>
                <a:satOff val="0"/>
                <a:lumOff val="0"/>
                <a:alphaOff val="0"/>
                <a:shade val="45000"/>
                <a:satMod val="155000"/>
              </a:sysClr>
            </a:gs>
            <a:gs pos="60000">
              <a:sysClr val="window" lastClr="FFFFFF">
                <a:hueOff val="0"/>
                <a:satOff val="0"/>
                <a:lumOff val="0"/>
                <a:alphaOff val="0"/>
                <a:shade val="95000"/>
                <a:satMod val="150000"/>
              </a:sysClr>
            </a:gs>
            <a:gs pos="100000">
              <a:sysClr val="window" lastClr="FFFFFF">
                <a:hueOff val="0"/>
                <a:satOff val="0"/>
                <a:lumOff val="0"/>
                <a:alphaOff val="0"/>
                <a:tint val="87000"/>
                <a:satMod val="250000"/>
              </a:sys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endParaRPr lang="ar-EG" sz="2000" kern="1200" dirty="0" smtClean="0">
            <a:solidFill>
              <a:sysClr val="windowText" lastClr="000000">
                <a:hueOff val="0"/>
                <a:satOff val="0"/>
                <a:lumOff val="0"/>
                <a:alphaOff val="0"/>
              </a:sysClr>
            </a:solidFill>
            <a:latin typeface="Verdana"/>
            <a:ea typeface="+mn-ea"/>
            <a:cs typeface="Tahoma"/>
          </a:endParaRPr>
        </a:p>
        <a:p>
          <a:pPr lvl="0" algn="just" defTabSz="889000" rtl="1">
            <a:lnSpc>
              <a:spcPct val="90000"/>
            </a:lnSpc>
            <a:spcBef>
              <a:spcPct val="0"/>
            </a:spcBef>
            <a:spcAft>
              <a:spcPct val="35000"/>
            </a:spcAft>
          </a:pPr>
          <a:r>
            <a:rPr lang="ar-EG" sz="2000" kern="1200" dirty="0" smtClean="0">
              <a:solidFill>
                <a:sysClr val="windowText" lastClr="000000">
                  <a:hueOff val="0"/>
                  <a:satOff val="0"/>
                  <a:lumOff val="0"/>
                  <a:alphaOff val="0"/>
                </a:sysClr>
              </a:solidFill>
              <a:latin typeface="Verdana"/>
              <a:ea typeface="+mn-ea"/>
              <a:cs typeface="Tahoma"/>
            </a:rPr>
            <a:t>ومن ال</a:t>
          </a:r>
          <a:r>
            <a:rPr lang="ar-SA" sz="2000" kern="1200" dirty="0" smtClean="0">
              <a:solidFill>
                <a:sysClr val="windowText" lastClr="000000">
                  <a:hueOff val="0"/>
                  <a:satOff val="0"/>
                  <a:lumOff val="0"/>
                  <a:alphaOff val="0"/>
                </a:sysClr>
              </a:solidFill>
              <a:latin typeface="Verdana"/>
              <a:ea typeface="+mn-ea"/>
              <a:cs typeface="Tahoma"/>
            </a:rPr>
            <a:t>توجهات </a:t>
          </a:r>
          <a:r>
            <a:rPr lang="ar-EG" sz="2000" kern="1200" dirty="0" smtClean="0">
              <a:solidFill>
                <a:sysClr val="windowText" lastClr="000000">
                  <a:hueOff val="0"/>
                  <a:satOff val="0"/>
                  <a:lumOff val="0"/>
                  <a:alphaOff val="0"/>
                </a:sysClr>
              </a:solidFill>
              <a:latin typeface="Verdana"/>
              <a:ea typeface="+mn-ea"/>
              <a:cs typeface="Tahoma"/>
            </a:rPr>
            <a:t>ال</a:t>
          </a:r>
          <a:r>
            <a:rPr lang="ar-SA" sz="2000" kern="1200" dirty="0" smtClean="0">
              <a:solidFill>
                <a:sysClr val="windowText" lastClr="000000">
                  <a:hueOff val="0"/>
                  <a:satOff val="0"/>
                  <a:lumOff val="0"/>
                  <a:alphaOff val="0"/>
                </a:sysClr>
              </a:solidFill>
              <a:latin typeface="Verdana"/>
              <a:ea typeface="+mn-ea"/>
              <a:cs typeface="Tahoma"/>
            </a:rPr>
            <a:t>حديثة في التقويم</a:t>
          </a:r>
          <a:r>
            <a:rPr lang="ar-EG" sz="2000" kern="1200" dirty="0" smtClean="0">
              <a:solidFill>
                <a:sysClr val="windowText" lastClr="000000">
                  <a:hueOff val="0"/>
                  <a:satOff val="0"/>
                  <a:lumOff val="0"/>
                  <a:alphaOff val="0"/>
                </a:sysClr>
              </a:solidFill>
              <a:latin typeface="Verdana"/>
              <a:ea typeface="+mn-ea"/>
              <a:cs typeface="Tahoma"/>
            </a:rPr>
            <a:t> التي</a:t>
          </a:r>
          <a:r>
            <a:rPr lang="ar-SA" sz="2000" kern="1200" dirty="0" smtClean="0">
              <a:solidFill>
                <a:sysClr val="windowText" lastClr="000000">
                  <a:hueOff val="0"/>
                  <a:satOff val="0"/>
                  <a:lumOff val="0"/>
                  <a:alphaOff val="0"/>
                </a:sysClr>
              </a:solidFill>
              <a:latin typeface="Verdana"/>
              <a:ea typeface="+mn-ea"/>
              <a:cs typeface="Tahoma"/>
            </a:rPr>
            <a:t> بدأت تأخذ حظها من الشهرة والانتشار في الأوساط التربوية</a:t>
          </a:r>
          <a:r>
            <a:rPr lang="ar-EG" sz="2000" kern="1200" dirty="0" smtClean="0">
              <a:solidFill>
                <a:sysClr val="windowText" lastClr="000000">
                  <a:hueOff val="0"/>
                  <a:satOff val="0"/>
                  <a:lumOff val="0"/>
                  <a:alphaOff val="0"/>
                </a:sysClr>
              </a:solidFill>
              <a:latin typeface="Verdana"/>
              <a:ea typeface="+mn-ea"/>
              <a:cs typeface="Tahoma"/>
            </a:rPr>
            <a:t> (شكل 2)</a:t>
          </a:r>
          <a:r>
            <a:rPr lang="ar-SA" sz="2000" kern="1200" dirty="0" smtClean="0">
              <a:solidFill>
                <a:sysClr val="windowText" lastClr="000000">
                  <a:hueOff val="0"/>
                  <a:satOff val="0"/>
                  <a:lumOff val="0"/>
                  <a:alphaOff val="0"/>
                </a:sysClr>
              </a:solidFill>
              <a:latin typeface="Verdana"/>
              <a:ea typeface="+mn-ea"/>
              <a:cs typeface="Tahoma"/>
            </a:rPr>
            <a:t>.</a:t>
          </a:r>
          <a:r>
            <a:rPr lang="ar-EG" sz="2000" kern="1200" dirty="0" smtClean="0">
              <a:solidFill>
                <a:sysClr val="windowText" lastClr="000000">
                  <a:hueOff val="0"/>
                  <a:satOff val="0"/>
                  <a:lumOff val="0"/>
                  <a:alphaOff val="0"/>
                </a:sysClr>
              </a:solidFill>
              <a:latin typeface="Verdana"/>
              <a:ea typeface="+mn-ea"/>
              <a:cs typeface="Tahoma"/>
            </a:rPr>
            <a:t> </a:t>
          </a:r>
          <a:r>
            <a:rPr lang="ar-SA" sz="2000" kern="1200" dirty="0" smtClean="0">
              <a:solidFill>
                <a:sysClr val="windowText" lastClr="000000">
                  <a:hueOff val="0"/>
                  <a:satOff val="0"/>
                  <a:lumOff val="0"/>
                  <a:alphaOff val="0"/>
                </a:sysClr>
              </a:solidFill>
              <a:latin typeface="Verdana"/>
              <a:ea typeface="+mn-ea"/>
              <a:cs typeface="Tahoma"/>
            </a:rPr>
            <a:t>"التقويم التربوي البديل الذي يمثل إطارا عاما لتطوير التقويم ظهرت في ضوئه توجهات فرعية وأساليب تقويمية حديثة لعل من أهمها ملفات</a:t>
          </a:r>
          <a:r>
            <a:rPr lang="ar-EG" sz="2000" kern="1200" smtClean="0">
              <a:solidFill>
                <a:sysClr val="windowText" lastClr="000000">
                  <a:hueOff val="0"/>
                  <a:satOff val="0"/>
                  <a:lumOff val="0"/>
                  <a:alphaOff val="0"/>
                </a:sysClr>
              </a:solidFill>
              <a:latin typeface="Verdana"/>
              <a:ea typeface="+mn-ea"/>
              <a:cs typeface="Tahoma"/>
            </a:rPr>
            <a:t> الطلاب</a:t>
          </a:r>
          <a:r>
            <a:rPr lang="ar-SA" sz="2000" kern="1200" dirty="0" smtClean="0">
              <a:solidFill>
                <a:sysClr val="windowText" lastClr="000000">
                  <a:hueOff val="0"/>
                  <a:satOff val="0"/>
                  <a:lumOff val="0"/>
                  <a:alphaOff val="0"/>
                </a:sysClr>
              </a:solidFill>
              <a:latin typeface="Verdana"/>
              <a:ea typeface="+mn-ea"/>
              <a:cs typeface="Tahoma"/>
            </a:rPr>
            <a:t> التراكمية ثم ظهر وازدهر وانتشر التقويم المدار بالحاسوب ومن قبله بقليل ظهرت بنوك الأسئلة التي أسهمت تقنية الحاسوب في تطورها و انتشارها.</a:t>
          </a:r>
          <a:endParaRPr lang="ar-SA" sz="2000" kern="1200" dirty="0">
            <a:solidFill>
              <a:srgbClr val="D6ECFF">
                <a:lumMod val="10000"/>
              </a:srgbClr>
            </a:solidFill>
            <a:latin typeface="Arial" pitchFamily="34" charset="0"/>
            <a:ea typeface="+mn-ea"/>
            <a:cs typeface="Arial" pitchFamily="34" charset="0"/>
          </a:endParaRPr>
        </a:p>
      </dsp:txBody>
      <dsp:txXfrm>
        <a:off x="128931" y="876297"/>
        <a:ext cx="8100384" cy="2383299"/>
      </dsp:txXfrm>
    </dsp:sp>
    <dsp:sp modelId="{C7B6E33F-D2E5-4D54-8228-225204DC8280}">
      <dsp:nvSpPr>
        <dsp:cNvPr id="0" name=""/>
        <dsp:cNvSpPr/>
      </dsp:nvSpPr>
      <dsp:spPr>
        <a:xfrm>
          <a:off x="0" y="1264"/>
          <a:ext cx="8358246" cy="1464053"/>
        </a:xfrm>
        <a:prstGeom prst="roundRect">
          <a:avLst/>
        </a:prstGeom>
        <a:gradFill rotWithShape="0">
          <a:gsLst>
            <a:gs pos="0">
              <a:sysClr val="window" lastClr="FFFFFF">
                <a:hueOff val="0"/>
                <a:satOff val="0"/>
                <a:lumOff val="0"/>
                <a:alphaOff val="0"/>
                <a:shade val="45000"/>
                <a:satMod val="155000"/>
              </a:sysClr>
            </a:gs>
            <a:gs pos="60000">
              <a:sysClr val="window" lastClr="FFFFFF">
                <a:hueOff val="0"/>
                <a:satOff val="0"/>
                <a:lumOff val="0"/>
                <a:alphaOff val="0"/>
                <a:shade val="95000"/>
                <a:satMod val="150000"/>
              </a:sysClr>
            </a:gs>
            <a:gs pos="100000">
              <a:sysClr val="window" lastClr="FFFFFF">
                <a:hueOff val="0"/>
                <a:satOff val="0"/>
                <a:lumOff val="0"/>
                <a:alphaOff val="0"/>
                <a:tint val="87000"/>
                <a:satMod val="250000"/>
              </a:sys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1">
            <a:lnSpc>
              <a:spcPct val="90000"/>
            </a:lnSpc>
            <a:spcBef>
              <a:spcPct val="0"/>
            </a:spcBef>
            <a:spcAft>
              <a:spcPct val="35000"/>
            </a:spcAft>
          </a:pPr>
          <a:r>
            <a:rPr lang="ar-EG" sz="2000" kern="1200" dirty="0" smtClean="0">
              <a:solidFill>
                <a:sysClr val="windowText" lastClr="000000">
                  <a:hueOff val="0"/>
                  <a:satOff val="0"/>
                  <a:lumOff val="0"/>
                  <a:alphaOff val="0"/>
                </a:sysClr>
              </a:solidFill>
              <a:latin typeface="Verdana"/>
              <a:ea typeface="+mn-ea"/>
              <a:cs typeface="Tahoma"/>
            </a:rPr>
            <a:t>لقد</a:t>
          </a:r>
          <a:r>
            <a:rPr lang="ar-SA" sz="2000" kern="1200" dirty="0" smtClean="0">
              <a:solidFill>
                <a:sysClr val="windowText" lastClr="000000">
                  <a:hueOff val="0"/>
                  <a:satOff val="0"/>
                  <a:lumOff val="0"/>
                  <a:alphaOff val="0"/>
                </a:sysClr>
              </a:solidFill>
              <a:latin typeface="Verdana"/>
              <a:ea typeface="+mn-ea"/>
              <a:cs typeface="Tahoma"/>
            </a:rPr>
            <a:t> ظهر في العقود الماضية مداخل واتجاهات حديثة في مضمار التقويم التربوي </a:t>
          </a:r>
          <a:r>
            <a:rPr lang="ar-EG" sz="2000" kern="1200" dirty="0" smtClean="0">
              <a:solidFill>
                <a:sysClr val="windowText" lastClr="000000">
                  <a:hueOff val="0"/>
                  <a:satOff val="0"/>
                  <a:lumOff val="0"/>
                  <a:alphaOff val="0"/>
                </a:sysClr>
              </a:solidFill>
              <a:latin typeface="Verdana"/>
              <a:ea typeface="+mn-ea"/>
              <a:cs typeface="Tahoma"/>
            </a:rPr>
            <a:t>ك</a:t>
          </a:r>
          <a:r>
            <a:rPr lang="ar-SA" sz="2000" kern="1200" dirty="0" smtClean="0">
              <a:solidFill>
                <a:sysClr val="windowText" lastClr="000000">
                  <a:hueOff val="0"/>
                  <a:satOff val="0"/>
                  <a:lumOff val="0"/>
                  <a:alphaOff val="0"/>
                </a:sysClr>
              </a:solidFill>
              <a:latin typeface="Verdana"/>
              <a:ea typeface="+mn-ea"/>
              <a:cs typeface="Tahoma"/>
            </a:rPr>
            <a:t>أنماط جديدة بدلاً من التقويم التقليدي الذي يركز على مهارات التفكير الدنيا (كالتذكر والاستيعاب)</a:t>
          </a:r>
          <a:r>
            <a:rPr lang="ar-EG" sz="2000" kern="1200" dirty="0" smtClean="0">
              <a:solidFill>
                <a:sysClr val="windowText" lastClr="000000">
                  <a:hueOff val="0"/>
                  <a:satOff val="0"/>
                  <a:lumOff val="0"/>
                  <a:alphaOff val="0"/>
                </a:sysClr>
              </a:solidFill>
              <a:latin typeface="Verdana"/>
              <a:ea typeface="+mn-ea"/>
              <a:cs typeface="Tahoma"/>
            </a:rPr>
            <a:t>.</a:t>
          </a:r>
          <a:endParaRPr lang="en-US" sz="2000" b="0" kern="1200" dirty="0">
            <a:solidFill>
              <a:srgbClr val="D6ECFF">
                <a:lumMod val="10000"/>
              </a:srgbClr>
            </a:solidFill>
            <a:latin typeface="Arial" pitchFamily="34" charset="0"/>
            <a:ea typeface="+mn-ea"/>
            <a:cs typeface="Arial" pitchFamily="34" charset="0"/>
          </a:endParaRPr>
        </a:p>
      </dsp:txBody>
      <dsp:txXfrm>
        <a:off x="71469" y="72733"/>
        <a:ext cx="8215308" cy="1321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88A0-8F35-4D79-AC0A-ABA7585E356F}">
      <dsp:nvSpPr>
        <dsp:cNvPr id="0" name=""/>
        <dsp:cNvSpPr/>
      </dsp:nvSpPr>
      <dsp:spPr>
        <a:xfrm>
          <a:off x="0" y="287201"/>
          <a:ext cx="8255769" cy="200655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739" tIns="270764" rIns="640739" bIns="92456" numCol="1" spcCol="1270" anchor="t" anchorCtr="0">
          <a:noAutofit/>
        </a:bodyPr>
        <a:lstStyle/>
        <a:p>
          <a:pPr marL="114300" lvl="1" indent="-114300" algn="just" defTabSz="577850" rtl="1">
            <a:lnSpc>
              <a:spcPct val="90000"/>
            </a:lnSpc>
            <a:spcBef>
              <a:spcPct val="0"/>
            </a:spcBef>
            <a:spcAft>
              <a:spcPct val="15000"/>
            </a:spcAft>
            <a:buChar char="••"/>
          </a:pPr>
          <a:r>
            <a:rPr lang="ar-SA" sz="1300" kern="1200" dirty="0" smtClean="0"/>
            <a:t>تعتمد الممارسات التقليدية للامتحانات على تطبيق اختبار واحد لمادة معينة و يشمل الاختبار على عدد محدود من الأسئلة التي تتطلب في معظم الأحيان استدعاء المعلومات التي تم تخزينها أثناء هذه المادة. ويستند بناء هذه الاختبارات إلى المدخل السيكومتري الذي يرى الأهداف التعليمية منفصلة عن أساليب تحقيقها لذلك يقوم خبراء القياس والتقويم بتصميم هذه الاختبارات وتحليل نتائجها بدلاً من المعلم الذي قام بتنفيذها وقد أدى هذا النظام التقويمي الذي يعتمد على الاختبارات إلى اعتبار عمليتي التعلم والتقويم منفصلتان. أما </a:t>
          </a:r>
          <a:r>
            <a:rPr lang="ar-EG" sz="1300" kern="1200" dirty="0" smtClean="0"/>
            <a:t>التقويم </a:t>
          </a:r>
          <a:r>
            <a:rPr lang="ar-SA" sz="1300" kern="1200" dirty="0" smtClean="0"/>
            <a:t>البديل فهو عملية تكامل بين التقويم والتعليم ويتخذ التقويم أشكال</a:t>
          </a:r>
          <a:r>
            <a:rPr lang="ar-EG" sz="1300" kern="1200" dirty="0" smtClean="0"/>
            <a:t>ا</a:t>
          </a:r>
          <a:r>
            <a:rPr lang="ar-SA" sz="1300" kern="1200" dirty="0" smtClean="0"/>
            <a:t> متعددة غير مقننة بالمفهوم السيكومتري تكون متضمنة في عملية التعليم ويطلق عليه (ثقافة التقويم) </a:t>
          </a:r>
          <a:r>
            <a:rPr lang="en-US" sz="1300" kern="1200" dirty="0" smtClean="0"/>
            <a:t>Assessment culture </a:t>
          </a:r>
          <a:r>
            <a:rPr lang="ar-SA" sz="1300" kern="1200" dirty="0" smtClean="0"/>
            <a:t> . والذي يتطلب مهارات التفكير ، والاستدلال ، وحل المشكلات وتقدر الدرجات ويكون تقرير النتائج على شكل بروفيل وصفي يعطي صورة تفصيلية عن أداء الطالب.</a:t>
          </a:r>
          <a:endParaRPr lang="ar-SA" sz="1300" kern="1200" dirty="0"/>
        </a:p>
      </dsp:txBody>
      <dsp:txXfrm>
        <a:off x="0" y="287201"/>
        <a:ext cx="8255769" cy="2006550"/>
      </dsp:txXfrm>
    </dsp:sp>
    <dsp:sp modelId="{5FFFB5F4-0893-4FA6-87A2-C0EDB6F46B92}">
      <dsp:nvSpPr>
        <dsp:cNvPr id="0" name=""/>
        <dsp:cNvSpPr/>
      </dsp:nvSpPr>
      <dsp:spPr>
        <a:xfrm>
          <a:off x="1993859" y="84008"/>
          <a:ext cx="5873409" cy="38376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34" tIns="0" rIns="218434" bIns="0" numCol="1" spcCol="1270" anchor="ctr" anchorCtr="0">
          <a:noAutofit/>
        </a:bodyPr>
        <a:lstStyle/>
        <a:p>
          <a:pPr lvl="0" algn="r" defTabSz="711200" rtl="1">
            <a:lnSpc>
              <a:spcPct val="90000"/>
            </a:lnSpc>
            <a:spcBef>
              <a:spcPct val="0"/>
            </a:spcBef>
            <a:spcAft>
              <a:spcPct val="35000"/>
            </a:spcAft>
          </a:pPr>
          <a:r>
            <a:rPr lang="ar-SA" sz="1600" b="1" kern="1200" dirty="0" smtClean="0">
              <a:solidFill>
                <a:srgbClr val="C00000"/>
              </a:solidFill>
            </a:rPr>
            <a:t>1-التحول من ثقافة الامتحانات إلى ثقافة التقويم. </a:t>
          </a:r>
          <a:endParaRPr lang="ar-SA" sz="1600" b="1" kern="1200" dirty="0">
            <a:solidFill>
              <a:srgbClr val="C00000"/>
            </a:solidFill>
          </a:endParaRPr>
        </a:p>
      </dsp:txBody>
      <dsp:txXfrm>
        <a:off x="2012593" y="102742"/>
        <a:ext cx="5835941" cy="346292"/>
      </dsp:txXfrm>
    </dsp:sp>
    <dsp:sp modelId="{051FE898-7219-4581-9EB8-45184D6FCFD6}">
      <dsp:nvSpPr>
        <dsp:cNvPr id="0" name=""/>
        <dsp:cNvSpPr/>
      </dsp:nvSpPr>
      <dsp:spPr>
        <a:xfrm>
          <a:off x="0" y="2555831"/>
          <a:ext cx="8255769" cy="1638000"/>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739" tIns="270764" rIns="640739" bIns="92456" numCol="1" spcCol="1270" anchor="t" anchorCtr="0">
          <a:noAutofit/>
        </a:bodyPr>
        <a:lstStyle/>
        <a:p>
          <a:pPr marL="114300" lvl="1" indent="-114300" algn="just" defTabSz="577850" rtl="1">
            <a:lnSpc>
              <a:spcPct val="90000"/>
            </a:lnSpc>
            <a:spcBef>
              <a:spcPct val="0"/>
            </a:spcBef>
            <a:spcAft>
              <a:spcPct val="15000"/>
            </a:spcAft>
            <a:buChar char="••"/>
          </a:pPr>
          <a:r>
            <a:rPr lang="ar-SA" sz="1300" kern="1200" dirty="0" smtClean="0"/>
            <a:t>إن المنظور الجديد للتعلم يتطلب بالضرورة توسيع نطاق أساليب التقويم وأدواته لقياس هذه النتاجات: فالتقويم التقليدي يركز غالبا على قياس قدرة  الطالب على إظهار ما اكتسبه من معارف باستخدام اختبارات، أما التقويم البديل والذي يطلق عليه التقويم الحقيقي يركز على أداء الطالب، ومهاراته، وتنظيمه لبنيته المعرفية مما يتطلب أساليب وأدوات تقويم متعددة ومتنوعة مثل: ملاحظة أداء الطالب، ونقده لمشروعاته ونتاجاته وعروضه، وملف أعماله وتقديره لقضايا معينة على موازين متدرجة وغير ذلك. </a:t>
          </a:r>
          <a:r>
            <a:rPr lang="ar-EG" sz="1300" kern="1200" dirty="0" smtClean="0"/>
            <a:t>إ</a:t>
          </a:r>
          <a:r>
            <a:rPr lang="ar-SA" sz="1300" kern="1200" dirty="0" smtClean="0"/>
            <a:t>ن تعدد أهداف التقويم التربوي البديل يستدعي بالضروة تعدد الأساليب والأدوات، وعدم الاقتصار على اختبارات الورقة والقلم وحدها، فتصبح المقاييس متعددة وتعطي صورة أكثر عن تعلم المتعلم. </a:t>
          </a:r>
          <a:endParaRPr lang="ar-SA" sz="1300" kern="1200" dirty="0"/>
        </a:p>
      </dsp:txBody>
      <dsp:txXfrm>
        <a:off x="0" y="2555831"/>
        <a:ext cx="8255769" cy="1638000"/>
      </dsp:txXfrm>
    </dsp:sp>
    <dsp:sp modelId="{9FFB8D9C-76E9-4230-AC5D-42F9B56EFFA9}">
      <dsp:nvSpPr>
        <dsp:cNvPr id="0" name=""/>
        <dsp:cNvSpPr/>
      </dsp:nvSpPr>
      <dsp:spPr>
        <a:xfrm>
          <a:off x="2088230" y="2346260"/>
          <a:ext cx="5779038" cy="38376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34" tIns="0" rIns="218434" bIns="0" numCol="1" spcCol="1270" anchor="ctr" anchorCtr="0">
          <a:noAutofit/>
        </a:bodyPr>
        <a:lstStyle/>
        <a:p>
          <a:pPr lvl="0" algn="r" defTabSz="711200" rtl="1">
            <a:lnSpc>
              <a:spcPct val="90000"/>
            </a:lnSpc>
            <a:spcBef>
              <a:spcPct val="0"/>
            </a:spcBef>
            <a:spcAft>
              <a:spcPct val="35000"/>
            </a:spcAft>
          </a:pPr>
          <a:r>
            <a:rPr lang="ar-SA" sz="1600" b="1" kern="1200" dirty="0" smtClean="0">
              <a:solidFill>
                <a:srgbClr val="C00000"/>
              </a:solidFill>
            </a:rPr>
            <a:t>2-التحول من الاختبارات التقليدية إلى التقويم المتعدد.</a:t>
          </a:r>
          <a:endParaRPr lang="ar-SA" sz="1600" b="1" kern="1200" dirty="0">
            <a:solidFill>
              <a:srgbClr val="C00000"/>
            </a:solidFill>
          </a:endParaRPr>
        </a:p>
      </dsp:txBody>
      <dsp:txXfrm>
        <a:off x="2106964" y="2364994"/>
        <a:ext cx="5741570" cy="346292"/>
      </dsp:txXfrm>
    </dsp:sp>
    <dsp:sp modelId="{0968674F-2BD5-48EE-8F66-04E319A57443}">
      <dsp:nvSpPr>
        <dsp:cNvPr id="0" name=""/>
        <dsp:cNvSpPr/>
      </dsp:nvSpPr>
      <dsp:spPr>
        <a:xfrm>
          <a:off x="0" y="4419600"/>
          <a:ext cx="8255769" cy="921375"/>
        </a:xfrm>
        <a:prstGeom prst="rect">
          <a:avLst/>
        </a:prstGeom>
        <a:solidFill>
          <a:schemeClr val="lt1">
            <a:alpha val="90000"/>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739" tIns="270764" rIns="640739" bIns="92456" numCol="1" spcCol="1270" anchor="t" anchorCtr="0">
          <a:noAutofit/>
        </a:bodyPr>
        <a:lstStyle/>
        <a:p>
          <a:pPr marL="114300" lvl="1" indent="-114300" algn="justLow" defTabSz="577850" rtl="1">
            <a:lnSpc>
              <a:spcPct val="90000"/>
            </a:lnSpc>
            <a:spcBef>
              <a:spcPct val="0"/>
            </a:spcBef>
            <a:spcAft>
              <a:spcPct val="15000"/>
            </a:spcAft>
            <a:buChar char="••"/>
          </a:pPr>
          <a:r>
            <a:rPr lang="ar-SA" sz="1300" kern="1200" dirty="0" smtClean="0"/>
            <a:t>فالتحول هنا من تقويم أحادي البعد إلى تقويم متعدد الأبعاد، يسهم في إمكانية تكامل التقويم مع العملية التعليمية داخل </a:t>
          </a:r>
          <a:r>
            <a:rPr lang="ar-EG" sz="1300" kern="1200" dirty="0" smtClean="0"/>
            <a:t>قاعة الدراسة</a:t>
          </a:r>
          <a:r>
            <a:rPr lang="ar-SA" sz="1300" kern="1200" dirty="0" smtClean="0"/>
            <a:t>. والخلاصة أن النظام البديل يتطلب إحداث تحولات في المنظومة التعليمية والممارسات التربوية التقليدية.</a:t>
          </a:r>
          <a:endParaRPr lang="ar-SA" sz="1300" kern="1200" dirty="0"/>
        </a:p>
      </dsp:txBody>
      <dsp:txXfrm>
        <a:off x="0" y="4419600"/>
        <a:ext cx="8255769" cy="921375"/>
      </dsp:txXfrm>
    </dsp:sp>
    <dsp:sp modelId="{19056CFD-9477-48E8-982E-86301528B71F}">
      <dsp:nvSpPr>
        <dsp:cNvPr id="0" name=""/>
        <dsp:cNvSpPr/>
      </dsp:nvSpPr>
      <dsp:spPr>
        <a:xfrm>
          <a:off x="65856" y="4244912"/>
          <a:ext cx="7912172" cy="38376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434" tIns="0" rIns="218434" bIns="0" numCol="1" spcCol="1270" anchor="ctr" anchorCtr="0">
          <a:noAutofit/>
        </a:bodyPr>
        <a:lstStyle/>
        <a:p>
          <a:pPr lvl="0" algn="r" defTabSz="666750" rtl="1">
            <a:lnSpc>
              <a:spcPct val="90000"/>
            </a:lnSpc>
            <a:spcBef>
              <a:spcPct val="0"/>
            </a:spcBef>
            <a:spcAft>
              <a:spcPct val="35000"/>
            </a:spcAft>
          </a:pPr>
          <a:r>
            <a:rPr lang="ar-SA" sz="1500" b="1" kern="1200" dirty="0" smtClean="0">
              <a:solidFill>
                <a:srgbClr val="C00000"/>
              </a:solidFill>
            </a:rPr>
            <a:t>3-التحول من التقويم المنفصل (التقليدي)</a:t>
          </a:r>
          <a:r>
            <a:rPr lang="ar-EG" sz="1500" b="1" kern="1200" dirty="0" smtClean="0">
              <a:solidFill>
                <a:srgbClr val="C00000"/>
              </a:solidFill>
            </a:rPr>
            <a:t> </a:t>
          </a:r>
          <a:r>
            <a:rPr lang="ar-SA" sz="1500" b="1" kern="1200" dirty="0" smtClean="0">
              <a:solidFill>
                <a:srgbClr val="C00000"/>
              </a:solidFill>
            </a:rPr>
            <a:t>إلى التقويم المتكامل (الحقيقي أو البديل).</a:t>
          </a:r>
          <a:endParaRPr lang="ar-SA" sz="1500" b="1" kern="1200" dirty="0">
            <a:solidFill>
              <a:srgbClr val="C00000"/>
            </a:solidFill>
          </a:endParaRPr>
        </a:p>
      </dsp:txBody>
      <dsp:txXfrm>
        <a:off x="84590" y="4263646"/>
        <a:ext cx="7874704"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846F5-359D-40D2-B336-446A7D99E511}">
      <dsp:nvSpPr>
        <dsp:cNvPr id="0" name=""/>
        <dsp:cNvSpPr/>
      </dsp:nvSpPr>
      <dsp:spPr>
        <a:xfrm>
          <a:off x="4433887" y="1053832"/>
          <a:ext cx="2008175" cy="442143"/>
        </a:xfrm>
        <a:custGeom>
          <a:avLst/>
          <a:gdLst/>
          <a:ahLst/>
          <a:cxnLst/>
          <a:rect l="0" t="0" r="0" b="0"/>
          <a:pathLst>
            <a:path>
              <a:moveTo>
                <a:pt x="0" y="0"/>
              </a:moveTo>
              <a:lnTo>
                <a:pt x="0" y="221071"/>
              </a:lnTo>
              <a:lnTo>
                <a:pt x="2008175" y="221071"/>
              </a:lnTo>
              <a:lnTo>
                <a:pt x="2008175" y="4421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5EF9EB-7AC6-4CC2-81C5-12E48F8E14DB}">
      <dsp:nvSpPr>
        <dsp:cNvPr id="0" name=""/>
        <dsp:cNvSpPr/>
      </dsp:nvSpPr>
      <dsp:spPr>
        <a:xfrm>
          <a:off x="2454325" y="1053832"/>
          <a:ext cx="1979562" cy="442143"/>
        </a:xfrm>
        <a:custGeom>
          <a:avLst/>
          <a:gdLst/>
          <a:ahLst/>
          <a:cxnLst/>
          <a:rect l="0" t="0" r="0" b="0"/>
          <a:pathLst>
            <a:path>
              <a:moveTo>
                <a:pt x="1979562" y="0"/>
              </a:moveTo>
              <a:lnTo>
                <a:pt x="1979562" y="221071"/>
              </a:lnTo>
              <a:lnTo>
                <a:pt x="0" y="221071"/>
              </a:lnTo>
              <a:lnTo>
                <a:pt x="0" y="44214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4837B-C499-4165-8FB6-CD4430BCA1C8}">
      <dsp:nvSpPr>
        <dsp:cNvPr id="0" name=""/>
        <dsp:cNvSpPr/>
      </dsp:nvSpPr>
      <dsp:spPr>
        <a:xfrm>
          <a:off x="2153088" y="1108"/>
          <a:ext cx="4561598" cy="10527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ar-EG" sz="3600" b="1" kern="1200" dirty="0" smtClean="0"/>
            <a:t>أنظمة بنوك الأسئلة</a:t>
          </a:r>
          <a:endParaRPr lang="ar-SA" sz="3600" b="1" kern="1200" dirty="0"/>
        </a:p>
      </dsp:txBody>
      <dsp:txXfrm>
        <a:off x="2153088" y="1108"/>
        <a:ext cx="4561598" cy="1052723"/>
      </dsp:txXfrm>
    </dsp:sp>
    <dsp:sp modelId="{14301C54-B4AE-410D-9029-9F0772391A2E}">
      <dsp:nvSpPr>
        <dsp:cNvPr id="0" name=""/>
        <dsp:cNvSpPr/>
      </dsp:nvSpPr>
      <dsp:spPr>
        <a:xfrm>
          <a:off x="667221" y="1495976"/>
          <a:ext cx="3574206" cy="2369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t>بنك المفردات المغلق أو السرى </a:t>
          </a:r>
          <a:r>
            <a:rPr lang="en-US" sz="2800" b="1" kern="1200" dirty="0" smtClean="0"/>
            <a:t> Secure Items Bank</a:t>
          </a:r>
          <a:r>
            <a:rPr lang="ar-SA" sz="2800" kern="1200" dirty="0" smtClean="0"/>
            <a:t> الذى يستخدم لإعداد اختبارات التقويم النهائي في نهاية العام الدراسي، أو نهاية الفصل الدراسي</a:t>
          </a:r>
          <a:endParaRPr lang="ar-EG" sz="2800" kern="1200" dirty="0"/>
        </a:p>
      </dsp:txBody>
      <dsp:txXfrm>
        <a:off x="667221" y="1495976"/>
        <a:ext cx="3574206" cy="2369428"/>
      </dsp:txXfrm>
    </dsp:sp>
    <dsp:sp modelId="{57451320-F996-4A98-81FC-8105514BFE78}">
      <dsp:nvSpPr>
        <dsp:cNvPr id="0" name=""/>
        <dsp:cNvSpPr/>
      </dsp:nvSpPr>
      <dsp:spPr>
        <a:xfrm>
          <a:off x="4683572" y="1495976"/>
          <a:ext cx="3516980" cy="23990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kern="1200" dirty="0" smtClean="0"/>
            <a:t>بنك المفردات المفتوح </a:t>
          </a:r>
          <a:r>
            <a:rPr lang="en-US" sz="2800" b="1" kern="1200" dirty="0" smtClean="0"/>
            <a:t>Open Items Bank</a:t>
          </a:r>
          <a:r>
            <a:rPr lang="ar-SA" sz="2800" kern="1200" dirty="0" smtClean="0"/>
            <a:t> الذى يستخدم في عمليات التقويم التكويني أو البنائي، والتقويم التشخيصي </a:t>
          </a:r>
          <a:endParaRPr lang="ar-EG" sz="2800" kern="1200" dirty="0"/>
        </a:p>
      </dsp:txBody>
      <dsp:txXfrm>
        <a:off x="4683572" y="1495976"/>
        <a:ext cx="3516980" cy="2399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D6757-22AF-47D1-AAAA-33F98D0D7341}">
      <dsp:nvSpPr>
        <dsp:cNvPr id="0" name=""/>
        <dsp:cNvSpPr/>
      </dsp:nvSpPr>
      <dsp:spPr>
        <a:xfrm>
          <a:off x="1582891" y="507637"/>
          <a:ext cx="3387416" cy="3387416"/>
        </a:xfrm>
        <a:prstGeom prst="blockArc">
          <a:avLst>
            <a:gd name="adj1" fmla="val 11880000"/>
            <a:gd name="adj2" fmla="val 16200000"/>
            <a:gd name="adj3" fmla="val 4637"/>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DB38CE-67EE-4B17-BE46-12AE5AEC222F}">
      <dsp:nvSpPr>
        <dsp:cNvPr id="0" name=""/>
        <dsp:cNvSpPr/>
      </dsp:nvSpPr>
      <dsp:spPr>
        <a:xfrm>
          <a:off x="1582891" y="507637"/>
          <a:ext cx="3387416" cy="3387416"/>
        </a:xfrm>
        <a:prstGeom prst="blockArc">
          <a:avLst>
            <a:gd name="adj1" fmla="val 7560000"/>
            <a:gd name="adj2" fmla="val 11880000"/>
            <a:gd name="adj3" fmla="val 4637"/>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4FC20-4DF6-4FD0-896A-A841D9B05A91}">
      <dsp:nvSpPr>
        <dsp:cNvPr id="0" name=""/>
        <dsp:cNvSpPr/>
      </dsp:nvSpPr>
      <dsp:spPr>
        <a:xfrm>
          <a:off x="1582891" y="507637"/>
          <a:ext cx="3387416" cy="3387416"/>
        </a:xfrm>
        <a:prstGeom prst="blockArc">
          <a:avLst>
            <a:gd name="adj1" fmla="val 3240000"/>
            <a:gd name="adj2" fmla="val 756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BBB75F-17F7-468B-9D66-C2D64AA880A3}">
      <dsp:nvSpPr>
        <dsp:cNvPr id="0" name=""/>
        <dsp:cNvSpPr/>
      </dsp:nvSpPr>
      <dsp:spPr>
        <a:xfrm>
          <a:off x="1582891" y="507637"/>
          <a:ext cx="3387416" cy="3387416"/>
        </a:xfrm>
        <a:prstGeom prst="blockArc">
          <a:avLst>
            <a:gd name="adj1" fmla="val 20520000"/>
            <a:gd name="adj2" fmla="val 3240000"/>
            <a:gd name="adj3" fmla="val 463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CE218-4C4E-4658-8373-AB9400818035}">
      <dsp:nvSpPr>
        <dsp:cNvPr id="0" name=""/>
        <dsp:cNvSpPr/>
      </dsp:nvSpPr>
      <dsp:spPr>
        <a:xfrm>
          <a:off x="1582891" y="507637"/>
          <a:ext cx="3387416" cy="3387416"/>
        </a:xfrm>
        <a:prstGeom prst="blockArc">
          <a:avLst>
            <a:gd name="adj1" fmla="val 16200000"/>
            <a:gd name="adj2" fmla="val 2052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530DF3-DBF4-4ED9-95D9-07EA31AE689E}">
      <dsp:nvSpPr>
        <dsp:cNvPr id="0" name=""/>
        <dsp:cNvSpPr/>
      </dsp:nvSpPr>
      <dsp:spPr>
        <a:xfrm>
          <a:off x="2497447" y="1422193"/>
          <a:ext cx="1558304" cy="155830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rtl="1">
            <a:lnSpc>
              <a:spcPct val="90000"/>
            </a:lnSpc>
            <a:spcBef>
              <a:spcPct val="0"/>
            </a:spcBef>
            <a:spcAft>
              <a:spcPct val="35000"/>
            </a:spcAft>
          </a:pPr>
          <a:r>
            <a:rPr lang="ar-SA" sz="3100" b="1" kern="1200"/>
            <a:t>النظرية التقليدية</a:t>
          </a:r>
        </a:p>
      </dsp:txBody>
      <dsp:txXfrm>
        <a:off x="2725655" y="1650401"/>
        <a:ext cx="1101888" cy="1101888"/>
      </dsp:txXfrm>
    </dsp:sp>
    <dsp:sp modelId="{1A4A891D-B010-499F-86DC-855DC0F5CC15}">
      <dsp:nvSpPr>
        <dsp:cNvPr id="0" name=""/>
        <dsp:cNvSpPr/>
      </dsp:nvSpPr>
      <dsp:spPr>
        <a:xfrm>
          <a:off x="2731193" y="1500"/>
          <a:ext cx="1090813" cy="109081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a:t>وظيفة الاستجابات</a:t>
          </a:r>
          <a:endParaRPr lang="ar-SA" sz="1600" kern="1200"/>
        </a:p>
      </dsp:txBody>
      <dsp:txXfrm>
        <a:off x="2890939" y="161246"/>
        <a:ext cx="771321" cy="771321"/>
      </dsp:txXfrm>
    </dsp:sp>
    <dsp:sp modelId="{696D596B-4F5D-45EC-B542-8A3F7C321CE7}">
      <dsp:nvSpPr>
        <dsp:cNvPr id="0" name=""/>
        <dsp:cNvSpPr/>
      </dsp:nvSpPr>
      <dsp:spPr>
        <a:xfrm>
          <a:off x="4304658" y="1144689"/>
          <a:ext cx="1090813" cy="109081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a:t>السهولة والصعوبة </a:t>
          </a:r>
          <a:endParaRPr lang="ar-SA" sz="1600" kern="1200"/>
        </a:p>
      </dsp:txBody>
      <dsp:txXfrm>
        <a:off x="4464404" y="1304435"/>
        <a:ext cx="771321" cy="771321"/>
      </dsp:txXfrm>
    </dsp:sp>
    <dsp:sp modelId="{4C30C1D4-A045-4450-84A6-83E7D81F368C}">
      <dsp:nvSpPr>
        <dsp:cNvPr id="0" name=""/>
        <dsp:cNvSpPr/>
      </dsp:nvSpPr>
      <dsp:spPr>
        <a:xfrm>
          <a:off x="3703648" y="2994408"/>
          <a:ext cx="1090813" cy="109081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a:t>معامل التمييز </a:t>
          </a:r>
          <a:endParaRPr lang="ar-SA" sz="1600" kern="1200"/>
        </a:p>
      </dsp:txBody>
      <dsp:txXfrm>
        <a:off x="3863394" y="3154154"/>
        <a:ext cx="771321" cy="771321"/>
      </dsp:txXfrm>
    </dsp:sp>
    <dsp:sp modelId="{19B1FC07-8354-40E4-B24C-EF6A90E89816}">
      <dsp:nvSpPr>
        <dsp:cNvPr id="0" name=""/>
        <dsp:cNvSpPr/>
      </dsp:nvSpPr>
      <dsp:spPr>
        <a:xfrm>
          <a:off x="1758738" y="2994408"/>
          <a:ext cx="1090813" cy="109081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a:t>معامل الثبات </a:t>
          </a:r>
          <a:endParaRPr lang="ar-SA" sz="1600" kern="1200"/>
        </a:p>
      </dsp:txBody>
      <dsp:txXfrm>
        <a:off x="1918484" y="3154154"/>
        <a:ext cx="771321" cy="771321"/>
      </dsp:txXfrm>
    </dsp:sp>
    <dsp:sp modelId="{A90F67F8-764F-4A4A-98ED-3C64503B43E6}">
      <dsp:nvSpPr>
        <dsp:cNvPr id="0" name=""/>
        <dsp:cNvSpPr/>
      </dsp:nvSpPr>
      <dsp:spPr>
        <a:xfrm>
          <a:off x="1157728" y="1144689"/>
          <a:ext cx="1090813" cy="109081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SA" sz="1600" b="1" kern="1200"/>
            <a:t>معامل الصدق </a:t>
          </a:r>
          <a:endParaRPr lang="ar-SA" sz="1600" kern="1200"/>
        </a:p>
      </dsp:txBody>
      <dsp:txXfrm>
        <a:off x="1317474" y="1304435"/>
        <a:ext cx="771321" cy="7713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DCC616C-A3CF-431D-BDED-EDCDCFC171FA}" type="datetimeFigureOut">
              <a:rPr lang="ar-SA" smtClean="0"/>
              <a:t>02/04/1440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7F3645C-F688-40EF-90E1-E023B92FFA59}" type="slidenum">
              <a:rPr lang="ar-SA" smtClean="0"/>
              <a:t>‹#›</a:t>
            </a:fld>
            <a:endParaRPr lang="ar-SA"/>
          </a:p>
        </p:txBody>
      </p:sp>
    </p:spTree>
    <p:extLst>
      <p:ext uri="{BB962C8B-B14F-4D97-AF65-F5344CB8AC3E}">
        <p14:creationId xmlns:p14="http://schemas.microsoft.com/office/powerpoint/2010/main" val="24053887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12</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13</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14</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15</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16</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17</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18</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19</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20</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21</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22</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23</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24</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26</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27</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28</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29</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30</a:t>
            </a:fld>
            <a:endParaRPr lang="ar-SA">
              <a:solidFill>
                <a:prstClr val="black"/>
              </a:solidFill>
            </a:endParaRPr>
          </a:p>
        </p:txBody>
      </p:sp>
    </p:spTree>
    <p:extLst>
      <p:ext uri="{BB962C8B-B14F-4D97-AF65-F5344CB8AC3E}">
        <p14:creationId xmlns:p14="http://schemas.microsoft.com/office/powerpoint/2010/main" val="3744169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t>31</a:t>
            </a:fld>
            <a:endParaRPr lang="ar-SA"/>
          </a:p>
        </p:txBody>
      </p:sp>
    </p:spTree>
    <p:extLst>
      <p:ext uri="{BB962C8B-B14F-4D97-AF65-F5344CB8AC3E}">
        <p14:creationId xmlns:p14="http://schemas.microsoft.com/office/powerpoint/2010/main" val="1738848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34</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4</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35</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36</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37</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38</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39</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40</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41</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42</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43</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44</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t>6</a:t>
            </a:fld>
            <a:endParaRPr lang="ar-SA"/>
          </a:p>
        </p:txBody>
      </p:sp>
    </p:spTree>
    <p:extLst>
      <p:ext uri="{BB962C8B-B14F-4D97-AF65-F5344CB8AC3E}">
        <p14:creationId xmlns:p14="http://schemas.microsoft.com/office/powerpoint/2010/main" val="154965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t>7</a:t>
            </a:fld>
            <a:endParaRPr lang="ar-SA"/>
          </a:p>
        </p:txBody>
      </p:sp>
    </p:spTree>
    <p:extLst>
      <p:ext uri="{BB962C8B-B14F-4D97-AF65-F5344CB8AC3E}">
        <p14:creationId xmlns:p14="http://schemas.microsoft.com/office/powerpoint/2010/main" val="308229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9</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10</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7F3645C-F688-40EF-90E1-E023B92FFA59}" type="slidenum">
              <a:rPr lang="ar-SA" smtClean="0">
                <a:solidFill>
                  <a:prstClr val="black"/>
                </a:solidFill>
              </a:rPr>
              <a:pPr/>
              <a:t>11</a:t>
            </a:fld>
            <a:endParaRPr lang="ar-SA">
              <a:solidFill>
                <a:prstClr val="black"/>
              </a:solidFill>
            </a:endParaRPr>
          </a:p>
        </p:txBody>
      </p:sp>
    </p:spTree>
    <p:extLst>
      <p:ext uri="{BB962C8B-B14F-4D97-AF65-F5344CB8AC3E}">
        <p14:creationId xmlns:p14="http://schemas.microsoft.com/office/powerpoint/2010/main" val="20671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t>12/10/2018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419658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t>12/10/2018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2825043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88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158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064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156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100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18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644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50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84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09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t>12/10/2018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1282839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82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88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158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064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156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100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118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644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50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84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0" name="مستطيل مستدير الزوايا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5" name="عنوان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ar-SA" smtClean="0"/>
              <a:t>انقر لتحرير نمط العنوان الرئيسي</a:t>
            </a:r>
            <a:endParaRPr kumimoji="0" lang="en-US"/>
          </a:p>
        </p:txBody>
      </p:sp>
      <p:sp>
        <p:nvSpPr>
          <p:cNvPr id="20" name="عنوان فرعي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19" name="عنصر نائب للتاريخ 18"/>
          <p:cNvSpPr>
            <a:spLocks noGrp="1"/>
          </p:cNvSpPr>
          <p:nvPr>
            <p:ph type="dt" sz="half" idx="10"/>
          </p:nvPr>
        </p:nvSpPr>
        <p:spPr/>
        <p:txBody>
          <a:bodyPr/>
          <a:lstStyle>
            <a:extLst/>
          </a:lstStyle>
          <a:p>
            <a:fld id="{86D2FA3D-19C3-4702-BD70-ED25F1CED106}" type="datetime1">
              <a:rPr lang="ar-SA" smtClean="0">
                <a:solidFill>
                  <a:srgbClr val="D6ECFF">
                    <a:shade val="50000"/>
                  </a:srgbClr>
                </a:solidFill>
              </a:rPr>
              <a:pPr/>
              <a:t>02/04/1440</a:t>
            </a:fld>
            <a:endParaRPr lang="ar-SA">
              <a:solidFill>
                <a:srgbClr val="D6ECFF">
                  <a:shade val="50000"/>
                </a:srgbClr>
              </a:solidFill>
            </a:endParaRPr>
          </a:p>
        </p:txBody>
      </p:sp>
      <p:sp>
        <p:nvSpPr>
          <p:cNvPr id="8" name="عنصر نائب للتذييل 7"/>
          <p:cNvSpPr>
            <a:spLocks noGrp="1"/>
          </p:cNvSpPr>
          <p:nvPr>
            <p:ph type="ftr" sz="quarter" idx="11"/>
          </p:nvPr>
        </p:nvSpPr>
        <p:spPr/>
        <p:txBody>
          <a:bodyPr/>
          <a:lstStyle>
            <a:extLst/>
          </a:lstStyle>
          <a:p>
            <a:endParaRPr lang="ar-SA">
              <a:solidFill>
                <a:srgbClr val="D6ECFF">
                  <a:shade val="50000"/>
                </a:srgbClr>
              </a:solidFill>
            </a:endParaRPr>
          </a:p>
        </p:txBody>
      </p:sp>
      <p:sp>
        <p:nvSpPr>
          <p:cNvPr id="11" name="عنصر نائب لرقم الشريحة 10"/>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4186772039"/>
      </p:ext>
    </p:extLst>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309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82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a:xfrm>
            <a:off x="502920" y="530352"/>
            <a:ext cx="8183880" cy="4187952"/>
          </a:xfrm>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0AE94396-3925-4FEA-AF52-A391E76E1BE3}" type="datetime1">
              <a:rPr lang="ar-SA" smtClean="0">
                <a:solidFill>
                  <a:srgbClr val="D6ECFF">
                    <a:shade val="50000"/>
                  </a:srgbClr>
                </a:solidFill>
              </a:rPr>
              <a:pPr/>
              <a:t>02/04/1440</a:t>
            </a:fld>
            <a:endParaRPr lang="ar-SA">
              <a:solidFill>
                <a:srgbClr val="D6ECFF">
                  <a:shade val="5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D6ECFF">
                  <a:shade val="5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107608254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مستطيل مستدير الزوايا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مستطيل مستدير الزوايا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عنوان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71C11224-8DBC-4F2D-8115-63F63FB1E225}" type="datetime1">
              <a:rPr lang="ar-SA" smtClean="0">
                <a:solidFill>
                  <a:srgbClr val="D6ECFF">
                    <a:shade val="50000"/>
                  </a:srgbClr>
                </a:solidFill>
              </a:rPr>
              <a:pPr/>
              <a:t>02/04/1440</a:t>
            </a:fld>
            <a:endParaRPr lang="ar-SA">
              <a:solidFill>
                <a:srgbClr val="D6ECFF">
                  <a:shade val="5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D6ECFF">
                  <a:shade val="5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20307672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85200B24-1252-4D56-A61F-76560BEB9459}" type="datetime1">
              <a:rPr lang="ar-SA" smtClean="0">
                <a:solidFill>
                  <a:srgbClr val="D6ECFF">
                    <a:shade val="50000"/>
                  </a:srgbClr>
                </a:solidFill>
              </a:rPr>
              <a:pPr/>
              <a:t>02/04/1440</a:t>
            </a:fld>
            <a:endParaRPr lang="ar-SA">
              <a:solidFill>
                <a:srgbClr val="D6ECFF">
                  <a:shade val="5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D6ECFF">
                  <a:shade val="5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134548904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nchor="b"/>
          <a:lstStyle>
            <a:lvl1pPr>
              <a:defRPr b="1"/>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8EB51B24-C7F6-4639-8AC8-DBB9FB4A7219}" type="datetime1">
              <a:rPr lang="ar-SA" smtClean="0">
                <a:solidFill>
                  <a:srgbClr val="D6ECFF">
                    <a:shade val="50000"/>
                  </a:srgbClr>
                </a:solidFill>
              </a:rPr>
              <a:pPr/>
              <a:t>02/04/1440</a:t>
            </a:fld>
            <a:endParaRPr lang="ar-SA">
              <a:solidFill>
                <a:srgbClr val="D6ECFF">
                  <a:shade val="50000"/>
                </a:srgbClr>
              </a:solidFill>
            </a:endParaRPr>
          </a:p>
        </p:txBody>
      </p:sp>
      <p:sp>
        <p:nvSpPr>
          <p:cNvPr id="8" name="عنصر نائب للتذييل 7"/>
          <p:cNvSpPr>
            <a:spLocks noGrp="1"/>
          </p:cNvSpPr>
          <p:nvPr>
            <p:ph type="ftr" sz="quarter" idx="11"/>
          </p:nvPr>
        </p:nvSpPr>
        <p:spPr/>
        <p:txBody>
          <a:bodyPr/>
          <a:lstStyle>
            <a:extLst/>
          </a:lstStyle>
          <a:p>
            <a:endParaRPr lang="ar-SA">
              <a:solidFill>
                <a:srgbClr val="D6ECFF">
                  <a:shade val="50000"/>
                </a:srgbClr>
              </a:solidFill>
            </a:endParaRPr>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271135883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6534920E-9CE0-42FB-BA8C-01F844810A59}" type="datetime1">
              <a:rPr lang="ar-SA" smtClean="0">
                <a:solidFill>
                  <a:srgbClr val="D6ECFF">
                    <a:shade val="50000"/>
                  </a:srgbClr>
                </a:solidFill>
              </a:rPr>
              <a:pPr/>
              <a:t>02/04/1440</a:t>
            </a:fld>
            <a:endParaRPr lang="ar-SA">
              <a:solidFill>
                <a:srgbClr val="D6ECFF">
                  <a:shade val="50000"/>
                </a:srgbClr>
              </a:solidFill>
            </a:endParaRPr>
          </a:p>
        </p:txBody>
      </p:sp>
      <p:sp>
        <p:nvSpPr>
          <p:cNvPr id="4" name="عنصر نائب للتذييل 3"/>
          <p:cNvSpPr>
            <a:spLocks noGrp="1"/>
          </p:cNvSpPr>
          <p:nvPr>
            <p:ph type="ftr" sz="quarter" idx="11"/>
          </p:nvPr>
        </p:nvSpPr>
        <p:spPr/>
        <p:txBody>
          <a:bodyPr/>
          <a:lstStyle>
            <a:extLst/>
          </a:lstStyle>
          <a:p>
            <a:endParaRPr lang="ar-SA">
              <a:solidFill>
                <a:srgbClr val="D6ECFF">
                  <a:shade val="50000"/>
                </a:srgbClr>
              </a:solidFill>
            </a:endParaRPr>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17035035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AFCF4E5B-9B13-4EAD-B375-7537EACF03AC}" type="datetime1">
              <a:rPr lang="ar-SA" smtClean="0">
                <a:solidFill>
                  <a:srgbClr val="D6ECFF">
                    <a:shade val="50000"/>
                  </a:srgbClr>
                </a:solidFill>
              </a:rPr>
              <a:pPr/>
              <a:t>02/04/1440</a:t>
            </a:fld>
            <a:endParaRPr lang="ar-SA">
              <a:solidFill>
                <a:srgbClr val="D6ECFF">
                  <a:shade val="50000"/>
                </a:srgbClr>
              </a:solidFill>
            </a:endParaRPr>
          </a:p>
        </p:txBody>
      </p:sp>
      <p:sp>
        <p:nvSpPr>
          <p:cNvPr id="3" name="عنصر نائب للتذييل 2"/>
          <p:cNvSpPr>
            <a:spLocks noGrp="1"/>
          </p:cNvSpPr>
          <p:nvPr>
            <p:ph type="ftr" sz="quarter" idx="11"/>
          </p:nvPr>
        </p:nvSpPr>
        <p:spPr/>
        <p:txBody>
          <a:bodyPr/>
          <a:lstStyle>
            <a:extLst/>
          </a:lstStyle>
          <a:p>
            <a:endParaRPr lang="ar-SA">
              <a:solidFill>
                <a:srgbClr val="D6ECFF">
                  <a:shade val="50000"/>
                </a:srgbClr>
              </a:solidFill>
            </a:endParaRPr>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317128394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C6D84CD-A988-48A5-A0DC-424775781005}" type="datetime1">
              <a:rPr lang="ar-SA" smtClean="0">
                <a:solidFill>
                  <a:srgbClr val="D6ECFF">
                    <a:shade val="50000"/>
                  </a:srgbClr>
                </a:solidFill>
              </a:rPr>
              <a:pPr/>
              <a:t>02/04/1440</a:t>
            </a:fld>
            <a:endParaRPr lang="ar-SA">
              <a:solidFill>
                <a:srgbClr val="D6ECFF">
                  <a:shade val="5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D6ECFF">
                  <a:shade val="5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158521876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t>12/10/2018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1409473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5" name="مستطيل مستدير الزوايا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1" name="مستطيل ذو زاوية واحدة مستديرة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2" name="عنوان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DF1D20C-D437-4E4C-8A0B-3D5E19A0AB65}" type="datetime1">
              <a:rPr lang="ar-SA" smtClean="0">
                <a:solidFill>
                  <a:srgbClr val="D6ECFF">
                    <a:shade val="50000"/>
                  </a:srgbClr>
                </a:solidFill>
              </a:rPr>
              <a:pPr/>
              <a:t>02/04/1440</a:t>
            </a:fld>
            <a:endParaRPr lang="ar-SA">
              <a:solidFill>
                <a:srgbClr val="D6ECFF">
                  <a:shade val="5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D6ECFF">
                  <a:shade val="50000"/>
                </a:srgbClr>
              </a:solidFill>
            </a:endParaRPr>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
        <p:nvSpPr>
          <p:cNvPr id="3" name="عنصر نائب للصورة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ar-SA" smtClean="0"/>
              <a:t>انقر فوق الرمز لإضافة صورة</a:t>
            </a:r>
            <a:endParaRPr kumimoji="0" lang="en-US"/>
          </a:p>
        </p:txBody>
      </p:sp>
    </p:spTree>
    <p:extLst>
      <p:ext uri="{BB962C8B-B14F-4D97-AF65-F5344CB8AC3E}">
        <p14:creationId xmlns:p14="http://schemas.microsoft.com/office/powerpoint/2010/main" val="97406713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502920" y="4983480"/>
            <a:ext cx="8183880" cy="1051560"/>
          </a:xfrm>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02920" y="530352"/>
            <a:ext cx="8183880" cy="4187952"/>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DEB2D887-271B-4DC2-BAE2-E7E8B8F28687}" type="datetime1">
              <a:rPr lang="ar-SA" smtClean="0">
                <a:solidFill>
                  <a:srgbClr val="D6ECFF">
                    <a:shade val="50000"/>
                  </a:srgbClr>
                </a:solidFill>
              </a:rPr>
              <a:pPr/>
              <a:t>02/04/1440</a:t>
            </a:fld>
            <a:endParaRPr lang="ar-SA">
              <a:solidFill>
                <a:srgbClr val="D6ECFF">
                  <a:shade val="5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D6ECFF">
                  <a:shade val="5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2964135662"/>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533404"/>
            <a:ext cx="1981200" cy="5257799"/>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533400" y="533402"/>
            <a:ext cx="5943600" cy="525780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8D5FE91D-DEB1-4AE6-AB52-93D5DD26169F}" type="datetime1">
              <a:rPr lang="ar-SA" smtClean="0">
                <a:solidFill>
                  <a:srgbClr val="D6ECFF">
                    <a:shade val="50000"/>
                  </a:srgbClr>
                </a:solidFill>
              </a:rPr>
              <a:pPr/>
              <a:t>02/04/1440</a:t>
            </a:fld>
            <a:endParaRPr lang="ar-SA">
              <a:solidFill>
                <a:srgbClr val="D6ECFF">
                  <a:shade val="5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D6ECFF">
                  <a:shade val="50000"/>
                </a:srgbClr>
              </a:solidFill>
            </a:endParaRPr>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solidFill>
                  <a:srgbClr val="D6ECFF">
                    <a:shade val="50000"/>
                  </a:srgbClr>
                </a:solidFill>
              </a:rPr>
              <a:pPr/>
              <a:t>‹#›</a:t>
            </a:fld>
            <a:endParaRPr lang="ar-SA">
              <a:solidFill>
                <a:srgbClr val="D6ECFF">
                  <a:shade val="50000"/>
                </a:srgbClr>
              </a:solidFill>
            </a:endParaRPr>
          </a:p>
        </p:txBody>
      </p:sp>
    </p:spTree>
    <p:extLst>
      <p:ext uri="{BB962C8B-B14F-4D97-AF65-F5344CB8AC3E}">
        <p14:creationId xmlns:p14="http://schemas.microsoft.com/office/powerpoint/2010/main" val="1154547031"/>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239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552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746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844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78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021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857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t>12/10/2018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337924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192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552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90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6022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99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77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80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708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977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950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t>12/10/2018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3896662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721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251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5987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258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989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050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53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101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972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938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t>12/10/2018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2778890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053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852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066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698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12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895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815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72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03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92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t>12/10/2018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2463790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613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393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620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93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557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1390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485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877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363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535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t>12/10/2018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247051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722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51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399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1034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031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23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198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62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882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958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t>12/10/2018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3124572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467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799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84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892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524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48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015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608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278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632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t>12/10/2018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t>‹#›</a:t>
            </a:fld>
            <a:endParaRPr lang="en-US"/>
          </a:p>
        </p:txBody>
      </p:sp>
    </p:spTree>
    <p:extLst>
      <p:ext uri="{BB962C8B-B14F-4D97-AF65-F5344CB8AC3E}">
        <p14:creationId xmlns:p14="http://schemas.microsoft.com/office/powerpoint/2010/main" val="547459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300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11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1227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927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0018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756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94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050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023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3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t>12/10/2018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t>‹#›</a:t>
            </a:fld>
            <a:endParaRPr lang="en-US"/>
          </a:p>
        </p:txBody>
      </p:sp>
    </p:spTree>
    <p:extLst>
      <p:ext uri="{BB962C8B-B14F-4D97-AF65-F5344CB8AC3E}">
        <p14:creationId xmlns:p14="http://schemas.microsoft.com/office/powerpoint/2010/main" val="606483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006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006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مستطيل مستدير الزوايا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مستطيل مستدير الزوايا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13" name="عنصر نائب للعنوان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ar-SA" smtClean="0"/>
              <a:t>انقر لتحرير نمط العنوان الرئيسي</a:t>
            </a:r>
            <a:endParaRPr kumimoji="0" lang="en-US"/>
          </a:p>
        </p:txBody>
      </p:sp>
      <p:sp>
        <p:nvSpPr>
          <p:cNvPr id="4" name="عنصر نائب للنص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5" name="عنصر نائب للتاريخ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rtl="1"/>
            <a:fld id="{F1EC82DF-6C65-4B0A-9D15-0FA28FC709F7}" type="datetime1">
              <a:rPr lang="ar-SA" smtClean="0">
                <a:solidFill>
                  <a:srgbClr val="D6ECFF">
                    <a:shade val="50000"/>
                  </a:srgbClr>
                </a:solidFill>
              </a:rPr>
              <a:pPr rtl="1"/>
              <a:t>02/04/1440</a:t>
            </a:fld>
            <a:endParaRPr lang="ar-SA">
              <a:solidFill>
                <a:srgbClr val="D6ECFF">
                  <a:shade val="50000"/>
                </a:srgbClr>
              </a:solidFill>
            </a:endParaRPr>
          </a:p>
        </p:txBody>
      </p:sp>
      <p:sp>
        <p:nvSpPr>
          <p:cNvPr id="18" name="عنصر نائب للتذييل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rtl="1"/>
            <a:endParaRPr lang="ar-SA">
              <a:solidFill>
                <a:srgbClr val="D6ECFF">
                  <a:shade val="50000"/>
                </a:srgbClr>
              </a:solidFill>
            </a:endParaRPr>
          </a:p>
        </p:txBody>
      </p:sp>
      <p:sp>
        <p:nvSpPr>
          <p:cNvPr id="5" name="عنصر نائب لرقم الشريحة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rtl="1"/>
            <a:fld id="{0B34F065-1154-456A-91E3-76DE8E75E17B}" type="slidenum">
              <a:rPr lang="ar-SA" smtClean="0">
                <a:solidFill>
                  <a:srgbClr val="D6ECFF">
                    <a:shade val="50000"/>
                  </a:srgbClr>
                </a:solidFill>
              </a:rPr>
              <a:pPr rtl="1"/>
              <a:t>‹#›</a:t>
            </a:fld>
            <a:endParaRPr lang="ar-SA">
              <a:solidFill>
                <a:srgbClr val="D6ECFF">
                  <a:shade val="50000"/>
                </a:srgbClr>
              </a:solidFill>
            </a:endParaRPr>
          </a:p>
        </p:txBody>
      </p:sp>
    </p:spTree>
    <p:extLst>
      <p:ext uri="{BB962C8B-B14F-4D97-AF65-F5344CB8AC3E}">
        <p14:creationId xmlns:p14="http://schemas.microsoft.com/office/powerpoint/2010/main" val="3458356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hdr="0" dt="0"/>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1051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637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2244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1636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3670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9118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14276-3E52-418E-8EC2-64EAB8830537}" type="datetimeFigureOut">
              <a:rPr lang="en-US" smtClean="0">
                <a:solidFill>
                  <a:prstClr val="black">
                    <a:tint val="75000"/>
                  </a:prstClr>
                </a:solidFill>
              </a:rPr>
              <a:pPr/>
              <a:t>12/10/2018</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D691F1-4509-40CC-A526-B7A082D586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9497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u.edu.eg/faculty/edu/Home.aspx"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1170368" y="1428439"/>
            <a:ext cx="6373431" cy="3611205"/>
          </a:xfrm>
          <a:prstGeom prst="ellipse">
            <a:avLst/>
          </a:prstGeom>
          <a:noFill/>
          <a:ln w="76200"/>
          <a:effectLst>
            <a:glow rad="635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مستطيل 6"/>
          <p:cNvSpPr/>
          <p:nvPr/>
        </p:nvSpPr>
        <p:spPr>
          <a:xfrm>
            <a:off x="381000" y="43727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479274" y="2033712"/>
            <a:ext cx="5705061" cy="1200329"/>
          </a:xfrm>
          <a:prstGeom prst="rect">
            <a:avLst/>
          </a:prstGeom>
        </p:spPr>
        <p:txBody>
          <a:bodyPr wrap="square">
            <a:spAutoFit/>
          </a:bodyPr>
          <a:lstStyle/>
          <a:p>
            <a:pPr lvl="0" algn="ctr"/>
            <a:r>
              <a:rPr lang="ar-EG" sz="3600" b="1" dirty="0">
                <a:ln w="1905">
                  <a:solidFill>
                    <a:srgbClr val="1F497D"/>
                  </a:solidFill>
                </a:ln>
                <a:solidFill>
                  <a:srgbClr val="FF0000"/>
                </a:solidFill>
                <a:effectLst>
                  <a:outerShdw blurRad="50800" dist="38100" dir="2700000" algn="tl" rotWithShape="0">
                    <a:prstClr val="black">
                      <a:alpha val="40000"/>
                    </a:prstClr>
                  </a:outerShdw>
                  <a:reflection blurRad="6350" stA="55000" endA="300" endPos="45500" dir="5400000" sy="-100000" algn="bl" rotWithShape="0"/>
                </a:effectLst>
                <a:latin typeface="AGA Arabesque" pitchFamily="2" charset="2"/>
                <a:cs typeface="PT Bold Heading" pitchFamily="2" charset="-78"/>
              </a:rPr>
              <a:t>ورشة عمل جدول المواصفات واختيار مفردات الاختبار</a:t>
            </a:r>
            <a:endParaRPr lang="en-US" sz="3600" dirty="0">
              <a:ln w="1905">
                <a:solidFill>
                  <a:srgbClr val="1F497D"/>
                </a:solidFill>
              </a:ln>
              <a:solidFill>
                <a:srgbClr val="FF0000"/>
              </a:solidFill>
              <a:cs typeface="PT Bold Heading" pitchFamily="2" charset="-78"/>
            </a:endParaRPr>
          </a:p>
        </p:txBody>
      </p:sp>
      <p:sp>
        <p:nvSpPr>
          <p:cNvPr id="9" name="Rectangle 8"/>
          <p:cNvSpPr/>
          <p:nvPr/>
        </p:nvSpPr>
        <p:spPr>
          <a:xfrm>
            <a:off x="3130604" y="75264"/>
            <a:ext cx="2404826" cy="400110"/>
          </a:xfrm>
          <a:prstGeom prst="rect">
            <a:avLst/>
          </a:prstGeom>
        </p:spPr>
        <p:txBody>
          <a:bodyPr wrap="none">
            <a:spAutoFit/>
          </a:bodyPr>
          <a:lstStyle/>
          <a:p>
            <a:r>
              <a:rPr lang="ar-SA" sz="2000" dirty="0">
                <a:solidFill>
                  <a:srgbClr val="EEECE1">
                    <a:lumMod val="10000"/>
                  </a:srgbClr>
                </a:solidFill>
                <a:effectLst>
                  <a:glow rad="101600">
                    <a:srgbClr val="C0504D">
                      <a:satMod val="175000"/>
                      <a:alpha val="40000"/>
                    </a:srgbClr>
                  </a:glow>
                  <a:reflection blurRad="6350" stA="50000" endA="300" endPos="50000" dist="29997" dir="5400000" sy="-100000" algn="bl" rotWithShape="0"/>
                </a:effectLst>
                <a:cs typeface="Bassam Ostorah" pitchFamily="2" charset="-78"/>
              </a:rPr>
              <a:t>بسم الله الرحمن الرحيم</a:t>
            </a:r>
            <a:endParaRPr lang="en-US" sz="2000" dirty="0">
              <a:solidFill>
                <a:srgbClr val="EEECE1">
                  <a:lumMod val="10000"/>
                </a:srgbClr>
              </a:solidFill>
              <a:effectLst>
                <a:glow rad="101600">
                  <a:srgbClr val="C0504D">
                    <a:satMod val="175000"/>
                    <a:alpha val="40000"/>
                  </a:srgbClr>
                </a:glow>
                <a:reflection blurRad="6350" stA="50000" endA="300" endPos="50000" dist="29997" dir="5400000" sy="-100000" algn="bl" rotWithShape="0"/>
              </a:effectLst>
              <a:cs typeface="Bassam Ostorah" pitchFamily="2" charset="-78"/>
            </a:endParaRPr>
          </a:p>
        </p:txBody>
      </p:sp>
      <p:pic>
        <p:nvPicPr>
          <p:cNvPr id="21" name="logoimg" descr="damietta_log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37931" y="513475"/>
            <a:ext cx="1249017" cy="1239126"/>
          </a:xfrm>
          <a:prstGeom prst="rect">
            <a:avLst/>
          </a:prstGeom>
          <a:noFill/>
          <a:ln>
            <a:noFill/>
          </a:ln>
        </p:spPr>
      </p:pic>
      <p:pic>
        <p:nvPicPr>
          <p:cNvPr id="24" name="صورة 23" descr="news"/>
          <p:cNvPicPr/>
          <p:nvPr/>
        </p:nvPicPr>
        <p:blipFill>
          <a:blip r:embed="rId4">
            <a:extLst>
              <a:ext uri="{28A0092B-C50C-407E-A947-70E740481C1C}">
                <a14:useLocalDpi xmlns:a14="http://schemas.microsoft.com/office/drawing/2010/main" val="0"/>
              </a:ext>
            </a:extLst>
          </a:blip>
          <a:srcRect/>
          <a:stretch>
            <a:fillRect/>
          </a:stretch>
        </p:blipFill>
        <p:spPr bwMode="auto">
          <a:xfrm>
            <a:off x="7209183" y="685800"/>
            <a:ext cx="1706216" cy="953770"/>
          </a:xfrm>
          <a:prstGeom prst="rect">
            <a:avLst/>
          </a:prstGeom>
          <a:noFill/>
          <a:ln>
            <a:noFill/>
          </a:ln>
        </p:spPr>
      </p:pic>
      <p:pic>
        <p:nvPicPr>
          <p:cNvPr id="13" name="Picture 4" descr="https://encrypted-tbn2.gstatic.com/images?q=tbn:ANd9GcQgN9cpE6BuWg5O2XLoL4ROKmtcHAYgqAYy71UabKS2585Veu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3139" y="2971800"/>
            <a:ext cx="173739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encrypted-tbn0.gstatic.com/images?q=tbn:ANd9GcQ35Cd-95yHFwh1RPCZJw9yG7OzftumueISy3TzXt4-YEfn5DG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14260"/>
            <a:ext cx="1772478" cy="2143539"/>
          </a:xfrm>
          <a:prstGeom prst="rect">
            <a:avLst/>
          </a:prstGeom>
          <a:noFill/>
          <a:extLst>
            <a:ext uri="{909E8E84-426E-40DD-AFC4-6F175D3DCCD1}">
              <a14:hiddenFill xmlns:a14="http://schemas.microsoft.com/office/drawing/2010/main">
                <a:solidFill>
                  <a:srgbClr val="FFFFFF"/>
                </a:solidFill>
              </a14:hiddenFill>
            </a:ext>
          </a:extLst>
        </p:spPr>
      </p:pic>
      <p:sp>
        <p:nvSpPr>
          <p:cNvPr id="15" name="مربع نص 7"/>
          <p:cNvSpPr txBox="1"/>
          <p:nvPr/>
        </p:nvSpPr>
        <p:spPr>
          <a:xfrm>
            <a:off x="2377184" y="3650973"/>
            <a:ext cx="4176016" cy="954107"/>
          </a:xfrm>
          <a:prstGeom prst="rect">
            <a:avLst/>
          </a:prstGeom>
          <a:noFill/>
        </p:spPr>
        <p:txBody>
          <a:bodyPr wrap="square" rtlCol="0">
            <a:spAutoFit/>
          </a:bodyPr>
          <a:lstStyle/>
          <a:p>
            <a:pPr algn="ctr"/>
            <a:r>
              <a:rPr lang="ar-EG" sz="2800" b="1" dirty="0" smtClean="0">
                <a:solidFill>
                  <a:srgbClr val="C00000"/>
                </a:solidFill>
                <a:cs typeface="MCS Taybah S_U normal." pitchFamily="2" charset="-78"/>
              </a:rPr>
              <a:t>المنعقدة يومي   12 :13نوفمبر 2018 مركز ضمان الجودة-  </a:t>
            </a:r>
            <a:r>
              <a:rPr lang="ar-SA" sz="2800" b="1" dirty="0" smtClean="0">
                <a:solidFill>
                  <a:srgbClr val="C00000"/>
                </a:solidFill>
                <a:cs typeface="MCS Taybah S_U normal." pitchFamily="2" charset="-78"/>
              </a:rPr>
              <a:t>جامعة</a:t>
            </a:r>
            <a:r>
              <a:rPr lang="ar-EG" sz="2800" b="1" dirty="0" smtClean="0">
                <a:solidFill>
                  <a:srgbClr val="C00000"/>
                </a:solidFill>
                <a:cs typeface="MCS Taybah S_U normal." pitchFamily="2" charset="-78"/>
              </a:rPr>
              <a:t> دمياط</a:t>
            </a:r>
            <a:r>
              <a:rPr lang="en-US" sz="2800" b="1" dirty="0" smtClean="0">
                <a:solidFill>
                  <a:srgbClr val="C00000"/>
                </a:solidFill>
                <a:cs typeface="MCS Taybah S_U normal." pitchFamily="2" charset="-78"/>
              </a:rPr>
              <a:t>  </a:t>
            </a:r>
            <a:endParaRPr lang="en-US" sz="2800" b="1" dirty="0">
              <a:solidFill>
                <a:srgbClr val="C00000"/>
              </a:solidFill>
              <a:cs typeface="MCS Taybah S_U normal." pitchFamily="2" charset="-78"/>
            </a:endParaRPr>
          </a:p>
        </p:txBody>
      </p:sp>
      <p:sp>
        <p:nvSpPr>
          <p:cNvPr id="16" name="مستطيل مستدير الزوايا 11"/>
          <p:cNvSpPr/>
          <p:nvPr/>
        </p:nvSpPr>
        <p:spPr>
          <a:xfrm>
            <a:off x="2305878" y="5257800"/>
            <a:ext cx="4247322" cy="1066800"/>
          </a:xfrm>
          <a:prstGeom prst="roundRect">
            <a:avLst/>
          </a:prstGeom>
          <a:ln/>
          <a:effectLst>
            <a:outerShdw blurRad="40000" dist="20000" dir="5400000" rotWithShape="0">
              <a:srgbClr val="000000">
                <a:alpha val="38000"/>
              </a:srgbClr>
            </a:outerShdw>
            <a:reflection blurRad="6350" stA="52000" endA="300" endPos="3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400" dirty="0" smtClean="0">
                <a:solidFill>
                  <a:srgbClr val="C00000"/>
                </a:solidFill>
                <a:cs typeface="+mj-cs"/>
              </a:rPr>
              <a:t>إعداد:  د. </a:t>
            </a:r>
            <a:r>
              <a:rPr lang="ar-SA" sz="2400" dirty="0" smtClean="0">
                <a:solidFill>
                  <a:srgbClr val="C00000"/>
                </a:solidFill>
                <a:cs typeface="+mj-cs"/>
              </a:rPr>
              <a:t>عصام الدسوقي اسماعيل</a:t>
            </a:r>
            <a:endParaRPr lang="ar-EG" sz="2400" dirty="0" smtClean="0">
              <a:solidFill>
                <a:srgbClr val="C00000"/>
              </a:solidFill>
              <a:cs typeface="+mj-cs"/>
            </a:endParaRPr>
          </a:p>
          <a:p>
            <a:pPr algn="ctr"/>
            <a:r>
              <a:rPr lang="ar-EG" sz="2400" dirty="0">
                <a:solidFill>
                  <a:srgbClr val="C00000"/>
                </a:solidFill>
                <a:cs typeface="+mj-cs"/>
              </a:rPr>
              <a:t>مدير وحدة القياس وتقويم الأداء</a:t>
            </a:r>
          </a:p>
          <a:p>
            <a:pPr algn="ctr"/>
            <a:r>
              <a:rPr lang="ar-EG" sz="2400" dirty="0" smtClean="0">
                <a:solidFill>
                  <a:srgbClr val="C00000"/>
                </a:solidFill>
                <a:cs typeface="+mj-cs"/>
              </a:rPr>
              <a:t>مركز </a:t>
            </a:r>
            <a:r>
              <a:rPr lang="ar-EG" sz="2400" dirty="0">
                <a:solidFill>
                  <a:srgbClr val="C00000"/>
                </a:solidFill>
                <a:cs typeface="+mj-cs"/>
              </a:rPr>
              <a:t>ضمان الجودة وتقييم الأداء</a:t>
            </a:r>
          </a:p>
        </p:txBody>
      </p:sp>
      <p:sp>
        <p:nvSpPr>
          <p:cNvPr id="17"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041052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5"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914400"/>
            <a:ext cx="8832573"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9" name="عنصر نائب للمحتوى 1"/>
          <p:cNvSpPr txBox="1">
            <a:spLocks/>
          </p:cNvSpPr>
          <p:nvPr/>
        </p:nvSpPr>
        <p:spPr>
          <a:xfrm>
            <a:off x="333273" y="1066801"/>
            <a:ext cx="8414928" cy="533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200" dirty="0" smtClean="0">
                <a:solidFill>
                  <a:srgbClr val="C00000"/>
                </a:solidFill>
              </a:rPr>
              <a:t>وتعد الاختبارات من أهم وسائل القياس المستخدمة في المجال التربوي والتي يعول عليها في قياس وتقويم قدرات الطلاب، ومعرفة مدى مستواهم التحصيلي، والوقوف على مدى تحقق الأهداف السلوكية أو النواتج التعليمية المستهدفة من تدريس المقرر، لذلك حرص التربويون على أن تكون هذه الاختبارات ذات كفاءة عالية في عمليتي القياس والتقويم، وهذه الكفاءة لا تتأتى إلا من خلال إعداد اختبارات نموذجية وفاعلة تخلو من الملاحظات التي كثيرا ما توجد في أسئلة الاختبارات التي يتم إعدادها. </a:t>
            </a:r>
            <a:endParaRPr lang="en-US" sz="3200" dirty="0" smtClean="0">
              <a:solidFill>
                <a:srgbClr val="C00000"/>
              </a:solidFill>
            </a:endParaRPr>
          </a:p>
          <a:p>
            <a:pPr>
              <a:defRPr/>
            </a:pPr>
            <a:endParaRPr lang="ar-SA" dirty="0" smtClean="0"/>
          </a:p>
        </p:txBody>
      </p:sp>
      <p:sp>
        <p:nvSpPr>
          <p:cNvPr id="5"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213734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781878"/>
            <a:ext cx="8832573" cy="5237922"/>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395536" y="260648"/>
            <a:ext cx="8291264" cy="58702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600" dirty="0" smtClean="0">
                <a:solidFill>
                  <a:srgbClr val="C00000"/>
                </a:solidFill>
              </a:rPr>
              <a:t>ويري المهتمون بالقياس أن اختبارات الاختيار من متعدد هي أكثر أنواع الاختبارات الموضوعية انتشارا وأهمية وأكثرها شيوعا، نظرا لتعدد إمكانيات صياغة مفرداتها بكل دقة، فضلا عن إمكانيات قياسها لمستويات متعددة من المجال المعرفي، وهي مستويات يصعب قياسها بالأنواع الأخرى من الاختبارات. وأن مفردات هذا النوع من الاختبارات تفوق مفردات المطابقة، والصواب والخطأ، والتكميل والإجابة القصيرة، وغيرها من المفردات.</a:t>
            </a: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321348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914400"/>
            <a:ext cx="8651700"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8" name="عنصر نائب للمحتوى 1"/>
          <p:cNvSpPr txBox="1">
            <a:spLocks/>
          </p:cNvSpPr>
          <p:nvPr/>
        </p:nvSpPr>
        <p:spPr>
          <a:xfrm>
            <a:off x="528945" y="914400"/>
            <a:ext cx="8219256" cy="55822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200" dirty="0" smtClean="0">
                <a:solidFill>
                  <a:srgbClr val="C00000"/>
                </a:solidFill>
              </a:rPr>
              <a:t>وتتكون كل مفردة من مفردات الاختيار من متعدد من رأس للسؤال وثلاث إلي سبع استجابات، التي يمكن للمفحوص اختيار إحداها باعتبارها إجابة صحيحة، ولكن باقي الاستجابات غير صحيحة، وتسمي مموهات أو مشتتات، ويعطي المستجيب درجة واحدة إذا كانت الإجابة صحيحة، ويعطي صفرا إذا كانت الإجابة خاطئة، وتوجد عدة أشكال لمفردات اختبار الاختيار من متعدد، أشهرها أن يطلب من المفحوص اختيار(الإجابة الصحيحة، أو الإجابة الخاطئة، أو أفضل الأجوبة، أو أسوأ الأجوبة).</a:t>
            </a:r>
            <a:endParaRPr lang="en-US" sz="3200" dirty="0" smtClean="0">
              <a:solidFill>
                <a:srgbClr val="C00000"/>
              </a:solidFill>
            </a:endParaRPr>
          </a:p>
          <a:p>
            <a:pPr>
              <a:defRPr/>
            </a:pPr>
            <a:endParaRPr lang="ar-SA" dirty="0" smtClean="0"/>
          </a:p>
        </p:txBody>
      </p:sp>
      <p:sp>
        <p:nvSpPr>
          <p:cNvPr id="5"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903212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914400"/>
            <a:ext cx="8832573" cy="56388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457200" y="983836"/>
            <a:ext cx="8229600" cy="58741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600" dirty="0" smtClean="0">
                <a:solidFill>
                  <a:srgbClr val="C00000"/>
                </a:solidFill>
              </a:rPr>
              <a:t>ولقياس المعلومات والمفاهيم والمهارات الذهنية والمهنية والعامة المتضمنة في مواصفات كل مقرر من مقررات البرنامج التعليمي بالتعليم الجامعي، والتي يتم في ضوئها الحكم علي النواتج التعليمية المستهدفة، ومن ثم تحديد مستوي الخريجين، فإنه يصعب قياسها علي نحو كاف مع مفردات الاختيار من متعدد التقليدية التي تتضمن استجابة واحدة صحيحة (</a:t>
            </a:r>
            <a:r>
              <a:rPr lang="en-US" sz="3600" dirty="0" smtClean="0">
                <a:solidFill>
                  <a:srgbClr val="C00000"/>
                </a:solidFill>
              </a:rPr>
              <a:t>SA</a:t>
            </a:r>
            <a:r>
              <a:rPr lang="ar-SA" sz="3600" dirty="0" smtClean="0">
                <a:solidFill>
                  <a:srgbClr val="C00000"/>
                </a:solidFill>
              </a:rPr>
              <a:t>) (</a:t>
            </a:r>
            <a:r>
              <a:rPr lang="en-US" sz="3600" dirty="0" smtClean="0">
                <a:solidFill>
                  <a:srgbClr val="C00000"/>
                </a:solidFill>
              </a:rPr>
              <a:t>single-answer, multiple-choice</a:t>
            </a:r>
            <a:r>
              <a:rPr lang="ar-SA" sz="3600" dirty="0" smtClean="0">
                <a:solidFill>
                  <a:srgbClr val="C00000"/>
                </a:solidFill>
              </a:rPr>
              <a:t>)، فقد تحتاج معظم المقررات إلى قياسات معقدة ومتعددة الأوجه للمحتوى.</a:t>
            </a:r>
            <a:endParaRPr lang="en-US" sz="3600" dirty="0" smtClean="0">
              <a:solidFill>
                <a:srgbClr val="C00000"/>
              </a:solidFill>
            </a:endParaRPr>
          </a:p>
          <a:p>
            <a:pPr>
              <a:defRPr/>
            </a:pPr>
            <a:endParaRPr lang="ar-SA" dirty="0" smtClean="0"/>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726861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914400"/>
            <a:ext cx="8832573"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457200" y="765175"/>
            <a:ext cx="8229600" cy="53657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dirty="0" smtClean="0">
                <a:solidFill>
                  <a:srgbClr val="C00000"/>
                </a:solidFill>
              </a:rPr>
              <a:t>ولبناء مفردة لهدف مركب باستخدام مفردات اختيار</a:t>
            </a:r>
            <a:r>
              <a:rPr lang="en-US" dirty="0" smtClean="0">
                <a:solidFill>
                  <a:srgbClr val="C00000"/>
                </a:solidFill>
              </a:rPr>
              <a:t> </a:t>
            </a:r>
            <a:r>
              <a:rPr lang="ar-SA" dirty="0" smtClean="0">
                <a:solidFill>
                  <a:srgbClr val="C00000"/>
                </a:solidFill>
              </a:rPr>
              <a:t>من متعدد ذات الاستجابة الوحيدة التقليدية، فإن واضع الاختبار يركز- غالبا - إما على جزء من الهدف، أو يحاول التأثير على المفحوص ببعض الكلمات المتضمنة في رأس السؤال لكي يختار الاستجابة غير الصحيحة. </a:t>
            </a: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418044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914400"/>
            <a:ext cx="8832573"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457200" y="404813"/>
            <a:ext cx="8229600" cy="61198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200" dirty="0" smtClean="0">
                <a:solidFill>
                  <a:srgbClr val="C00000"/>
                </a:solidFill>
              </a:rPr>
              <a:t>ومن خلال تركيز المفردة علي إجابة واحدة فقط من بين عدد من الإجابات الصحيحة المتضمنة في هدف ما، فهذا يعني إن القياس يتناول جزء من الهدف المراد قياسه، أو كتابة أسئلة أخرى لكي تغطي الهدف بالكامل، وهذه الممارسة قد يكون لها تأثير سلبي على صدق المحتوى؛ حيث يكون القياس لجزء من الهدف.  وهذا يعني إنه إذا كان الهدف يتطلب مفردتين أو أكثر لتغطية محتواه، فإن قياس الهدف يكون ناقصا إذا  تم تمثيله بمفردة واحدة فقط في الاختبار، ويكون ممثلا بشكل زائد إذا وضع له مفردتان أو أكثر.</a:t>
            </a: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511610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84313" y="914400"/>
            <a:ext cx="8600660"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457200" y="1125538"/>
            <a:ext cx="8229600" cy="50053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600" dirty="0" smtClean="0">
                <a:solidFill>
                  <a:srgbClr val="C00000"/>
                </a:solidFill>
              </a:rPr>
              <a:t>وقد طورت بعض أنماط المفردات لكي تتضمن أكثر من إجابة واحدة صحيحة (</a:t>
            </a:r>
            <a:r>
              <a:rPr lang="en-US" sz="3600" dirty="0" smtClean="0">
                <a:solidFill>
                  <a:srgbClr val="C00000"/>
                </a:solidFill>
              </a:rPr>
              <a:t>MA</a:t>
            </a:r>
            <a:r>
              <a:rPr lang="ar-SA" sz="3600" dirty="0" smtClean="0">
                <a:solidFill>
                  <a:srgbClr val="C00000"/>
                </a:solidFill>
              </a:rPr>
              <a:t>) (</a:t>
            </a:r>
            <a:r>
              <a:rPr lang="en-US" sz="3600" dirty="0" smtClean="0">
                <a:solidFill>
                  <a:srgbClr val="C00000"/>
                </a:solidFill>
              </a:rPr>
              <a:t>multiple-answer, multiple-choice</a:t>
            </a:r>
            <a:r>
              <a:rPr lang="ar-SA" sz="3600" dirty="0" smtClean="0">
                <a:solidFill>
                  <a:srgbClr val="C00000"/>
                </a:solidFill>
              </a:rPr>
              <a:t>) لمواجهة الحاجة لقياس هدف يتناول أكثر من جانب معرفي (</a:t>
            </a:r>
            <a:r>
              <a:rPr lang="en-US" sz="3600" dirty="0" smtClean="0">
                <a:solidFill>
                  <a:srgbClr val="C00000"/>
                </a:solidFill>
              </a:rPr>
              <a:t>Albanese,1982 ; Frary,1989</a:t>
            </a:r>
            <a:r>
              <a:rPr lang="ar-SA" sz="3600" dirty="0" smtClean="0">
                <a:solidFill>
                  <a:srgbClr val="C00000"/>
                </a:solidFill>
              </a:rPr>
              <a:t>). ويمكن توضيح ذلك من خلال المفردة التالية:</a:t>
            </a:r>
            <a:endParaRPr lang="en-US" sz="3600" dirty="0" smtClean="0">
              <a:solidFill>
                <a:srgbClr val="C00000"/>
              </a:solidFill>
            </a:endParaRPr>
          </a:p>
          <a:p>
            <a:pPr>
              <a:defRPr/>
            </a:pPr>
            <a:endParaRPr lang="ar-SA" dirty="0" smtClean="0">
              <a:solidFill>
                <a:prstClr val="black"/>
              </a:solidFill>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106064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228600" y="914400"/>
            <a:ext cx="8715273" cy="5486401"/>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8" name="عنصر نائب للمحتوى 1"/>
          <p:cNvSpPr txBox="1">
            <a:spLocks/>
          </p:cNvSpPr>
          <p:nvPr/>
        </p:nvSpPr>
        <p:spPr>
          <a:xfrm>
            <a:off x="457200" y="1143000"/>
            <a:ext cx="8229600" cy="55102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600" dirty="0" smtClean="0">
                <a:solidFill>
                  <a:srgbClr val="C00000"/>
                </a:solidFill>
              </a:rPr>
              <a:t>تحويل الدرجات الخام إلى درجات معيارية يتطلب الحصول على:</a:t>
            </a:r>
            <a:endParaRPr lang="en-US" sz="3600" dirty="0" smtClean="0">
              <a:solidFill>
                <a:srgbClr val="C00000"/>
              </a:solidFill>
            </a:endParaRPr>
          </a:p>
          <a:p>
            <a:pPr algn="just" rtl="1">
              <a:buFont typeface="Wingdings" pitchFamily="2" charset="2"/>
              <a:buNone/>
              <a:defRPr/>
            </a:pPr>
            <a:r>
              <a:rPr lang="ar-SA" sz="3600" dirty="0" smtClean="0">
                <a:solidFill>
                  <a:srgbClr val="C00000"/>
                </a:solidFill>
              </a:rPr>
              <a:t>   (أ)الوسيط			    (ب) المنوال</a:t>
            </a:r>
            <a:endParaRPr lang="en-US" sz="3600" dirty="0" smtClean="0">
              <a:solidFill>
                <a:srgbClr val="C00000"/>
              </a:solidFill>
            </a:endParaRPr>
          </a:p>
          <a:p>
            <a:pPr algn="just" rtl="1">
              <a:buFont typeface="Wingdings" pitchFamily="2" charset="2"/>
              <a:buNone/>
              <a:defRPr/>
            </a:pPr>
            <a:r>
              <a:rPr lang="ar-SA" sz="3600" dirty="0" smtClean="0">
                <a:solidFill>
                  <a:srgbClr val="C00000"/>
                </a:solidFill>
              </a:rPr>
              <a:t>  (ج)المتوسط	            (د) الانحراف المعياري</a:t>
            </a:r>
          </a:p>
          <a:p>
            <a:pPr algn="just" rtl="1">
              <a:defRPr/>
            </a:pPr>
            <a:r>
              <a:rPr lang="ar-SA" sz="3600" dirty="0" smtClean="0">
                <a:solidFill>
                  <a:srgbClr val="C00000"/>
                </a:solidFill>
              </a:rPr>
              <a:t>ويمكن تضمين رأس السؤال تعليمات للمفحوص بأن يختار الإجابات الصحيحة الممكنة، أو أن يطلب من المفحوص اختيار استجابتين من بين الاستجابات الأربع كإجابتين صحيحتين لرأس السؤال. </a:t>
            </a:r>
            <a:endParaRPr lang="en-US" sz="3600" dirty="0" smtClean="0">
              <a:solidFill>
                <a:srgbClr val="C00000"/>
              </a:solidFill>
            </a:endParaRPr>
          </a:p>
          <a:p>
            <a:pPr>
              <a:defRPr/>
            </a:pPr>
            <a:endParaRPr lang="ar-SA" dirty="0" smtClean="0"/>
          </a:p>
        </p:txBody>
      </p:sp>
      <p:sp>
        <p:nvSpPr>
          <p:cNvPr id="5"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4077098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914400"/>
            <a:ext cx="8832573"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rtl="1">
              <a:defRPr/>
            </a:pPr>
            <a:r>
              <a:rPr lang="ar-SA" sz="3600" dirty="0" smtClean="0">
                <a:solidFill>
                  <a:srgbClr val="C00000"/>
                </a:solidFill>
              </a:rPr>
              <a:t>و</a:t>
            </a:r>
            <a:r>
              <a:rPr lang="ar-EG" sz="3600" dirty="0" smtClean="0">
                <a:solidFill>
                  <a:srgbClr val="C00000"/>
                </a:solidFill>
              </a:rPr>
              <a:t>ن</a:t>
            </a:r>
            <a:r>
              <a:rPr lang="ar-SA" sz="3600" dirty="0" smtClean="0">
                <a:solidFill>
                  <a:srgbClr val="C00000"/>
                </a:solidFill>
              </a:rPr>
              <a:t>نطلق </a:t>
            </a:r>
            <a:r>
              <a:rPr lang="ar-SA" sz="3600" dirty="0">
                <a:solidFill>
                  <a:srgbClr val="C00000"/>
                </a:solidFill>
              </a:rPr>
              <a:t>من فرضية أن أفضل حل لقياس محتوى هدف مركب، هو استخدام صيغة مفردة الاختيار من متعدد التقليدية، مع السماح لهذه المفردة أن  تتضمن أكثر من إجابة صحيحة، ويسمح للمفحوص باختيار استجابة واحدة من بين الاستجابات المحتملة للإجابة عن رأس السؤال لكي تتوافق مع برامج التصحيح الألي. وبناء على ذلك يمكن صياغة المفردة السابقة على النحو التالي:</a:t>
            </a:r>
            <a:endParaRPr lang="en-US" sz="3600" dirty="0">
              <a:solidFill>
                <a:srgbClr val="C00000"/>
              </a:solidFill>
            </a:endParaRPr>
          </a:p>
        </p:txBody>
      </p:sp>
      <p:sp>
        <p:nvSpPr>
          <p:cNvPr id="5"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137419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61218" y="762000"/>
            <a:ext cx="8832573" cy="5618922"/>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333272" y="1143000"/>
            <a:ext cx="8488467" cy="585311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800" dirty="0" smtClean="0">
                <a:solidFill>
                  <a:srgbClr val="C00000"/>
                </a:solidFill>
              </a:rPr>
              <a:t>تحويل الدرجات الخام إلى درجات معيارية يتطلب الحصول على:</a:t>
            </a:r>
            <a:endParaRPr lang="en-US" sz="3800" dirty="0" smtClean="0">
              <a:solidFill>
                <a:srgbClr val="C00000"/>
              </a:solidFill>
            </a:endParaRPr>
          </a:p>
          <a:p>
            <a:pPr algn="just" rtl="1">
              <a:buFont typeface="Wingdings" pitchFamily="2" charset="2"/>
              <a:buNone/>
              <a:defRPr/>
            </a:pPr>
            <a:r>
              <a:rPr lang="ar-SA" sz="3800" dirty="0" smtClean="0">
                <a:solidFill>
                  <a:srgbClr val="C00000"/>
                </a:solidFill>
              </a:rPr>
              <a:t>            (س) الوسيط</a:t>
            </a:r>
            <a:r>
              <a:rPr lang="ar-EG" sz="3800" dirty="0" smtClean="0">
                <a:solidFill>
                  <a:srgbClr val="C00000"/>
                </a:solidFill>
              </a:rPr>
              <a:t>  </a:t>
            </a:r>
            <a:r>
              <a:rPr lang="ar-SA" sz="3800" dirty="0" smtClean="0">
                <a:solidFill>
                  <a:srgbClr val="C00000"/>
                </a:solidFill>
              </a:rPr>
              <a:t>	</a:t>
            </a:r>
            <a:r>
              <a:rPr lang="ar-EG" sz="3800" dirty="0" smtClean="0">
                <a:solidFill>
                  <a:srgbClr val="C00000"/>
                </a:solidFill>
              </a:rPr>
              <a:t>       </a:t>
            </a:r>
            <a:r>
              <a:rPr lang="ar-EG" sz="3800" dirty="0">
                <a:solidFill>
                  <a:srgbClr val="C00000"/>
                </a:solidFill>
              </a:rPr>
              <a:t> </a:t>
            </a:r>
            <a:r>
              <a:rPr lang="ar-SA" sz="3800" dirty="0" smtClean="0">
                <a:solidFill>
                  <a:srgbClr val="C00000"/>
                </a:solidFill>
              </a:rPr>
              <a:t>(ص) المنوال</a:t>
            </a:r>
            <a:endParaRPr lang="en-US" sz="3800" dirty="0" smtClean="0">
              <a:solidFill>
                <a:srgbClr val="C00000"/>
              </a:solidFill>
            </a:endParaRPr>
          </a:p>
          <a:p>
            <a:pPr algn="just" rtl="1">
              <a:buFont typeface="Wingdings" pitchFamily="2" charset="2"/>
              <a:buNone/>
              <a:defRPr/>
            </a:pPr>
            <a:r>
              <a:rPr lang="ar-SA" sz="3800" dirty="0" smtClean="0">
                <a:solidFill>
                  <a:srgbClr val="C00000"/>
                </a:solidFill>
              </a:rPr>
              <a:t>            (ع) المتوسط	        (ل)</a:t>
            </a:r>
            <a:r>
              <a:rPr lang="ar-EG" sz="3800" dirty="0" smtClean="0">
                <a:solidFill>
                  <a:srgbClr val="C00000"/>
                </a:solidFill>
              </a:rPr>
              <a:t> </a:t>
            </a:r>
            <a:r>
              <a:rPr lang="ar-SA" sz="3800" dirty="0" smtClean="0">
                <a:solidFill>
                  <a:srgbClr val="C00000"/>
                </a:solidFill>
              </a:rPr>
              <a:t>الانحراف المعياري</a:t>
            </a:r>
            <a:endParaRPr lang="en-US" sz="3800" dirty="0" smtClean="0">
              <a:solidFill>
                <a:srgbClr val="C00000"/>
              </a:solidFill>
            </a:endParaRPr>
          </a:p>
          <a:p>
            <a:pPr algn="just" rtl="1">
              <a:buFont typeface="Wingdings" pitchFamily="2" charset="2"/>
              <a:buNone/>
              <a:defRPr/>
            </a:pPr>
            <a:r>
              <a:rPr lang="ar-SA" sz="3800" dirty="0" smtClean="0">
                <a:solidFill>
                  <a:srgbClr val="C00000"/>
                </a:solidFill>
              </a:rPr>
              <a:t>     (أ) س+ ص	</a:t>
            </a:r>
            <a:r>
              <a:rPr lang="ar-EG" sz="3800" dirty="0" smtClean="0">
                <a:solidFill>
                  <a:srgbClr val="C00000"/>
                </a:solidFill>
              </a:rPr>
              <a:t> </a:t>
            </a:r>
            <a:r>
              <a:rPr lang="ar-SA" sz="3800" dirty="0" smtClean="0">
                <a:solidFill>
                  <a:srgbClr val="C00000"/>
                </a:solidFill>
              </a:rPr>
              <a:t> (ب) س+ ل</a:t>
            </a:r>
          </a:p>
          <a:p>
            <a:pPr algn="just" rtl="1">
              <a:buFont typeface="Wingdings" pitchFamily="2" charset="2"/>
              <a:buNone/>
              <a:defRPr/>
            </a:pPr>
            <a:r>
              <a:rPr lang="ar-SA" sz="3800" dirty="0" smtClean="0">
                <a:solidFill>
                  <a:srgbClr val="C00000"/>
                </a:solidFill>
              </a:rPr>
              <a:t>     (ج) ع + ل      </a:t>
            </a:r>
            <a:r>
              <a:rPr lang="ar-EG" sz="3800" dirty="0" smtClean="0">
                <a:solidFill>
                  <a:srgbClr val="C00000"/>
                </a:solidFill>
              </a:rPr>
              <a:t> </a:t>
            </a:r>
            <a:r>
              <a:rPr lang="ar-SA" sz="3800" dirty="0" smtClean="0">
                <a:solidFill>
                  <a:srgbClr val="C00000"/>
                </a:solidFill>
              </a:rPr>
              <a:t> (د) ص+</a:t>
            </a:r>
            <a:r>
              <a:rPr lang="ar-EG" sz="3800" dirty="0" smtClean="0">
                <a:solidFill>
                  <a:srgbClr val="C00000"/>
                </a:solidFill>
              </a:rPr>
              <a:t> </a:t>
            </a:r>
            <a:r>
              <a:rPr lang="ar-SA" sz="3800" dirty="0" smtClean="0">
                <a:solidFill>
                  <a:srgbClr val="C00000"/>
                </a:solidFill>
              </a:rPr>
              <a:t>ع</a:t>
            </a:r>
            <a:endParaRPr lang="en-US" sz="3800" dirty="0" smtClean="0">
              <a:solidFill>
                <a:srgbClr val="C00000"/>
              </a:solidFill>
            </a:endParaRPr>
          </a:p>
          <a:p>
            <a:pPr algn="just" rtl="1">
              <a:defRPr/>
            </a:pPr>
            <a:r>
              <a:rPr lang="ar-SA" sz="3800" dirty="0" smtClean="0">
                <a:solidFill>
                  <a:srgbClr val="C00000"/>
                </a:solidFill>
              </a:rPr>
              <a:t>وينبغي على المفحوص اختيار الاستجابة (ج)، أي أنه يجمع بين زوجين من الاستجابات المنفصلة كإجابة صحيحة لرأس السؤال، وتسمي الاستجابات (س، ص، ع، ل) بالاستجابات الأولية، على حين تسمى الاستجابات (أ، ب،</a:t>
            </a:r>
            <a:r>
              <a:rPr lang="ar-EG" sz="3800" dirty="0" smtClean="0">
                <a:solidFill>
                  <a:srgbClr val="C00000"/>
                </a:solidFill>
              </a:rPr>
              <a:t> </a:t>
            </a:r>
            <a:r>
              <a:rPr lang="ar-SA" sz="3800" dirty="0" smtClean="0">
                <a:solidFill>
                  <a:srgbClr val="C00000"/>
                </a:solidFill>
              </a:rPr>
              <a:t>ج، د) بالاستجابات الثانوية.</a:t>
            </a:r>
            <a:endParaRPr lang="en-US" sz="3800" dirty="0" smtClean="0">
              <a:solidFill>
                <a:srgbClr val="C00000"/>
              </a:solidFill>
            </a:endParaRPr>
          </a:p>
          <a:p>
            <a:pPr>
              <a:defRPr/>
            </a:pPr>
            <a:endParaRPr lang="ar-SA" dirty="0" smtClean="0">
              <a:solidFill>
                <a:prstClr val="black"/>
              </a:solidFill>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991631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1219200"/>
            <a:ext cx="8610599"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useBgFill="1">
        <p:nvSpPr>
          <p:cNvPr id="8" name="Rectangle 2"/>
          <p:cNvSpPr txBox="1">
            <a:spLocks noChangeArrowheads="1"/>
          </p:cNvSpPr>
          <p:nvPr/>
        </p:nvSpPr>
        <p:spPr bwMode="auto">
          <a:xfrm>
            <a:off x="528944" y="1421296"/>
            <a:ext cx="8081655" cy="4598504"/>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96875" indent="-396875" algn="r" defTabSz="1058863" rtl="1" fontAlgn="base">
              <a:spcBef>
                <a:spcPct val="20000"/>
              </a:spcBef>
              <a:spcAft>
                <a:spcPct val="0"/>
              </a:spcAft>
              <a:buChar char="•"/>
              <a:defRPr sz="3500">
                <a:solidFill>
                  <a:schemeClr val="tx1"/>
                </a:solidFill>
                <a:latin typeface="+mn-lt"/>
                <a:ea typeface="+mn-ea"/>
                <a:cs typeface="+mn-cs"/>
              </a:defRPr>
            </a:lvl1pPr>
            <a:lvl2pPr marL="863600" indent="-333375" algn="r" defTabSz="1058863" rtl="1" fontAlgn="base">
              <a:spcBef>
                <a:spcPct val="20000"/>
              </a:spcBef>
              <a:spcAft>
                <a:spcPct val="0"/>
              </a:spcAft>
              <a:buChar char="–"/>
              <a:defRPr sz="3300">
                <a:solidFill>
                  <a:schemeClr val="tx1"/>
                </a:solidFill>
                <a:latin typeface="+mn-lt"/>
                <a:cs typeface="+mn-cs"/>
              </a:defRPr>
            </a:lvl2pPr>
            <a:lvl3pPr marL="1327150" indent="-268288" algn="r" defTabSz="1058863" rtl="1" fontAlgn="base">
              <a:spcBef>
                <a:spcPct val="20000"/>
              </a:spcBef>
              <a:spcAft>
                <a:spcPct val="0"/>
              </a:spcAft>
              <a:buChar char="•"/>
              <a:defRPr sz="2800">
                <a:solidFill>
                  <a:schemeClr val="tx1"/>
                </a:solidFill>
                <a:latin typeface="+mn-lt"/>
                <a:cs typeface="+mn-cs"/>
              </a:defRPr>
            </a:lvl3pPr>
            <a:lvl4pPr marL="1857375" indent="-268288" algn="r" defTabSz="1058863" rtl="1" fontAlgn="base">
              <a:spcBef>
                <a:spcPct val="20000"/>
              </a:spcBef>
              <a:spcAft>
                <a:spcPct val="0"/>
              </a:spcAft>
              <a:buChar char="–"/>
              <a:defRPr sz="2500">
                <a:solidFill>
                  <a:schemeClr val="tx1"/>
                </a:solidFill>
                <a:latin typeface="+mn-lt"/>
                <a:cs typeface="+mn-cs"/>
              </a:defRPr>
            </a:lvl4pPr>
            <a:lvl5pPr marL="2386013" indent="-261938" algn="r" defTabSz="1058863" rtl="1" fontAlgn="base">
              <a:spcBef>
                <a:spcPct val="20000"/>
              </a:spcBef>
              <a:spcAft>
                <a:spcPct val="0"/>
              </a:spcAft>
              <a:buChar char="»"/>
              <a:defRPr sz="2500">
                <a:solidFill>
                  <a:schemeClr val="tx1"/>
                </a:solidFill>
                <a:latin typeface="+mn-lt"/>
                <a:cs typeface="+mn-cs"/>
              </a:defRPr>
            </a:lvl5pPr>
            <a:lvl6pPr marL="2843213" indent="-261938" algn="r" defTabSz="1058863" rtl="1" fontAlgn="base">
              <a:spcBef>
                <a:spcPct val="20000"/>
              </a:spcBef>
              <a:spcAft>
                <a:spcPct val="0"/>
              </a:spcAft>
              <a:buChar char="»"/>
              <a:defRPr sz="2500">
                <a:solidFill>
                  <a:schemeClr val="tx1"/>
                </a:solidFill>
                <a:latin typeface="+mn-lt"/>
                <a:cs typeface="+mn-cs"/>
              </a:defRPr>
            </a:lvl6pPr>
            <a:lvl7pPr marL="3300413" indent="-261938" algn="r" defTabSz="1058863" rtl="1" fontAlgn="base">
              <a:spcBef>
                <a:spcPct val="20000"/>
              </a:spcBef>
              <a:spcAft>
                <a:spcPct val="0"/>
              </a:spcAft>
              <a:buChar char="»"/>
              <a:defRPr sz="2500">
                <a:solidFill>
                  <a:schemeClr val="tx1"/>
                </a:solidFill>
                <a:latin typeface="+mn-lt"/>
                <a:cs typeface="+mn-cs"/>
              </a:defRPr>
            </a:lvl7pPr>
            <a:lvl8pPr marL="3757613" indent="-261938" algn="r" defTabSz="1058863" rtl="1" fontAlgn="base">
              <a:spcBef>
                <a:spcPct val="20000"/>
              </a:spcBef>
              <a:spcAft>
                <a:spcPct val="0"/>
              </a:spcAft>
              <a:buChar char="»"/>
              <a:defRPr sz="2500">
                <a:solidFill>
                  <a:schemeClr val="tx1"/>
                </a:solidFill>
                <a:latin typeface="+mn-lt"/>
                <a:cs typeface="+mn-cs"/>
              </a:defRPr>
            </a:lvl8pPr>
            <a:lvl9pPr marL="4214813" indent="-261938" algn="r" defTabSz="1058863" rtl="1" fontAlgn="base">
              <a:spcBef>
                <a:spcPct val="20000"/>
              </a:spcBef>
              <a:spcAft>
                <a:spcPct val="0"/>
              </a:spcAft>
              <a:buChar char="»"/>
              <a:defRPr sz="2500">
                <a:solidFill>
                  <a:schemeClr val="tx1"/>
                </a:solidFill>
                <a:latin typeface="+mn-lt"/>
                <a:cs typeface="+mn-cs"/>
              </a:defRPr>
            </a:lvl9pPr>
          </a:lstStyle>
          <a:p>
            <a:pPr marL="396875" marR="0" lvl="0" indent="-396875" algn="just" defTabSz="1058863" rtl="1" eaLnBrk="1" fontAlgn="base" latinLnBrk="0" hangingPunct="1">
              <a:lnSpc>
                <a:spcPct val="90000"/>
              </a:lnSpc>
              <a:spcBef>
                <a:spcPct val="20000"/>
              </a:spcBef>
              <a:spcAft>
                <a:spcPct val="0"/>
              </a:spcAft>
              <a:buClrTx/>
              <a:buSzTx/>
              <a:buFontTx/>
              <a:buNone/>
              <a:tabLst/>
              <a:defRPr/>
            </a:pPr>
            <a:r>
              <a:rPr kumimoji="0" lang="ar-SA" altLang="en-US" sz="2800" b="1" i="0" u="none" strike="noStrike" kern="0" cap="none" spc="0" normalizeH="0" baseline="0" noProof="0" dirty="0" smtClean="0">
                <a:ln>
                  <a:noFill/>
                </a:ln>
                <a:solidFill>
                  <a:srgbClr val="C00000"/>
                </a:solidFill>
                <a:effectLst/>
                <a:uLnTx/>
                <a:uFillTx/>
                <a:latin typeface="Times New Roman"/>
                <a:ea typeface="+mn-ea"/>
                <a:cs typeface="+mj-cs"/>
              </a:rPr>
              <a:t>يتوقع بعد انتهائك من التدريب أن تصبح أكثر قدرة على أن :</a:t>
            </a: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r>
              <a:rPr kumimoji="0" lang="ar-SA" altLang="en-US" sz="2800" i="0" u="none" strike="noStrike" kern="0" cap="none" spc="0" normalizeH="0" baseline="0" noProof="0" dirty="0" smtClean="0">
                <a:ln>
                  <a:noFill/>
                </a:ln>
                <a:solidFill>
                  <a:srgbClr val="990033"/>
                </a:solidFill>
                <a:effectLst/>
                <a:uLnTx/>
                <a:uFillTx/>
                <a:latin typeface="Times New Roman"/>
                <a:ea typeface="+mn-ea"/>
                <a:cs typeface="+mj-cs"/>
              </a:rPr>
              <a:t>توضح </a:t>
            </a:r>
            <a:r>
              <a:rPr kumimoji="0" lang="ar-EG" altLang="en-US" sz="2800" i="0" u="none" strike="noStrike" kern="0" cap="none" spc="0" normalizeH="0" baseline="0" noProof="0" dirty="0" smtClean="0">
                <a:ln>
                  <a:noFill/>
                </a:ln>
                <a:solidFill>
                  <a:srgbClr val="990033"/>
                </a:solidFill>
                <a:effectLst/>
                <a:uLnTx/>
                <a:uFillTx/>
                <a:latin typeface="Times New Roman"/>
                <a:ea typeface="+mn-ea"/>
                <a:cs typeface="+mj-cs"/>
              </a:rPr>
              <a:t>أهمية</a:t>
            </a:r>
            <a:r>
              <a:rPr kumimoji="0" lang="ar-EG" altLang="en-US" sz="2800" i="0" u="none" strike="noStrike" kern="0" cap="none" spc="0" normalizeH="0" noProof="0" dirty="0" smtClean="0">
                <a:ln>
                  <a:noFill/>
                </a:ln>
                <a:solidFill>
                  <a:srgbClr val="990033"/>
                </a:solidFill>
                <a:effectLst/>
                <a:uLnTx/>
                <a:uFillTx/>
                <a:latin typeface="Times New Roman"/>
                <a:ea typeface="+mn-ea"/>
                <a:cs typeface="+mj-cs"/>
              </a:rPr>
              <a:t> تحديد نواتج التعلم للمقرر الدراسي</a:t>
            </a:r>
            <a:r>
              <a:rPr kumimoji="0" lang="ar-SA" altLang="en-US" sz="2800" i="0" u="none" strike="noStrike" kern="0" cap="none" spc="0" normalizeH="0" baseline="0" noProof="0" dirty="0" smtClean="0">
                <a:ln>
                  <a:noFill/>
                </a:ln>
                <a:solidFill>
                  <a:srgbClr val="990033"/>
                </a:solidFill>
                <a:effectLst/>
                <a:uLnTx/>
                <a:uFillTx/>
                <a:latin typeface="Times New Roman"/>
                <a:ea typeface="+mn-ea"/>
                <a:cs typeface="+mj-cs"/>
              </a:rPr>
              <a:t>. </a:t>
            </a: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r>
              <a:rPr kumimoji="0" lang="ar-SA" altLang="en-US" sz="2800" i="0" u="none" strike="noStrike" kern="0" cap="none" spc="0" normalizeH="0" baseline="0" noProof="0" dirty="0" smtClean="0">
                <a:ln>
                  <a:noFill/>
                </a:ln>
                <a:solidFill>
                  <a:srgbClr val="990033"/>
                </a:solidFill>
                <a:effectLst/>
                <a:uLnTx/>
                <a:uFillTx/>
                <a:latin typeface="Times New Roman"/>
                <a:ea typeface="+mn-ea"/>
                <a:cs typeface="+mj-cs"/>
              </a:rPr>
              <a:t>تشرح الأهداف المختلفة لتقييم ال</a:t>
            </a:r>
            <a:r>
              <a:rPr kumimoji="0" lang="ar-EG" altLang="en-US" sz="2800" i="0" u="none" strike="noStrike" kern="0" cap="none" spc="0" normalizeH="0" baseline="0" noProof="0" dirty="0" smtClean="0">
                <a:ln>
                  <a:noFill/>
                </a:ln>
                <a:solidFill>
                  <a:srgbClr val="990033"/>
                </a:solidFill>
                <a:effectLst/>
                <a:uLnTx/>
                <a:uFillTx/>
                <a:latin typeface="Times New Roman"/>
                <a:ea typeface="+mn-ea"/>
                <a:cs typeface="+mj-cs"/>
              </a:rPr>
              <a:t>طلاب</a:t>
            </a:r>
            <a:r>
              <a:rPr kumimoji="0" lang="ar-SA" altLang="en-US" sz="2800" i="0" u="none" strike="noStrike" kern="0" cap="none" spc="0" normalizeH="0" baseline="0" noProof="0" dirty="0" smtClean="0">
                <a:ln>
                  <a:noFill/>
                </a:ln>
                <a:solidFill>
                  <a:srgbClr val="990033"/>
                </a:solidFill>
                <a:effectLst/>
                <a:uLnTx/>
                <a:uFillTx/>
                <a:latin typeface="Times New Roman"/>
                <a:ea typeface="+mn-ea"/>
                <a:cs typeface="+mj-cs"/>
              </a:rPr>
              <a:t>.</a:t>
            </a: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r>
              <a:rPr kumimoji="0" lang="ar-SA" altLang="en-US" sz="2800" i="0" u="none" strike="noStrike" kern="0" cap="none" spc="0" normalizeH="0" baseline="0" noProof="0" dirty="0" smtClean="0">
                <a:ln>
                  <a:noFill/>
                </a:ln>
                <a:solidFill>
                  <a:srgbClr val="990033"/>
                </a:solidFill>
                <a:effectLst/>
                <a:uLnTx/>
                <a:uFillTx/>
                <a:latin typeface="Times New Roman"/>
                <a:ea typeface="+mn-ea"/>
                <a:cs typeface="+mj-cs"/>
              </a:rPr>
              <a:t>توضح شروط التقييم الجيد.</a:t>
            </a: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r>
              <a:rPr kumimoji="0" lang="ar-SA" altLang="en-US" sz="2800" i="0" u="none" strike="noStrike" kern="0" cap="none" spc="0" normalizeH="0" baseline="0" noProof="0" dirty="0" smtClean="0">
                <a:ln>
                  <a:noFill/>
                </a:ln>
                <a:solidFill>
                  <a:srgbClr val="990033"/>
                </a:solidFill>
                <a:effectLst/>
                <a:uLnTx/>
                <a:uFillTx/>
                <a:latin typeface="Times New Roman"/>
                <a:ea typeface="+mn-ea"/>
                <a:cs typeface="+mj-cs"/>
              </a:rPr>
              <a:t>تصف خمسة من المصادر والأدوات الأخرى ـ غير الاختبارات التحصيلية ـ لجمع المعلومات في </a:t>
            </a:r>
            <a:r>
              <a:rPr lang="ar-SA" altLang="en-US" sz="2800" kern="0" dirty="0">
                <a:solidFill>
                  <a:srgbClr val="990033"/>
                </a:solidFill>
                <a:latin typeface="Times New Roman"/>
                <a:cs typeface="+mj-cs"/>
              </a:rPr>
              <a:t>التقييمات </a:t>
            </a:r>
            <a:r>
              <a:rPr lang="ar-EG" altLang="en-US" sz="2800" kern="0" dirty="0">
                <a:solidFill>
                  <a:srgbClr val="990033"/>
                </a:solidFill>
                <a:latin typeface="Times New Roman"/>
                <a:cs typeface="+mj-cs"/>
              </a:rPr>
              <a:t> </a:t>
            </a:r>
            <a:r>
              <a:rPr lang="ar-EG" altLang="en-US" sz="2800" kern="0" dirty="0" smtClean="0">
                <a:solidFill>
                  <a:srgbClr val="990033"/>
                </a:solidFill>
                <a:latin typeface="Times New Roman"/>
                <a:cs typeface="+mj-cs"/>
              </a:rPr>
              <a:t>المختلفة</a:t>
            </a:r>
            <a:r>
              <a:rPr kumimoji="0" lang="ar-SA" altLang="en-US" sz="3100" b="1" i="0" u="none" strike="noStrike" kern="0" cap="none" spc="0" normalizeH="0" baseline="0" noProof="0" dirty="0" smtClean="0">
                <a:ln>
                  <a:noFill/>
                </a:ln>
                <a:solidFill>
                  <a:srgbClr val="990033"/>
                </a:solidFill>
                <a:effectLst/>
                <a:uLnTx/>
                <a:uFillTx/>
                <a:latin typeface="Times New Roman"/>
                <a:ea typeface="+mn-ea"/>
                <a:cs typeface="Arial"/>
              </a:rPr>
              <a:t>. </a:t>
            </a:r>
            <a:endParaRPr kumimoji="0" lang="ar-EG" altLang="en-US" sz="3100" b="1" i="0" u="none" strike="noStrike" kern="0" cap="none" spc="0" normalizeH="0" baseline="0" noProof="0" dirty="0" smtClean="0">
              <a:ln>
                <a:noFill/>
              </a:ln>
              <a:solidFill>
                <a:srgbClr val="990033"/>
              </a:solidFill>
              <a:effectLst/>
              <a:uLnTx/>
              <a:uFillTx/>
              <a:latin typeface="Times New Roman"/>
              <a:ea typeface="+mn-ea"/>
              <a:cs typeface="Arial"/>
            </a:endParaRP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r>
              <a:rPr lang="ar-EG" altLang="en-US" sz="2800" kern="0" dirty="0" smtClean="0">
                <a:solidFill>
                  <a:srgbClr val="990033"/>
                </a:solidFill>
                <a:latin typeface="Times New Roman"/>
                <a:cs typeface="+mj-cs"/>
              </a:rPr>
              <a:t>توضح الاتجاهات الحديثة في مجال تقييم تعلم الطالب الجامعي.</a:t>
            </a: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r>
              <a:rPr lang="ar-EG" altLang="en-US" sz="2800" kern="0" dirty="0" smtClean="0">
                <a:solidFill>
                  <a:srgbClr val="990033"/>
                </a:solidFill>
                <a:latin typeface="Times New Roman"/>
                <a:cs typeface="+mj-cs"/>
              </a:rPr>
              <a:t>معرفة بناء بنك أسئلة للمقرر الذي تقوم بتدريسه.</a:t>
            </a: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r>
              <a:rPr kumimoji="0" lang="ar-EG" altLang="en-US" sz="2800" i="0" u="none" strike="noStrike" kern="0" cap="none" spc="0" normalizeH="0" baseline="0" noProof="0" dirty="0" smtClean="0">
                <a:ln>
                  <a:noFill/>
                </a:ln>
                <a:solidFill>
                  <a:srgbClr val="990033"/>
                </a:solidFill>
                <a:effectLst/>
                <a:uLnTx/>
                <a:uFillTx/>
                <a:latin typeface="Times New Roman"/>
                <a:cs typeface="+mj-cs"/>
              </a:rPr>
              <a:t>التعرف</a:t>
            </a:r>
            <a:r>
              <a:rPr kumimoji="0" lang="ar-EG" altLang="en-US" sz="2800" i="0" u="none" strike="noStrike" kern="0" cap="none" spc="0" normalizeH="0" noProof="0" dirty="0" smtClean="0">
                <a:ln>
                  <a:noFill/>
                </a:ln>
                <a:solidFill>
                  <a:srgbClr val="990033"/>
                </a:solidFill>
                <a:effectLst/>
                <a:uLnTx/>
                <a:uFillTx/>
                <a:latin typeface="Times New Roman"/>
                <a:cs typeface="+mj-cs"/>
              </a:rPr>
              <a:t> علي معايير قبول المفردة في بنك الأسئلة.</a:t>
            </a:r>
            <a:endParaRPr kumimoji="0" lang="ar-EG" altLang="en-US" sz="2800" i="0" u="none" strike="noStrike" kern="0" cap="none" spc="0" normalizeH="0" baseline="0" noProof="0" dirty="0" smtClean="0">
              <a:ln>
                <a:noFill/>
              </a:ln>
              <a:solidFill>
                <a:srgbClr val="990033"/>
              </a:solidFill>
              <a:effectLst/>
              <a:uLnTx/>
              <a:uFillTx/>
              <a:latin typeface="Times New Roman"/>
              <a:cs typeface="+mj-cs"/>
            </a:endParaRP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endParaRPr kumimoji="0" lang="ar-EG" altLang="en-US" sz="3100" b="1" i="0" u="none" strike="noStrike" kern="0" cap="none" spc="0" normalizeH="0" baseline="0" noProof="0" dirty="0" smtClean="0">
              <a:ln>
                <a:noFill/>
              </a:ln>
              <a:solidFill>
                <a:srgbClr val="990033"/>
              </a:solidFill>
              <a:effectLst/>
              <a:uLnTx/>
              <a:uFillTx/>
              <a:latin typeface="Times New Roman"/>
              <a:ea typeface="+mn-ea"/>
              <a:cs typeface="Arial"/>
            </a:endParaRPr>
          </a:p>
          <a:p>
            <a:pPr marL="396875" marR="0" lvl="0" indent="-396875" algn="r" defTabSz="1058863" rtl="1" eaLnBrk="1" fontAlgn="base" latinLnBrk="0" hangingPunct="1">
              <a:lnSpc>
                <a:spcPct val="90000"/>
              </a:lnSpc>
              <a:spcBef>
                <a:spcPct val="20000"/>
              </a:spcBef>
              <a:spcAft>
                <a:spcPct val="0"/>
              </a:spcAft>
              <a:buClr>
                <a:srgbClr val="FF0000"/>
              </a:buClr>
              <a:buSzTx/>
              <a:buFontTx/>
              <a:buChar char="o"/>
              <a:tabLst/>
              <a:defRPr/>
            </a:pPr>
            <a:endParaRPr kumimoji="0" lang="ar-SA" altLang="en-US" sz="3100" b="1" i="0" u="none" strike="noStrike" kern="0" cap="none" spc="0" normalizeH="0" baseline="0" noProof="0" dirty="0" smtClean="0">
              <a:ln>
                <a:noFill/>
              </a:ln>
              <a:solidFill>
                <a:srgbClr val="990033"/>
              </a:solidFill>
              <a:effectLst/>
              <a:uLnTx/>
              <a:uFillTx/>
              <a:latin typeface="Times New Roman"/>
              <a:ea typeface="+mn-ea"/>
              <a:cs typeface="Arial"/>
            </a:endParaRPr>
          </a:p>
          <a:p>
            <a:pPr marL="396875" marR="0" lvl="0" indent="-396875" algn="r" defTabSz="1058863" rtl="1" eaLnBrk="1" fontAlgn="base" latinLnBrk="0" hangingPunct="1">
              <a:lnSpc>
                <a:spcPct val="90000"/>
              </a:lnSpc>
              <a:spcBef>
                <a:spcPct val="20000"/>
              </a:spcBef>
              <a:spcAft>
                <a:spcPct val="0"/>
              </a:spcAft>
              <a:buClrTx/>
              <a:buSzTx/>
              <a:buFontTx/>
              <a:buNone/>
              <a:tabLst/>
              <a:defRPr/>
            </a:pPr>
            <a:endParaRPr kumimoji="0" lang="ar-SA" altLang="en-US" sz="3100" b="1" i="0" u="none" strike="noStrike" kern="0" cap="none" spc="0" normalizeH="0" baseline="0" noProof="0" dirty="0" smtClean="0">
              <a:ln>
                <a:noFill/>
              </a:ln>
              <a:solidFill>
                <a:srgbClr val="990033"/>
              </a:solidFill>
              <a:effectLst/>
              <a:uLnTx/>
              <a:uFillTx/>
              <a:latin typeface="Times New Roman"/>
              <a:ea typeface="+mn-ea"/>
              <a:cs typeface="Arabic Transparent" pitchFamily="2" charset="0"/>
            </a:endParaRPr>
          </a:p>
          <a:p>
            <a:pPr marL="396875" marR="0" lvl="0" indent="-396875" algn="r" defTabSz="1058863" rtl="1" eaLnBrk="1" fontAlgn="base" latinLnBrk="0" hangingPunct="1">
              <a:lnSpc>
                <a:spcPct val="90000"/>
              </a:lnSpc>
              <a:spcBef>
                <a:spcPct val="20000"/>
              </a:spcBef>
              <a:spcAft>
                <a:spcPct val="0"/>
              </a:spcAft>
              <a:buClrTx/>
              <a:buSzTx/>
              <a:buFontTx/>
              <a:buChar char="•"/>
              <a:tabLst/>
              <a:defRPr/>
            </a:pPr>
            <a:endParaRPr kumimoji="0" lang="en-US" sz="2600" b="1" i="0" u="none" strike="noStrike" kern="0" cap="none" spc="0" normalizeH="0" baseline="0" noProof="0" dirty="0" smtClean="0">
              <a:ln>
                <a:noFill/>
              </a:ln>
              <a:solidFill>
                <a:srgbClr val="990033"/>
              </a:solidFill>
              <a:effectLst/>
              <a:uLnTx/>
              <a:uFillTx/>
              <a:latin typeface="Times New Roman"/>
              <a:ea typeface="+mn-ea"/>
              <a:cs typeface="Arabic Transparent" pitchFamily="2" charset="0"/>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540228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p:cTn id="43"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914399"/>
            <a:ext cx="8832573" cy="5685183"/>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457200" y="1143001"/>
            <a:ext cx="8229600" cy="52975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2800" dirty="0" smtClean="0">
                <a:solidFill>
                  <a:srgbClr val="C00000"/>
                </a:solidFill>
              </a:rPr>
              <a:t>و</a:t>
            </a:r>
            <a:r>
              <a:rPr lang="ar-EG" sz="2800" dirty="0" smtClean="0">
                <a:solidFill>
                  <a:srgbClr val="C00000"/>
                </a:solidFill>
              </a:rPr>
              <a:t> </a:t>
            </a:r>
            <a:r>
              <a:rPr lang="ar-SA" sz="2800" dirty="0" err="1" smtClean="0">
                <a:solidFill>
                  <a:srgbClr val="C00000"/>
                </a:solidFill>
              </a:rPr>
              <a:t>يت</a:t>
            </a:r>
            <a:r>
              <a:rPr lang="ar-EG" sz="2800" dirty="0" smtClean="0">
                <a:solidFill>
                  <a:srgbClr val="C00000"/>
                </a:solidFill>
              </a:rPr>
              <a:t>حدد الهدف من العرض</a:t>
            </a:r>
            <a:r>
              <a:rPr lang="ar-SA" sz="2800" dirty="0" smtClean="0">
                <a:solidFill>
                  <a:srgbClr val="C00000"/>
                </a:solidFill>
              </a:rPr>
              <a:t> في إيجاد الطريقة الأكثر كفاءة وفعالية لقياس الأجزاء المعقدة أو المركبة في المحتوى مع الحفاظ علي أن يتم تصحيحه آليا؛ حيث أن مفردات الاختيار من متعدد التقليدية ليست قادرة على تلبية هذه الحاجة، إلا إذا تضمنت الإجابة الصحيحة لرأس السؤال جميع أجزاء الهدف المركب المراد قياسه في استجابة أو بديل واحد، وهذا بالطبع سيزيد من احتمال اختيار المفحوص إلى هذه الاستجابة كإجابة صحيحة، كما أن كل استجابة غير صحيحة ينبغي أن تكون متكافئة في الهيكل والمحتوى مع الاستجابة الصحيحة، فإذا كانت الاستجابة الصحيحة تتضمن ثلاثة مكونات أو أجزاء، فإن ذلك يستدعي أن تكون الاستجابات الخاطئة أو المموهات للمفردة مكونة من ثلاثة مكونات أو أجزاء. </a:t>
            </a:r>
            <a:endParaRPr lang="en-US" sz="2800" dirty="0" smtClean="0">
              <a:solidFill>
                <a:srgbClr val="C00000"/>
              </a:solidFill>
            </a:endParaRPr>
          </a:p>
          <a:p>
            <a:pPr rtl="1">
              <a:defRPr/>
            </a:pPr>
            <a:endParaRPr lang="ar-SA" sz="2800" dirty="0" smtClean="0">
              <a:solidFill>
                <a:srgbClr val="C00000"/>
              </a:solidFill>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134352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84796" y="1012339"/>
            <a:ext cx="8832573" cy="5312261"/>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pPr>
            <a:endParaRPr lang="en-US" sz="2600" dirty="0">
              <a:solidFill>
                <a:prstClr val="black"/>
              </a:solidFill>
              <a:ea typeface="Calibri"/>
            </a:endParaRPr>
          </a:p>
        </p:txBody>
      </p:sp>
      <p:sp>
        <p:nvSpPr>
          <p:cNvPr id="5" name="عنصر نائب للمحتوى 1"/>
          <p:cNvSpPr txBox="1">
            <a:spLocks/>
          </p:cNvSpPr>
          <p:nvPr/>
        </p:nvSpPr>
        <p:spPr>
          <a:xfrm>
            <a:off x="268981" y="1148796"/>
            <a:ext cx="8229600" cy="5438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defRPr/>
            </a:pPr>
            <a:r>
              <a:rPr lang="ar-SA" sz="3200" dirty="0" smtClean="0">
                <a:solidFill>
                  <a:srgbClr val="C00000"/>
                </a:solidFill>
                <a:latin typeface="Simplified Arabic" panose="02020603050405020304" pitchFamily="18" charset="-78"/>
                <a:cs typeface="Simplified Arabic" panose="02020603050405020304" pitchFamily="18" charset="-78"/>
              </a:rPr>
              <a:t>ويعد اختيار المموهة الجيدة أصعب جزء في كتابة المفردة، لأنها تحتاج إلى تجميع معلومات مناسبة لصياغة استجابة جيدة، ويري (</a:t>
            </a:r>
            <a:r>
              <a:rPr lang="en-US" sz="3200" dirty="0" err="1" smtClean="0">
                <a:solidFill>
                  <a:srgbClr val="C00000"/>
                </a:solidFill>
                <a:latin typeface="Simplified Arabic" panose="02020603050405020304" pitchFamily="18" charset="-78"/>
                <a:cs typeface="Simplified Arabic" panose="02020603050405020304" pitchFamily="18" charset="-78"/>
              </a:rPr>
              <a:t>Thayn</a:t>
            </a:r>
            <a:r>
              <a:rPr lang="en-US" sz="3200" dirty="0" smtClean="0">
                <a:solidFill>
                  <a:srgbClr val="C00000"/>
                </a:solidFill>
                <a:latin typeface="Simplified Arabic" panose="02020603050405020304" pitchFamily="18" charset="-78"/>
                <a:cs typeface="Simplified Arabic" panose="02020603050405020304" pitchFamily="18" charset="-78"/>
              </a:rPr>
              <a:t>, 2011</a:t>
            </a:r>
            <a:r>
              <a:rPr lang="ar-SA" sz="3200" dirty="0" smtClean="0">
                <a:solidFill>
                  <a:srgbClr val="C00000"/>
                </a:solidFill>
                <a:latin typeface="Simplified Arabic" panose="02020603050405020304" pitchFamily="18" charset="-78"/>
                <a:cs typeface="Simplified Arabic" panose="02020603050405020304" pitchFamily="18" charset="-78"/>
              </a:rPr>
              <a:t>) إن إضافة هذا المستوى من التعقيد لتطوير متطلبات اختيار مموهات مناسبة، يمثل عبئا لا لزوم له في كتابة مفردات الاختبار، ويمكن التغلب على ذلك بصياغة مفردات اختيار من متعدد تسمح للمفحوص باختيار أكثر من إجابة صحيحة للمفردة التي تتطلب ذلك؛ حيث أن المفردات داخل الاختبار لا يتطلب إلا القليل منها استجابة واحدة صحيحة.</a:t>
            </a:r>
            <a:endParaRPr lang="en-US" sz="3200" dirty="0" smtClean="0">
              <a:solidFill>
                <a:srgbClr val="C00000"/>
              </a:solidFill>
              <a:latin typeface="Simplified Arabic" panose="02020603050405020304" pitchFamily="18" charset="-78"/>
              <a:cs typeface="Simplified Arabic" panose="02020603050405020304" pitchFamily="18" charset="-78"/>
            </a:endParaRPr>
          </a:p>
          <a:p>
            <a:pPr>
              <a:defRPr/>
            </a:pPr>
            <a:endParaRPr lang="ar-SA" dirty="0" smtClean="0">
              <a:solidFill>
                <a:prstClr val="black"/>
              </a:solidFill>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583642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410818" y="755376"/>
            <a:ext cx="8546307" cy="31242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8" name="عنصر نائب للمحتوى 2"/>
          <p:cNvSpPr txBox="1">
            <a:spLocks/>
          </p:cNvSpPr>
          <p:nvPr/>
        </p:nvSpPr>
        <p:spPr>
          <a:xfrm>
            <a:off x="481010" y="1066800"/>
            <a:ext cx="8181980" cy="5261433"/>
          </a:xfrm>
          <a:prstGeom prst="rect">
            <a:avLst/>
          </a:prstGeom>
        </p:spPr>
        <p:txBody>
          <a:bodyPr vert="horz" lIns="182880" tIns="91440">
            <a:norm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just" defTabSz="914400" rtl="1" eaLnBrk="1" fontAlgn="auto" latinLnBrk="0" hangingPunct="1">
              <a:lnSpc>
                <a:spcPct val="100000"/>
              </a:lnSpc>
              <a:spcBef>
                <a:spcPts val="250"/>
              </a:spcBef>
              <a:spcAft>
                <a:spcPts val="0"/>
              </a:spcAft>
              <a:buClr>
                <a:srgbClr val="7FD13B"/>
              </a:buClr>
              <a:buSzPct val="80000"/>
              <a:buFont typeface="Wingdings 2"/>
              <a:buNone/>
              <a:tabLst/>
              <a:defRPr/>
            </a:pPr>
            <a:r>
              <a:rPr lang="ar-EG" sz="2000" dirty="0" smtClean="0">
                <a:solidFill>
                  <a:srgbClr val="C00000"/>
                </a:solidFill>
                <a:latin typeface="Simplified Arabic" pitchFamily="18" charset="-78"/>
                <a:cs typeface="Simplified Arabic" pitchFamily="18" charset="-78"/>
              </a:rPr>
              <a:t> </a:t>
            </a:r>
            <a:r>
              <a:rPr lang="ar-EG" sz="2400" dirty="0" smtClean="0">
                <a:solidFill>
                  <a:srgbClr val="C00000"/>
                </a:solidFill>
                <a:latin typeface="Simplified Arabic" pitchFamily="18" charset="-78"/>
                <a:cs typeface="Simplified Arabic" pitchFamily="18" charset="-78"/>
              </a:rPr>
              <a:t>   يقتصر</a:t>
            </a:r>
            <a:r>
              <a:rPr lang="ar-EG" sz="2400" dirty="0">
                <a:solidFill>
                  <a:srgbClr val="C00000"/>
                </a:solidFill>
                <a:latin typeface="Simplified Arabic" pitchFamily="18" charset="-78"/>
                <a:cs typeface="Simplified Arabic" pitchFamily="18" charset="-78"/>
              </a:rPr>
              <a:t> </a:t>
            </a:r>
            <a:r>
              <a:rPr kumimoji="0" lang="ar-EG" sz="2400" b="0" i="0" u="none" strike="noStrike" kern="1200" cap="none" spc="0" normalizeH="0" baseline="0" noProof="0" dirty="0" smtClean="0">
                <a:ln>
                  <a:noFill/>
                </a:ln>
                <a:solidFill>
                  <a:srgbClr val="C00000"/>
                </a:solidFill>
                <a:effectLst/>
                <a:uLnTx/>
                <a:uFillTx/>
                <a:latin typeface="Simplified Arabic" pitchFamily="18" charset="-78"/>
                <a:cs typeface="Simplified Arabic" pitchFamily="18" charset="-78"/>
              </a:rPr>
              <a:t>النظام التقليدي للتقويم في منظومة التعليم على الامتحانات النهائية أو الاختبارات والحكم علي</a:t>
            </a:r>
            <a:r>
              <a:rPr kumimoji="0" lang="ar-EG" sz="2400" b="0" i="0" u="none" strike="noStrike" kern="1200" cap="none" spc="0" normalizeH="0" noProof="0" dirty="0" smtClean="0">
                <a:ln>
                  <a:noFill/>
                </a:ln>
                <a:solidFill>
                  <a:srgbClr val="C00000"/>
                </a:solidFill>
                <a:effectLst/>
                <a:uLnTx/>
                <a:uFillTx/>
                <a:latin typeface="Simplified Arabic" pitchFamily="18" charset="-78"/>
                <a:cs typeface="Simplified Arabic" pitchFamily="18" charset="-78"/>
              </a:rPr>
              <a:t> الطالب</a:t>
            </a:r>
            <a:r>
              <a:rPr kumimoji="0" lang="ar-EG" sz="2400" b="0" i="0" u="none" strike="noStrike" kern="1200" cap="none" spc="0" normalizeH="0" baseline="0" noProof="0" dirty="0" smtClean="0">
                <a:ln>
                  <a:noFill/>
                </a:ln>
                <a:solidFill>
                  <a:srgbClr val="C00000"/>
                </a:solidFill>
                <a:effectLst/>
                <a:uLnTx/>
                <a:uFillTx/>
                <a:latin typeface="Simplified Arabic" pitchFamily="18" charset="-78"/>
                <a:cs typeface="Simplified Arabic" pitchFamily="18" charset="-78"/>
              </a:rPr>
              <a:t> بالنجاح أو الرسوب، وهذا النظام يخضع لمنظومة خطية تكون العلاقة بين المكونات علاقة التتابع أو التوالي، فالمكون الأول وهو الأهداف التعليمية يتلوه مكون تنفيذ العملية التعليمية ثم مكون الحكم على نجاح العملية التعليمية بالنجاح أو الفشل. ويوضح الشكل(1) هذه المنظومة الخطية التي تفتقد خاصية هامة جداً وهى خاصية التغذية الراجعة. </a:t>
            </a:r>
            <a:endParaRPr kumimoji="0" lang="ar-SA" sz="2400" b="0" i="0" u="none" strike="noStrike" kern="1200" cap="none" spc="0" normalizeH="0" baseline="0" noProof="0" dirty="0" smtClean="0">
              <a:ln>
                <a:noFill/>
              </a:ln>
              <a:solidFill>
                <a:srgbClr val="C00000"/>
              </a:solidFill>
              <a:effectLst/>
              <a:uLnTx/>
              <a:uFillTx/>
              <a:latin typeface="Simplified Arabic" pitchFamily="18" charset="-78"/>
              <a:cs typeface="Simplified Arabic" pitchFamily="18" charset="-78"/>
            </a:endParaRPr>
          </a:p>
          <a:p>
            <a:pPr marL="265176" marR="0" lvl="0" indent="-265176" algn="just" defTabSz="914400" rtl="1" eaLnBrk="1" fontAlgn="auto" latinLnBrk="0" hangingPunct="1">
              <a:lnSpc>
                <a:spcPct val="100000"/>
              </a:lnSpc>
              <a:spcBef>
                <a:spcPts val="250"/>
              </a:spcBef>
              <a:spcAft>
                <a:spcPts val="0"/>
              </a:spcAft>
              <a:buClr>
                <a:srgbClr val="7FD13B"/>
              </a:buClr>
              <a:buSzPct val="80000"/>
              <a:buFont typeface="Wingdings 2"/>
              <a:buNone/>
              <a:tabLst/>
              <a:defRPr/>
            </a:pPr>
            <a:r>
              <a:rPr kumimoji="0" lang="ar-SA" sz="2400" b="0" i="0" u="none" strike="noStrike" kern="1200" cap="none" spc="0" normalizeH="0" baseline="0" noProof="0" dirty="0" smtClean="0">
                <a:ln>
                  <a:noFill/>
                </a:ln>
                <a:solidFill>
                  <a:srgbClr val="C00000"/>
                </a:solidFill>
                <a:effectLst/>
                <a:uLnTx/>
                <a:uFillTx/>
                <a:latin typeface="Simplified Arabic" pitchFamily="18" charset="-78"/>
                <a:cs typeface="Simplified Arabic" pitchFamily="18" charset="-78"/>
              </a:rPr>
              <a:t>    </a:t>
            </a:r>
            <a:r>
              <a:rPr kumimoji="0" lang="ar-EG" sz="2400" b="0" i="0" u="none" strike="noStrike" kern="1200" cap="none" spc="0" normalizeH="0" baseline="0" noProof="0" dirty="0" smtClean="0">
                <a:ln>
                  <a:noFill/>
                </a:ln>
                <a:solidFill>
                  <a:srgbClr val="C00000"/>
                </a:solidFill>
                <a:effectLst/>
                <a:uLnTx/>
                <a:uFillTx/>
                <a:latin typeface="Simplified Arabic" pitchFamily="18" charset="-78"/>
                <a:cs typeface="Simplified Arabic" pitchFamily="18" charset="-78"/>
              </a:rPr>
              <a:t>لذا فنظام التقويم الحالي لا يصل إلى درجة التقويم بل التقييم. </a:t>
            </a:r>
            <a:endParaRPr kumimoji="0" lang="ar-SA" sz="2400" b="0" i="0" u="none" strike="noStrike" kern="1200" cap="none" spc="0" normalizeH="0" baseline="0" noProof="0" dirty="0">
              <a:ln>
                <a:noFill/>
              </a:ln>
              <a:solidFill>
                <a:srgbClr val="C00000"/>
              </a:solidFill>
              <a:effectLst/>
              <a:uLnTx/>
              <a:uFillTx/>
              <a:latin typeface="Simplified Arabic" pitchFamily="18" charset="-78"/>
              <a:cs typeface="Simplified Arabic" pitchFamily="18" charset="-78"/>
            </a:endParaRPr>
          </a:p>
        </p:txBody>
      </p:sp>
      <p:sp>
        <p:nvSpPr>
          <p:cNvPr id="9" name="مستطيل مستدير الزوايا 8"/>
          <p:cNvSpPr/>
          <p:nvPr/>
        </p:nvSpPr>
        <p:spPr>
          <a:xfrm>
            <a:off x="333273" y="4038601"/>
            <a:ext cx="8678829" cy="2335696"/>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600" dirty="0">
              <a:ln w="1905">
                <a:solidFill>
                  <a:schemeClr val="tx2"/>
                </a:solidFill>
              </a:ln>
              <a:cs typeface="PT Bold Heading" pitchFamily="2" charset="-78"/>
            </a:endParaRPr>
          </a:p>
        </p:txBody>
      </p:sp>
      <p:pic>
        <p:nvPicPr>
          <p:cNvPr id="11" name="Picture 3"/>
          <p:cNvPicPr/>
          <p:nvPr/>
        </p:nvPicPr>
        <p:blipFill>
          <a:blip r:embed="rId3" cstate="print"/>
          <a:srcRect l="16729" t="30825" r="34151" b="25568"/>
          <a:stretch>
            <a:fillRect/>
          </a:stretch>
        </p:blipFill>
        <p:spPr bwMode="auto">
          <a:xfrm>
            <a:off x="481010" y="4138152"/>
            <a:ext cx="8450955" cy="2153798"/>
          </a:xfrm>
          <a:prstGeom prst="rect">
            <a:avLst/>
          </a:prstGeom>
          <a:noFill/>
          <a:ln w="9525">
            <a:noFill/>
            <a:miter lim="800000"/>
            <a:headEnd/>
            <a:tailEnd/>
          </a:ln>
        </p:spPr>
      </p:pic>
      <p:sp>
        <p:nvSpPr>
          <p:cNvPr id="13"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829547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73262" y="4229462"/>
            <a:ext cx="8797476" cy="1994455"/>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8" name="مستطيل مستدير الزوايا 7"/>
          <p:cNvSpPr/>
          <p:nvPr/>
        </p:nvSpPr>
        <p:spPr>
          <a:xfrm>
            <a:off x="146398" y="785192"/>
            <a:ext cx="8797475" cy="3253408"/>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graphicFrame>
        <p:nvGraphicFramePr>
          <p:cNvPr id="13" name="رسم تخطيطي 12"/>
          <p:cNvGraphicFramePr/>
          <p:nvPr>
            <p:extLst>
              <p:ext uri="{D42A27DB-BD31-4B8C-83A1-F6EECF244321}">
                <p14:modId xmlns:p14="http://schemas.microsoft.com/office/powerpoint/2010/main" val="1726801224"/>
              </p:ext>
            </p:extLst>
          </p:nvPr>
        </p:nvGraphicFramePr>
        <p:xfrm>
          <a:off x="346526" y="616993"/>
          <a:ext cx="8358246" cy="614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4"/>
          <p:cNvPicPr/>
          <p:nvPr/>
        </p:nvPicPr>
        <p:blipFill>
          <a:blip r:embed="rId8" cstate="print"/>
          <a:srcRect l="21708" t="41239" r="39097" b="35104"/>
          <a:stretch>
            <a:fillRect/>
          </a:stretch>
        </p:blipFill>
        <p:spPr bwMode="auto">
          <a:xfrm>
            <a:off x="278296" y="4005064"/>
            <a:ext cx="8587408" cy="2160240"/>
          </a:xfrm>
          <a:prstGeom prst="rect">
            <a:avLst/>
          </a:prstGeom>
          <a:noFill/>
          <a:ln w="9525">
            <a:noFill/>
            <a:miter lim="800000"/>
            <a:headEnd/>
            <a:tailEnd/>
          </a:ln>
        </p:spPr>
      </p:pic>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451817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12786" y="469179"/>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06768" y="1543877"/>
            <a:ext cx="8637104" cy="453887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lvl="0" algn="r" rtl="1"/>
            <a:endParaRPr lang="ar-SA" sz="2800" b="1" u="sng" dirty="0">
              <a:solidFill>
                <a:prstClr val="black"/>
              </a:solidFill>
              <a:latin typeface="Verdana"/>
              <a:cs typeface="Tahoma"/>
            </a:endParaRPr>
          </a:p>
          <a:p>
            <a:pPr lvl="0" algn="just" rtl="1"/>
            <a:r>
              <a:rPr lang="ar-SA" sz="2800" dirty="0">
                <a:solidFill>
                  <a:prstClr val="black"/>
                </a:solidFill>
                <a:latin typeface="Verdana"/>
                <a:cs typeface="+mj-cs"/>
              </a:rPr>
              <a:t>يعرف بأنه تقويم متعدد الأبعاد لمدى متسع من القدرات والمهارات </a:t>
            </a:r>
            <a:r>
              <a:rPr lang="ar-SA" sz="2800" dirty="0" smtClean="0">
                <a:solidFill>
                  <a:prstClr val="black"/>
                </a:solidFill>
                <a:latin typeface="Verdana"/>
                <a:cs typeface="+mj-cs"/>
              </a:rPr>
              <a:t>ولا</a:t>
            </a:r>
            <a:r>
              <a:rPr lang="ar-EG" sz="2800" dirty="0" smtClean="0">
                <a:solidFill>
                  <a:prstClr val="black"/>
                </a:solidFill>
                <a:latin typeface="Verdana"/>
                <a:cs typeface="+mj-cs"/>
              </a:rPr>
              <a:t> </a:t>
            </a:r>
            <a:r>
              <a:rPr lang="ar-SA" sz="2800" dirty="0" smtClean="0">
                <a:solidFill>
                  <a:prstClr val="black"/>
                </a:solidFill>
                <a:latin typeface="Verdana"/>
                <a:cs typeface="+mj-cs"/>
              </a:rPr>
              <a:t>يقتصر </a:t>
            </a:r>
            <a:r>
              <a:rPr lang="ar-SA" sz="2800" dirty="0">
                <a:solidFill>
                  <a:prstClr val="black"/>
                </a:solidFill>
                <a:latin typeface="Verdana"/>
                <a:cs typeface="+mj-cs"/>
              </a:rPr>
              <a:t>على اختبارات الورقة والقلم وإنما يشتمل </a:t>
            </a:r>
            <a:r>
              <a:rPr lang="ar-SA" sz="2800" dirty="0" smtClean="0">
                <a:solidFill>
                  <a:prstClr val="black"/>
                </a:solidFill>
                <a:latin typeface="Verdana"/>
                <a:cs typeface="+mj-cs"/>
              </a:rPr>
              <a:t>أيضا </a:t>
            </a:r>
            <a:r>
              <a:rPr lang="ar-SA" sz="2800" dirty="0">
                <a:solidFill>
                  <a:prstClr val="black"/>
                </a:solidFill>
                <a:latin typeface="Verdana"/>
                <a:cs typeface="+mj-cs"/>
              </a:rPr>
              <a:t>على أساليب أخرى متنوعة مثل ملاحظة </a:t>
            </a:r>
            <a:r>
              <a:rPr lang="ar-EG" sz="2800" dirty="0" smtClean="0">
                <a:solidFill>
                  <a:prstClr val="black"/>
                </a:solidFill>
                <a:latin typeface="Verdana"/>
                <a:cs typeface="+mj-cs"/>
              </a:rPr>
              <a:t>أ</a:t>
            </a:r>
            <a:r>
              <a:rPr lang="ar-SA" sz="2800" dirty="0" smtClean="0">
                <a:solidFill>
                  <a:prstClr val="black"/>
                </a:solidFill>
                <a:latin typeface="Verdana"/>
                <a:cs typeface="+mj-cs"/>
              </a:rPr>
              <a:t>داء </a:t>
            </a:r>
            <a:r>
              <a:rPr lang="ar-SA" sz="2800" dirty="0">
                <a:solidFill>
                  <a:prstClr val="black"/>
                </a:solidFill>
                <a:latin typeface="Verdana"/>
                <a:cs typeface="+mj-cs"/>
              </a:rPr>
              <a:t>المتعلم والتعليق على نتاجات وإجراء مقابلات شخصية معه ومراجعة إنجازاته </a:t>
            </a:r>
            <a:r>
              <a:rPr lang="ar-SA" sz="2800" dirty="0" smtClean="0">
                <a:solidFill>
                  <a:prstClr val="black"/>
                </a:solidFill>
                <a:latin typeface="Verdana"/>
                <a:cs typeface="+mj-cs"/>
              </a:rPr>
              <a:t>السابقة.</a:t>
            </a:r>
            <a:endParaRPr lang="en-US" sz="2800" dirty="0" smtClean="0">
              <a:solidFill>
                <a:prstClr val="black"/>
              </a:solidFill>
              <a:latin typeface="Verdana"/>
              <a:cs typeface="+mj-cs"/>
            </a:endParaRPr>
          </a:p>
          <a:p>
            <a:pPr lvl="0" algn="r" rtl="1"/>
            <a:endParaRPr lang="en-US" sz="2800" dirty="0">
              <a:solidFill>
                <a:prstClr val="black"/>
              </a:solidFill>
              <a:latin typeface="Verdana"/>
              <a:cs typeface="+mj-cs"/>
            </a:endParaRPr>
          </a:p>
          <a:p>
            <a:pPr lvl="0" algn="just" rtl="1"/>
            <a:r>
              <a:rPr lang="ar-SA" sz="2800" dirty="0" smtClean="0">
                <a:solidFill>
                  <a:prstClr val="black"/>
                </a:solidFill>
                <a:latin typeface="Verdana"/>
                <a:cs typeface="+mj-cs"/>
              </a:rPr>
              <a:t> </a:t>
            </a:r>
            <a:r>
              <a:rPr lang="ar-EG" sz="2800" dirty="0">
                <a:solidFill>
                  <a:prstClr val="black"/>
                </a:solidFill>
                <a:latin typeface="Verdana"/>
                <a:cs typeface="+mj-cs"/>
              </a:rPr>
              <a:t>و</a:t>
            </a:r>
            <a:r>
              <a:rPr lang="ar-SA" sz="2800" dirty="0" smtClean="0">
                <a:solidFill>
                  <a:prstClr val="black"/>
                </a:solidFill>
                <a:latin typeface="Verdana"/>
                <a:cs typeface="+mj-cs"/>
              </a:rPr>
              <a:t>التقويم </a:t>
            </a:r>
            <a:r>
              <a:rPr lang="ar-SA" sz="2800" dirty="0">
                <a:solidFill>
                  <a:prstClr val="black"/>
                </a:solidFill>
                <a:latin typeface="Verdana"/>
                <a:cs typeface="+mj-cs"/>
              </a:rPr>
              <a:t>التربوي البديل هو التقويم الذي يوظف الطالب به مهارات التفكير العليا في حل أداء مهام التعلم أو حل </a:t>
            </a:r>
            <a:r>
              <a:rPr lang="ar-SA" sz="2800" dirty="0" smtClean="0">
                <a:solidFill>
                  <a:prstClr val="black"/>
                </a:solidFill>
                <a:latin typeface="Verdana"/>
                <a:cs typeface="+mj-cs"/>
              </a:rPr>
              <a:t>المشكلات</a:t>
            </a:r>
            <a:r>
              <a:rPr lang="ar-EG" sz="2800" dirty="0" smtClean="0">
                <a:solidFill>
                  <a:prstClr val="black"/>
                </a:solidFill>
                <a:latin typeface="Verdana"/>
                <a:cs typeface="+mj-cs"/>
              </a:rPr>
              <a:t>،</a:t>
            </a:r>
            <a:r>
              <a:rPr lang="ar-SA" sz="2800" dirty="0" smtClean="0">
                <a:solidFill>
                  <a:prstClr val="black"/>
                </a:solidFill>
                <a:latin typeface="Verdana"/>
                <a:cs typeface="+mj-cs"/>
              </a:rPr>
              <a:t> </a:t>
            </a:r>
            <a:r>
              <a:rPr lang="ar-SA" sz="2800" dirty="0">
                <a:solidFill>
                  <a:prstClr val="black"/>
                </a:solidFill>
                <a:latin typeface="Verdana"/>
                <a:cs typeface="Times New Roman"/>
              </a:rPr>
              <a:t>ويتم تقييم هذا الأداء بالاستعانة </a:t>
            </a:r>
            <a:r>
              <a:rPr lang="ar-EG" sz="2800" dirty="0" smtClean="0">
                <a:solidFill>
                  <a:prstClr val="black"/>
                </a:solidFill>
                <a:latin typeface="Verdana"/>
                <a:cs typeface="Times New Roman"/>
              </a:rPr>
              <a:t> ب</a:t>
            </a:r>
            <a:r>
              <a:rPr lang="ar-SA" sz="2800" dirty="0" smtClean="0">
                <a:solidFill>
                  <a:prstClr val="black"/>
                </a:solidFill>
                <a:latin typeface="Verdana"/>
                <a:cs typeface="Times New Roman"/>
              </a:rPr>
              <a:t>موازيين </a:t>
            </a:r>
            <a:r>
              <a:rPr lang="ar-SA" sz="2800" dirty="0">
                <a:solidFill>
                  <a:prstClr val="black"/>
                </a:solidFill>
                <a:latin typeface="Verdana"/>
                <a:cs typeface="Times New Roman"/>
              </a:rPr>
              <a:t>تقدير </a:t>
            </a:r>
            <a:r>
              <a:rPr lang="en-US" sz="2800" dirty="0" smtClean="0">
                <a:solidFill>
                  <a:prstClr val="black"/>
                </a:solidFill>
                <a:latin typeface="Verdana"/>
                <a:cs typeface="Times New Roman"/>
              </a:rPr>
              <a:t> </a:t>
            </a:r>
            <a:r>
              <a:rPr lang="en-US" sz="2400" dirty="0" smtClean="0">
                <a:solidFill>
                  <a:prstClr val="black"/>
                </a:solidFill>
                <a:latin typeface="Verdana"/>
              </a:rPr>
              <a:t>Rubrics </a:t>
            </a:r>
            <a:r>
              <a:rPr lang="ar-SA" sz="2800" dirty="0" smtClean="0">
                <a:solidFill>
                  <a:prstClr val="black"/>
                </a:solidFill>
                <a:latin typeface="Verdana"/>
                <a:cs typeface="Times New Roman"/>
              </a:rPr>
              <a:t>معلومة للطلاب</a:t>
            </a:r>
            <a:r>
              <a:rPr lang="en-US" sz="2800" dirty="0">
                <a:solidFill>
                  <a:prstClr val="black"/>
                </a:solidFill>
                <a:latin typeface="Verdana"/>
                <a:cs typeface="Times New Roman"/>
              </a:rPr>
              <a:t> </a:t>
            </a:r>
            <a:r>
              <a:rPr lang="en-US" sz="2800" dirty="0" smtClean="0">
                <a:solidFill>
                  <a:prstClr val="black"/>
                </a:solidFill>
                <a:latin typeface="Verdana"/>
                <a:cs typeface="Times New Roman"/>
              </a:rPr>
              <a:t> </a:t>
            </a:r>
            <a:r>
              <a:rPr lang="ar-EG" sz="2800" dirty="0" smtClean="0">
                <a:solidFill>
                  <a:prstClr val="black"/>
                </a:solidFill>
                <a:latin typeface="Verdana"/>
                <a:cs typeface="Times New Roman"/>
              </a:rPr>
              <a:t>وعضو هيئة التدريس </a:t>
            </a:r>
            <a:r>
              <a:rPr lang="ar-SA" sz="2800" dirty="0" smtClean="0">
                <a:solidFill>
                  <a:prstClr val="black"/>
                </a:solidFill>
                <a:latin typeface="Verdana"/>
                <a:cs typeface="Times New Roman"/>
              </a:rPr>
              <a:t>معاً.</a:t>
            </a:r>
            <a:endParaRPr lang="en-US" sz="2800" dirty="0">
              <a:solidFill>
                <a:prstClr val="black"/>
              </a:solidFill>
              <a:latin typeface="Verdana"/>
              <a:cs typeface="+mj-cs"/>
            </a:endParaRPr>
          </a:p>
        </p:txBody>
      </p:sp>
      <p:sp>
        <p:nvSpPr>
          <p:cNvPr id="8" name="مستطيل 7"/>
          <p:cNvSpPr/>
          <p:nvPr/>
        </p:nvSpPr>
        <p:spPr>
          <a:xfrm>
            <a:off x="1828800" y="730095"/>
            <a:ext cx="6934200" cy="584775"/>
          </a:xfrm>
          <a:prstGeom prst="rect">
            <a:avLst/>
          </a:prstGeom>
        </p:spPr>
        <p:txBody>
          <a:bodyPr wrap="square">
            <a:spAutoFit/>
          </a:bodyPr>
          <a:lstStyle/>
          <a:p>
            <a:pPr algn="just" rtl="1">
              <a:spcAft>
                <a:spcPts val="0"/>
              </a:spcAft>
            </a:pPr>
            <a:r>
              <a:rPr lang="ar-EG" sz="3200" dirty="0" smtClean="0">
                <a:solidFill>
                  <a:srgbClr val="CC3300"/>
                </a:solidFill>
                <a:latin typeface="Times New Roman"/>
                <a:ea typeface="Times New Roman"/>
                <a:cs typeface="+mj-cs"/>
              </a:rPr>
              <a:t>أولا: التقويم التربوي البديل</a:t>
            </a:r>
            <a:endParaRPr lang="en-US" sz="3200" dirty="0">
              <a:solidFill>
                <a:srgbClr val="CC3300"/>
              </a:solidFill>
              <a:latin typeface="Times New Roman"/>
              <a:ea typeface="Times New Roman"/>
              <a:cs typeface="+mj-cs"/>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2739256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770"/>
            <a:ext cx="8183880" cy="576064"/>
          </a:xfrm>
        </p:spPr>
        <p:txBody>
          <a:bodyPr>
            <a:normAutofit/>
          </a:bodyPr>
          <a:lstStyle/>
          <a:p>
            <a:pPr algn="r"/>
            <a:r>
              <a:rPr lang="ar-SA" sz="2400" dirty="0" smtClean="0">
                <a:solidFill>
                  <a:srgbClr val="C00000"/>
                </a:solidFill>
                <a:effectLst/>
                <a:latin typeface="Simplified Arabic" pitchFamily="18" charset="-78"/>
                <a:cs typeface="Simplified Arabic" pitchFamily="18" charset="-78"/>
              </a:rPr>
              <a:t>التحولات الناتجه عن التقويم التربوي البديل</a:t>
            </a:r>
            <a:r>
              <a:rPr lang="ar-SA" sz="2400" dirty="0" smtClean="0">
                <a:solidFill>
                  <a:schemeClr val="tx1"/>
                </a:solidFill>
              </a:rPr>
              <a:t> </a:t>
            </a:r>
            <a:endParaRPr lang="ar-SA" sz="24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9743601"/>
              </p:ext>
            </p:extLst>
          </p:nvPr>
        </p:nvGraphicFramePr>
        <p:xfrm>
          <a:off x="565970" y="1143000"/>
          <a:ext cx="8255769"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0B34F065-1154-456A-91E3-76DE8E75E17B}" type="slidenum">
              <a:rPr lang="ar-SA" smtClean="0">
                <a:solidFill>
                  <a:srgbClr val="D6ECFF">
                    <a:shade val="50000"/>
                  </a:srgbClr>
                </a:solidFill>
              </a:rPr>
              <a:pPr/>
              <a:t>25</a:t>
            </a:fld>
            <a:endParaRPr lang="ar-SA">
              <a:solidFill>
                <a:srgbClr val="D6ECFF">
                  <a:shade val="50000"/>
                </a:srgbClr>
              </a:solidFill>
            </a:endParaRPr>
          </a:p>
        </p:txBody>
      </p:sp>
      <p:sp>
        <p:nvSpPr>
          <p:cNvPr id="6" name="Footer Placeholder 5"/>
          <p:cNvSpPr>
            <a:spLocks noGrp="1"/>
          </p:cNvSpPr>
          <p:nvPr>
            <p:ph type="ftr" sz="quarter" idx="11"/>
          </p:nvPr>
        </p:nvSpPr>
        <p:spPr/>
        <p:txBody>
          <a:bodyPr/>
          <a:lstStyle/>
          <a:p>
            <a:endParaRPr lang="ar-SA">
              <a:solidFill>
                <a:srgbClr val="D6ECFF">
                  <a:shade val="50000"/>
                </a:srgbClr>
              </a:solidFill>
            </a:endParaRPr>
          </a:p>
        </p:txBody>
      </p:sp>
      <p:sp>
        <p:nvSpPr>
          <p:cNvPr id="7" name="مربع نص 19"/>
          <p:cNvSpPr txBox="1"/>
          <p:nvPr/>
        </p:nvSpPr>
        <p:spPr>
          <a:xfrm>
            <a:off x="5535430" y="0"/>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8052865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490330" y="638145"/>
            <a:ext cx="8430665" cy="560363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pic>
        <p:nvPicPr>
          <p:cNvPr id="9" name="Picture 3"/>
          <p:cNvPicPr/>
          <p:nvPr/>
        </p:nvPicPr>
        <p:blipFill>
          <a:blip r:embed="rId3" cstate="print"/>
          <a:srcRect l="17262" t="28079" r="32813" b="30001"/>
          <a:stretch>
            <a:fillRect/>
          </a:stretch>
        </p:blipFill>
        <p:spPr bwMode="auto">
          <a:xfrm>
            <a:off x="251520" y="188640"/>
            <a:ext cx="8640960" cy="6336704"/>
          </a:xfrm>
          <a:prstGeom prst="rect">
            <a:avLst/>
          </a:prstGeom>
          <a:noFill/>
          <a:ln w="9525">
            <a:noFill/>
            <a:miter lim="800000"/>
            <a:headEnd/>
            <a:tailEnd/>
          </a:ln>
        </p:spPr>
      </p:pic>
    </p:spTree>
    <p:extLst>
      <p:ext uri="{BB962C8B-B14F-4D97-AF65-F5344CB8AC3E}">
        <p14:creationId xmlns:p14="http://schemas.microsoft.com/office/powerpoint/2010/main" val="180569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452541" y="861391"/>
            <a:ext cx="8478843" cy="3368073"/>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a:r>
              <a:rPr lang="ar-SA" sz="3200" dirty="0" smtClean="0">
                <a:solidFill>
                  <a:schemeClr val="tx1"/>
                </a:solidFill>
              </a:rPr>
              <a:t>ويتم  </a:t>
            </a:r>
            <a:r>
              <a:rPr lang="ar-SA" sz="3200" dirty="0">
                <a:solidFill>
                  <a:schemeClr val="tx1"/>
                </a:solidFill>
              </a:rPr>
              <a:t>تقدير الأداء بقاعدة موازين والتي يمكن استخدامها في تقييم أي مهمة (كتابة </a:t>
            </a:r>
            <a:r>
              <a:rPr lang="ar-SA" sz="3200" dirty="0" smtClean="0">
                <a:solidFill>
                  <a:schemeClr val="tx1"/>
                </a:solidFill>
              </a:rPr>
              <a:t>مقال، </a:t>
            </a:r>
            <a:r>
              <a:rPr lang="ar-SA" sz="3200" dirty="0">
                <a:solidFill>
                  <a:schemeClr val="tx1"/>
                </a:solidFill>
              </a:rPr>
              <a:t>حل مسألة </a:t>
            </a:r>
            <a:r>
              <a:rPr lang="ar-SA" sz="3200" dirty="0" smtClean="0">
                <a:solidFill>
                  <a:schemeClr val="tx1"/>
                </a:solidFill>
              </a:rPr>
              <a:t>رياضية، </a:t>
            </a:r>
            <a:r>
              <a:rPr lang="ar-SA" sz="3200" dirty="0">
                <a:solidFill>
                  <a:schemeClr val="tx1"/>
                </a:solidFill>
              </a:rPr>
              <a:t>كتابة سيرة ذاتية ، .....إلخ</a:t>
            </a:r>
            <a:r>
              <a:rPr lang="ar-SA" sz="3200" dirty="0" smtClean="0">
                <a:solidFill>
                  <a:schemeClr val="tx1"/>
                </a:solidFill>
              </a:rPr>
              <a:t>)</a:t>
            </a:r>
            <a:r>
              <a:rPr lang="ar-EG" sz="3200" dirty="0" smtClean="0">
                <a:solidFill>
                  <a:schemeClr val="tx1"/>
                </a:solidFill>
              </a:rPr>
              <a:t>، </a:t>
            </a:r>
            <a:r>
              <a:rPr lang="ar-SA" sz="3200" dirty="0" smtClean="0">
                <a:solidFill>
                  <a:schemeClr val="tx1"/>
                </a:solidFill>
              </a:rPr>
              <a:t> </a:t>
            </a:r>
            <a:r>
              <a:rPr lang="ar-SA" sz="3200" dirty="0">
                <a:solidFill>
                  <a:schemeClr val="tx1"/>
                </a:solidFill>
              </a:rPr>
              <a:t>ومثال لها قاعدة خماسية </a:t>
            </a:r>
            <a:r>
              <a:rPr lang="ar-SA" sz="3200" dirty="0" smtClean="0">
                <a:solidFill>
                  <a:schemeClr val="tx1"/>
                </a:solidFill>
              </a:rPr>
              <a:t>التدريج: </a:t>
            </a:r>
            <a:r>
              <a:rPr lang="en-US" sz="3200" dirty="0">
                <a:solidFill>
                  <a:schemeClr val="tx1"/>
                </a:solidFill>
              </a:rPr>
              <a:t/>
            </a:r>
            <a:br>
              <a:rPr lang="en-US" sz="3200" dirty="0">
                <a:solidFill>
                  <a:schemeClr val="tx1"/>
                </a:solidFill>
              </a:rPr>
            </a:br>
            <a:r>
              <a:rPr lang="ar-SA" sz="3200" dirty="0">
                <a:solidFill>
                  <a:schemeClr val="tx1"/>
                </a:solidFill>
              </a:rPr>
              <a:t> </a:t>
            </a:r>
            <a:br>
              <a:rPr lang="ar-SA" sz="3200" dirty="0">
                <a:solidFill>
                  <a:schemeClr val="tx1"/>
                </a:solidFill>
              </a:rPr>
            </a:br>
            <a:endParaRPr lang="en-US" sz="3200" dirty="0">
              <a:ln w="1905">
                <a:solidFill>
                  <a:srgbClr val="1F497D"/>
                </a:solidFill>
              </a:ln>
              <a:solidFill>
                <a:prstClr val="black"/>
              </a:solidFill>
              <a:cs typeface="+mj-cs"/>
            </a:endParaRPr>
          </a:p>
        </p:txBody>
      </p:sp>
      <p:sp>
        <p:nvSpPr>
          <p:cNvPr id="6" name="مستطيل مستدير الزوايا 5"/>
          <p:cNvSpPr/>
          <p:nvPr/>
        </p:nvSpPr>
        <p:spPr>
          <a:xfrm>
            <a:off x="462080" y="4343400"/>
            <a:ext cx="8481793" cy="1681005"/>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a:r>
              <a:rPr lang="ar-SA" sz="3200" dirty="0">
                <a:solidFill>
                  <a:prstClr val="black"/>
                </a:solidFill>
                <a:latin typeface="Arial" pitchFamily="34" charset="0"/>
                <a:ea typeface="+mj-ea"/>
                <a:cs typeface="Arial" pitchFamily="34" charset="0"/>
              </a:rPr>
              <a:t>وبموجب هذه القاعدة يقدر أداء الطالب في المهمة بأحد هذه التقديرات الخمسة ويمنح الدرجة (العلامة) المقابلة </a:t>
            </a:r>
            <a:r>
              <a:rPr lang="ar-SA" sz="3200" dirty="0" smtClean="0">
                <a:solidFill>
                  <a:prstClr val="black"/>
                </a:solidFill>
                <a:latin typeface="Arial" pitchFamily="34" charset="0"/>
                <a:ea typeface="+mj-ea"/>
                <a:cs typeface="Arial" pitchFamily="34" charset="0"/>
              </a:rPr>
              <a:t>لتقديره.</a:t>
            </a:r>
            <a:r>
              <a:rPr lang="en-US" sz="3200" b="1" dirty="0">
                <a:solidFill>
                  <a:srgbClr val="7FD13B">
                    <a:tint val="88000"/>
                    <a:satMod val="150000"/>
                  </a:srgbClr>
                </a:solidFill>
                <a:latin typeface="Arial" pitchFamily="34" charset="0"/>
                <a:ea typeface="+mj-ea"/>
                <a:cs typeface="Arial" pitchFamily="34" charset="0"/>
              </a:rPr>
              <a:t/>
            </a:r>
            <a:br>
              <a:rPr lang="en-US" sz="3200" b="1" dirty="0">
                <a:solidFill>
                  <a:srgbClr val="7FD13B">
                    <a:tint val="88000"/>
                    <a:satMod val="150000"/>
                  </a:srgbClr>
                </a:solidFill>
                <a:latin typeface="Arial" pitchFamily="34" charset="0"/>
                <a:ea typeface="+mj-ea"/>
                <a:cs typeface="Arial" pitchFamily="34" charset="0"/>
              </a:rPr>
            </a:br>
            <a:endParaRPr lang="en-US" sz="3200" dirty="0">
              <a:ln w="1905">
                <a:solidFill>
                  <a:srgbClr val="1F497D"/>
                </a:solidFill>
              </a:ln>
              <a:solidFill>
                <a:prstClr val="black"/>
              </a:solidFill>
              <a:latin typeface="Arial" pitchFamily="34" charset="0"/>
              <a:cs typeface="Arial" pitchFamily="34" charset="0"/>
            </a:endParaRPr>
          </a:p>
        </p:txBody>
      </p:sp>
      <p:pic>
        <p:nvPicPr>
          <p:cNvPr id="8" name="Picture 3"/>
          <p:cNvPicPr/>
          <p:nvPr/>
        </p:nvPicPr>
        <p:blipFill>
          <a:blip r:embed="rId3" cstate="print"/>
          <a:srcRect l="22618" t="43562" r="41552" b="46947"/>
          <a:stretch>
            <a:fillRect/>
          </a:stretch>
        </p:blipFill>
        <p:spPr bwMode="auto">
          <a:xfrm>
            <a:off x="642129" y="2859209"/>
            <a:ext cx="7992888" cy="1193033"/>
          </a:xfrm>
          <a:prstGeom prst="rect">
            <a:avLst/>
          </a:prstGeom>
          <a:noFill/>
          <a:ln w="9525">
            <a:noFill/>
            <a:miter lim="800000"/>
            <a:headEnd/>
            <a:tailEnd/>
          </a:ln>
        </p:spPr>
      </p:pic>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13968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12786" y="469179"/>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54496" y="2014329"/>
            <a:ext cx="8637104" cy="3014871"/>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rtl="1">
              <a:lnSpc>
                <a:spcPct val="115000"/>
              </a:lnSpc>
              <a:spcAft>
                <a:spcPts val="1000"/>
              </a:spcAft>
            </a:pPr>
            <a:r>
              <a:rPr lang="ar-SA" sz="2800" dirty="0" smtClean="0">
                <a:ea typeface="Calibri"/>
                <a:cs typeface="Simplified Arabic"/>
              </a:rPr>
              <a:t>تع</a:t>
            </a:r>
            <a:r>
              <a:rPr lang="ar-EG" sz="2800" dirty="0" smtClean="0">
                <a:ea typeface="Calibri"/>
                <a:cs typeface="Simplified Arabic"/>
              </a:rPr>
              <a:t>د</a:t>
            </a:r>
            <a:r>
              <a:rPr lang="ar-SA" sz="2800" dirty="0" smtClean="0">
                <a:ea typeface="Calibri"/>
                <a:cs typeface="Simplified Arabic"/>
              </a:rPr>
              <a:t> </a:t>
            </a:r>
            <a:r>
              <a:rPr lang="ar-SA" sz="2800" dirty="0">
                <a:ea typeface="Calibri"/>
                <a:cs typeface="Simplified Arabic"/>
              </a:rPr>
              <a:t>بنوك الأسئلة من أهم التطبيقات العملية للقياس الموضوعي0 وتستهدف عملية إعداد بنك الأسئلة توفير عدد كبير من المفردات في محتوى دراسي معين، هذه المفردات لها خصائص محددة، وتستخدم في بناء اختبارات تحصيلية متنوعة طبقاً لما تستهدفه عملية التقويم. </a:t>
            </a:r>
            <a:endParaRPr lang="en-US" sz="2000" dirty="0">
              <a:ea typeface="Calibri"/>
              <a:cs typeface="Arial"/>
            </a:endParaRPr>
          </a:p>
        </p:txBody>
      </p:sp>
      <p:sp>
        <p:nvSpPr>
          <p:cNvPr id="8" name="مستطيل 7"/>
          <p:cNvSpPr/>
          <p:nvPr/>
        </p:nvSpPr>
        <p:spPr>
          <a:xfrm>
            <a:off x="1828800" y="730095"/>
            <a:ext cx="6934200" cy="584775"/>
          </a:xfrm>
          <a:prstGeom prst="rect">
            <a:avLst/>
          </a:prstGeom>
        </p:spPr>
        <p:txBody>
          <a:bodyPr wrap="square">
            <a:spAutoFit/>
          </a:bodyPr>
          <a:lstStyle/>
          <a:p>
            <a:pPr algn="just" rtl="1"/>
            <a:r>
              <a:rPr lang="ar-EG" sz="3200" dirty="0" smtClean="0">
                <a:solidFill>
                  <a:srgbClr val="C00000"/>
                </a:solidFill>
                <a:latin typeface="Times New Roman"/>
                <a:ea typeface="Times New Roman"/>
                <a:cs typeface="Times New Roman"/>
              </a:rPr>
              <a:t>ثانيا: بنوك الأسئلة</a:t>
            </a:r>
            <a:endParaRPr lang="en-US" sz="3200" dirty="0">
              <a:solidFill>
                <a:srgbClr val="C00000"/>
              </a:solidFill>
              <a:latin typeface="Times New Roman"/>
              <a:ea typeface="Times New Roman"/>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113034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12786" y="469179"/>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294861" y="838200"/>
            <a:ext cx="8554278" cy="5168348"/>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rtl="1">
              <a:lnSpc>
                <a:spcPct val="115000"/>
              </a:lnSpc>
              <a:spcAft>
                <a:spcPts val="600"/>
              </a:spcAft>
            </a:pPr>
            <a:r>
              <a:rPr lang="ar-EG" sz="2800" dirty="0" smtClean="0">
                <a:solidFill>
                  <a:srgbClr val="C00000"/>
                </a:solidFill>
                <a:ea typeface="Calibri"/>
                <a:cs typeface="+mj-cs"/>
              </a:rPr>
              <a:t>توجد</a:t>
            </a:r>
            <a:r>
              <a:rPr lang="ar-SA" sz="2800" dirty="0" smtClean="0">
                <a:solidFill>
                  <a:srgbClr val="C00000"/>
                </a:solidFill>
                <a:ea typeface="Calibri"/>
                <a:cs typeface="+mj-cs"/>
              </a:rPr>
              <a:t> تعريفات</a:t>
            </a:r>
            <a:r>
              <a:rPr lang="ar-EG" sz="2800" dirty="0" smtClean="0">
                <a:solidFill>
                  <a:srgbClr val="C00000"/>
                </a:solidFill>
                <a:ea typeface="Calibri"/>
                <a:cs typeface="+mj-cs"/>
              </a:rPr>
              <a:t> عديدة</a:t>
            </a:r>
            <a:r>
              <a:rPr lang="ar-SA" sz="2800" dirty="0" smtClean="0">
                <a:solidFill>
                  <a:srgbClr val="C00000"/>
                </a:solidFill>
                <a:ea typeface="Calibri"/>
                <a:cs typeface="+mj-cs"/>
              </a:rPr>
              <a:t> </a:t>
            </a:r>
            <a:r>
              <a:rPr lang="ar-SA" sz="2800" dirty="0">
                <a:solidFill>
                  <a:srgbClr val="C00000"/>
                </a:solidFill>
                <a:ea typeface="Calibri"/>
                <a:cs typeface="+mj-cs"/>
              </a:rPr>
              <a:t>لماهية بنك الأسئلة، فمن الباحثين من يعرف بنك الأسئلة بأنه "أي مجموعة من بنود الأسئلة، ومنهم من يعرفه بأنه "مجموعة كبيرة نسبياً من أسئلة الاختبار التي يمكن الحصول عليها بسهولة ويسر"، كما يعرفه فريق ثالث بأنه "مجموعة من بنود الاختبار نظمت وفهرست على أساس محتواها وخصائصها القياسية: الصعوبة، الثبات، </a:t>
            </a:r>
            <a:r>
              <a:rPr lang="ar-SA" sz="2800" dirty="0" smtClean="0">
                <a:solidFill>
                  <a:srgbClr val="C00000"/>
                </a:solidFill>
                <a:ea typeface="Calibri"/>
                <a:cs typeface="+mj-cs"/>
              </a:rPr>
              <a:t>الصدق</a:t>
            </a:r>
            <a:r>
              <a:rPr lang="ar-EG" sz="2800" dirty="0" smtClean="0">
                <a:solidFill>
                  <a:srgbClr val="C00000"/>
                </a:solidFill>
                <a:ea typeface="Calibri"/>
                <a:cs typeface="+mj-cs"/>
              </a:rPr>
              <a:t>، </a:t>
            </a:r>
            <a:r>
              <a:rPr lang="en-US" sz="2800" dirty="0" smtClean="0">
                <a:solidFill>
                  <a:srgbClr val="C00000"/>
                </a:solidFill>
                <a:ea typeface="Calibri"/>
                <a:cs typeface="+mj-cs"/>
              </a:rPr>
              <a:t> </a:t>
            </a:r>
            <a:r>
              <a:rPr lang="ar-SA" sz="2800" dirty="0" smtClean="0">
                <a:solidFill>
                  <a:srgbClr val="C00000"/>
                </a:solidFill>
                <a:ea typeface="Calibri"/>
                <a:cs typeface="+mj-cs"/>
              </a:rPr>
              <a:t>وبالرغم </a:t>
            </a:r>
            <a:r>
              <a:rPr lang="ar-SA" sz="2800" dirty="0">
                <a:solidFill>
                  <a:srgbClr val="C00000"/>
                </a:solidFill>
                <a:ea typeface="Calibri"/>
                <a:cs typeface="+mj-cs"/>
              </a:rPr>
              <a:t>من الاختلاف في التعريفات السابقة، إلا أن هناك أرضية مشتركة لجميع هذه التعريفات، وهى ضرورة إدخال البنود الجيدة في هذا البنك، والبند الجيد هو البند الذى بنى بشكل جيد ومحتواه صحيح، ويمثل مستوى معيناً من الصعوبة، والتعقيدات المعرفية.</a:t>
            </a:r>
            <a:endParaRPr lang="en-US" sz="2800" dirty="0">
              <a:solidFill>
                <a:srgbClr val="C00000"/>
              </a:solidFill>
              <a:ea typeface="Calibri"/>
              <a:cs typeface="+mj-cs"/>
            </a:endParaRPr>
          </a:p>
        </p:txBody>
      </p:sp>
      <p:sp>
        <p:nvSpPr>
          <p:cNvPr id="5"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48332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485675" y="1378226"/>
            <a:ext cx="8458198" cy="4094922"/>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8" name="TextBox 1"/>
          <p:cNvSpPr txBox="1">
            <a:spLocks noChangeArrowheads="1"/>
          </p:cNvSpPr>
          <p:nvPr/>
        </p:nvSpPr>
        <p:spPr bwMode="auto">
          <a:xfrm>
            <a:off x="683661" y="1378226"/>
            <a:ext cx="791914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EG" sz="3600" b="0" i="0" u="none" strike="noStrike" kern="0" cap="none" spc="0" normalizeH="0" baseline="0" noProof="0" dirty="0" smtClean="0">
                <a:ln>
                  <a:noFill/>
                </a:ln>
                <a:solidFill>
                  <a:srgbClr val="FFCC00"/>
                </a:solidFill>
                <a:effectLst/>
                <a:uLnTx/>
                <a:uFillTx/>
                <a:latin typeface="Calibri" pitchFamily="34" charset="0"/>
                <a:cs typeface="+mj-cs"/>
              </a:rPr>
              <a:t> </a:t>
            </a:r>
            <a:r>
              <a:rPr kumimoji="0" lang="ar-EG" sz="3200" b="0" i="0" u="none" strike="noStrike" kern="0" cap="none" spc="0" normalizeH="0" baseline="0" noProof="0" dirty="0" smtClean="0">
                <a:ln>
                  <a:noFill/>
                </a:ln>
                <a:solidFill>
                  <a:srgbClr val="C00000"/>
                </a:solidFill>
                <a:effectLst/>
                <a:uLnTx/>
                <a:uFillTx/>
                <a:latin typeface="Calibri" pitchFamily="34" charset="0"/>
                <a:cs typeface="+mj-cs"/>
              </a:rPr>
              <a:t>عبارات تصف ما ينبغي أن يعرفه الطالب ويكون قادرا على أدائه. ويتوقع من الطالب إنجازه في نهاية دراسته لمقرر دراسي أو برنامج تعليمي محدد.    </a:t>
            </a:r>
          </a:p>
          <a:p>
            <a:pPr marL="0" marR="0" lvl="0" indent="0" algn="just" defTabSz="914400" eaLnBrk="1" fontAlgn="auto" latinLnBrk="0" hangingPunct="1">
              <a:lnSpc>
                <a:spcPct val="100000"/>
              </a:lnSpc>
              <a:spcBef>
                <a:spcPts val="0"/>
              </a:spcBef>
              <a:spcAft>
                <a:spcPts val="0"/>
              </a:spcAft>
              <a:buClrTx/>
              <a:buSzTx/>
              <a:tabLst/>
              <a:defRPr/>
            </a:pPr>
            <a:endParaRPr kumimoji="0" lang="ar-EG" sz="2800" b="0" i="0" u="none" strike="noStrike" kern="0" cap="none" spc="0" normalizeH="0" baseline="0" noProof="0" dirty="0" smtClean="0">
              <a:ln>
                <a:noFill/>
              </a:ln>
              <a:solidFill>
                <a:srgbClr val="C00000"/>
              </a:solidFill>
              <a:effectLst/>
              <a:uLnTx/>
              <a:uFillTx/>
              <a:latin typeface="Calibri" pitchFamily="34" charset="0"/>
              <a:cs typeface="+mj-cs"/>
            </a:endParaRPr>
          </a:p>
          <a:p>
            <a:pPr marL="0" marR="0" lvl="0" indent="0" algn="just" defTabSz="914400" rtl="1" eaLnBrk="1" fontAlgn="auto" latinLnBrk="0" hangingPunct="1">
              <a:lnSpc>
                <a:spcPct val="100000"/>
              </a:lnSpc>
              <a:spcBef>
                <a:spcPts val="0"/>
              </a:spcBef>
              <a:spcAft>
                <a:spcPts val="0"/>
              </a:spcAft>
              <a:buClrTx/>
              <a:buSzTx/>
              <a:tabLst/>
              <a:defRPr/>
            </a:pPr>
            <a:r>
              <a:rPr kumimoji="0" lang="ar-EG" sz="2800" b="0" i="0" u="none" strike="noStrike" kern="0" cap="none" spc="0" normalizeH="0" baseline="0" noProof="0" dirty="0" smtClean="0">
                <a:ln>
                  <a:noFill/>
                </a:ln>
                <a:solidFill>
                  <a:srgbClr val="C00000"/>
                </a:solidFill>
                <a:effectLst/>
                <a:uLnTx/>
                <a:uFillTx/>
                <a:latin typeface="Calibri" pitchFamily="34" charset="0"/>
                <a:cs typeface="+mj-cs"/>
              </a:rPr>
              <a:t> </a:t>
            </a:r>
            <a:r>
              <a:rPr kumimoji="0" lang="ar-EG" sz="3200" b="0" i="0" u="none" strike="noStrike" kern="0" cap="none" spc="0" normalizeH="0" baseline="0" noProof="0" dirty="0" smtClean="0">
                <a:ln>
                  <a:noFill/>
                </a:ln>
                <a:solidFill>
                  <a:srgbClr val="C00000"/>
                </a:solidFill>
                <a:effectLst/>
                <a:uLnTx/>
                <a:uFillTx/>
                <a:latin typeface="Calibri" pitchFamily="34" charset="0"/>
                <a:cs typeface="+mj-cs"/>
              </a:rPr>
              <a:t>أو هي كل ما يكتسبه المتعلم من معارف ومهارات واتجاهات وقيم نتيجة مروره بخبرة تربوية معينة، أو دراسته لمقرر معين. </a:t>
            </a:r>
          </a:p>
        </p:txBody>
      </p:sp>
      <p:sp>
        <p:nvSpPr>
          <p:cNvPr id="6" name="Title 1"/>
          <p:cNvSpPr txBox="1">
            <a:spLocks/>
          </p:cNvSpPr>
          <p:nvPr/>
        </p:nvSpPr>
        <p:spPr>
          <a:xfrm>
            <a:off x="669234" y="707670"/>
            <a:ext cx="8010939" cy="576064"/>
          </a:xfrm>
          <a:prstGeom prst="rect">
            <a:avLst/>
          </a:prstGeom>
        </p:spPr>
        <p:txBody>
          <a:bodyPr vert="horz" anchor="b">
            <a:normAutofit lnSpcReduction="10000"/>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r>
              <a:rPr lang="ar-EG" sz="2400" dirty="0" smtClean="0">
                <a:solidFill>
                  <a:srgbClr val="C00000"/>
                </a:solidFill>
                <a:effectLst/>
                <a:latin typeface="Simplified Arabic" pitchFamily="18" charset="-78"/>
                <a:cs typeface="Simplified Arabic" pitchFamily="18" charset="-78"/>
              </a:rPr>
              <a:t> </a:t>
            </a:r>
            <a:r>
              <a:rPr lang="ar-EG" sz="3200" dirty="0" smtClean="0">
                <a:solidFill>
                  <a:srgbClr val="C00000"/>
                </a:solidFill>
                <a:effectLst/>
                <a:latin typeface="Simplified Arabic" pitchFamily="18" charset="-78"/>
              </a:rPr>
              <a:t>نواتج التعلم </a:t>
            </a:r>
            <a:r>
              <a:rPr lang="ar-SA" sz="3200" dirty="0" smtClean="0">
                <a:solidFill>
                  <a:sysClr val="windowText" lastClr="000000"/>
                </a:solidFill>
                <a:latin typeface="Verdana"/>
              </a:rPr>
              <a:t> </a:t>
            </a:r>
            <a:endParaRPr lang="ar-SA" sz="3200" dirty="0">
              <a:solidFill>
                <a:sysClr val="windowText" lastClr="000000"/>
              </a:solidFill>
              <a:latin typeface="Verdana"/>
            </a:endParaRPr>
          </a:p>
        </p:txBody>
      </p:sp>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599289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3" name="مستطيل مستدير الزوايا 12"/>
          <p:cNvSpPr/>
          <p:nvPr/>
        </p:nvSpPr>
        <p:spPr>
          <a:xfrm>
            <a:off x="314739" y="838201"/>
            <a:ext cx="8686800" cy="5098773"/>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dirty="0">
              <a:ln w="1905">
                <a:solidFill>
                  <a:srgbClr val="1F497D"/>
                </a:solidFill>
              </a:ln>
              <a:solidFill>
                <a:prstClr val="black"/>
              </a:solidFill>
              <a:cs typeface="PT Bold Heading" pitchFamily="2" charset="-78"/>
            </a:endParaRPr>
          </a:p>
        </p:txBody>
      </p:sp>
      <p:graphicFrame>
        <p:nvGraphicFramePr>
          <p:cNvPr id="2" name="رسم تخطيطي 1"/>
          <p:cNvGraphicFramePr/>
          <p:nvPr>
            <p:extLst>
              <p:ext uri="{D42A27DB-BD31-4B8C-83A1-F6EECF244321}">
                <p14:modId xmlns:p14="http://schemas.microsoft.com/office/powerpoint/2010/main" val="3138872073"/>
              </p:ext>
            </p:extLst>
          </p:nvPr>
        </p:nvGraphicFramePr>
        <p:xfrm>
          <a:off x="1524000" y="1648791"/>
          <a:ext cx="6096000" cy="348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رسم تخطيطي 13"/>
          <p:cNvGraphicFramePr/>
          <p:nvPr>
            <p:extLst>
              <p:ext uri="{D42A27DB-BD31-4B8C-83A1-F6EECF244321}">
                <p14:modId xmlns:p14="http://schemas.microsoft.com/office/powerpoint/2010/main" val="3350151920"/>
              </p:ext>
            </p:extLst>
          </p:nvPr>
        </p:nvGraphicFramePr>
        <p:xfrm>
          <a:off x="314739" y="1295400"/>
          <a:ext cx="8867775" cy="3896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مربع نص 19"/>
          <p:cNvSpPr txBox="1"/>
          <p:nvPr/>
        </p:nvSpPr>
        <p:spPr>
          <a:xfrm>
            <a:off x="5322729" y="176914"/>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478728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81000" y="533400"/>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2" name="عنوان 1"/>
          <p:cNvSpPr>
            <a:spLocks noGrp="1"/>
          </p:cNvSpPr>
          <p:nvPr>
            <p:ph type="ctrTitle"/>
          </p:nvPr>
        </p:nvSpPr>
        <p:spPr>
          <a:xfrm>
            <a:off x="1019364" y="287451"/>
            <a:ext cx="7731738" cy="644297"/>
          </a:xfrm>
        </p:spPr>
        <p:txBody>
          <a:bodyPr>
            <a:normAutofit fontScale="90000"/>
          </a:bodyPr>
          <a:lstStyle/>
          <a:p>
            <a:pPr algn="r"/>
            <a:r>
              <a:rPr lang="ar-SA" sz="3200" b="1" dirty="0" smtClean="0"/>
              <a:t/>
            </a:r>
            <a:br>
              <a:rPr lang="ar-SA" sz="3200" b="1" dirty="0" smtClean="0"/>
            </a:br>
            <a:r>
              <a:rPr lang="ar-SA" sz="3200" b="1" dirty="0"/>
              <a:t/>
            </a:r>
            <a:br>
              <a:rPr lang="ar-SA" sz="3200" b="1" dirty="0"/>
            </a:br>
            <a:r>
              <a:rPr lang="ar-EG" sz="3600" dirty="0" smtClean="0"/>
              <a:t> </a:t>
            </a:r>
            <a:r>
              <a:rPr lang="ar-EG" sz="2700" dirty="0" smtClean="0">
                <a:solidFill>
                  <a:srgbClr val="C00000"/>
                </a:solidFill>
              </a:rPr>
              <a:t>خطوات اختيار المفردات في بنوك الأسئلة</a:t>
            </a:r>
            <a:r>
              <a:rPr lang="ar-SA" sz="3200" b="1" dirty="0" smtClean="0"/>
              <a:t/>
            </a:r>
            <a:br>
              <a:rPr lang="ar-SA" sz="3200" b="1" dirty="0" smtClean="0"/>
            </a:b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A Arabesque" pitchFamily="2" charset="2"/>
              <a:ea typeface="GE SS Two Bold" pitchFamily="18" charset="-78"/>
              <a:cs typeface="SC_DUBAI" pitchFamily="2" charset="-78"/>
            </a:endParaRPr>
          </a:p>
        </p:txBody>
      </p:sp>
      <p:sp>
        <p:nvSpPr>
          <p:cNvPr id="9" name="مستطيل مستدير الزوايا 23"/>
          <p:cNvSpPr/>
          <p:nvPr/>
        </p:nvSpPr>
        <p:spPr>
          <a:xfrm>
            <a:off x="477078" y="1169504"/>
            <a:ext cx="8285922" cy="844826"/>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just" rtl="1">
              <a:lnSpc>
                <a:spcPct val="115000"/>
              </a:lnSpc>
              <a:spcAft>
                <a:spcPts val="600"/>
              </a:spcAft>
            </a:pPr>
            <a:r>
              <a:rPr lang="ar-SA" sz="2400" dirty="0">
                <a:ea typeface="Calibri"/>
                <a:cs typeface="Simplified Arabic"/>
              </a:rPr>
              <a:t>تطبيق المفردات على عينات تجريبية من الطلاب تتراوح ما بين (400-500) طالباً0</a:t>
            </a:r>
            <a:endParaRPr lang="en-US" sz="2400" dirty="0">
              <a:ea typeface="Calibri"/>
              <a:cs typeface="Arial"/>
            </a:endParaRPr>
          </a:p>
        </p:txBody>
      </p:sp>
      <p:sp>
        <p:nvSpPr>
          <p:cNvPr id="11" name="مستطيل مستدير الزوايا 23"/>
          <p:cNvSpPr/>
          <p:nvPr/>
        </p:nvSpPr>
        <p:spPr>
          <a:xfrm>
            <a:off x="516835" y="2386765"/>
            <a:ext cx="8280350" cy="72509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r" rtl="1"/>
            <a:r>
              <a:rPr lang="ar-SA" sz="1600" dirty="0">
                <a:ea typeface="Calibri"/>
                <a:cs typeface="Simplified Arabic"/>
              </a:rPr>
              <a:t> </a:t>
            </a:r>
            <a:r>
              <a:rPr lang="ar-SA" sz="2400" dirty="0">
                <a:ea typeface="Calibri"/>
                <a:cs typeface="Simplified Arabic"/>
              </a:rPr>
              <a:t>تحليل إجابات الطلاب لكل مفردة لتحديد </a:t>
            </a:r>
            <a:r>
              <a:rPr lang="ar-SA" sz="2400" dirty="0" smtClean="0">
                <a:ea typeface="Calibri"/>
                <a:cs typeface="Simplified Arabic"/>
              </a:rPr>
              <a:t>خواصها الإحصائية كمعاملات </a:t>
            </a:r>
            <a:r>
              <a:rPr lang="ar-SA" sz="2400" dirty="0">
                <a:ea typeface="Calibri"/>
                <a:cs typeface="Simplified Arabic"/>
              </a:rPr>
              <a:t>السهولة والصعوبة والتمييز والثبات</a:t>
            </a:r>
            <a:r>
              <a:rPr lang="ar-SA" sz="2400" dirty="0" smtClean="0">
                <a:ea typeface="Calibri"/>
                <a:cs typeface="Simplified Arabic"/>
              </a:rPr>
              <a:t>.</a:t>
            </a:r>
            <a:endParaRPr lang="en-US" sz="2400" dirty="0">
              <a:solidFill>
                <a:prstClr val="white"/>
              </a:solidFill>
              <a:cs typeface="MCS Taybah S_U normal." pitchFamily="2" charset="-78"/>
            </a:endParaRPr>
          </a:p>
        </p:txBody>
      </p:sp>
      <p:sp>
        <p:nvSpPr>
          <p:cNvPr id="12" name="مستطيل مستدير الزوايا 23"/>
          <p:cNvSpPr/>
          <p:nvPr/>
        </p:nvSpPr>
        <p:spPr>
          <a:xfrm>
            <a:off x="583097" y="3374217"/>
            <a:ext cx="8179904" cy="762963"/>
          </a:xfrm>
          <a:prstGeom prst="roundRect">
            <a:avLst/>
          </a:prstGeom>
          <a:solidFill>
            <a:srgbClr val="CC3300"/>
          </a:solidFill>
          <a:ln/>
        </p:spPr>
        <p:style>
          <a:lnRef idx="3">
            <a:schemeClr val="lt1"/>
          </a:lnRef>
          <a:fillRef idx="1">
            <a:schemeClr val="dk1"/>
          </a:fillRef>
          <a:effectRef idx="1">
            <a:schemeClr val="dk1"/>
          </a:effectRef>
          <a:fontRef idx="minor">
            <a:schemeClr val="lt1"/>
          </a:fontRef>
        </p:style>
        <p:txBody>
          <a:bodyPr rtlCol="0" anchor="ctr"/>
          <a:lstStyle/>
          <a:p>
            <a:pPr algn="r" rtl="1"/>
            <a:r>
              <a:rPr lang="ar-SA" sz="2200" dirty="0">
                <a:ea typeface="Calibri"/>
                <a:cs typeface="Simplified Arabic"/>
              </a:rPr>
              <a:t>تعديل صياغة المفردات التي تحتم خواصها الإحصائية ضرورة تعديلها لكى تصبح أكثر مناسبة، وإلا يتم حذفها، واستبدالها بمفردات أخرى مناسبة. </a:t>
            </a:r>
            <a:endParaRPr lang="en-US" sz="2200" dirty="0">
              <a:solidFill>
                <a:prstClr val="white"/>
              </a:solidFill>
              <a:cs typeface="MCS Taybah S_U normal." pitchFamily="2" charset="-78"/>
            </a:endParaRPr>
          </a:p>
        </p:txBody>
      </p:sp>
      <p:sp>
        <p:nvSpPr>
          <p:cNvPr id="13" name="مستطيل مستدير الزوايا 23"/>
          <p:cNvSpPr/>
          <p:nvPr/>
        </p:nvSpPr>
        <p:spPr>
          <a:xfrm>
            <a:off x="583096" y="4384559"/>
            <a:ext cx="8097078" cy="77788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r" rtl="1"/>
            <a:r>
              <a:rPr lang="ar-SA" sz="2400" dirty="0">
                <a:ea typeface="Calibri"/>
                <a:cs typeface="Simplified Arabic"/>
              </a:rPr>
              <a:t>تصنيف المفردات حسب وحدات وموضوعات </a:t>
            </a:r>
            <a:r>
              <a:rPr lang="ar-SA" sz="2400" dirty="0" smtClean="0">
                <a:ea typeface="Calibri"/>
                <a:cs typeface="Simplified Arabic"/>
              </a:rPr>
              <a:t>المحتوى، </a:t>
            </a:r>
            <a:r>
              <a:rPr lang="ar-SA" sz="2400" dirty="0">
                <a:ea typeface="Calibri"/>
                <a:cs typeface="Simplified Arabic"/>
              </a:rPr>
              <a:t>والمستويات المعرفية والعقلية التي </a:t>
            </a:r>
            <a:r>
              <a:rPr lang="ar-SA" sz="2400" dirty="0" smtClean="0">
                <a:ea typeface="Calibri"/>
                <a:cs typeface="Simplified Arabic"/>
              </a:rPr>
              <a:t>تقيسها</a:t>
            </a:r>
            <a:r>
              <a:rPr lang="ar-EG" sz="2400" dirty="0" smtClean="0">
                <a:ea typeface="Calibri"/>
                <a:cs typeface="Simplified Arabic"/>
              </a:rPr>
              <a:t> وترتيبها.</a:t>
            </a:r>
            <a:endParaRPr lang="en-US" sz="2400" dirty="0">
              <a:solidFill>
                <a:prstClr val="white"/>
              </a:solidFill>
              <a:cs typeface="MCS Taybah S_U normal." pitchFamily="2" charset="-78"/>
            </a:endParaRPr>
          </a:p>
        </p:txBody>
      </p:sp>
      <p:sp>
        <p:nvSpPr>
          <p:cNvPr id="14" name="مستطيل مستدير الزوايا 23"/>
          <p:cNvSpPr/>
          <p:nvPr/>
        </p:nvSpPr>
        <p:spPr>
          <a:xfrm>
            <a:off x="583097" y="5424796"/>
            <a:ext cx="8137888" cy="81697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rtl="1"/>
            <a:r>
              <a:rPr lang="ar-SA" sz="2400" dirty="0">
                <a:ea typeface="Calibri"/>
                <a:cs typeface="Simplified Arabic"/>
              </a:rPr>
              <a:t>تخزين المفردات المعدلة في جهاز الكمبيوتر وفق قاعدة بيانات </a:t>
            </a:r>
            <a:r>
              <a:rPr lang="en-US" sz="2400" b="1" dirty="0">
                <a:latin typeface="Simplified Arabic"/>
                <a:ea typeface="Calibri"/>
              </a:rPr>
              <a:t>Data Base</a:t>
            </a:r>
            <a:r>
              <a:rPr lang="ar-SA" sz="2400" dirty="0">
                <a:ea typeface="Calibri"/>
                <a:cs typeface="Simplified Arabic"/>
              </a:rPr>
              <a:t> محددة</a:t>
            </a:r>
            <a:endParaRPr lang="en-US" sz="2400" dirty="0">
              <a:solidFill>
                <a:prstClr val="white"/>
              </a:solidFill>
              <a:cs typeface="MCS Taybah S_U normal." pitchFamily="2" charset="-78"/>
            </a:endParaRPr>
          </a:p>
        </p:txBody>
      </p:sp>
      <p:sp>
        <p:nvSpPr>
          <p:cNvPr id="4" name="Down Arrow 3"/>
          <p:cNvSpPr/>
          <p:nvPr/>
        </p:nvSpPr>
        <p:spPr>
          <a:xfrm>
            <a:off x="4266598" y="2031353"/>
            <a:ext cx="609600" cy="355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own Arrow 15"/>
          <p:cNvSpPr/>
          <p:nvPr/>
        </p:nvSpPr>
        <p:spPr>
          <a:xfrm>
            <a:off x="4239567" y="3111863"/>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own Arrow 16"/>
          <p:cNvSpPr/>
          <p:nvPr/>
        </p:nvSpPr>
        <p:spPr>
          <a:xfrm>
            <a:off x="4306355" y="4188465"/>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a:off x="4309668" y="5162443"/>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829446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2" grpId="0" animBg="1"/>
      <p:bldP spid="13" grpId="0" animBg="1"/>
      <p:bldP spid="14" grpId="0" animBg="1"/>
      <p:bldP spid="4"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123364" y="1371600"/>
            <a:ext cx="6725236" cy="44196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dirty="0">
              <a:ln w="1905">
                <a:solidFill>
                  <a:srgbClr val="1F497D"/>
                </a:solidFill>
              </a:ln>
              <a:solidFill>
                <a:prstClr val="black"/>
              </a:solidFill>
              <a:cs typeface="PT Bold Heading" pitchFamily="2" charset="-78"/>
            </a:endParaRPr>
          </a:p>
        </p:txBody>
      </p:sp>
      <p:graphicFrame>
        <p:nvGraphicFramePr>
          <p:cNvPr id="14" name="رسم تخطيطي 13"/>
          <p:cNvGraphicFramePr/>
          <p:nvPr>
            <p:extLst>
              <p:ext uri="{D42A27DB-BD31-4B8C-83A1-F6EECF244321}">
                <p14:modId xmlns:p14="http://schemas.microsoft.com/office/powerpoint/2010/main" val="1104017750"/>
              </p:ext>
            </p:extLst>
          </p:nvPr>
        </p:nvGraphicFramePr>
        <p:xfrm>
          <a:off x="1143000" y="1524000"/>
          <a:ext cx="65532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txBox="1">
            <a:spLocks noChangeArrowheads="1"/>
          </p:cNvSpPr>
          <p:nvPr/>
        </p:nvSpPr>
        <p:spPr bwMode="auto">
          <a:xfrm>
            <a:off x="4432939" y="704130"/>
            <a:ext cx="4200628" cy="60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1"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r>
              <a:rPr lang="ar-SA" sz="3600" b="1" dirty="0" smtClean="0">
                <a:solidFill>
                  <a:srgbClr val="C00000"/>
                </a:solidFill>
                <a:effectLst/>
              </a:rPr>
              <a:t>تحليل مفردات الاختبار</a:t>
            </a:r>
            <a:r>
              <a:rPr lang="ar-SA" sz="6600" b="1" dirty="0" smtClean="0">
                <a:solidFill>
                  <a:srgbClr val="1F497D"/>
                </a:solidFill>
                <a:cs typeface="Andalus" pitchFamily="18" charset="-78"/>
              </a:rPr>
              <a:t>   </a:t>
            </a:r>
            <a:endParaRPr lang="en-US" sz="6600" b="1" dirty="0">
              <a:solidFill>
                <a:srgbClr val="1F497D"/>
              </a:solidFill>
              <a:cs typeface="Andalus" pitchFamily="18" charset="-78"/>
            </a:endParaRPr>
          </a:p>
        </p:txBody>
      </p:sp>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2473260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881136" y="659029"/>
            <a:ext cx="5105400" cy="523220"/>
          </a:xfrm>
          <a:prstGeom prst="rect">
            <a:avLst/>
          </a:prstGeom>
        </p:spPr>
        <p:txBody>
          <a:bodyPr wrap="square">
            <a:spAutoFit/>
          </a:bodyPr>
          <a:lstStyle/>
          <a:p>
            <a:pPr algn="ctr"/>
            <a:r>
              <a:rPr lang="ar-SA" sz="2800" dirty="0" smtClean="0">
                <a:solidFill>
                  <a:srgbClr val="FF0000"/>
                </a:solidFill>
                <a:cs typeface="PT Bold Heading" pitchFamily="2" charset="-78"/>
              </a:rPr>
              <a:t>تحليل مفردات الاختبار</a:t>
            </a:r>
            <a:endParaRPr lang="en-US" sz="2800" dirty="0">
              <a:solidFill>
                <a:srgbClr val="FF0000"/>
              </a:solidFill>
              <a:cs typeface="PT Bold Heading" pitchFamily="2" charset="-78"/>
            </a:endParaRPr>
          </a:p>
        </p:txBody>
      </p:sp>
      <p:sp>
        <p:nvSpPr>
          <p:cNvPr id="12" name="مستطيل مستدير الزوايا 11"/>
          <p:cNvSpPr/>
          <p:nvPr/>
        </p:nvSpPr>
        <p:spPr>
          <a:xfrm>
            <a:off x="152400" y="1182249"/>
            <a:ext cx="8839200" cy="5294751"/>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dirty="0">
              <a:ln w="1905">
                <a:solidFill>
                  <a:srgbClr val="1F497D"/>
                </a:solidFill>
              </a:ln>
              <a:solidFill>
                <a:prstClr val="black"/>
              </a:solidFill>
              <a:cs typeface="PT Bold Heading" pitchFamily="2" charset="-78"/>
            </a:endParaRPr>
          </a:p>
        </p:txBody>
      </p:sp>
      <p:graphicFrame>
        <p:nvGraphicFramePr>
          <p:cNvPr id="2" name="جدول 1"/>
          <p:cNvGraphicFramePr>
            <a:graphicFrameLocks noGrp="1"/>
          </p:cNvGraphicFramePr>
          <p:nvPr>
            <p:extLst>
              <p:ext uri="{D42A27DB-BD31-4B8C-83A1-F6EECF244321}">
                <p14:modId xmlns:p14="http://schemas.microsoft.com/office/powerpoint/2010/main" val="3041794264"/>
              </p:ext>
            </p:extLst>
          </p:nvPr>
        </p:nvGraphicFramePr>
        <p:xfrm>
          <a:off x="503392" y="1272665"/>
          <a:ext cx="8196660" cy="4903447"/>
        </p:xfrm>
        <a:graphic>
          <a:graphicData uri="http://schemas.openxmlformats.org/drawingml/2006/table">
            <a:tbl>
              <a:tblPr rtl="1" firstRow="1" bandRow="1">
                <a:tableStyleId>{5C22544A-7EE6-4342-B048-85BDC9FD1C3A}</a:tableStyleId>
              </a:tblPr>
              <a:tblGrid>
                <a:gridCol w="745434"/>
                <a:gridCol w="834888"/>
                <a:gridCol w="720672"/>
                <a:gridCol w="655074"/>
                <a:gridCol w="655074"/>
                <a:gridCol w="655074"/>
                <a:gridCol w="655074"/>
                <a:gridCol w="655074"/>
                <a:gridCol w="655074"/>
                <a:gridCol w="655074"/>
                <a:gridCol w="655074"/>
                <a:gridCol w="655074"/>
              </a:tblGrid>
              <a:tr h="481872">
                <a:tc>
                  <a:txBody>
                    <a:bodyPr/>
                    <a:lstStyle/>
                    <a:p>
                      <a:pPr rtl="1">
                        <a:lnSpc>
                          <a:spcPts val="1500"/>
                        </a:lnSpc>
                      </a:pPr>
                      <a:r>
                        <a:rPr lang="en-US" dirty="0" smtClean="0"/>
                        <a:t>key</a:t>
                      </a:r>
                      <a:endParaRPr lang="ar-SA" dirty="0"/>
                    </a:p>
                  </a:txBody>
                  <a:tcPr/>
                </a:tc>
                <a:tc>
                  <a:txBody>
                    <a:bodyPr/>
                    <a:lstStyle/>
                    <a:p>
                      <a:pPr algn="ctr" rtl="1">
                        <a:lnSpc>
                          <a:spcPts val="1500"/>
                        </a:lnSpc>
                      </a:pPr>
                      <a:r>
                        <a:rPr lang="ar-SA" dirty="0" smtClean="0"/>
                        <a:t>أ</a:t>
                      </a:r>
                      <a:endParaRPr lang="ar-SA" dirty="0"/>
                    </a:p>
                  </a:txBody>
                  <a:tcPr/>
                </a:tc>
                <a:tc>
                  <a:txBody>
                    <a:bodyPr/>
                    <a:lstStyle/>
                    <a:p>
                      <a:pPr algn="ctr" rtl="1">
                        <a:lnSpc>
                          <a:spcPts val="1500"/>
                        </a:lnSpc>
                      </a:pPr>
                      <a:r>
                        <a:rPr lang="ar-SA" dirty="0" smtClean="0"/>
                        <a:t>ب</a:t>
                      </a:r>
                      <a:endParaRPr lang="ar-SA" dirty="0"/>
                    </a:p>
                  </a:txBody>
                  <a:tcPr/>
                </a:tc>
                <a:tc>
                  <a:txBody>
                    <a:bodyPr/>
                    <a:lstStyle/>
                    <a:p>
                      <a:pPr algn="ctr" rtl="1">
                        <a:lnSpc>
                          <a:spcPts val="1500"/>
                        </a:lnSpc>
                      </a:pPr>
                      <a:r>
                        <a:rPr lang="ar-SA" dirty="0" smtClean="0"/>
                        <a:t>د</a:t>
                      </a:r>
                      <a:endParaRPr lang="ar-SA" dirty="0"/>
                    </a:p>
                  </a:txBody>
                  <a:tcPr/>
                </a:tc>
                <a:tc>
                  <a:txBody>
                    <a:bodyPr/>
                    <a:lstStyle/>
                    <a:p>
                      <a:pPr algn="ctr" rtl="1">
                        <a:lnSpc>
                          <a:spcPts val="1500"/>
                        </a:lnSpc>
                      </a:pPr>
                      <a:r>
                        <a:rPr lang="ar-SA" dirty="0" smtClean="0"/>
                        <a:t>د</a:t>
                      </a:r>
                      <a:endParaRPr lang="ar-SA" dirty="0"/>
                    </a:p>
                  </a:txBody>
                  <a:tcPr/>
                </a:tc>
                <a:tc>
                  <a:txBody>
                    <a:bodyPr/>
                    <a:lstStyle/>
                    <a:p>
                      <a:pPr algn="ctr" rtl="1">
                        <a:lnSpc>
                          <a:spcPts val="1500"/>
                        </a:lnSpc>
                      </a:pPr>
                      <a:r>
                        <a:rPr lang="ar-SA" dirty="0" smtClean="0"/>
                        <a:t>ج</a:t>
                      </a:r>
                      <a:endParaRPr lang="ar-SA" dirty="0"/>
                    </a:p>
                  </a:txBody>
                  <a:tcPr/>
                </a:tc>
                <a:tc>
                  <a:txBody>
                    <a:bodyPr/>
                    <a:lstStyle/>
                    <a:p>
                      <a:pPr algn="ctr" rtl="1">
                        <a:lnSpc>
                          <a:spcPts val="1500"/>
                        </a:lnSpc>
                      </a:pPr>
                      <a:r>
                        <a:rPr lang="ar-SA" dirty="0" smtClean="0"/>
                        <a:t>أ</a:t>
                      </a:r>
                      <a:endParaRPr lang="ar-SA" dirty="0"/>
                    </a:p>
                  </a:txBody>
                  <a:tcPr/>
                </a:tc>
                <a:tc>
                  <a:txBody>
                    <a:bodyPr/>
                    <a:lstStyle/>
                    <a:p>
                      <a:pPr algn="ctr" rtl="1">
                        <a:lnSpc>
                          <a:spcPts val="1500"/>
                        </a:lnSpc>
                      </a:pPr>
                      <a:r>
                        <a:rPr lang="ar-SA" dirty="0" smtClean="0"/>
                        <a:t>د</a:t>
                      </a:r>
                      <a:endParaRPr lang="ar-SA" dirty="0"/>
                    </a:p>
                  </a:txBody>
                  <a:tcPr/>
                </a:tc>
                <a:tc>
                  <a:txBody>
                    <a:bodyPr/>
                    <a:lstStyle/>
                    <a:p>
                      <a:pPr algn="ctr" rtl="1">
                        <a:lnSpc>
                          <a:spcPts val="1500"/>
                        </a:lnSpc>
                      </a:pPr>
                      <a:r>
                        <a:rPr lang="ar-SA" dirty="0" smtClean="0"/>
                        <a:t>ب</a:t>
                      </a:r>
                      <a:endParaRPr lang="ar-SA" dirty="0"/>
                    </a:p>
                  </a:txBody>
                  <a:tcPr/>
                </a:tc>
                <a:tc rowSpan="2">
                  <a:txBody>
                    <a:bodyPr/>
                    <a:lstStyle/>
                    <a:p>
                      <a:pPr algn="ctr" rtl="1">
                        <a:lnSpc>
                          <a:spcPts val="1500"/>
                        </a:lnSpc>
                      </a:pPr>
                      <a:endParaRPr lang="ar-SA" dirty="0" smtClean="0"/>
                    </a:p>
                    <a:p>
                      <a:pPr algn="ctr" rtl="1">
                        <a:lnSpc>
                          <a:spcPts val="1500"/>
                        </a:lnSpc>
                      </a:pPr>
                      <a:endParaRPr lang="ar-SA" dirty="0" smtClean="0"/>
                    </a:p>
                    <a:p>
                      <a:pPr algn="ctr" rtl="1">
                        <a:lnSpc>
                          <a:spcPts val="1500"/>
                        </a:lnSpc>
                      </a:pPr>
                      <a:r>
                        <a:rPr lang="ar-SA" dirty="0" smtClean="0"/>
                        <a:t>ك</a:t>
                      </a:r>
                      <a:endParaRPr lang="ar-SA" dirty="0"/>
                    </a:p>
                  </a:txBody>
                  <a:tcPr/>
                </a:tc>
                <a:tc rowSpan="2">
                  <a:txBody>
                    <a:bodyPr/>
                    <a:lstStyle/>
                    <a:p>
                      <a:pPr algn="ctr" rtl="1">
                        <a:lnSpc>
                          <a:spcPts val="1500"/>
                        </a:lnSpc>
                      </a:pPr>
                      <a:endParaRPr lang="ar-SA" dirty="0" smtClean="0"/>
                    </a:p>
                    <a:p>
                      <a:pPr algn="ctr" rtl="1">
                        <a:lnSpc>
                          <a:spcPts val="1500"/>
                        </a:lnSpc>
                      </a:pPr>
                      <a:endParaRPr lang="ar-SA" dirty="0" smtClean="0"/>
                    </a:p>
                    <a:p>
                      <a:pPr algn="ctr" rtl="1">
                        <a:lnSpc>
                          <a:spcPts val="1500"/>
                        </a:lnSpc>
                      </a:pPr>
                      <a:r>
                        <a:rPr lang="ar-SA" dirty="0" smtClean="0"/>
                        <a:t>س</a:t>
                      </a:r>
                      <a:endParaRPr lang="ar-SA" dirty="0"/>
                    </a:p>
                  </a:txBody>
                  <a:tcPr/>
                </a:tc>
                <a:tc rowSpan="2">
                  <a:txBody>
                    <a:bodyPr/>
                    <a:lstStyle/>
                    <a:p>
                      <a:pPr algn="ctr" rtl="1">
                        <a:lnSpc>
                          <a:spcPts val="1500"/>
                        </a:lnSpc>
                      </a:pPr>
                      <a:endParaRPr lang="ar-SA" dirty="0" smtClean="0"/>
                    </a:p>
                    <a:p>
                      <a:pPr algn="ctr" rtl="1">
                        <a:lnSpc>
                          <a:spcPts val="1500"/>
                        </a:lnSpc>
                      </a:pPr>
                      <a:endParaRPr lang="ar-SA" dirty="0" smtClean="0"/>
                    </a:p>
                    <a:p>
                      <a:pPr algn="ctr" rtl="1">
                        <a:lnSpc>
                          <a:spcPts val="1500"/>
                        </a:lnSpc>
                      </a:pPr>
                      <a:r>
                        <a:rPr lang="ar-SA" dirty="0" smtClean="0"/>
                        <a:t>ص</a:t>
                      </a:r>
                      <a:endParaRPr lang="ar-SA" dirty="0"/>
                    </a:p>
                  </a:txBody>
                  <a:tcPr/>
                </a:tc>
              </a:tr>
              <a:tr h="643549">
                <a:tc>
                  <a:txBody>
                    <a:bodyPr/>
                    <a:lstStyle/>
                    <a:p>
                      <a:pPr rtl="1">
                        <a:lnSpc>
                          <a:spcPts val="1500"/>
                        </a:lnSpc>
                      </a:pPr>
                      <a:r>
                        <a:rPr lang="ar-SA" dirty="0" smtClean="0"/>
                        <a:t> </a:t>
                      </a:r>
                      <a:r>
                        <a:rPr lang="en-US" baseline="0" dirty="0" smtClean="0"/>
                        <a:t> I</a:t>
                      </a:r>
                      <a:r>
                        <a:rPr lang="en-US" dirty="0" smtClean="0"/>
                        <a:t>t</a:t>
                      </a:r>
                      <a:endParaRPr lang="ar-SA" dirty="0" smtClean="0"/>
                    </a:p>
                    <a:p>
                      <a:pPr rtl="1">
                        <a:lnSpc>
                          <a:spcPts val="1500"/>
                        </a:lnSpc>
                      </a:pPr>
                      <a:endParaRPr lang="en-US" dirty="0" smtClean="0"/>
                    </a:p>
                    <a:p>
                      <a:pPr rtl="1">
                        <a:lnSpc>
                          <a:spcPts val="1500"/>
                        </a:lnSpc>
                      </a:pPr>
                      <a:r>
                        <a:rPr lang="en-US" dirty="0" smtClean="0"/>
                        <a:t>    St</a:t>
                      </a:r>
                      <a:endParaRPr lang="ar-SA" dirty="0"/>
                    </a:p>
                  </a:txBody>
                  <a:tcPr>
                    <a:lnTlToBr w="12700" cap="flat" cmpd="sng" algn="ctr">
                      <a:solidFill>
                        <a:schemeClr val="tx1"/>
                      </a:solidFill>
                      <a:prstDash val="solid"/>
                      <a:round/>
                      <a:headEnd type="none" w="med" len="med"/>
                      <a:tailEnd type="none" w="med" len="med"/>
                    </a:lnTlToBr>
                  </a:tcPr>
                </a:tc>
                <a:tc>
                  <a:txBody>
                    <a:bodyPr/>
                    <a:lstStyle/>
                    <a:p>
                      <a:pPr algn="ctr" rtl="1">
                        <a:lnSpc>
                          <a:spcPts val="1500"/>
                        </a:lnSpc>
                      </a:pPr>
                      <a:r>
                        <a:rPr lang="ar-SA" dirty="0" smtClean="0"/>
                        <a:t>1</a:t>
                      </a:r>
                      <a:endParaRPr lang="ar-SA" dirty="0"/>
                    </a:p>
                  </a:txBody>
                  <a:tcPr/>
                </a:tc>
                <a:tc>
                  <a:txBody>
                    <a:bodyPr/>
                    <a:lstStyle/>
                    <a:p>
                      <a:pPr algn="ctr" rtl="1">
                        <a:lnSpc>
                          <a:spcPts val="1500"/>
                        </a:lnSpc>
                      </a:pPr>
                      <a:r>
                        <a:rPr lang="ar-SA" dirty="0" smtClean="0"/>
                        <a:t>2</a:t>
                      </a:r>
                      <a:endParaRPr lang="ar-SA" dirty="0"/>
                    </a:p>
                  </a:txBody>
                  <a:tcPr/>
                </a:tc>
                <a:tc>
                  <a:txBody>
                    <a:bodyPr/>
                    <a:lstStyle/>
                    <a:p>
                      <a:pPr algn="ctr" rtl="1">
                        <a:lnSpc>
                          <a:spcPts val="1500"/>
                        </a:lnSpc>
                      </a:pPr>
                      <a:r>
                        <a:rPr lang="ar-SA" dirty="0" smtClean="0"/>
                        <a:t>3</a:t>
                      </a:r>
                      <a:endParaRPr lang="ar-SA" dirty="0"/>
                    </a:p>
                  </a:txBody>
                  <a:tcPr/>
                </a:tc>
                <a:tc>
                  <a:txBody>
                    <a:bodyPr/>
                    <a:lstStyle/>
                    <a:p>
                      <a:pPr algn="ctr" rtl="1">
                        <a:lnSpc>
                          <a:spcPts val="1500"/>
                        </a:lnSpc>
                      </a:pPr>
                      <a:r>
                        <a:rPr lang="ar-SA" dirty="0" smtClean="0"/>
                        <a:t>4</a:t>
                      </a:r>
                      <a:endParaRPr lang="ar-SA" dirty="0"/>
                    </a:p>
                  </a:txBody>
                  <a:tcPr/>
                </a:tc>
                <a:tc>
                  <a:txBody>
                    <a:bodyPr/>
                    <a:lstStyle/>
                    <a:p>
                      <a:pPr algn="ctr" rtl="1">
                        <a:lnSpc>
                          <a:spcPts val="1500"/>
                        </a:lnSpc>
                      </a:pPr>
                      <a:r>
                        <a:rPr lang="ar-SA" dirty="0" smtClean="0"/>
                        <a:t>5</a:t>
                      </a:r>
                      <a:endParaRPr lang="ar-SA" dirty="0"/>
                    </a:p>
                  </a:txBody>
                  <a:tcPr/>
                </a:tc>
                <a:tc>
                  <a:txBody>
                    <a:bodyPr/>
                    <a:lstStyle/>
                    <a:p>
                      <a:pPr algn="ctr" rtl="1">
                        <a:lnSpc>
                          <a:spcPts val="1500"/>
                        </a:lnSpc>
                      </a:pPr>
                      <a:r>
                        <a:rPr lang="ar-SA" dirty="0" smtClean="0"/>
                        <a:t>6</a:t>
                      </a:r>
                      <a:endParaRPr lang="ar-SA" dirty="0"/>
                    </a:p>
                  </a:txBody>
                  <a:tcPr/>
                </a:tc>
                <a:tc>
                  <a:txBody>
                    <a:bodyPr/>
                    <a:lstStyle/>
                    <a:p>
                      <a:pPr algn="ctr" rtl="1">
                        <a:lnSpc>
                          <a:spcPts val="1500"/>
                        </a:lnSpc>
                      </a:pPr>
                      <a:r>
                        <a:rPr lang="ar-SA" dirty="0" smtClean="0"/>
                        <a:t>7</a:t>
                      </a:r>
                      <a:endParaRPr lang="ar-SA" dirty="0"/>
                    </a:p>
                  </a:txBody>
                  <a:tcPr/>
                </a:tc>
                <a:tc>
                  <a:txBody>
                    <a:bodyPr/>
                    <a:lstStyle/>
                    <a:p>
                      <a:pPr algn="ctr" rtl="1">
                        <a:lnSpc>
                          <a:spcPts val="1500"/>
                        </a:lnSpc>
                      </a:pPr>
                      <a:r>
                        <a:rPr lang="ar-SA" dirty="0" smtClean="0"/>
                        <a:t>8</a:t>
                      </a:r>
                      <a:endParaRPr lang="ar-SA" dirty="0"/>
                    </a:p>
                  </a:txBody>
                  <a:tcPr/>
                </a:tc>
                <a:tc vMerge="1">
                  <a:txBody>
                    <a:bodyPr/>
                    <a:lstStyle/>
                    <a:p>
                      <a:pPr algn="ctr" rtl="1">
                        <a:lnSpc>
                          <a:spcPts val="1500"/>
                        </a:lnSpc>
                      </a:pPr>
                      <a:endParaRPr lang="ar-SA" dirty="0"/>
                    </a:p>
                  </a:txBody>
                  <a:tcPr/>
                </a:tc>
                <a:tc vMerge="1">
                  <a:txBody>
                    <a:bodyPr/>
                    <a:lstStyle/>
                    <a:p>
                      <a:pPr algn="ctr" rtl="1">
                        <a:lnSpc>
                          <a:spcPts val="1500"/>
                        </a:lnSpc>
                      </a:pPr>
                      <a:endParaRPr lang="ar-SA" dirty="0"/>
                    </a:p>
                  </a:txBody>
                  <a:tcPr/>
                </a:tc>
                <a:tc vMerge="1">
                  <a:txBody>
                    <a:bodyPr/>
                    <a:lstStyle/>
                    <a:p>
                      <a:pPr algn="ctr" rtl="1">
                        <a:lnSpc>
                          <a:spcPts val="1500"/>
                        </a:lnSpc>
                      </a:pPr>
                      <a:endParaRPr lang="ar-SA" dirty="0"/>
                    </a:p>
                  </a:txBody>
                  <a:tcPr/>
                </a:tc>
              </a:tr>
              <a:tr h="273502">
                <a:tc>
                  <a:txBody>
                    <a:bodyPr/>
                    <a:lstStyle/>
                    <a:p>
                      <a:pPr algn="ctr" rtl="1">
                        <a:lnSpc>
                          <a:spcPts val="1500"/>
                        </a:lnSpc>
                      </a:pPr>
                      <a:r>
                        <a:rPr lang="ar-SA" sz="2400" b="1" dirty="0" smtClean="0">
                          <a:solidFill>
                            <a:srgbClr val="FF0000"/>
                          </a:solidFill>
                        </a:rPr>
                        <a:t>1</a:t>
                      </a:r>
                      <a:endParaRPr lang="ar-SA" sz="2400" b="1" dirty="0">
                        <a:solidFill>
                          <a:srgbClr val="FF0000"/>
                        </a:solidFill>
                      </a:endParaRPr>
                    </a:p>
                  </a:txBody>
                  <a:tcPr/>
                </a:tc>
                <a:tc>
                  <a:txBody>
                    <a:bodyPr/>
                    <a:lstStyle/>
                    <a:p>
                      <a:pPr algn="ctr" rtl="1">
                        <a:lnSpc>
                          <a:spcPts val="1500"/>
                        </a:lnSpc>
                      </a:pPr>
                      <a:r>
                        <a:rPr lang="ar-SA" b="1" dirty="0" smtClean="0">
                          <a:solidFill>
                            <a:schemeClr val="bg1"/>
                          </a:solidFill>
                        </a:rPr>
                        <a:t>أ</a:t>
                      </a:r>
                      <a:endParaRPr lang="ar-SA" b="1" dirty="0">
                        <a:solidFill>
                          <a:schemeClr val="bg1"/>
                        </a:solidFill>
                      </a:endParaRPr>
                    </a:p>
                  </a:txBody>
                  <a:tcPr>
                    <a:solidFill>
                      <a:srgbClr val="7DDDFF"/>
                    </a:solidFill>
                  </a:tcPr>
                </a:tc>
                <a:tc>
                  <a:txBody>
                    <a:bodyPr/>
                    <a:lstStyle/>
                    <a:p>
                      <a:pPr algn="ctr" rtl="1">
                        <a:lnSpc>
                          <a:spcPts val="1500"/>
                        </a:lnSpc>
                      </a:pPr>
                      <a:r>
                        <a:rPr lang="ar-SA" b="1" dirty="0" smtClean="0">
                          <a:solidFill>
                            <a:schemeClr val="bg1"/>
                          </a:solidFill>
                        </a:rPr>
                        <a:t>ب</a:t>
                      </a:r>
                      <a:endParaRPr lang="ar-SA" b="1" dirty="0">
                        <a:solidFill>
                          <a:schemeClr val="bg1"/>
                        </a:solidFill>
                      </a:endParaRPr>
                    </a:p>
                  </a:txBody>
                  <a:tcPr>
                    <a:solidFill>
                      <a:srgbClr val="7DDDFF"/>
                    </a:solidFill>
                  </a:tcPr>
                </a:tc>
                <a:tc>
                  <a:txBody>
                    <a:bodyPr/>
                    <a:lstStyle/>
                    <a:p>
                      <a:pPr algn="ctr" rtl="1">
                        <a:lnSpc>
                          <a:spcPts val="1500"/>
                        </a:lnSpc>
                      </a:pPr>
                      <a:r>
                        <a:rPr lang="ar-SA" b="1" dirty="0" smtClean="0">
                          <a:solidFill>
                            <a:schemeClr val="bg1"/>
                          </a:solidFill>
                        </a:rPr>
                        <a:t>د</a:t>
                      </a:r>
                      <a:endParaRPr lang="ar-SA" b="1" dirty="0">
                        <a:solidFill>
                          <a:schemeClr val="bg1"/>
                        </a:solidFill>
                      </a:endParaRPr>
                    </a:p>
                  </a:txBody>
                  <a:tcPr>
                    <a:solidFill>
                      <a:srgbClr val="7DDDFF"/>
                    </a:solidFill>
                  </a:tcPr>
                </a:tc>
                <a:tc>
                  <a:txBody>
                    <a:bodyPr/>
                    <a:lstStyle/>
                    <a:p>
                      <a:pPr algn="ctr" rtl="1">
                        <a:lnSpc>
                          <a:spcPts val="1500"/>
                        </a:lnSpc>
                      </a:pPr>
                      <a:r>
                        <a:rPr lang="ar-SA" b="1" dirty="0" smtClean="0">
                          <a:solidFill>
                            <a:schemeClr val="bg1"/>
                          </a:solidFill>
                        </a:rPr>
                        <a:t>د</a:t>
                      </a:r>
                      <a:endParaRPr lang="ar-SA" b="1" dirty="0">
                        <a:solidFill>
                          <a:schemeClr val="bg1"/>
                        </a:solidFill>
                      </a:endParaRPr>
                    </a:p>
                  </a:txBody>
                  <a:tcPr>
                    <a:solidFill>
                      <a:srgbClr val="7DDDFF"/>
                    </a:solidFill>
                  </a:tcPr>
                </a:tc>
                <a:tc>
                  <a:txBody>
                    <a:bodyPr/>
                    <a:lstStyle/>
                    <a:p>
                      <a:pPr algn="ctr" rtl="1">
                        <a:lnSpc>
                          <a:spcPts val="1500"/>
                        </a:lnSpc>
                      </a:pPr>
                      <a:r>
                        <a:rPr lang="ar-SA" b="1" dirty="0" smtClean="0">
                          <a:solidFill>
                            <a:schemeClr val="bg1"/>
                          </a:solidFill>
                        </a:rPr>
                        <a:t>د</a:t>
                      </a:r>
                      <a:endParaRPr lang="ar-SA" b="1" dirty="0">
                        <a:solidFill>
                          <a:schemeClr val="bg1"/>
                        </a:solidFill>
                      </a:endParaRPr>
                    </a:p>
                  </a:txBody>
                  <a:tcPr>
                    <a:solidFill>
                      <a:srgbClr val="7DDDFF"/>
                    </a:solidFill>
                  </a:tcPr>
                </a:tc>
                <a:tc>
                  <a:txBody>
                    <a:bodyPr/>
                    <a:lstStyle/>
                    <a:p>
                      <a:pPr algn="ctr" rtl="1">
                        <a:lnSpc>
                          <a:spcPts val="1500"/>
                        </a:lnSpc>
                      </a:pPr>
                      <a:r>
                        <a:rPr lang="ar-SA" b="1" dirty="0" smtClean="0">
                          <a:solidFill>
                            <a:schemeClr val="bg1"/>
                          </a:solidFill>
                        </a:rPr>
                        <a:t>أ</a:t>
                      </a:r>
                      <a:endParaRPr lang="ar-SA" b="1" dirty="0">
                        <a:solidFill>
                          <a:schemeClr val="bg1"/>
                        </a:solidFill>
                      </a:endParaRPr>
                    </a:p>
                  </a:txBody>
                  <a:tcPr>
                    <a:solidFill>
                      <a:srgbClr val="7DDDFF"/>
                    </a:solidFill>
                  </a:tcPr>
                </a:tc>
                <a:tc>
                  <a:txBody>
                    <a:bodyPr/>
                    <a:lstStyle/>
                    <a:p>
                      <a:pPr algn="ctr" rtl="1">
                        <a:lnSpc>
                          <a:spcPts val="1500"/>
                        </a:lnSpc>
                      </a:pPr>
                      <a:r>
                        <a:rPr lang="ar-SA" b="1" dirty="0" smtClean="0">
                          <a:solidFill>
                            <a:schemeClr val="bg1"/>
                          </a:solidFill>
                        </a:rPr>
                        <a:t>د</a:t>
                      </a:r>
                      <a:endParaRPr lang="ar-SA" b="1" dirty="0">
                        <a:solidFill>
                          <a:schemeClr val="bg1"/>
                        </a:solidFill>
                      </a:endParaRPr>
                    </a:p>
                  </a:txBody>
                  <a:tcPr>
                    <a:solidFill>
                      <a:srgbClr val="7DDDFF"/>
                    </a:solidFill>
                  </a:tcPr>
                </a:tc>
                <a:tc>
                  <a:txBody>
                    <a:bodyPr/>
                    <a:lstStyle/>
                    <a:p>
                      <a:pPr algn="ctr" rtl="1">
                        <a:lnSpc>
                          <a:spcPts val="1500"/>
                        </a:lnSpc>
                      </a:pPr>
                      <a:r>
                        <a:rPr lang="ar-SA" b="1" dirty="0" smtClean="0">
                          <a:solidFill>
                            <a:schemeClr val="bg1"/>
                          </a:solidFill>
                        </a:rPr>
                        <a:t>ب</a:t>
                      </a:r>
                      <a:endParaRPr lang="ar-SA" b="1" dirty="0">
                        <a:solidFill>
                          <a:schemeClr val="bg1"/>
                        </a:solidFill>
                      </a:endParaRPr>
                    </a:p>
                  </a:txBody>
                  <a:tcPr>
                    <a:solidFill>
                      <a:srgbClr val="7DDDFF"/>
                    </a:solidFill>
                  </a:tcPr>
                </a:tc>
                <a:tc>
                  <a:txBody>
                    <a:bodyPr/>
                    <a:lstStyle/>
                    <a:p>
                      <a:pPr algn="ctr" rtl="1">
                        <a:lnSpc>
                          <a:spcPts val="1500"/>
                        </a:lnSpc>
                      </a:pPr>
                      <a:r>
                        <a:rPr lang="ar-SA" sz="2000" b="1" dirty="0" smtClean="0"/>
                        <a:t>7</a:t>
                      </a:r>
                      <a:endParaRPr lang="ar-SA" sz="2000" b="1" dirty="0"/>
                    </a:p>
                  </a:txBody>
                  <a:tcPr/>
                </a:tc>
                <a:tc>
                  <a:txBody>
                    <a:bodyPr/>
                    <a:lstStyle/>
                    <a:p>
                      <a:pPr algn="ctr" rtl="1">
                        <a:lnSpc>
                          <a:spcPts val="1500"/>
                        </a:lnSpc>
                      </a:pPr>
                      <a:r>
                        <a:rPr lang="ar-SA" sz="2000" b="1" dirty="0" smtClean="0"/>
                        <a:t>3</a:t>
                      </a:r>
                      <a:endParaRPr lang="ar-SA" sz="2000" b="1" dirty="0"/>
                    </a:p>
                  </a:txBody>
                  <a:tcPr/>
                </a:tc>
                <a:tc>
                  <a:txBody>
                    <a:bodyPr/>
                    <a:lstStyle/>
                    <a:p>
                      <a:pPr algn="ctr" rtl="1">
                        <a:lnSpc>
                          <a:spcPts val="1500"/>
                        </a:lnSpc>
                      </a:pPr>
                      <a:r>
                        <a:rPr lang="ar-SA" sz="2000" b="1" dirty="0" smtClean="0"/>
                        <a:t>4</a:t>
                      </a:r>
                      <a:endParaRPr lang="ar-SA" sz="2000" b="1" dirty="0"/>
                    </a:p>
                  </a:txBody>
                  <a:tcPr/>
                </a:tc>
              </a:tr>
              <a:tr h="273502">
                <a:tc>
                  <a:txBody>
                    <a:bodyPr/>
                    <a:lstStyle/>
                    <a:p>
                      <a:pPr algn="ctr" rtl="1">
                        <a:lnSpc>
                          <a:spcPts val="1500"/>
                        </a:lnSpc>
                      </a:pPr>
                      <a:r>
                        <a:rPr lang="ar-SA" sz="2400" b="1" dirty="0" smtClean="0">
                          <a:solidFill>
                            <a:srgbClr val="FF0000"/>
                          </a:solidFill>
                        </a:rPr>
                        <a:t>2</a:t>
                      </a:r>
                      <a:endParaRPr lang="ar-SA" sz="2400" b="1" dirty="0">
                        <a:solidFill>
                          <a:srgbClr val="FF0000"/>
                        </a:solidFill>
                      </a:endParaRPr>
                    </a:p>
                  </a:txBody>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د</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د</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ج</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د</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algn="ctr" rtl="1">
                        <a:lnSpc>
                          <a:spcPts val="1500"/>
                        </a:lnSpc>
                      </a:pPr>
                      <a:r>
                        <a:rPr lang="ar-SA" sz="2000" b="1" dirty="0" smtClean="0"/>
                        <a:t>6</a:t>
                      </a:r>
                      <a:endParaRPr lang="ar-SA" sz="2000" b="1" dirty="0"/>
                    </a:p>
                  </a:txBody>
                  <a:tcPr/>
                </a:tc>
                <a:tc>
                  <a:txBody>
                    <a:bodyPr/>
                    <a:lstStyle/>
                    <a:p>
                      <a:pPr algn="ctr" rtl="1">
                        <a:lnSpc>
                          <a:spcPts val="1500"/>
                        </a:lnSpc>
                      </a:pPr>
                      <a:r>
                        <a:rPr lang="ar-SA" sz="2000" b="1" dirty="0" smtClean="0"/>
                        <a:t>3</a:t>
                      </a:r>
                      <a:endParaRPr lang="ar-SA" sz="2000" b="1" dirty="0"/>
                    </a:p>
                  </a:txBody>
                  <a:tcPr/>
                </a:tc>
                <a:tc>
                  <a:txBody>
                    <a:bodyPr/>
                    <a:lstStyle/>
                    <a:p>
                      <a:pPr algn="ctr" rtl="1">
                        <a:lnSpc>
                          <a:spcPts val="1500"/>
                        </a:lnSpc>
                      </a:pPr>
                      <a:r>
                        <a:rPr lang="ar-SA" sz="2000" b="1" dirty="0" smtClean="0"/>
                        <a:t>3</a:t>
                      </a:r>
                      <a:endParaRPr lang="ar-SA" sz="2000" b="1" dirty="0"/>
                    </a:p>
                  </a:txBody>
                  <a:tcPr/>
                </a:tc>
              </a:tr>
              <a:tr h="273502">
                <a:tc>
                  <a:txBody>
                    <a:bodyPr/>
                    <a:lstStyle/>
                    <a:p>
                      <a:pPr algn="ctr" rtl="1">
                        <a:lnSpc>
                          <a:spcPts val="1500"/>
                        </a:lnSpc>
                      </a:pPr>
                      <a:r>
                        <a:rPr lang="ar-SA" sz="2400" b="1" dirty="0" smtClean="0">
                          <a:solidFill>
                            <a:srgbClr val="FF0000"/>
                          </a:solidFill>
                        </a:rPr>
                        <a:t>3</a:t>
                      </a:r>
                      <a:endParaRPr lang="ar-SA" sz="2400" b="1" dirty="0">
                        <a:solidFill>
                          <a:srgbClr val="FF0000"/>
                        </a:solidFill>
                      </a:endParaRPr>
                    </a:p>
                  </a:txBody>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أ</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ج</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ج</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ج</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أ</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د</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algn="ctr" rtl="1">
                        <a:lnSpc>
                          <a:spcPts val="1500"/>
                        </a:lnSpc>
                      </a:pPr>
                      <a:r>
                        <a:rPr lang="ar-SA" sz="2000" b="1" dirty="0" smtClean="0"/>
                        <a:t>5</a:t>
                      </a:r>
                      <a:endParaRPr lang="ar-SA" sz="2000" b="1" dirty="0"/>
                    </a:p>
                  </a:txBody>
                  <a:tcPr/>
                </a:tc>
                <a:tc>
                  <a:txBody>
                    <a:bodyPr/>
                    <a:lstStyle/>
                    <a:p>
                      <a:pPr algn="ctr" rtl="1">
                        <a:lnSpc>
                          <a:spcPts val="1500"/>
                        </a:lnSpc>
                      </a:pPr>
                      <a:r>
                        <a:rPr lang="ar-SA" sz="2000" b="1" dirty="0" smtClean="0"/>
                        <a:t>3</a:t>
                      </a:r>
                      <a:endParaRPr lang="ar-SA" sz="2000" b="1" dirty="0"/>
                    </a:p>
                  </a:txBody>
                  <a:tcPr/>
                </a:tc>
                <a:tc>
                  <a:txBody>
                    <a:bodyPr/>
                    <a:lstStyle/>
                    <a:p>
                      <a:pPr algn="ctr" rtl="1">
                        <a:lnSpc>
                          <a:spcPts val="1500"/>
                        </a:lnSpc>
                      </a:pPr>
                      <a:r>
                        <a:rPr lang="ar-SA" sz="2000" b="1" dirty="0" smtClean="0"/>
                        <a:t>2</a:t>
                      </a:r>
                      <a:endParaRPr lang="ar-SA" sz="2000" b="1" dirty="0"/>
                    </a:p>
                  </a:txBody>
                  <a:tcPr/>
                </a:tc>
              </a:tr>
              <a:tr h="318103">
                <a:tc>
                  <a:txBody>
                    <a:bodyPr/>
                    <a:lstStyle/>
                    <a:p>
                      <a:pPr algn="ctr" rtl="1">
                        <a:lnSpc>
                          <a:spcPts val="1500"/>
                        </a:lnSpc>
                      </a:pPr>
                      <a:r>
                        <a:rPr lang="ar-SA" sz="2400" b="1" dirty="0" smtClean="0">
                          <a:solidFill>
                            <a:srgbClr val="FF0000"/>
                          </a:solidFill>
                        </a:rPr>
                        <a:t>4</a:t>
                      </a:r>
                      <a:endParaRPr lang="ar-SA" sz="2400" b="1" dirty="0">
                        <a:solidFill>
                          <a:srgbClr val="FF0000"/>
                        </a:solidFill>
                      </a:endParaRPr>
                    </a:p>
                  </a:txBody>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ج</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أ</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ج</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ج</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أ</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د</a:t>
                      </a:r>
                      <a:endParaRPr lang="ar-SA" sz="1800" b="1" kern="1200" dirty="0">
                        <a:solidFill>
                          <a:schemeClr val="bg1"/>
                        </a:solidFill>
                        <a:latin typeface="+mn-lt"/>
                        <a:ea typeface="+mn-ea"/>
                        <a:cs typeface="+mn-cs"/>
                      </a:endParaRPr>
                    </a:p>
                  </a:txBody>
                  <a:tcPr>
                    <a:solidFill>
                      <a:srgbClr val="7DDDFF"/>
                    </a:solidFill>
                  </a:tcPr>
                </a:tc>
                <a:tc>
                  <a:txBody>
                    <a:bodyPr/>
                    <a:lstStyle/>
                    <a:p>
                      <a:pPr marL="0" algn="ctr" defTabSz="914400" rtl="1" eaLnBrk="1" latinLnBrk="0" hangingPunct="1">
                        <a:lnSpc>
                          <a:spcPts val="1500"/>
                        </a:lnSpc>
                      </a:pPr>
                      <a:r>
                        <a:rPr lang="ar-SA" sz="1800" b="1" kern="1200" dirty="0" smtClean="0">
                          <a:solidFill>
                            <a:schemeClr val="bg1"/>
                          </a:solidFill>
                          <a:latin typeface="+mn-lt"/>
                          <a:ea typeface="+mn-ea"/>
                          <a:cs typeface="+mn-cs"/>
                        </a:rPr>
                        <a:t>ب</a:t>
                      </a:r>
                      <a:endParaRPr lang="ar-SA" sz="1800" b="1" kern="1200" dirty="0">
                        <a:solidFill>
                          <a:schemeClr val="bg1"/>
                        </a:solidFill>
                        <a:latin typeface="+mn-lt"/>
                        <a:ea typeface="+mn-ea"/>
                        <a:cs typeface="+mn-cs"/>
                      </a:endParaRPr>
                    </a:p>
                  </a:txBody>
                  <a:tcPr>
                    <a:solidFill>
                      <a:srgbClr val="7DDDFF"/>
                    </a:solidFill>
                  </a:tcPr>
                </a:tc>
                <a:tc>
                  <a:txBody>
                    <a:bodyPr/>
                    <a:lstStyle/>
                    <a:p>
                      <a:pPr algn="ctr" rtl="1">
                        <a:lnSpc>
                          <a:spcPts val="1500"/>
                        </a:lnSpc>
                      </a:pPr>
                      <a:r>
                        <a:rPr lang="ar-SA" sz="2000" b="1" dirty="0" smtClean="0"/>
                        <a:t>4</a:t>
                      </a:r>
                      <a:endParaRPr lang="ar-SA" sz="2000" b="1" dirty="0"/>
                    </a:p>
                  </a:txBody>
                  <a:tcPr/>
                </a:tc>
                <a:tc>
                  <a:txBody>
                    <a:bodyPr/>
                    <a:lstStyle/>
                    <a:p>
                      <a:pPr algn="ctr" rtl="1">
                        <a:lnSpc>
                          <a:spcPts val="1500"/>
                        </a:lnSpc>
                      </a:pPr>
                      <a:r>
                        <a:rPr lang="ar-SA" sz="2000" b="1" dirty="0" smtClean="0"/>
                        <a:t>2</a:t>
                      </a:r>
                      <a:endParaRPr lang="ar-SA" sz="2000" b="1" dirty="0"/>
                    </a:p>
                  </a:txBody>
                  <a:tcPr/>
                </a:tc>
                <a:tc>
                  <a:txBody>
                    <a:bodyPr/>
                    <a:lstStyle/>
                    <a:p>
                      <a:pPr algn="ctr" rtl="1">
                        <a:lnSpc>
                          <a:spcPts val="1500"/>
                        </a:lnSpc>
                      </a:pPr>
                      <a:r>
                        <a:rPr lang="ar-SA" sz="2000" b="1" dirty="0" smtClean="0"/>
                        <a:t>2</a:t>
                      </a:r>
                      <a:endParaRPr lang="ar-SA" sz="2000" b="1" dirty="0"/>
                    </a:p>
                  </a:txBody>
                  <a:tcPr/>
                </a:tc>
              </a:tr>
              <a:tr h="269257">
                <a:tc>
                  <a:txBody>
                    <a:bodyPr/>
                    <a:lstStyle/>
                    <a:p>
                      <a:pPr marL="0" marR="0" indent="0" algn="ctr" defTabSz="914400" rtl="1" eaLnBrk="1" fontAlgn="auto" latinLnBrk="0" hangingPunct="1">
                        <a:lnSpc>
                          <a:spcPts val="1500"/>
                        </a:lnSpc>
                        <a:spcBef>
                          <a:spcPts val="0"/>
                        </a:spcBef>
                        <a:spcAft>
                          <a:spcPts val="0"/>
                        </a:spcAft>
                        <a:buClrTx/>
                        <a:buSzTx/>
                        <a:buFontTx/>
                        <a:buNone/>
                        <a:tabLst/>
                        <a:defRPr/>
                      </a:pPr>
                      <a:r>
                        <a:rPr lang="ar-SA" sz="2400" b="1" dirty="0" smtClean="0">
                          <a:solidFill>
                            <a:srgbClr val="FF0000"/>
                          </a:solidFill>
                        </a:rPr>
                        <a:t>0 </a:t>
                      </a:r>
                      <a:r>
                        <a:rPr lang="en-US" sz="2400" b="1" dirty="0" smtClean="0">
                          <a:solidFill>
                            <a:srgbClr val="FF0000"/>
                          </a:solidFill>
                        </a:rPr>
                        <a:t>S</a:t>
                      </a:r>
                      <a:r>
                        <a:rPr lang="ar-SA" sz="2400" b="1" baseline="0" dirty="0" smtClean="0">
                          <a:solidFill>
                            <a:srgbClr val="FF0000"/>
                          </a:solidFill>
                        </a:rPr>
                        <a:t> </a:t>
                      </a:r>
                      <a:endParaRPr lang="ar-SA" sz="2400" b="1" dirty="0" smtClean="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r h="269257">
                <a:tc>
                  <a:txBody>
                    <a:bodyPr/>
                    <a:lstStyle/>
                    <a:p>
                      <a:pPr marL="0" marR="0" indent="0" algn="ctr" defTabSz="914400" rtl="1" eaLnBrk="1" fontAlgn="auto" latinLnBrk="0" hangingPunct="1">
                        <a:lnSpc>
                          <a:spcPts val="1500"/>
                        </a:lnSpc>
                        <a:spcBef>
                          <a:spcPts val="0"/>
                        </a:spcBef>
                        <a:spcAft>
                          <a:spcPts val="0"/>
                        </a:spcAft>
                        <a:buClrTx/>
                        <a:buSzTx/>
                        <a:buFontTx/>
                        <a:buNone/>
                        <a:tabLst/>
                        <a:defRPr/>
                      </a:pPr>
                      <a:r>
                        <a:rPr lang="ar-SA" sz="2400" b="1" dirty="0" smtClean="0">
                          <a:solidFill>
                            <a:srgbClr val="FF0000"/>
                          </a:solidFill>
                        </a:rPr>
                        <a:t>أ </a:t>
                      </a:r>
                      <a:r>
                        <a:rPr lang="en-US" sz="2400" b="1" dirty="0" smtClean="0">
                          <a:solidFill>
                            <a:srgbClr val="FF0000"/>
                          </a:solidFill>
                        </a:rPr>
                        <a:t>S</a:t>
                      </a:r>
                      <a:r>
                        <a:rPr lang="ar-SA" sz="2400" b="1" baseline="0" dirty="0" smtClean="0">
                          <a:solidFill>
                            <a:srgbClr val="FF0000"/>
                          </a:solidFill>
                        </a:rPr>
                        <a:t> </a:t>
                      </a:r>
                      <a:endParaRPr lang="ar-SA" sz="2400" b="1" dirty="0" smtClean="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2</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r>
              <a:tr h="269257">
                <a:tc>
                  <a:txBody>
                    <a:bodyPr/>
                    <a:lstStyle/>
                    <a:p>
                      <a:pPr marL="0" marR="0" indent="0" algn="ctr" defTabSz="914400" rtl="1" eaLnBrk="1" fontAlgn="auto" latinLnBrk="0" hangingPunct="1">
                        <a:lnSpc>
                          <a:spcPts val="1500"/>
                        </a:lnSpc>
                        <a:spcBef>
                          <a:spcPts val="0"/>
                        </a:spcBef>
                        <a:spcAft>
                          <a:spcPts val="0"/>
                        </a:spcAft>
                        <a:buClrTx/>
                        <a:buSzTx/>
                        <a:buFontTx/>
                        <a:buNone/>
                        <a:tabLst/>
                        <a:defRPr/>
                      </a:pPr>
                      <a:r>
                        <a:rPr lang="ar-SA" sz="2400" b="1" dirty="0" smtClean="0">
                          <a:solidFill>
                            <a:srgbClr val="FF0000"/>
                          </a:solidFill>
                        </a:rPr>
                        <a:t>ب</a:t>
                      </a:r>
                      <a:r>
                        <a:rPr lang="en-US" sz="2400" b="1" dirty="0" smtClean="0">
                          <a:solidFill>
                            <a:srgbClr val="FF0000"/>
                          </a:solidFill>
                        </a:rPr>
                        <a:t>S</a:t>
                      </a:r>
                      <a:r>
                        <a:rPr lang="ar-SA" sz="2400" b="1" baseline="0" dirty="0" smtClean="0">
                          <a:solidFill>
                            <a:srgbClr val="FF0000"/>
                          </a:solidFill>
                        </a:rPr>
                        <a:t> </a:t>
                      </a:r>
                      <a:endParaRPr lang="ar-SA" sz="2400" b="1" dirty="0" smtClean="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2</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r h="269257">
                <a:tc>
                  <a:txBody>
                    <a:bodyPr/>
                    <a:lstStyle/>
                    <a:p>
                      <a:pPr marL="0" marR="0" indent="0" algn="ctr" defTabSz="914400" rtl="1" eaLnBrk="1" fontAlgn="auto" latinLnBrk="0" hangingPunct="1">
                        <a:lnSpc>
                          <a:spcPts val="1500"/>
                        </a:lnSpc>
                        <a:spcBef>
                          <a:spcPts val="0"/>
                        </a:spcBef>
                        <a:spcAft>
                          <a:spcPts val="0"/>
                        </a:spcAft>
                        <a:buClrTx/>
                        <a:buSzTx/>
                        <a:buFontTx/>
                        <a:buNone/>
                        <a:tabLst/>
                        <a:defRPr/>
                      </a:pPr>
                      <a:r>
                        <a:rPr lang="ar-SA" sz="2400" b="1" dirty="0" smtClean="0">
                          <a:solidFill>
                            <a:srgbClr val="FF0000"/>
                          </a:solidFill>
                        </a:rPr>
                        <a:t>ج </a:t>
                      </a:r>
                      <a:r>
                        <a:rPr lang="en-US" sz="2400" b="1" dirty="0" smtClean="0">
                          <a:solidFill>
                            <a:srgbClr val="FF0000"/>
                          </a:solidFill>
                        </a:rPr>
                        <a:t>S</a:t>
                      </a:r>
                      <a:r>
                        <a:rPr lang="ar-SA" sz="2400" b="1" baseline="0" dirty="0" smtClean="0">
                          <a:solidFill>
                            <a:srgbClr val="FF0000"/>
                          </a:solidFill>
                        </a:rPr>
                        <a:t> </a:t>
                      </a:r>
                      <a:endParaRPr lang="ar-SA" sz="2400" b="1" dirty="0" smtClean="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r h="269257">
                <a:tc>
                  <a:txBody>
                    <a:bodyPr/>
                    <a:lstStyle/>
                    <a:p>
                      <a:pPr marL="0" marR="0" indent="0" algn="ctr" defTabSz="914400" rtl="1" eaLnBrk="1" fontAlgn="auto" latinLnBrk="0" hangingPunct="1">
                        <a:lnSpc>
                          <a:spcPts val="1500"/>
                        </a:lnSpc>
                        <a:spcBef>
                          <a:spcPts val="0"/>
                        </a:spcBef>
                        <a:spcAft>
                          <a:spcPts val="0"/>
                        </a:spcAft>
                        <a:buClrTx/>
                        <a:buSzTx/>
                        <a:buFontTx/>
                        <a:buNone/>
                        <a:tabLst/>
                        <a:defRPr/>
                      </a:pPr>
                      <a:r>
                        <a:rPr lang="ar-SA" sz="2400" b="1" dirty="0" smtClean="0">
                          <a:solidFill>
                            <a:srgbClr val="FF0000"/>
                          </a:solidFill>
                        </a:rPr>
                        <a:t>د </a:t>
                      </a:r>
                      <a:r>
                        <a:rPr lang="en-US" sz="2400" b="1" dirty="0" smtClean="0">
                          <a:solidFill>
                            <a:srgbClr val="FF0000"/>
                          </a:solidFill>
                        </a:rPr>
                        <a:t>S</a:t>
                      </a:r>
                      <a:r>
                        <a:rPr lang="ar-SA" sz="2400" b="1" baseline="0" dirty="0" smtClean="0">
                          <a:solidFill>
                            <a:srgbClr val="FF0000"/>
                          </a:solidFill>
                        </a:rPr>
                        <a:t> </a:t>
                      </a:r>
                      <a:endParaRPr lang="ar-SA" sz="2400" b="1" dirty="0" smtClean="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r h="269257">
                <a:tc>
                  <a:txBody>
                    <a:bodyPr/>
                    <a:lstStyle/>
                    <a:p>
                      <a:pPr algn="ctr" rtl="1">
                        <a:lnSpc>
                          <a:spcPts val="1500"/>
                        </a:lnSpc>
                      </a:pPr>
                      <a:r>
                        <a:rPr lang="en-US" sz="2400" b="1" dirty="0" smtClean="0">
                          <a:solidFill>
                            <a:srgbClr val="FF0000"/>
                          </a:solidFill>
                        </a:rPr>
                        <a:t>F.I</a:t>
                      </a:r>
                      <a:endParaRPr lang="ar-SA" sz="2400" b="1" dirty="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0.5</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0.5</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r h="301024">
                <a:tc>
                  <a:txBody>
                    <a:bodyPr/>
                    <a:lstStyle/>
                    <a:p>
                      <a:pPr algn="ctr" rtl="1">
                        <a:lnSpc>
                          <a:spcPts val="1500"/>
                        </a:lnSpc>
                      </a:pPr>
                      <a:r>
                        <a:rPr lang="en-US" sz="2400" b="1" dirty="0" smtClean="0">
                          <a:solidFill>
                            <a:srgbClr val="FF0000"/>
                          </a:solidFill>
                        </a:rPr>
                        <a:t>QH</a:t>
                      </a:r>
                      <a:endParaRPr lang="ar-SA" sz="2400" b="1" dirty="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r h="301024">
                <a:tc>
                  <a:txBody>
                    <a:bodyPr/>
                    <a:lstStyle/>
                    <a:p>
                      <a:pPr algn="ctr" rtl="1">
                        <a:lnSpc>
                          <a:spcPts val="1500"/>
                        </a:lnSpc>
                      </a:pPr>
                      <a:r>
                        <a:rPr lang="en-US" sz="2400" b="1" dirty="0" smtClean="0">
                          <a:solidFill>
                            <a:srgbClr val="FF0000"/>
                          </a:solidFill>
                        </a:rPr>
                        <a:t>QL</a:t>
                      </a:r>
                      <a:endParaRPr lang="ar-SA" sz="2400" b="1" dirty="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0</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r h="301024">
                <a:tc>
                  <a:txBody>
                    <a:bodyPr/>
                    <a:lstStyle/>
                    <a:p>
                      <a:pPr algn="ctr" rtl="1">
                        <a:lnSpc>
                          <a:spcPts val="1500"/>
                        </a:lnSpc>
                      </a:pPr>
                      <a:r>
                        <a:rPr lang="en-US" sz="2400" b="1" dirty="0" smtClean="0">
                          <a:solidFill>
                            <a:srgbClr val="FF0000"/>
                          </a:solidFill>
                        </a:rPr>
                        <a:t>D.I</a:t>
                      </a:r>
                      <a:endParaRPr lang="ar-SA" sz="2400" b="1" dirty="0">
                        <a:solidFill>
                          <a:srgbClr val="FF0000"/>
                        </a:solidFill>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marL="0" algn="ctr" defTabSz="914400" rtl="1" eaLnBrk="1" latinLnBrk="0" hangingPunct="1">
                        <a:lnSpc>
                          <a:spcPts val="1500"/>
                        </a:lnSpc>
                      </a:pPr>
                      <a:r>
                        <a:rPr lang="ar-SA" sz="2000" b="1" kern="1200" dirty="0" smtClean="0">
                          <a:solidFill>
                            <a:schemeClr val="dk1"/>
                          </a:solidFill>
                          <a:latin typeface="+mn-lt"/>
                          <a:ea typeface="+mn-ea"/>
                          <a:cs typeface="+mn-cs"/>
                        </a:rPr>
                        <a:t>1</a:t>
                      </a:r>
                      <a:endParaRPr lang="ar-SA" sz="2000" b="1" kern="1200" dirty="0">
                        <a:solidFill>
                          <a:schemeClr val="dk1"/>
                        </a:solidFill>
                        <a:latin typeface="+mn-lt"/>
                        <a:ea typeface="+mn-ea"/>
                        <a:cs typeface="+mn-cs"/>
                      </a:endParaRPr>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c>
                  <a:txBody>
                    <a:bodyPr/>
                    <a:lstStyle/>
                    <a:p>
                      <a:pPr algn="ctr" rtl="1">
                        <a:lnSpc>
                          <a:spcPts val="1500"/>
                        </a:lnSpc>
                      </a:pPr>
                      <a:endParaRPr lang="ar-SA" dirty="0"/>
                    </a:p>
                  </a:txBody>
                  <a:tcPr/>
                </a:tc>
              </a:tr>
            </a:tbl>
          </a:graphicData>
        </a:graphic>
      </p:graphicFrame>
      <p:sp>
        <p:nvSpPr>
          <p:cNvPr id="8"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2186712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243509" y="1225269"/>
            <a:ext cx="8792817" cy="4246166"/>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6" name="مستطيل 1"/>
          <p:cNvSpPr>
            <a:spLocks noChangeArrowheads="1"/>
          </p:cNvSpPr>
          <p:nvPr/>
        </p:nvSpPr>
        <p:spPr bwMode="auto">
          <a:xfrm>
            <a:off x="453887" y="1424749"/>
            <a:ext cx="8372062"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tab pos="457200" algn="l"/>
              </a:tabLst>
              <a:defRPr/>
            </a:pPr>
            <a:r>
              <a:rPr kumimoji="0" lang="ar-SA" sz="2800" b="1" i="0" u="none" strike="noStrike" kern="0" cap="none" spc="0" normalizeH="0" baseline="0" noProof="0" dirty="0" smtClean="0">
                <a:ln>
                  <a:noFill/>
                </a:ln>
                <a:solidFill>
                  <a:srgbClr val="CC3300"/>
                </a:solidFill>
                <a:effectLst/>
                <a:uLnTx/>
                <a:uFillTx/>
                <a:cs typeface="+mj-cs"/>
              </a:rPr>
              <a:t>أولا: تحديد وظيفة الاستجابات</a:t>
            </a:r>
          </a:p>
          <a:p>
            <a:pPr marL="0" marR="0" lvl="0" indent="0" algn="r" defTabSz="914400" eaLnBrk="1" fontAlgn="auto" latinLnBrk="0" hangingPunct="1">
              <a:lnSpc>
                <a:spcPct val="100000"/>
              </a:lnSpc>
              <a:spcBef>
                <a:spcPts val="0"/>
              </a:spcBef>
              <a:spcAft>
                <a:spcPts val="0"/>
              </a:spcAft>
              <a:buClrTx/>
              <a:buSzTx/>
              <a:buFontTx/>
              <a:buNone/>
              <a:tabLst>
                <a:tab pos="457200" algn="l"/>
              </a:tabLst>
              <a:defRPr/>
            </a:pPr>
            <a:r>
              <a:rPr kumimoji="0" lang="ar-SA" sz="3600" b="0" i="0" u="none" strike="noStrike" kern="0" cap="none" spc="0" normalizeH="0" baseline="0" noProof="0" dirty="0" smtClean="0">
                <a:ln>
                  <a:noFill/>
                </a:ln>
                <a:solidFill>
                  <a:sysClr val="windowText" lastClr="000000"/>
                </a:solidFill>
                <a:effectLst/>
                <a:uLnTx/>
                <a:uFillTx/>
              </a:rPr>
              <a:t>ويفيد تحليل فاعلية المشتتات لمفردات الاختيار من متعدد </a:t>
            </a:r>
            <a:endParaRPr kumimoji="0" lang="en-US" sz="3600" b="0" i="0" u="none" strike="noStrike" kern="0" cap="none" spc="0" normalizeH="0" baseline="0" noProof="0" dirty="0" smtClean="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tab pos="457200" algn="l"/>
              </a:tabLst>
              <a:defRPr/>
            </a:pPr>
            <a:r>
              <a:rPr kumimoji="0" lang="ar-SA" sz="3600" b="0" i="0" u="none" strike="noStrike" kern="0" cap="none" spc="0" normalizeH="0" baseline="0" noProof="0" dirty="0" smtClean="0">
                <a:ln>
                  <a:noFill/>
                </a:ln>
                <a:solidFill>
                  <a:sysClr val="windowText" lastClr="000000"/>
                </a:solidFill>
                <a:effectLst/>
                <a:uLnTx/>
                <a:uFillTx/>
              </a:rPr>
              <a:t>في إلقاء الضوء على كل مشتت تتضمنه المفردة.</a:t>
            </a:r>
          </a:p>
          <a:p>
            <a:pPr marL="0" marR="0" lvl="0" indent="0" algn="r" defTabSz="914400" eaLnBrk="1" fontAlgn="auto" latinLnBrk="0" hangingPunct="1">
              <a:lnSpc>
                <a:spcPct val="100000"/>
              </a:lnSpc>
              <a:spcBef>
                <a:spcPts val="0"/>
              </a:spcBef>
              <a:spcAft>
                <a:spcPts val="0"/>
              </a:spcAft>
              <a:buClrTx/>
              <a:buSzTx/>
              <a:buFontTx/>
              <a:buNone/>
              <a:tabLst>
                <a:tab pos="457200" algn="l"/>
              </a:tabLst>
              <a:defRPr/>
            </a:pPr>
            <a:r>
              <a:rPr kumimoji="0" lang="ar-SA" sz="3600" b="0" i="0" u="none" strike="noStrike" kern="0" cap="none" spc="0" normalizeH="0" baseline="0" noProof="0" dirty="0" smtClean="0">
                <a:ln>
                  <a:noFill/>
                </a:ln>
                <a:solidFill>
                  <a:sysClr val="windowText" lastClr="000000"/>
                </a:solidFill>
                <a:effectLst/>
                <a:uLnTx/>
                <a:uFillTx/>
              </a:rPr>
              <a:t>والمشتت الفعال هو البديل الذي يتمتع بمعامل جاذبية مناسب، ويجب مراجعة أو تغيير أي بديل لا يختاره أحد من الطلاب.</a:t>
            </a:r>
            <a:endParaRPr kumimoji="0" lang="en-US" sz="36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457200" algn="l"/>
              </a:tabLst>
              <a:defRPr/>
            </a:pPr>
            <a:endParaRPr kumimoji="0" lang="ar-SA" sz="3600" b="1" i="0" u="none" strike="noStrike" kern="0" cap="none" spc="0" normalizeH="0" baseline="0" noProof="0" dirty="0" smtClean="0">
              <a:ln>
                <a:noFill/>
              </a:ln>
              <a:solidFill>
                <a:sysClr val="windowText" lastClr="000000"/>
              </a:solidFill>
              <a:effectLst/>
              <a:uLnTx/>
              <a:uFillTx/>
              <a:cs typeface="PT Bold Heading" pitchFamily="2" charset="-78"/>
            </a:endParaRPr>
          </a:p>
        </p:txBody>
      </p:sp>
      <p:sp>
        <p:nvSpPr>
          <p:cNvPr id="8"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971210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92704" y="1378635"/>
            <a:ext cx="8566390" cy="3889513"/>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6" name="Rectangle 4"/>
          <p:cNvSpPr>
            <a:spLocks noChangeArrowheads="1"/>
          </p:cNvSpPr>
          <p:nvPr/>
        </p:nvSpPr>
        <p:spPr bwMode="auto">
          <a:xfrm>
            <a:off x="597175" y="1378635"/>
            <a:ext cx="830248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tabLst>
                <a:tab pos="457200" algn="l"/>
              </a:tabLst>
            </a:pPr>
            <a:r>
              <a:rPr lang="ar-SA" sz="3200" b="1" dirty="0" smtClean="0">
                <a:cs typeface="+mj-cs"/>
              </a:rPr>
              <a:t>ثانياً: </a:t>
            </a:r>
            <a:r>
              <a:rPr lang="ar-SA" sz="2800" b="1" dirty="0">
                <a:solidFill>
                  <a:srgbClr val="FF0000"/>
                </a:solidFill>
                <a:cs typeface="+mj-cs"/>
              </a:rPr>
              <a:t>تحديد معامل السهولة </a:t>
            </a:r>
            <a:r>
              <a:rPr lang="ar-SA" sz="2800" b="1" dirty="0" smtClean="0">
                <a:solidFill>
                  <a:srgbClr val="FF0000"/>
                </a:solidFill>
                <a:cs typeface="+mj-cs"/>
              </a:rPr>
              <a:t>والصعوبة، </a:t>
            </a:r>
            <a:r>
              <a:rPr lang="ar-SA" sz="2800" b="1" dirty="0">
                <a:solidFill>
                  <a:srgbClr val="FF0000"/>
                </a:solidFill>
                <a:cs typeface="+mj-cs"/>
              </a:rPr>
              <a:t>وتباين السؤال</a:t>
            </a:r>
            <a:r>
              <a:rPr lang="ar-SA" sz="2800" b="1" dirty="0">
                <a:cs typeface="+mj-cs"/>
              </a:rPr>
              <a:t> </a:t>
            </a:r>
          </a:p>
          <a:p>
            <a:pPr algn="ctr">
              <a:tabLst>
                <a:tab pos="457200" algn="l"/>
              </a:tabLst>
            </a:pPr>
            <a:endParaRPr lang="en-US" sz="2800" dirty="0">
              <a:cs typeface="+mj-cs"/>
            </a:endParaRPr>
          </a:p>
          <a:p>
            <a:pPr algn="ctr">
              <a:tabLst>
                <a:tab pos="457200" algn="l"/>
              </a:tabLst>
            </a:pPr>
            <a:r>
              <a:rPr lang="ar-SA" sz="3200" b="1" dirty="0">
                <a:cs typeface="+mj-cs"/>
              </a:rPr>
              <a:t>معامل السهولة + معامل الصعوبة = 1  </a:t>
            </a:r>
            <a:endParaRPr lang="en-US" sz="3200" dirty="0">
              <a:cs typeface="+mj-cs"/>
            </a:endParaRPr>
          </a:p>
          <a:p>
            <a:pPr algn="ctr">
              <a:tabLst>
                <a:tab pos="457200" algn="l"/>
              </a:tabLst>
            </a:pPr>
            <a:r>
              <a:rPr lang="ar-SA" sz="3200" b="1" dirty="0">
                <a:cs typeface="+mj-cs"/>
              </a:rPr>
              <a:t>                   </a:t>
            </a:r>
            <a:r>
              <a:rPr lang="ar-SA" sz="3200" b="1" dirty="0" smtClean="0">
                <a:cs typeface="+mj-cs"/>
              </a:rPr>
              <a:t>    </a:t>
            </a:r>
            <a:r>
              <a:rPr lang="ar-SA" sz="3200" b="1" dirty="0">
                <a:cs typeface="+mj-cs"/>
              </a:rPr>
              <a:t>ص </a:t>
            </a:r>
            <a:endParaRPr lang="en-US" sz="3200" dirty="0">
              <a:cs typeface="+mj-cs"/>
            </a:endParaRPr>
          </a:p>
          <a:p>
            <a:pPr algn="ctr">
              <a:tabLst>
                <a:tab pos="457200" algn="l"/>
              </a:tabLst>
            </a:pPr>
            <a:r>
              <a:rPr lang="ar-SA" sz="3200" b="1" dirty="0">
                <a:cs typeface="+mj-cs"/>
              </a:rPr>
              <a:t>معامل السهولة = ــــــــــــــــــــــــــــــ</a:t>
            </a:r>
            <a:endParaRPr lang="en-US" sz="3200" dirty="0">
              <a:cs typeface="+mj-cs"/>
            </a:endParaRPr>
          </a:p>
          <a:p>
            <a:pPr algn="ctr">
              <a:tabLst>
                <a:tab pos="457200" algn="l"/>
              </a:tabLst>
            </a:pPr>
            <a:r>
              <a:rPr lang="ar-SA" sz="3200" b="1" dirty="0">
                <a:cs typeface="+mj-cs"/>
              </a:rPr>
              <a:t>                              ص  +  خ       </a:t>
            </a:r>
            <a:endParaRPr lang="en-US" sz="3200" dirty="0">
              <a:cs typeface="+mj-cs"/>
            </a:endParaRPr>
          </a:p>
          <a:p>
            <a:pPr algn="ctr">
              <a:tabLst>
                <a:tab pos="457200" algn="l"/>
              </a:tabLst>
            </a:pPr>
            <a:r>
              <a:rPr lang="ar-SA" sz="3200" b="1" dirty="0">
                <a:cs typeface="+mj-cs"/>
              </a:rPr>
              <a:t>تباين السؤال = معامل السهولة × معامل الصعوبة</a:t>
            </a:r>
            <a:r>
              <a:rPr lang="ar-SA" dirty="0">
                <a:cs typeface="+mj-cs"/>
              </a:rPr>
              <a:t> </a:t>
            </a:r>
          </a:p>
        </p:txBody>
      </p:sp>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615895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4" y="638144"/>
            <a:ext cx="8610599" cy="5762656"/>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6" name="Rectangle 4"/>
          <p:cNvSpPr>
            <a:spLocks noChangeArrowheads="1"/>
          </p:cNvSpPr>
          <p:nvPr/>
        </p:nvSpPr>
        <p:spPr bwMode="auto">
          <a:xfrm>
            <a:off x="475147" y="1003757"/>
            <a:ext cx="864235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tabLst>
                <a:tab pos="228600" algn="l"/>
              </a:tabLst>
            </a:pPr>
            <a:r>
              <a:rPr lang="en-US" sz="2400" b="1" dirty="0" smtClean="0">
                <a:cs typeface="PT Bold Heading" pitchFamily="2" charset="-78"/>
              </a:rPr>
              <a:t>   </a:t>
            </a:r>
            <a:r>
              <a:rPr lang="en-US" sz="2400" b="1" dirty="0" smtClean="0">
                <a:cs typeface="+mj-cs"/>
              </a:rPr>
              <a:t>     </a:t>
            </a:r>
          </a:p>
          <a:p>
            <a:pPr algn="ctr">
              <a:tabLst>
                <a:tab pos="228600" algn="l"/>
              </a:tabLst>
            </a:pPr>
            <a:r>
              <a:rPr lang="en-US" sz="2800" b="1" dirty="0" smtClean="0">
                <a:solidFill>
                  <a:srgbClr val="FF0000"/>
                </a:solidFill>
                <a:cs typeface="+mj-cs"/>
              </a:rPr>
              <a:t> </a:t>
            </a:r>
            <a:r>
              <a:rPr lang="ar-SA" sz="2800" b="1" dirty="0" smtClean="0">
                <a:solidFill>
                  <a:srgbClr val="FF0000"/>
                </a:solidFill>
                <a:cs typeface="+mj-cs"/>
              </a:rPr>
              <a:t>ثالثاً </a:t>
            </a:r>
            <a:r>
              <a:rPr lang="ar-SA" sz="2800" b="1" dirty="0">
                <a:solidFill>
                  <a:srgbClr val="FF0000"/>
                </a:solidFill>
                <a:cs typeface="+mj-cs"/>
              </a:rPr>
              <a:t>: معامل </a:t>
            </a:r>
            <a:r>
              <a:rPr lang="ar-SA" sz="2800" b="1" dirty="0" smtClean="0">
                <a:solidFill>
                  <a:srgbClr val="FF0000"/>
                </a:solidFill>
                <a:cs typeface="+mj-cs"/>
              </a:rPr>
              <a:t>التمييز</a:t>
            </a:r>
            <a:endParaRPr lang="ar-EG" sz="2800" b="1" dirty="0" smtClean="0">
              <a:solidFill>
                <a:srgbClr val="FF0000"/>
              </a:solidFill>
              <a:cs typeface="+mj-cs"/>
            </a:endParaRPr>
          </a:p>
          <a:p>
            <a:pPr algn="ctr">
              <a:tabLst>
                <a:tab pos="228600" algn="l"/>
              </a:tabLst>
            </a:pPr>
            <a:r>
              <a:rPr lang="ar-SA" sz="2400" b="1" dirty="0" smtClean="0">
                <a:cs typeface="+mj-cs"/>
              </a:rPr>
              <a:t> </a:t>
            </a:r>
            <a:endParaRPr lang="en-US" sz="2400" dirty="0" smtClean="0">
              <a:cs typeface="+mj-cs"/>
            </a:endParaRPr>
          </a:p>
          <a:p>
            <a:pPr algn="ctr">
              <a:tabLst>
                <a:tab pos="228600" algn="l"/>
              </a:tabLst>
            </a:pPr>
            <a:r>
              <a:rPr lang="ar-SA" sz="2400" b="1" dirty="0" smtClean="0">
                <a:cs typeface="+mj-cs"/>
              </a:rPr>
              <a:t>                                          </a:t>
            </a:r>
            <a:r>
              <a:rPr lang="ar-SA" sz="2400" b="1" dirty="0" smtClean="0">
                <a:solidFill>
                  <a:srgbClr val="002060"/>
                </a:solidFill>
                <a:cs typeface="+mj-cs"/>
              </a:rPr>
              <a:t>ص ع -  ص س</a:t>
            </a:r>
            <a:endParaRPr lang="en-US" sz="2400" dirty="0" smtClean="0">
              <a:solidFill>
                <a:srgbClr val="002060"/>
              </a:solidFill>
              <a:cs typeface="+mj-cs"/>
            </a:endParaRPr>
          </a:p>
          <a:p>
            <a:pPr algn="ctr">
              <a:tabLst>
                <a:tab pos="228600" algn="l"/>
              </a:tabLst>
            </a:pPr>
            <a:r>
              <a:rPr lang="ar-SA" sz="2400" b="1" dirty="0" smtClean="0">
                <a:solidFill>
                  <a:srgbClr val="002060"/>
                </a:solidFill>
                <a:cs typeface="+mj-cs"/>
              </a:rPr>
              <a:t>         </a:t>
            </a:r>
            <a:r>
              <a:rPr lang="ar-SA" sz="2400" b="1" dirty="0">
                <a:solidFill>
                  <a:srgbClr val="002060"/>
                </a:solidFill>
                <a:cs typeface="+mj-cs"/>
              </a:rPr>
              <a:t>معامل التمييز للسؤال = </a:t>
            </a:r>
            <a:r>
              <a:rPr lang="ar-SA" sz="2400" b="1" dirty="0" smtClean="0">
                <a:solidFill>
                  <a:srgbClr val="002060"/>
                </a:solidFill>
                <a:cs typeface="+mj-cs"/>
              </a:rPr>
              <a:t> </a:t>
            </a:r>
            <a:r>
              <a:rPr lang="ar-SA" sz="2400" b="1" dirty="0">
                <a:solidFill>
                  <a:srgbClr val="002060"/>
                </a:solidFill>
                <a:cs typeface="+mj-cs"/>
              </a:rPr>
              <a:t>ـــــــــــــــــــــــــــــــــــــ</a:t>
            </a:r>
            <a:endParaRPr lang="en-US" sz="2400" dirty="0">
              <a:solidFill>
                <a:srgbClr val="002060"/>
              </a:solidFill>
              <a:cs typeface="+mj-cs"/>
            </a:endParaRPr>
          </a:p>
          <a:p>
            <a:pPr algn="ctr">
              <a:tabLst>
                <a:tab pos="228600" algn="l"/>
              </a:tabLst>
            </a:pPr>
            <a:r>
              <a:rPr lang="ar-SA" sz="2400" b="1" dirty="0">
                <a:solidFill>
                  <a:srgbClr val="002060"/>
                </a:solidFill>
                <a:cs typeface="+mj-cs"/>
              </a:rPr>
              <a:t>                             </a:t>
            </a:r>
            <a:r>
              <a:rPr lang="ar-SA" sz="2400" b="1" dirty="0" smtClean="0">
                <a:solidFill>
                  <a:srgbClr val="002060"/>
                </a:solidFill>
                <a:cs typeface="+mj-cs"/>
              </a:rPr>
              <a:t>          0</a:t>
            </a:r>
            <a:r>
              <a:rPr lang="ar-EG" sz="2400" b="1" dirty="0" smtClean="0">
                <a:solidFill>
                  <a:srgbClr val="002060"/>
                </a:solidFill>
                <a:cs typeface="+mj-cs"/>
              </a:rPr>
              <a:t>,</a:t>
            </a:r>
            <a:r>
              <a:rPr lang="ar-SA" sz="2400" b="1" dirty="0" smtClean="0">
                <a:solidFill>
                  <a:srgbClr val="002060"/>
                </a:solidFill>
                <a:cs typeface="+mj-cs"/>
              </a:rPr>
              <a:t>5ن </a:t>
            </a:r>
            <a:endParaRPr lang="en-US" sz="2400" dirty="0">
              <a:solidFill>
                <a:srgbClr val="002060"/>
              </a:solidFill>
              <a:cs typeface="+mj-cs"/>
            </a:endParaRPr>
          </a:p>
          <a:p>
            <a:pPr algn="ctr">
              <a:tabLst>
                <a:tab pos="228600" algn="l"/>
              </a:tabLst>
            </a:pPr>
            <a:r>
              <a:rPr lang="ar-SA" sz="2400" b="1" dirty="0">
                <a:solidFill>
                  <a:srgbClr val="002060"/>
                </a:solidFill>
                <a:cs typeface="+mj-cs"/>
              </a:rPr>
              <a:t> حيث:  ص ع  </a:t>
            </a:r>
            <a:r>
              <a:rPr lang="ar-SA" sz="2400" b="1" dirty="0" smtClean="0">
                <a:solidFill>
                  <a:srgbClr val="002060"/>
                </a:solidFill>
                <a:cs typeface="+mj-cs"/>
              </a:rPr>
              <a:t>(عدد </a:t>
            </a:r>
            <a:r>
              <a:rPr lang="ar-SA" sz="2400" b="1" dirty="0">
                <a:solidFill>
                  <a:srgbClr val="002060"/>
                </a:solidFill>
                <a:cs typeface="+mj-cs"/>
              </a:rPr>
              <a:t>الطلاب الذين أجابوا إجابة صحيحة على السؤال في المجموعة </a:t>
            </a:r>
            <a:r>
              <a:rPr lang="ar-SA" sz="2400" b="1" dirty="0" smtClean="0">
                <a:solidFill>
                  <a:srgbClr val="002060"/>
                </a:solidFill>
                <a:cs typeface="+mj-cs"/>
              </a:rPr>
              <a:t>المرتفعة)</a:t>
            </a:r>
            <a:endParaRPr lang="en-US" sz="2400" dirty="0">
              <a:solidFill>
                <a:srgbClr val="002060"/>
              </a:solidFill>
              <a:cs typeface="+mj-cs"/>
            </a:endParaRPr>
          </a:p>
          <a:p>
            <a:pPr algn="ctr">
              <a:tabLst>
                <a:tab pos="228600" algn="l"/>
              </a:tabLst>
            </a:pPr>
            <a:r>
              <a:rPr lang="ar-SA" sz="2400" b="1" dirty="0">
                <a:solidFill>
                  <a:srgbClr val="002060"/>
                </a:solidFill>
                <a:cs typeface="+mj-cs"/>
              </a:rPr>
              <a:t> </a:t>
            </a:r>
            <a:endParaRPr lang="en-US" sz="2400" dirty="0">
              <a:solidFill>
                <a:srgbClr val="002060"/>
              </a:solidFill>
              <a:cs typeface="+mj-cs"/>
            </a:endParaRPr>
          </a:p>
          <a:p>
            <a:pPr algn="ctr">
              <a:tabLst>
                <a:tab pos="228600" algn="l"/>
              </a:tabLst>
            </a:pPr>
            <a:r>
              <a:rPr lang="ar-SA" sz="2400" b="1" dirty="0">
                <a:solidFill>
                  <a:srgbClr val="002060"/>
                </a:solidFill>
                <a:cs typeface="+mj-cs"/>
              </a:rPr>
              <a:t>      : ص س (عدد الطلاب الذين أجابوا إجابة صحيحة على السؤال في المجموعة </a:t>
            </a:r>
            <a:r>
              <a:rPr lang="ar-SA" sz="2400" b="1" dirty="0" smtClean="0">
                <a:solidFill>
                  <a:srgbClr val="002060"/>
                </a:solidFill>
                <a:cs typeface="+mj-cs"/>
              </a:rPr>
              <a:t>المنخفضة)</a:t>
            </a:r>
            <a:endParaRPr lang="en-US" sz="2400" dirty="0">
              <a:solidFill>
                <a:srgbClr val="002060"/>
              </a:solidFill>
              <a:cs typeface="+mj-cs"/>
            </a:endParaRPr>
          </a:p>
          <a:p>
            <a:pPr algn="ctr">
              <a:tabLst>
                <a:tab pos="228600" algn="l"/>
              </a:tabLst>
            </a:pPr>
            <a:r>
              <a:rPr lang="ar-SA" sz="2400" b="1" dirty="0">
                <a:solidFill>
                  <a:srgbClr val="002060"/>
                </a:solidFill>
                <a:cs typeface="+mj-cs"/>
              </a:rPr>
              <a:t> </a:t>
            </a:r>
            <a:endParaRPr lang="en-US" sz="2400" dirty="0">
              <a:solidFill>
                <a:srgbClr val="002060"/>
              </a:solidFill>
              <a:cs typeface="+mj-cs"/>
            </a:endParaRPr>
          </a:p>
          <a:p>
            <a:pPr algn="ctr">
              <a:tabLst>
                <a:tab pos="228600" algn="l"/>
              </a:tabLst>
            </a:pPr>
            <a:r>
              <a:rPr lang="ar-SA" sz="2400" b="1" dirty="0">
                <a:solidFill>
                  <a:srgbClr val="002060"/>
                </a:solidFill>
                <a:cs typeface="+mj-cs"/>
              </a:rPr>
              <a:t>     : </a:t>
            </a:r>
            <a:r>
              <a:rPr lang="ar-SA" sz="2400" b="1" dirty="0" smtClean="0">
                <a:solidFill>
                  <a:srgbClr val="002060"/>
                </a:solidFill>
                <a:cs typeface="+mj-cs"/>
              </a:rPr>
              <a:t>0</a:t>
            </a:r>
            <a:r>
              <a:rPr lang="ar-EG" sz="2400" b="1" dirty="0" smtClean="0">
                <a:solidFill>
                  <a:srgbClr val="002060"/>
                </a:solidFill>
                <a:cs typeface="+mj-cs"/>
              </a:rPr>
              <a:t>,</a:t>
            </a:r>
            <a:r>
              <a:rPr lang="ar-SA" sz="2400" b="1" dirty="0" smtClean="0">
                <a:solidFill>
                  <a:srgbClr val="002060"/>
                </a:solidFill>
                <a:cs typeface="+mj-cs"/>
              </a:rPr>
              <a:t>5ن (نصف </a:t>
            </a:r>
            <a:r>
              <a:rPr lang="ar-SA" sz="2400" b="1" dirty="0">
                <a:solidFill>
                  <a:srgbClr val="002060"/>
                </a:solidFill>
                <a:cs typeface="+mj-cs"/>
              </a:rPr>
              <a:t>مجموع عدد الطلاب في المجموعتين المستخدمتين في </a:t>
            </a:r>
            <a:r>
              <a:rPr lang="ar-SA" sz="2400" b="1" dirty="0" smtClean="0">
                <a:solidFill>
                  <a:srgbClr val="002060"/>
                </a:solidFill>
                <a:cs typeface="+mj-cs"/>
              </a:rPr>
              <a:t>التحليل)</a:t>
            </a:r>
            <a:r>
              <a:rPr lang="ar-SA" sz="2800" dirty="0" smtClean="0">
                <a:solidFill>
                  <a:srgbClr val="002060"/>
                </a:solidFill>
                <a:cs typeface="+mj-cs"/>
              </a:rPr>
              <a:t> </a:t>
            </a:r>
            <a:endParaRPr lang="ar-SA" sz="2800" dirty="0">
              <a:solidFill>
                <a:srgbClr val="002060"/>
              </a:solidFill>
              <a:cs typeface="+mj-cs"/>
            </a:endParaRPr>
          </a:p>
        </p:txBody>
      </p:sp>
      <p:sp>
        <p:nvSpPr>
          <p:cNvPr id="8"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4279418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2057400"/>
            <a:ext cx="8791473" cy="29718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a:r>
              <a:rPr lang="ar-EG" sz="3200" b="1" dirty="0" smtClean="0">
                <a:solidFill>
                  <a:srgbClr val="000000"/>
                </a:solidFill>
                <a:latin typeface="Arial"/>
              </a:rPr>
              <a:t>  </a:t>
            </a:r>
            <a:r>
              <a:rPr lang="ar-EG" sz="3200" b="1" dirty="0" smtClean="0">
                <a:solidFill>
                  <a:srgbClr val="C00000"/>
                </a:solidFill>
                <a:latin typeface="Arial"/>
              </a:rPr>
              <a:t>ثبات </a:t>
            </a:r>
            <a:r>
              <a:rPr lang="ar-EG" sz="3200" b="1" dirty="0">
                <a:solidFill>
                  <a:srgbClr val="C00000"/>
                </a:solidFill>
                <a:latin typeface="Arial"/>
              </a:rPr>
              <a:t>الاختبار يعني </a:t>
            </a:r>
            <a:r>
              <a:rPr lang="ar-EG" sz="3200" b="1" dirty="0" smtClean="0">
                <a:solidFill>
                  <a:srgbClr val="C00000"/>
                </a:solidFill>
                <a:latin typeface="Arial"/>
              </a:rPr>
              <a:t>انه يعطي نفس </a:t>
            </a:r>
            <a:r>
              <a:rPr lang="ar-EG" sz="3200" b="1" dirty="0">
                <a:solidFill>
                  <a:srgbClr val="C00000"/>
                </a:solidFill>
                <a:latin typeface="Arial"/>
              </a:rPr>
              <a:t>النتائج اذا ما أعيد </a:t>
            </a:r>
            <a:r>
              <a:rPr lang="ar-EG" sz="3200" b="1" dirty="0" smtClean="0">
                <a:solidFill>
                  <a:srgbClr val="C00000"/>
                </a:solidFill>
                <a:latin typeface="Arial"/>
              </a:rPr>
              <a:t>تطبيقه على </a:t>
            </a:r>
            <a:r>
              <a:rPr lang="ar-EG" sz="3200" b="1" dirty="0">
                <a:solidFill>
                  <a:srgbClr val="C00000"/>
                </a:solidFill>
                <a:latin typeface="Arial"/>
              </a:rPr>
              <a:t>نفس المجموعة </a:t>
            </a:r>
            <a:r>
              <a:rPr lang="ar-EG" sz="3200" b="1" dirty="0" smtClean="0">
                <a:solidFill>
                  <a:srgbClr val="C00000"/>
                </a:solidFill>
                <a:latin typeface="Arial"/>
              </a:rPr>
              <a:t>تحت </a:t>
            </a:r>
            <a:r>
              <a:rPr lang="ar-EG" sz="3200" b="1" dirty="0">
                <a:solidFill>
                  <a:srgbClr val="C00000"/>
                </a:solidFill>
                <a:latin typeface="Arial"/>
              </a:rPr>
              <a:t>نفس الظروف وبمعنى </a:t>
            </a:r>
            <a:r>
              <a:rPr lang="ar-EG" sz="3200" b="1" dirty="0" smtClean="0">
                <a:solidFill>
                  <a:srgbClr val="C00000"/>
                </a:solidFill>
                <a:latin typeface="Arial"/>
              </a:rPr>
              <a:t>أخر </a:t>
            </a:r>
            <a:r>
              <a:rPr lang="ar-EG" sz="3200" b="1" dirty="0">
                <a:solidFill>
                  <a:srgbClr val="C00000"/>
                </a:solidFill>
                <a:latin typeface="Arial"/>
              </a:rPr>
              <a:t>لو كررت عمليات قياس الفرد الواحد لأظهرت </a:t>
            </a:r>
            <a:r>
              <a:rPr lang="ar-EG" sz="3200" b="1" dirty="0" smtClean="0">
                <a:solidFill>
                  <a:srgbClr val="C00000"/>
                </a:solidFill>
                <a:latin typeface="Arial"/>
              </a:rPr>
              <a:t>درجته </a:t>
            </a:r>
            <a:r>
              <a:rPr lang="ar-EG" sz="3200" b="1" dirty="0">
                <a:solidFill>
                  <a:srgbClr val="C00000"/>
                </a:solidFill>
                <a:latin typeface="Arial"/>
              </a:rPr>
              <a:t>شيئا من الاتساق أي </a:t>
            </a:r>
            <a:r>
              <a:rPr lang="ar-EG" sz="3200" b="1" dirty="0" smtClean="0">
                <a:solidFill>
                  <a:srgbClr val="C00000"/>
                </a:solidFill>
                <a:latin typeface="Arial"/>
              </a:rPr>
              <a:t>أن </a:t>
            </a:r>
            <a:r>
              <a:rPr lang="ar-EG" sz="3200" b="1" dirty="0">
                <a:solidFill>
                  <a:srgbClr val="C00000"/>
                </a:solidFill>
                <a:latin typeface="Arial"/>
              </a:rPr>
              <a:t>درجته </a:t>
            </a:r>
            <a:r>
              <a:rPr lang="ar-EG" sz="3200" b="1" dirty="0" smtClean="0">
                <a:solidFill>
                  <a:srgbClr val="C00000"/>
                </a:solidFill>
                <a:latin typeface="Arial"/>
              </a:rPr>
              <a:t>لا تتغير </a:t>
            </a:r>
            <a:r>
              <a:rPr lang="ar-EG" sz="3200" b="1" dirty="0">
                <a:solidFill>
                  <a:srgbClr val="C00000"/>
                </a:solidFill>
                <a:latin typeface="Arial"/>
              </a:rPr>
              <a:t>جوهريا بتكرار </a:t>
            </a:r>
            <a:r>
              <a:rPr lang="ar-EG" sz="3200" b="1" dirty="0" smtClean="0">
                <a:solidFill>
                  <a:srgbClr val="C00000"/>
                </a:solidFill>
                <a:latin typeface="Arial"/>
              </a:rPr>
              <a:t>إجراء </a:t>
            </a:r>
            <a:r>
              <a:rPr lang="ar-EG" sz="3200" b="1" dirty="0">
                <a:solidFill>
                  <a:srgbClr val="C00000"/>
                </a:solidFill>
                <a:latin typeface="Arial"/>
              </a:rPr>
              <a:t>الاختبار</a:t>
            </a:r>
            <a:endParaRPr lang="en-US" sz="3200" dirty="0">
              <a:ln w="1905">
                <a:solidFill>
                  <a:srgbClr val="1F497D"/>
                </a:solidFill>
              </a:ln>
              <a:solidFill>
                <a:srgbClr val="C00000"/>
              </a:solidFill>
              <a:cs typeface="PT Bold Heading" pitchFamily="2" charset="-78"/>
            </a:endParaRPr>
          </a:p>
        </p:txBody>
      </p:sp>
      <p:sp>
        <p:nvSpPr>
          <p:cNvPr id="6" name="Title 1"/>
          <p:cNvSpPr txBox="1">
            <a:spLocks/>
          </p:cNvSpPr>
          <p:nvPr/>
        </p:nvSpPr>
        <p:spPr>
          <a:xfrm>
            <a:off x="699051" y="974502"/>
            <a:ext cx="8010939" cy="576064"/>
          </a:xfrm>
          <a:prstGeom prst="rect">
            <a:avLst/>
          </a:prstGeom>
        </p:spPr>
        <p:txBody>
          <a:bodyPr vert="horz" anchor="b">
            <a:normAutofit lnSpcReduction="10000"/>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r>
              <a:rPr lang="ar-EG" sz="3200" dirty="0" smtClean="0">
                <a:solidFill>
                  <a:srgbClr val="C00000"/>
                </a:solidFill>
                <a:effectLst/>
                <a:latin typeface="Simplified Arabic" pitchFamily="18" charset="-78"/>
              </a:rPr>
              <a:t>رابعا: ثبات الاختبار</a:t>
            </a:r>
            <a:endParaRPr lang="ar-SA" sz="3200" dirty="0">
              <a:solidFill>
                <a:sysClr val="windowText" lastClr="000000"/>
              </a:solidFill>
              <a:latin typeface="Verdana"/>
            </a:endParaRPr>
          </a:p>
        </p:txBody>
      </p:sp>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2443569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1905000"/>
            <a:ext cx="8610600" cy="36576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a:r>
              <a:rPr lang="ar-EG" sz="3200" dirty="0">
                <a:solidFill>
                  <a:srgbClr val="000000"/>
                </a:solidFill>
                <a:latin typeface="Simplified Arabic"/>
              </a:rPr>
              <a:t> </a:t>
            </a:r>
            <a:r>
              <a:rPr lang="ar-EG" sz="3200" dirty="0" smtClean="0">
                <a:solidFill>
                  <a:srgbClr val="000000"/>
                </a:solidFill>
                <a:latin typeface="Simplified Arabic"/>
              </a:rPr>
              <a:t>  </a:t>
            </a:r>
            <a:r>
              <a:rPr lang="ar-EG" sz="3200" dirty="0" smtClean="0">
                <a:solidFill>
                  <a:srgbClr val="C00000"/>
                </a:solidFill>
                <a:latin typeface="Simplified Arabic"/>
              </a:rPr>
              <a:t>يعد </a:t>
            </a:r>
            <a:r>
              <a:rPr lang="ar-EG" sz="3200" dirty="0">
                <a:solidFill>
                  <a:srgbClr val="C00000"/>
                </a:solidFill>
                <a:latin typeface="Simplified Arabic"/>
              </a:rPr>
              <a:t>الصدق </a:t>
            </a:r>
            <a:r>
              <a:rPr lang="ar-EG" sz="3200" dirty="0" smtClean="0">
                <a:solidFill>
                  <a:srgbClr val="C00000"/>
                </a:solidFill>
                <a:latin typeface="Simplified Arabic"/>
              </a:rPr>
              <a:t>محور </a:t>
            </a:r>
            <a:r>
              <a:rPr lang="ar-EG" sz="3200" dirty="0">
                <a:solidFill>
                  <a:srgbClr val="C00000"/>
                </a:solidFill>
                <a:latin typeface="Simplified Arabic"/>
              </a:rPr>
              <a:t>عملية القياس إذ أنه يشير إلى أن الاختبار يقيس ما وضع لقياسه وأن إجراءات التقويم المسؤولة يجب أن تكون صادقة، وصدق الاختبار يتعلق عادة بمدى خدمته للأغراض التي وضع من أجلها، </a:t>
            </a:r>
            <a:r>
              <a:rPr lang="ar-EG" sz="3200" dirty="0" smtClean="0">
                <a:solidFill>
                  <a:srgbClr val="C00000"/>
                </a:solidFill>
                <a:latin typeface="Simplified Arabic"/>
              </a:rPr>
              <a:t>كما يقصد </a:t>
            </a:r>
            <a:r>
              <a:rPr lang="ar-EG" sz="3200" dirty="0">
                <a:solidFill>
                  <a:srgbClr val="C00000"/>
                </a:solidFill>
                <a:latin typeface="Simplified Arabic"/>
              </a:rPr>
              <a:t>بصدق </a:t>
            </a:r>
            <a:r>
              <a:rPr lang="ar-EG" sz="3200" dirty="0" smtClean="0">
                <a:solidFill>
                  <a:srgbClr val="C00000"/>
                </a:solidFill>
                <a:latin typeface="Simplified Arabic"/>
              </a:rPr>
              <a:t>الاختبار مدى صحة التفسيرات المبنية على نتائج الاختبار</a:t>
            </a:r>
            <a:endParaRPr lang="en-US" sz="3200" dirty="0">
              <a:ln w="1905">
                <a:solidFill>
                  <a:srgbClr val="1F497D"/>
                </a:solidFill>
              </a:ln>
              <a:solidFill>
                <a:srgbClr val="C00000"/>
              </a:solidFill>
              <a:cs typeface="PT Bold Heading" pitchFamily="2" charset="-78"/>
            </a:endParaRPr>
          </a:p>
        </p:txBody>
      </p:sp>
      <p:sp>
        <p:nvSpPr>
          <p:cNvPr id="6" name="Title 1"/>
          <p:cNvSpPr txBox="1">
            <a:spLocks/>
          </p:cNvSpPr>
          <p:nvPr/>
        </p:nvSpPr>
        <p:spPr>
          <a:xfrm>
            <a:off x="669234" y="1025519"/>
            <a:ext cx="8010939" cy="576064"/>
          </a:xfrm>
          <a:prstGeom prst="rect">
            <a:avLst/>
          </a:prstGeom>
        </p:spPr>
        <p:txBody>
          <a:bodyPr vert="horz" anchor="b">
            <a:normAutofit lnSpcReduction="10000"/>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r>
              <a:rPr lang="ar-EG" sz="3200" dirty="0">
                <a:solidFill>
                  <a:srgbClr val="C00000"/>
                </a:solidFill>
                <a:effectLst/>
                <a:latin typeface="Simplified Arabic" pitchFamily="18" charset="-78"/>
              </a:rPr>
              <a:t>خامس</a:t>
            </a:r>
            <a:r>
              <a:rPr lang="ar-EG" sz="3200" dirty="0">
                <a:solidFill>
                  <a:srgbClr val="C00000"/>
                </a:solidFill>
                <a:effectLst/>
                <a:latin typeface="Simplified Arabic" pitchFamily="18" charset="-78"/>
              </a:rPr>
              <a:t>ا: </a:t>
            </a:r>
            <a:r>
              <a:rPr lang="ar-EG" sz="3200" dirty="0" smtClean="0">
                <a:solidFill>
                  <a:srgbClr val="C00000"/>
                </a:solidFill>
                <a:effectLst/>
                <a:latin typeface="Simplified Arabic" pitchFamily="18" charset="-78"/>
              </a:rPr>
              <a:t>صدق الاختبار</a:t>
            </a:r>
            <a:endParaRPr lang="ar-SA" sz="3200" dirty="0">
              <a:solidFill>
                <a:sysClr val="windowText" lastClr="000000"/>
              </a:solidFill>
              <a:latin typeface="Verdana"/>
            </a:endParaRPr>
          </a:p>
        </p:txBody>
      </p:sp>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2443569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1219200"/>
            <a:ext cx="8610599"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6" name="Rectangle 2"/>
          <p:cNvSpPr txBox="1">
            <a:spLocks noChangeArrowheads="1"/>
          </p:cNvSpPr>
          <p:nvPr/>
        </p:nvSpPr>
        <p:spPr bwMode="auto">
          <a:xfrm>
            <a:off x="528944" y="446524"/>
            <a:ext cx="8219256" cy="10244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0" cap="none" spc="0" normalizeH="0" baseline="0" noProof="0" dirty="0" smtClean="0">
                <a:ln>
                  <a:noFill/>
                </a:ln>
                <a:solidFill>
                  <a:srgbClr val="C00000"/>
                </a:solidFill>
                <a:effectLst/>
                <a:uLnTx/>
                <a:uFillTx/>
                <a:latin typeface="Tahoma"/>
                <a:ea typeface="+mj-ea"/>
                <a:cs typeface="Arial"/>
              </a:rPr>
              <a:t>فوائد تحليل مفردات الاختبار:</a:t>
            </a:r>
            <a:r>
              <a:rPr kumimoji="0" lang="ar-SA" sz="3200" b="1" i="0" u="none" strike="noStrike" kern="0" cap="none" spc="0" normalizeH="0" baseline="0" noProof="0" dirty="0" smtClean="0">
                <a:ln>
                  <a:noFill/>
                </a:ln>
                <a:solidFill>
                  <a:srgbClr val="C00000"/>
                </a:solidFill>
                <a:effectLst>
                  <a:outerShdw blurRad="38100" dist="38100" dir="2700000" algn="tl">
                    <a:srgbClr val="000000"/>
                  </a:outerShdw>
                </a:effectLst>
                <a:uLnTx/>
                <a:uFillTx/>
                <a:latin typeface="Tahoma"/>
                <a:ea typeface="+mj-ea"/>
                <a:cs typeface="Arial"/>
              </a:rPr>
              <a:t> </a:t>
            </a:r>
            <a:endParaRPr kumimoji="0" lang="en-US" sz="3200" b="1" i="0" u="none" strike="noStrike" kern="0" cap="none" spc="0" normalizeH="0" baseline="0" noProof="0" dirty="0" smtClean="0">
              <a:ln>
                <a:noFill/>
              </a:ln>
              <a:solidFill>
                <a:srgbClr val="C00000"/>
              </a:solidFill>
              <a:effectLst>
                <a:outerShdw blurRad="38100" dist="38100" dir="2700000" algn="tl">
                  <a:srgbClr val="000000"/>
                </a:outerShdw>
              </a:effectLst>
              <a:uLnTx/>
              <a:uFillTx/>
              <a:latin typeface="Tahoma"/>
              <a:ea typeface="+mj-ea"/>
              <a:cs typeface="Arial"/>
            </a:endParaRPr>
          </a:p>
        </p:txBody>
      </p:sp>
      <p:sp>
        <p:nvSpPr>
          <p:cNvPr id="9" name="Rectangle 3"/>
          <p:cNvSpPr txBox="1">
            <a:spLocks noChangeArrowheads="1"/>
          </p:cNvSpPr>
          <p:nvPr/>
        </p:nvSpPr>
        <p:spPr bwMode="auto">
          <a:xfrm>
            <a:off x="629653" y="1367942"/>
            <a:ext cx="8569325" cy="5183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marL="609600" marR="0" lvl="0" indent="-609600" algn="just" defTabSz="914400" rtl="1"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ar-EG" i="0" u="none" strike="noStrike" kern="0" cap="none" spc="0" normalizeH="0" baseline="0" noProof="0" dirty="0" smtClean="0">
                <a:ln>
                  <a:noFill/>
                </a:ln>
                <a:solidFill>
                  <a:srgbClr val="CC3300"/>
                </a:solidFill>
                <a:effectLst/>
                <a:uLnTx/>
                <a:uFillTx/>
                <a:latin typeface="Tahoma"/>
                <a:ea typeface="+mn-ea"/>
                <a:cs typeface="+mj-cs"/>
              </a:rPr>
              <a:t>-</a:t>
            </a:r>
            <a:r>
              <a:rPr lang="ar-EG" kern="0" dirty="0">
                <a:solidFill>
                  <a:srgbClr val="CC3300"/>
                </a:solidFill>
                <a:effectLst/>
                <a:latin typeface="Tahoma"/>
                <a:cs typeface="+mj-cs"/>
              </a:rPr>
              <a:t> </a:t>
            </a:r>
            <a:r>
              <a:rPr kumimoji="0" lang="ar-SA" i="0" u="none" strike="noStrike" kern="0" cap="none" spc="0" normalizeH="0" baseline="0" noProof="0" dirty="0" smtClean="0">
                <a:ln>
                  <a:noFill/>
                </a:ln>
                <a:solidFill>
                  <a:srgbClr val="CC3300"/>
                </a:solidFill>
                <a:effectLst/>
                <a:uLnTx/>
                <a:uFillTx/>
                <a:latin typeface="Tahoma"/>
                <a:ea typeface="+mn-ea"/>
                <a:cs typeface="+mj-cs"/>
              </a:rPr>
              <a:t>تعطي معلومات مفيدة لمناقشة أسئلة الاختبار في المحاضرات لاحقاً. فالأسئلة السهلة يمكن تركها أو مناقشتها بسرعة، أما الأسئلة الصعبة فيجب شرح إجابتها، والأسئلة الرديئة توضح للطلاب بدلاً من الدفاع عنها.</a:t>
            </a:r>
          </a:p>
          <a:p>
            <a:pPr marL="609600" marR="0" lvl="0" indent="-609600" algn="just" defTabSz="914400" rtl="1" eaLnBrk="1" fontAlgn="base" latinLnBrk="0" hangingPunct="1">
              <a:lnSpc>
                <a:spcPct val="100000"/>
              </a:lnSpc>
              <a:spcBef>
                <a:spcPct val="20000"/>
              </a:spcBef>
              <a:spcAft>
                <a:spcPct val="0"/>
              </a:spcAft>
              <a:buClr>
                <a:srgbClr val="FFCC66"/>
              </a:buClr>
              <a:buSzPct val="80000"/>
              <a:buFont typeface="Wingdings" pitchFamily="2" charset="2"/>
              <a:buChar char="n"/>
              <a:tabLst/>
              <a:defRPr/>
            </a:pPr>
            <a:r>
              <a:rPr kumimoji="0" lang="ar-EG" i="0" u="none" strike="noStrike" kern="0" cap="none" spc="0" normalizeH="0" baseline="0" noProof="0" dirty="0" smtClean="0">
                <a:ln>
                  <a:noFill/>
                </a:ln>
                <a:solidFill>
                  <a:srgbClr val="CC3300"/>
                </a:solidFill>
                <a:effectLst/>
                <a:uLnTx/>
                <a:uFillTx/>
                <a:latin typeface="Tahoma"/>
                <a:ea typeface="+mn-ea"/>
                <a:cs typeface="+mj-cs"/>
              </a:rPr>
              <a:t>-</a:t>
            </a:r>
            <a:r>
              <a:rPr kumimoji="0" lang="ar-EG" i="0" u="none" strike="noStrike" kern="0" cap="none" spc="0" normalizeH="0" noProof="0" dirty="0" smtClean="0">
                <a:ln>
                  <a:noFill/>
                </a:ln>
                <a:solidFill>
                  <a:srgbClr val="CC3300"/>
                </a:solidFill>
                <a:effectLst/>
                <a:uLnTx/>
                <a:uFillTx/>
                <a:latin typeface="Tahoma"/>
                <a:ea typeface="+mn-ea"/>
                <a:cs typeface="+mj-cs"/>
              </a:rPr>
              <a:t> </a:t>
            </a:r>
            <a:r>
              <a:rPr kumimoji="0" lang="ar-SA" i="0" u="none" strike="noStrike" kern="0" cap="none" spc="0" normalizeH="0" baseline="0" noProof="0" dirty="0" smtClean="0">
                <a:ln>
                  <a:noFill/>
                </a:ln>
                <a:solidFill>
                  <a:srgbClr val="CC3300"/>
                </a:solidFill>
                <a:effectLst/>
                <a:uLnTx/>
                <a:uFillTx/>
                <a:latin typeface="Tahoma"/>
                <a:ea typeface="+mn-ea"/>
                <a:cs typeface="+mj-cs"/>
              </a:rPr>
              <a:t>تقدم بيانات تساعد الطلاب في تحسين مستواهم، فعدد الطلاب الذين اختاروا إجابة خاطئة بكثرة يكشف الأخطاء الشائعة والفهم الخاطئ، وهذا يساعد في تحديد أسلوب العلاج المناسب.</a:t>
            </a:r>
          </a:p>
        </p:txBody>
      </p:sp>
      <p:sp>
        <p:nvSpPr>
          <p:cNvPr id="8"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438905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1219200"/>
            <a:ext cx="8610599"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r" rtl="1">
              <a:lnSpc>
                <a:spcPct val="115000"/>
              </a:lnSpc>
              <a:spcAft>
                <a:spcPts val="0"/>
              </a:spcAft>
            </a:pPr>
            <a:r>
              <a:rPr lang="ar-SA" sz="2600" b="1" dirty="0">
                <a:ea typeface="Calibri"/>
                <a:cs typeface="+mj-cs"/>
              </a:rPr>
              <a:t>1- ما أهم الأهداف العامة التي تمثل المقرر؟ .</a:t>
            </a:r>
            <a:endParaRPr lang="en-US" sz="2600" dirty="0">
              <a:ea typeface="Calibri"/>
              <a:cs typeface="+mj-cs"/>
            </a:endParaRPr>
          </a:p>
          <a:p>
            <a:pPr algn="r" rtl="1">
              <a:lnSpc>
                <a:spcPct val="115000"/>
              </a:lnSpc>
              <a:spcAft>
                <a:spcPts val="0"/>
              </a:spcAft>
            </a:pPr>
            <a:r>
              <a:rPr lang="ar-SA" sz="2600" b="1" dirty="0">
                <a:ea typeface="Calibri"/>
                <a:cs typeface="+mj-cs"/>
              </a:rPr>
              <a:t>* مصدرها: لائحة الكلية - لائحة القسم - الخطة الدراسية للقسم - خطة المقرر.</a:t>
            </a:r>
            <a:endParaRPr lang="en-US" sz="2600" dirty="0">
              <a:ea typeface="Calibri"/>
              <a:cs typeface="+mj-cs"/>
            </a:endParaRPr>
          </a:p>
          <a:p>
            <a:pPr algn="r" rtl="1">
              <a:lnSpc>
                <a:spcPct val="115000"/>
              </a:lnSpc>
              <a:spcAft>
                <a:spcPts val="0"/>
              </a:spcAft>
            </a:pPr>
            <a:r>
              <a:rPr lang="ar-SA" sz="2600" b="1" dirty="0">
                <a:ea typeface="Calibri"/>
                <a:cs typeface="+mj-cs"/>
              </a:rPr>
              <a:t>2 - ما أهم الأهداف التعليمية (الإجرائية) التي يمكن اشتقاقها من الأهداف العامة للمقرر؟.</a:t>
            </a:r>
            <a:endParaRPr lang="en-US" sz="2600" dirty="0">
              <a:ea typeface="Calibri"/>
              <a:cs typeface="+mj-cs"/>
            </a:endParaRPr>
          </a:p>
          <a:p>
            <a:pPr algn="r" rtl="1">
              <a:lnSpc>
                <a:spcPct val="115000"/>
              </a:lnSpc>
              <a:spcAft>
                <a:spcPts val="0"/>
              </a:spcAft>
            </a:pPr>
            <a:r>
              <a:rPr lang="ar-SA" sz="2600" b="1" dirty="0">
                <a:ea typeface="Calibri"/>
                <a:cs typeface="+mj-cs"/>
              </a:rPr>
              <a:t>3 - ما المحتوى؟ ... وما المستوى؟.</a:t>
            </a:r>
            <a:endParaRPr lang="en-US" sz="2600" dirty="0">
              <a:ea typeface="Calibri"/>
              <a:cs typeface="+mj-cs"/>
            </a:endParaRPr>
          </a:p>
          <a:p>
            <a:pPr algn="r" rtl="1">
              <a:lnSpc>
                <a:spcPct val="115000"/>
              </a:lnSpc>
              <a:spcAft>
                <a:spcPts val="0"/>
              </a:spcAft>
            </a:pPr>
            <a:r>
              <a:rPr lang="ar-SA" sz="2600" b="1" dirty="0">
                <a:ea typeface="Calibri"/>
                <a:cs typeface="+mj-cs"/>
              </a:rPr>
              <a:t>* بالنسبة للمحتوى: أهداف معرفية ( حقائق - مفاهيم - مبادئ ونظريات).</a:t>
            </a:r>
            <a:endParaRPr lang="en-US" sz="2600" dirty="0">
              <a:ea typeface="Calibri"/>
              <a:cs typeface="+mj-cs"/>
            </a:endParaRPr>
          </a:p>
          <a:p>
            <a:pPr algn="r" rtl="1">
              <a:lnSpc>
                <a:spcPct val="115000"/>
              </a:lnSpc>
              <a:spcAft>
                <a:spcPts val="0"/>
              </a:spcAft>
            </a:pPr>
            <a:r>
              <a:rPr lang="ar-SA" sz="2600" b="1" dirty="0">
                <a:ea typeface="Calibri"/>
                <a:cs typeface="+mj-cs"/>
              </a:rPr>
              <a:t>أهداف </a:t>
            </a:r>
            <a:r>
              <a:rPr lang="ar-EG" sz="2600" b="1" dirty="0" smtClean="0">
                <a:ea typeface="Calibri"/>
                <a:cs typeface="+mj-cs"/>
              </a:rPr>
              <a:t> </a:t>
            </a:r>
            <a:r>
              <a:rPr lang="ar-SA" sz="2600" b="1" dirty="0" err="1" smtClean="0">
                <a:ea typeface="Calibri"/>
                <a:cs typeface="+mj-cs"/>
              </a:rPr>
              <a:t>مهارية</a:t>
            </a:r>
            <a:r>
              <a:rPr lang="ar-SA" sz="2600" b="1" dirty="0" smtClean="0">
                <a:ea typeface="Calibri"/>
                <a:cs typeface="+mj-cs"/>
              </a:rPr>
              <a:t> </a:t>
            </a:r>
            <a:r>
              <a:rPr lang="ar-SA" sz="2600" b="1" dirty="0">
                <a:ea typeface="Calibri"/>
                <a:cs typeface="+mj-cs"/>
              </a:rPr>
              <a:t>(عقلية- يدوية - ... ).</a:t>
            </a:r>
            <a:endParaRPr lang="en-US" sz="2600" dirty="0">
              <a:ea typeface="Calibri"/>
              <a:cs typeface="+mj-cs"/>
            </a:endParaRPr>
          </a:p>
          <a:p>
            <a:pPr algn="r" rtl="1">
              <a:lnSpc>
                <a:spcPct val="115000"/>
              </a:lnSpc>
              <a:spcAft>
                <a:spcPts val="0"/>
              </a:spcAft>
            </a:pPr>
            <a:r>
              <a:rPr lang="ar-SA" sz="2600" b="1" dirty="0">
                <a:ea typeface="Calibri"/>
                <a:cs typeface="+mj-cs"/>
              </a:rPr>
              <a:t>* بالنسبة للمستوى: (</a:t>
            </a:r>
            <a:r>
              <a:rPr lang="ar-SA" sz="2600" b="1" dirty="0" smtClean="0">
                <a:ea typeface="Calibri"/>
                <a:cs typeface="+mj-cs"/>
              </a:rPr>
              <a:t>تذكر– فهم</a:t>
            </a:r>
            <a:r>
              <a:rPr lang="ar-EG" sz="2600" b="1" dirty="0" smtClean="0">
                <a:ea typeface="Calibri"/>
                <a:cs typeface="+mj-cs"/>
              </a:rPr>
              <a:t>-</a:t>
            </a:r>
            <a:r>
              <a:rPr lang="ar-SA" sz="2600" b="1" dirty="0" smtClean="0">
                <a:ea typeface="Calibri"/>
                <a:cs typeface="+mj-cs"/>
              </a:rPr>
              <a:t> تطبيق-</a:t>
            </a:r>
            <a:r>
              <a:rPr lang="ar-EG" sz="2600" b="1" dirty="0" smtClean="0">
                <a:ea typeface="Calibri"/>
                <a:cs typeface="+mj-cs"/>
              </a:rPr>
              <a:t> تحليل</a:t>
            </a:r>
            <a:r>
              <a:rPr lang="ar-SA" sz="2600" b="1" dirty="0" smtClean="0">
                <a:ea typeface="Calibri"/>
                <a:cs typeface="+mj-cs"/>
              </a:rPr>
              <a:t> - ت</a:t>
            </a:r>
            <a:r>
              <a:rPr lang="ar-EG" sz="2600" b="1" dirty="0" smtClean="0">
                <a:ea typeface="Calibri"/>
                <a:cs typeface="+mj-cs"/>
              </a:rPr>
              <a:t>قويم</a:t>
            </a:r>
            <a:r>
              <a:rPr lang="ar-SA" sz="2600" b="1" dirty="0" smtClean="0">
                <a:ea typeface="Calibri"/>
                <a:cs typeface="+mj-cs"/>
              </a:rPr>
              <a:t> </a:t>
            </a:r>
            <a:r>
              <a:rPr lang="ar-SA" sz="2600" b="1" dirty="0">
                <a:ea typeface="Calibri"/>
                <a:cs typeface="+mj-cs"/>
              </a:rPr>
              <a:t>- إبداع).</a:t>
            </a:r>
            <a:endParaRPr lang="en-US" sz="2600" dirty="0">
              <a:ea typeface="Calibri"/>
              <a:cs typeface="+mj-cs"/>
            </a:endParaRPr>
          </a:p>
        </p:txBody>
      </p:sp>
      <p:sp>
        <p:nvSpPr>
          <p:cNvPr id="11" name="Title 1"/>
          <p:cNvSpPr txBox="1">
            <a:spLocks/>
          </p:cNvSpPr>
          <p:nvPr/>
        </p:nvSpPr>
        <p:spPr>
          <a:xfrm>
            <a:off x="639086" y="681166"/>
            <a:ext cx="7749540" cy="576064"/>
          </a:xfrm>
          <a:prstGeom prst="rect">
            <a:avLst/>
          </a:prstGeom>
        </p:spPr>
        <p:txBody>
          <a:bodyPr vert="horz" anchor="b">
            <a:normAutofit lnSpcReduction="10000"/>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r>
              <a:rPr lang="ar-EG" sz="3200" dirty="0" smtClean="0">
                <a:solidFill>
                  <a:srgbClr val="C00000"/>
                </a:solidFill>
                <a:effectLst/>
                <a:latin typeface="Simplified Arabic" pitchFamily="18" charset="-78"/>
              </a:rPr>
              <a:t>تحديد نواتج التعلم</a:t>
            </a:r>
            <a:r>
              <a:rPr lang="ar-SA" sz="3200" dirty="0" smtClean="0">
                <a:solidFill>
                  <a:sysClr val="windowText" lastClr="000000"/>
                </a:solidFill>
                <a:latin typeface="Verdana"/>
              </a:rPr>
              <a:t> </a:t>
            </a:r>
            <a:endParaRPr lang="ar-SA" sz="3200" dirty="0">
              <a:solidFill>
                <a:sysClr val="windowText" lastClr="000000"/>
              </a:solidFill>
              <a:latin typeface="Verdana"/>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27250518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1219200"/>
            <a:ext cx="8610599"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6" name="Rectangle 2"/>
          <p:cNvSpPr txBox="1">
            <a:spLocks noChangeArrowheads="1"/>
          </p:cNvSpPr>
          <p:nvPr/>
        </p:nvSpPr>
        <p:spPr bwMode="auto">
          <a:xfrm>
            <a:off x="528944" y="446524"/>
            <a:ext cx="8219256" cy="10244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a:lstStyle>
          <a:p>
            <a:pPr algn="r" eaLnBrk="1" hangingPunct="1">
              <a:defRPr/>
            </a:pPr>
            <a:r>
              <a:rPr lang="ar-EG" sz="3200" b="1" kern="0" dirty="0" smtClean="0">
                <a:solidFill>
                  <a:srgbClr val="C00000"/>
                </a:solidFill>
                <a:effectLst/>
                <a:latin typeface="Tahoma"/>
                <a:cs typeface="Arial"/>
              </a:rPr>
              <a:t>تابع </a:t>
            </a:r>
            <a:r>
              <a:rPr lang="ar-SA" sz="3200" b="1" kern="0" dirty="0" smtClean="0">
                <a:solidFill>
                  <a:srgbClr val="C00000"/>
                </a:solidFill>
                <a:effectLst/>
                <a:latin typeface="Tahoma"/>
                <a:cs typeface="Arial"/>
              </a:rPr>
              <a:t>فوائد تحليل مفردات الاختبار:</a:t>
            </a:r>
            <a:r>
              <a:rPr lang="ar-SA" sz="3200" b="1" kern="0" dirty="0" smtClean="0">
                <a:solidFill>
                  <a:srgbClr val="C00000"/>
                </a:solidFill>
                <a:latin typeface="Tahoma"/>
                <a:cs typeface="Arial"/>
              </a:rPr>
              <a:t> </a:t>
            </a:r>
            <a:endParaRPr lang="en-US" sz="3200" b="1" kern="0" dirty="0" smtClean="0">
              <a:solidFill>
                <a:srgbClr val="C00000"/>
              </a:solidFill>
              <a:latin typeface="Tahoma"/>
              <a:cs typeface="Arial"/>
            </a:endParaRPr>
          </a:p>
        </p:txBody>
      </p:sp>
      <p:sp>
        <p:nvSpPr>
          <p:cNvPr id="8" name="عنصر نائب للمحتوى 2"/>
          <p:cNvSpPr txBox="1">
            <a:spLocks/>
          </p:cNvSpPr>
          <p:nvPr/>
        </p:nvSpPr>
        <p:spPr bwMode="auto">
          <a:xfrm>
            <a:off x="685800" y="1391614"/>
            <a:ext cx="8062400" cy="5015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marL="0" marR="0" lvl="0" indent="0" algn="just" defTabSz="914400" rtl="1" eaLnBrk="0" fontAlgn="base" latinLnBrk="0" hangingPunct="0">
              <a:lnSpc>
                <a:spcPct val="100000"/>
              </a:lnSpc>
              <a:spcBef>
                <a:spcPct val="20000"/>
              </a:spcBef>
              <a:spcAft>
                <a:spcPct val="0"/>
              </a:spcAft>
              <a:buClr>
                <a:srgbClr val="FFCC66"/>
              </a:buClr>
              <a:buSzPct val="80000"/>
              <a:buNone/>
              <a:tabLst/>
              <a:defRPr/>
            </a:pPr>
            <a:r>
              <a:rPr kumimoji="0" lang="ar-EG" sz="3600" b="0" i="0" u="none" strike="noStrike" kern="0" cap="none" spc="0" normalizeH="0" baseline="0" noProof="0" dirty="0" smtClean="0">
                <a:ln>
                  <a:noFill/>
                </a:ln>
                <a:solidFill>
                  <a:srgbClr val="C00000"/>
                </a:solidFill>
                <a:effectLst/>
                <a:uLnTx/>
                <a:uFillTx/>
                <a:latin typeface="Tahoma"/>
                <a:ea typeface="+mn-ea"/>
                <a:cs typeface="+mj-cs"/>
              </a:rPr>
              <a:t>- </a:t>
            </a:r>
            <a:r>
              <a:rPr kumimoji="0" lang="ar-SA" sz="3600" b="0" i="0" u="none" strike="noStrike" kern="0" cap="none" spc="0" normalizeH="0" baseline="0" noProof="0" dirty="0" smtClean="0">
                <a:ln>
                  <a:noFill/>
                </a:ln>
                <a:solidFill>
                  <a:srgbClr val="C00000"/>
                </a:solidFill>
                <a:effectLst/>
                <a:uLnTx/>
                <a:uFillTx/>
                <a:latin typeface="Tahoma"/>
                <a:ea typeface="+mn-ea"/>
                <a:cs typeface="+mj-cs"/>
              </a:rPr>
              <a:t>الحكم على كفاءة الاختبار</a:t>
            </a:r>
            <a:r>
              <a:rPr kumimoji="0" lang="ar-EG" sz="3600" b="0" i="0" u="none" strike="noStrike" kern="0" cap="none" spc="0" normalizeH="0" noProof="0" dirty="0" smtClean="0">
                <a:ln>
                  <a:noFill/>
                </a:ln>
                <a:solidFill>
                  <a:srgbClr val="C00000"/>
                </a:solidFill>
                <a:effectLst/>
                <a:uLnTx/>
                <a:uFillTx/>
                <a:latin typeface="Tahoma"/>
                <a:ea typeface="+mn-ea"/>
                <a:cs typeface="+mj-cs"/>
              </a:rPr>
              <a:t> </a:t>
            </a:r>
            <a:r>
              <a:rPr kumimoji="0" lang="ar-SA" sz="3600" b="0" i="0" u="none" strike="noStrike" kern="0" cap="none" spc="0" normalizeH="0" baseline="0" noProof="0" dirty="0" smtClean="0">
                <a:ln>
                  <a:noFill/>
                </a:ln>
                <a:solidFill>
                  <a:srgbClr val="C00000"/>
                </a:solidFill>
                <a:effectLst/>
                <a:uLnTx/>
                <a:uFillTx/>
                <a:latin typeface="Tahoma"/>
                <a:ea typeface="+mn-ea"/>
                <a:cs typeface="+mj-cs"/>
              </a:rPr>
              <a:t>وجودته، والتعرف على المفردات الجيدة من حيث الصعوبة والتمييز للاحتفاظ بها في إعداد الاختبارات في المستقبل. </a:t>
            </a:r>
          </a:p>
          <a:p>
            <a:pPr marL="0" marR="0" lvl="0" indent="0" algn="just" defTabSz="914400" rtl="1" eaLnBrk="0" fontAlgn="base" latinLnBrk="0" hangingPunct="0">
              <a:lnSpc>
                <a:spcPct val="100000"/>
              </a:lnSpc>
              <a:spcBef>
                <a:spcPct val="20000"/>
              </a:spcBef>
              <a:spcAft>
                <a:spcPct val="0"/>
              </a:spcAft>
              <a:buClr>
                <a:srgbClr val="FFCC66"/>
              </a:buClr>
              <a:buSzPct val="80000"/>
              <a:buNone/>
              <a:tabLst/>
              <a:defRPr/>
            </a:pPr>
            <a:r>
              <a:rPr kumimoji="0" lang="ar-EG" sz="3600" b="0" i="0" u="none" strike="noStrike" kern="0" cap="none" spc="0" normalizeH="0" baseline="0" noProof="0" dirty="0" smtClean="0">
                <a:ln>
                  <a:noFill/>
                </a:ln>
                <a:solidFill>
                  <a:srgbClr val="C00000"/>
                </a:solidFill>
                <a:effectLst/>
                <a:uLnTx/>
                <a:uFillTx/>
                <a:latin typeface="Tahoma"/>
                <a:ea typeface="+mn-ea"/>
                <a:cs typeface="+mj-cs"/>
              </a:rPr>
              <a:t>- </a:t>
            </a:r>
            <a:r>
              <a:rPr kumimoji="0" lang="ar-SA" sz="3600" b="0" i="0" u="none" strike="noStrike" kern="0" cap="none" spc="0" normalizeH="0" baseline="0" noProof="0" dirty="0" smtClean="0">
                <a:ln>
                  <a:noFill/>
                </a:ln>
                <a:solidFill>
                  <a:srgbClr val="C00000"/>
                </a:solidFill>
                <a:effectLst/>
                <a:uLnTx/>
                <a:uFillTx/>
                <a:latin typeface="Tahoma"/>
                <a:ea typeface="+mn-ea"/>
                <a:cs typeface="+mj-cs"/>
              </a:rPr>
              <a:t>التعرف على جوانب الضعف والقوة عند الطلاب، وتشخيص الأسباب سواء كانت فنية في الاختبار أو تربوية في طريقة التدريس.</a:t>
            </a:r>
          </a:p>
          <a:p>
            <a:pPr marL="0" marR="0" lvl="0" indent="0" algn="just" defTabSz="914400" rtl="1" eaLnBrk="0" fontAlgn="base" latinLnBrk="0" hangingPunct="0">
              <a:lnSpc>
                <a:spcPct val="100000"/>
              </a:lnSpc>
              <a:spcBef>
                <a:spcPct val="20000"/>
              </a:spcBef>
              <a:spcAft>
                <a:spcPct val="0"/>
              </a:spcAft>
              <a:buClr>
                <a:srgbClr val="FFCC66"/>
              </a:buClr>
              <a:buSzPct val="80000"/>
              <a:buNone/>
              <a:tabLst/>
              <a:defRPr/>
            </a:pPr>
            <a:r>
              <a:rPr kumimoji="0" lang="ar-EG" sz="3600" b="0" i="0" u="none" strike="noStrike" kern="0" cap="none" spc="0" normalizeH="0" baseline="0" noProof="0" dirty="0" smtClean="0">
                <a:ln>
                  <a:noFill/>
                </a:ln>
                <a:solidFill>
                  <a:srgbClr val="C00000"/>
                </a:solidFill>
                <a:effectLst/>
                <a:uLnTx/>
                <a:uFillTx/>
                <a:latin typeface="Tahoma"/>
                <a:ea typeface="+mn-ea"/>
                <a:cs typeface="+mj-cs"/>
              </a:rPr>
              <a:t>- </a:t>
            </a:r>
            <a:r>
              <a:rPr kumimoji="0" lang="ar-SA" sz="3600" b="0" i="0" u="none" strike="noStrike" kern="0" cap="none" spc="0" normalizeH="0" baseline="0" noProof="0" dirty="0" smtClean="0">
                <a:ln>
                  <a:noFill/>
                </a:ln>
                <a:solidFill>
                  <a:srgbClr val="C00000"/>
                </a:solidFill>
                <a:effectLst/>
                <a:uLnTx/>
                <a:uFillTx/>
                <a:latin typeface="Tahoma"/>
                <a:ea typeface="+mn-ea"/>
                <a:cs typeface="+mj-cs"/>
              </a:rPr>
              <a:t>اختصار طول الاختبار دون أن يؤثر ذلك على ثباته.</a:t>
            </a:r>
          </a:p>
          <a:p>
            <a:pPr marL="0" marR="0" lvl="0" indent="0" algn="just" defTabSz="914400" rtl="1" eaLnBrk="0" fontAlgn="base" latinLnBrk="0" hangingPunct="0">
              <a:lnSpc>
                <a:spcPct val="100000"/>
              </a:lnSpc>
              <a:spcBef>
                <a:spcPct val="20000"/>
              </a:spcBef>
              <a:spcAft>
                <a:spcPct val="0"/>
              </a:spcAft>
              <a:buClr>
                <a:srgbClr val="FFCC66"/>
              </a:buClr>
              <a:buSzPct val="80000"/>
              <a:buNone/>
              <a:tabLst/>
              <a:defRPr/>
            </a:pPr>
            <a:r>
              <a:rPr kumimoji="0" lang="ar-EG" sz="3600" b="0" i="0" u="none" strike="noStrike" kern="0" cap="none" spc="0" normalizeH="0" baseline="0" noProof="0" dirty="0" smtClean="0">
                <a:ln>
                  <a:noFill/>
                </a:ln>
                <a:solidFill>
                  <a:srgbClr val="C00000"/>
                </a:solidFill>
                <a:effectLst/>
                <a:uLnTx/>
                <a:uFillTx/>
                <a:latin typeface="Tahoma"/>
                <a:ea typeface="+mn-ea"/>
                <a:cs typeface="+mj-cs"/>
              </a:rPr>
              <a:t>- </a:t>
            </a:r>
            <a:r>
              <a:rPr kumimoji="0" lang="ar-SA" sz="3600" b="0" i="0" u="none" strike="noStrike" kern="0" cap="none" spc="0" normalizeH="0" baseline="0" noProof="0" dirty="0" smtClean="0">
                <a:ln>
                  <a:noFill/>
                </a:ln>
                <a:solidFill>
                  <a:srgbClr val="C00000"/>
                </a:solidFill>
                <a:effectLst/>
                <a:uLnTx/>
                <a:uFillTx/>
                <a:latin typeface="Tahoma"/>
                <a:ea typeface="+mn-ea"/>
                <a:cs typeface="+mj-cs"/>
              </a:rPr>
              <a:t>الكشف عن فعالية البدائل (المشتتات).</a:t>
            </a:r>
            <a:endParaRPr kumimoji="0" lang="en-US" sz="3600" b="0" i="0" u="none" strike="noStrike" kern="0" cap="none" spc="0" normalizeH="0" baseline="0" noProof="0" dirty="0" smtClean="0">
              <a:ln>
                <a:noFill/>
              </a:ln>
              <a:solidFill>
                <a:srgbClr val="C00000"/>
              </a:solidFill>
              <a:effectLst/>
              <a:uLnTx/>
              <a:uFillTx/>
              <a:latin typeface="Tahoma"/>
              <a:ea typeface="+mn-ea"/>
              <a:cs typeface="+mj-cs"/>
            </a:endParaRPr>
          </a:p>
          <a:p>
            <a:pPr marL="342900" marR="0" lvl="0" indent="-342900" algn="r" defTabSz="914400" rtl="1" eaLnBrk="0" fontAlgn="base" latinLnBrk="0" hangingPunct="0">
              <a:lnSpc>
                <a:spcPct val="100000"/>
              </a:lnSpc>
              <a:spcBef>
                <a:spcPct val="20000"/>
              </a:spcBef>
              <a:spcAft>
                <a:spcPct val="0"/>
              </a:spcAft>
              <a:buClr>
                <a:srgbClr val="FFCC66"/>
              </a:buClr>
              <a:buSzPct val="80000"/>
              <a:buFont typeface="Wingdings" pitchFamily="2" charset="2"/>
              <a:buChar char="n"/>
              <a:tabLst/>
              <a:defRPr/>
            </a:pPr>
            <a:endParaRPr kumimoji="0" lang="ar-SA"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Tahoma"/>
              <a:ea typeface="+mn-ea"/>
              <a:cs typeface="Arial"/>
            </a:endParaRPr>
          </a:p>
        </p:txBody>
      </p:sp>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574881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1219200"/>
            <a:ext cx="8610599" cy="5105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a:ln w="1905">
                <a:solidFill>
                  <a:srgbClr val="1F497D"/>
                </a:solidFill>
              </a:ln>
              <a:solidFill>
                <a:prstClr val="black"/>
              </a:solidFill>
              <a:cs typeface="PT Bold Heading" pitchFamily="2" charset="-78"/>
            </a:endParaRPr>
          </a:p>
        </p:txBody>
      </p:sp>
      <p:sp>
        <p:nvSpPr>
          <p:cNvPr id="8" name="عنوان 1"/>
          <p:cNvSpPr txBox="1">
            <a:spLocks/>
          </p:cNvSpPr>
          <p:nvPr/>
        </p:nvSpPr>
        <p:spPr bwMode="auto">
          <a:xfrm>
            <a:off x="1300057" y="776272"/>
            <a:ext cx="7724673" cy="8858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SA" sz="3200" b="1" i="0" u="none" strike="noStrike" kern="0" cap="none" spc="0" normalizeH="0" baseline="0" noProof="0" dirty="0" smtClean="0">
                <a:ln>
                  <a:noFill/>
                </a:ln>
                <a:solidFill>
                  <a:srgbClr val="C00000"/>
                </a:solidFill>
                <a:effectLst/>
                <a:uLnTx/>
                <a:uFillTx/>
                <a:latin typeface="Tahoma"/>
                <a:ea typeface="+mj-ea"/>
              </a:rPr>
              <a:t>المبادئ التوجيهية لتحليل مفردات الاختبار</a:t>
            </a:r>
            <a: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Arial"/>
              </a:rPr>
              <a:t/>
            </a:r>
            <a:br>
              <a:rPr kumimoji="0" lang="en-US" sz="4400" b="0" i="0" u="none" strike="noStrike" kern="0" cap="none" spc="0" normalizeH="0" baseline="0" noProof="0" dirty="0" smtClean="0">
                <a:ln>
                  <a:noFill/>
                </a:ln>
                <a:solidFill>
                  <a:srgbClr val="FFFFCC"/>
                </a:solidFill>
                <a:effectLst>
                  <a:outerShdw blurRad="38100" dist="38100" dir="2700000" algn="tl">
                    <a:srgbClr val="000000"/>
                  </a:outerShdw>
                </a:effectLst>
                <a:uLnTx/>
                <a:uFillTx/>
                <a:latin typeface="Tahoma"/>
                <a:ea typeface="+mj-ea"/>
                <a:cs typeface="Arial"/>
              </a:rPr>
            </a:br>
            <a:endParaRPr kumimoji="0" lang="ar-SA" sz="4400" b="0" i="0" u="none" strike="noStrike" kern="0" cap="none" spc="0" normalizeH="0" baseline="0" noProof="0" dirty="0">
              <a:ln>
                <a:noFill/>
              </a:ln>
              <a:solidFill>
                <a:srgbClr val="FFFFCC"/>
              </a:solidFill>
              <a:effectLst>
                <a:outerShdw blurRad="38100" dist="38100" dir="2700000" algn="tl">
                  <a:srgbClr val="000000"/>
                </a:outerShdw>
              </a:effectLst>
              <a:uLnTx/>
              <a:uFillTx/>
              <a:latin typeface="Tahoma"/>
              <a:ea typeface="+mj-ea"/>
              <a:cs typeface="Arial"/>
            </a:endParaRPr>
          </a:p>
        </p:txBody>
      </p:sp>
      <p:sp>
        <p:nvSpPr>
          <p:cNvPr id="9" name="عنصر نائب للمحتوى 2"/>
          <p:cNvSpPr txBox="1">
            <a:spLocks/>
          </p:cNvSpPr>
          <p:nvPr/>
        </p:nvSpPr>
        <p:spPr bwMode="auto">
          <a:xfrm>
            <a:off x="457199" y="1371600"/>
            <a:ext cx="8364539"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marL="342900" marR="0" lvl="0" indent="-342900" algn="just" defTabSz="914400" rtl="1" eaLnBrk="0" fontAlgn="base" latinLnBrk="0" hangingPunct="0">
              <a:lnSpc>
                <a:spcPct val="100000"/>
              </a:lnSpc>
              <a:spcBef>
                <a:spcPct val="20000"/>
              </a:spcBef>
              <a:spcAft>
                <a:spcPct val="0"/>
              </a:spcAft>
              <a:buClr>
                <a:srgbClr val="FFCC66"/>
              </a:buClr>
              <a:buSzPct val="80000"/>
              <a:buFont typeface="Wingdings" pitchFamily="2" charset="2"/>
              <a:buChar char="n"/>
              <a:tabLst/>
              <a:defRPr/>
            </a:pPr>
            <a:r>
              <a:rPr kumimoji="0" lang="ar-SA" sz="3200" b="0" i="0" u="none" strike="noStrike" kern="0" cap="none" spc="0" normalizeH="0" baseline="0" noProof="0" dirty="0" smtClean="0">
                <a:ln>
                  <a:noFill/>
                </a:ln>
                <a:solidFill>
                  <a:srgbClr val="C00000"/>
                </a:solidFill>
                <a:effectLst/>
                <a:uLnTx/>
                <a:uFillTx/>
                <a:latin typeface="Tahoma"/>
                <a:ea typeface="+mn-ea"/>
                <a:cs typeface="+mj-cs"/>
              </a:rPr>
              <a:t>يعطي تحليل المفردات معلومات مهمة ترتبط بجودتها، ولكن ليس بمدى ملائمة قياسها للنواتج التعليمية المستهدفة.</a:t>
            </a:r>
          </a:p>
          <a:p>
            <a:pPr marL="342900" marR="0" lvl="0" indent="-342900" algn="just" defTabSz="914400" rtl="1" eaLnBrk="0" fontAlgn="base" latinLnBrk="0" hangingPunct="0">
              <a:lnSpc>
                <a:spcPct val="100000"/>
              </a:lnSpc>
              <a:spcBef>
                <a:spcPct val="20000"/>
              </a:spcBef>
              <a:spcAft>
                <a:spcPct val="0"/>
              </a:spcAft>
              <a:buClr>
                <a:srgbClr val="FFCC66"/>
              </a:buClr>
              <a:buSzPct val="80000"/>
              <a:buFont typeface="Wingdings" pitchFamily="2" charset="2"/>
              <a:buChar char="n"/>
              <a:tabLst/>
              <a:defRPr/>
            </a:pPr>
            <a:r>
              <a:rPr kumimoji="0" lang="ar-SA" sz="3200" b="0" i="0" u="none" strike="noStrike" kern="0" cap="none" spc="0" normalizeH="0" baseline="0" noProof="0" dirty="0" smtClean="0">
                <a:ln>
                  <a:noFill/>
                </a:ln>
                <a:solidFill>
                  <a:srgbClr val="C00000"/>
                </a:solidFill>
                <a:effectLst/>
                <a:uLnTx/>
                <a:uFillTx/>
                <a:latin typeface="Tahoma"/>
                <a:ea typeface="+mn-ea"/>
                <a:cs typeface="+mj-cs"/>
              </a:rPr>
              <a:t>يجب أن تكون صعوبة المفردة مناسبة للطلاب الذين نطبق عليهم الاختبار، وألا تقل معاملات الصعوبة للمفردات عن (0</a:t>
            </a:r>
            <a:r>
              <a:rPr kumimoji="0" lang="ar-EG" sz="3200" b="0" i="0" u="none" strike="noStrike" kern="0" cap="none" spc="0" normalizeH="0" baseline="0" noProof="0" dirty="0" smtClean="0">
                <a:ln>
                  <a:noFill/>
                </a:ln>
                <a:solidFill>
                  <a:srgbClr val="C00000"/>
                </a:solidFill>
                <a:effectLst/>
                <a:uLnTx/>
                <a:uFillTx/>
                <a:latin typeface="Tahoma"/>
                <a:ea typeface="+mn-ea"/>
                <a:cs typeface="+mj-cs"/>
              </a:rPr>
              <a:t>,</a:t>
            </a:r>
            <a:r>
              <a:rPr kumimoji="0" lang="ar-SA" sz="3200" b="0" i="0" u="none" strike="noStrike" kern="0" cap="none" spc="0" normalizeH="0" baseline="0" noProof="0" dirty="0" smtClean="0">
                <a:ln>
                  <a:noFill/>
                </a:ln>
                <a:solidFill>
                  <a:srgbClr val="C00000"/>
                </a:solidFill>
                <a:effectLst/>
                <a:uLnTx/>
                <a:uFillTx/>
                <a:latin typeface="Tahoma"/>
                <a:ea typeface="+mn-ea"/>
                <a:cs typeface="+mj-cs"/>
              </a:rPr>
              <a:t>20)، ولا تزيد عن (0</a:t>
            </a:r>
            <a:r>
              <a:rPr kumimoji="0" lang="ar-EG" sz="3200" b="0" i="0" u="none" strike="noStrike" kern="0" cap="none" spc="0" normalizeH="0" baseline="0" noProof="0" dirty="0" smtClean="0">
                <a:ln>
                  <a:noFill/>
                </a:ln>
                <a:solidFill>
                  <a:srgbClr val="C00000"/>
                </a:solidFill>
                <a:effectLst/>
                <a:uLnTx/>
                <a:uFillTx/>
                <a:latin typeface="Tahoma"/>
                <a:ea typeface="+mn-ea"/>
                <a:cs typeface="+mj-cs"/>
              </a:rPr>
              <a:t>,</a:t>
            </a:r>
            <a:r>
              <a:rPr kumimoji="0" lang="ar-SA" sz="3200" b="0" i="0" u="none" strike="noStrike" kern="0" cap="none" spc="0" normalizeH="0" baseline="0" noProof="0" dirty="0" smtClean="0">
                <a:ln>
                  <a:noFill/>
                </a:ln>
                <a:solidFill>
                  <a:srgbClr val="C00000"/>
                </a:solidFill>
                <a:effectLst/>
                <a:uLnTx/>
                <a:uFillTx/>
                <a:latin typeface="Tahoma"/>
                <a:ea typeface="+mn-ea"/>
                <a:cs typeface="+mj-cs"/>
              </a:rPr>
              <a:t>80). ومن المفضل أن تكون معظم معاملات صعوبة المفردات في المدي من (0</a:t>
            </a:r>
            <a:r>
              <a:rPr kumimoji="0" lang="ar-EG" sz="3200" b="0" i="0" u="none" strike="noStrike" kern="0" cap="none" spc="0" normalizeH="0" baseline="0" noProof="0" dirty="0" smtClean="0">
                <a:ln>
                  <a:noFill/>
                </a:ln>
                <a:solidFill>
                  <a:srgbClr val="C00000"/>
                </a:solidFill>
                <a:effectLst/>
                <a:uLnTx/>
                <a:uFillTx/>
                <a:latin typeface="Tahoma"/>
                <a:ea typeface="+mn-ea"/>
                <a:cs typeface="+mj-cs"/>
              </a:rPr>
              <a:t>,</a:t>
            </a:r>
            <a:r>
              <a:rPr kumimoji="0" lang="ar-SA" sz="3200" b="0" i="0" u="none" strike="noStrike" kern="0" cap="none" spc="0" normalizeH="0" baseline="0" noProof="0" dirty="0" smtClean="0">
                <a:ln>
                  <a:noFill/>
                </a:ln>
                <a:solidFill>
                  <a:srgbClr val="C00000"/>
                </a:solidFill>
                <a:effectLst/>
                <a:uLnTx/>
                <a:uFillTx/>
                <a:latin typeface="Tahoma"/>
                <a:ea typeface="+mn-ea"/>
                <a:cs typeface="+mj-cs"/>
              </a:rPr>
              <a:t>30 إلى 0</a:t>
            </a:r>
            <a:r>
              <a:rPr kumimoji="0" lang="ar-EG" sz="3200" b="0" i="0" u="none" strike="noStrike" kern="0" cap="none" spc="0" normalizeH="0" baseline="0" noProof="0" dirty="0" smtClean="0">
                <a:ln>
                  <a:noFill/>
                </a:ln>
                <a:solidFill>
                  <a:srgbClr val="C00000"/>
                </a:solidFill>
                <a:effectLst/>
                <a:uLnTx/>
                <a:uFillTx/>
                <a:latin typeface="Tahoma"/>
                <a:ea typeface="+mn-ea"/>
                <a:cs typeface="+mj-cs"/>
              </a:rPr>
              <a:t>,</a:t>
            </a:r>
            <a:r>
              <a:rPr kumimoji="0" lang="ar-SA" sz="3200" b="0" i="0" u="none" strike="noStrike" kern="0" cap="none" spc="0" normalizeH="0" baseline="0" noProof="0" dirty="0" smtClean="0">
                <a:ln>
                  <a:noFill/>
                </a:ln>
                <a:solidFill>
                  <a:srgbClr val="C00000"/>
                </a:solidFill>
                <a:effectLst/>
                <a:uLnTx/>
                <a:uFillTx/>
                <a:latin typeface="Tahoma"/>
                <a:ea typeface="+mn-ea"/>
                <a:cs typeface="+mj-cs"/>
              </a:rPr>
              <a:t>70)</a:t>
            </a:r>
          </a:p>
          <a:p>
            <a:pPr marL="342900" marR="0" lvl="0" indent="-342900" algn="just" defTabSz="914400" rtl="1" eaLnBrk="0" fontAlgn="base" latinLnBrk="0" hangingPunct="0">
              <a:lnSpc>
                <a:spcPct val="100000"/>
              </a:lnSpc>
              <a:spcBef>
                <a:spcPct val="20000"/>
              </a:spcBef>
              <a:spcAft>
                <a:spcPct val="0"/>
              </a:spcAft>
              <a:buClr>
                <a:srgbClr val="FFCC66"/>
              </a:buClr>
              <a:buSzPct val="80000"/>
              <a:buFont typeface="Wingdings" pitchFamily="2" charset="2"/>
              <a:buChar char="n"/>
              <a:tabLst/>
              <a:defRPr/>
            </a:pPr>
            <a:r>
              <a:rPr kumimoji="0" lang="ar-SA" sz="3200" b="0" i="0" u="none" strike="noStrike" kern="0" cap="none" spc="0" normalizeH="0" baseline="0" noProof="0" dirty="0" smtClean="0">
                <a:ln>
                  <a:noFill/>
                </a:ln>
                <a:solidFill>
                  <a:srgbClr val="C00000"/>
                </a:solidFill>
                <a:effectLst/>
                <a:uLnTx/>
                <a:uFillTx/>
                <a:latin typeface="Tahoma"/>
                <a:ea typeface="+mn-ea"/>
                <a:cs typeface="+mj-cs"/>
              </a:rPr>
              <a:t>يجب أن تميز المفردة بين الطلاب الأقوياء والضعاف</a:t>
            </a:r>
            <a:r>
              <a:rPr kumimoji="0" lang="ar-EG" sz="3200" b="0" i="0" u="none" strike="noStrike" kern="0" cap="none" spc="0" normalizeH="0" baseline="0" noProof="0" dirty="0" smtClean="0">
                <a:ln>
                  <a:noFill/>
                </a:ln>
                <a:solidFill>
                  <a:srgbClr val="C00000"/>
                </a:solidFill>
                <a:effectLst/>
                <a:uLnTx/>
                <a:uFillTx/>
                <a:latin typeface="Tahoma"/>
                <a:ea typeface="+mn-ea"/>
                <a:cs typeface="+mj-cs"/>
              </a:rPr>
              <a:t>، ويفضل ألا يقل تمييز المفردة عن (0,2).</a:t>
            </a:r>
            <a:endParaRPr kumimoji="0" lang="ar-SA" sz="3200" b="0" i="0" u="none" strike="noStrike" kern="0" cap="none" spc="0" normalizeH="0" baseline="0" noProof="0" dirty="0">
              <a:ln>
                <a:noFill/>
              </a:ln>
              <a:solidFill>
                <a:srgbClr val="C00000"/>
              </a:solidFill>
              <a:effectLst/>
              <a:uLnTx/>
              <a:uFillTx/>
              <a:latin typeface="Tahoma"/>
              <a:ea typeface="+mn-ea"/>
              <a:cs typeface="+mj-cs"/>
            </a:endParaRPr>
          </a:p>
        </p:txBody>
      </p:sp>
      <p:sp>
        <p:nvSpPr>
          <p:cNvPr id="11"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789881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51184" y="2057400"/>
            <a:ext cx="8610599" cy="25146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SA" sz="3600" dirty="0">
                <a:solidFill>
                  <a:srgbClr val="C00000"/>
                </a:solidFill>
                <a:latin typeface="Times New Roman"/>
                <a:ea typeface="Times New Roman"/>
                <a:cs typeface="Times New Roman"/>
              </a:rPr>
              <a:t>قيام كل مجموعة </a:t>
            </a:r>
            <a:r>
              <a:rPr lang="ar-EG" sz="3600" dirty="0" smtClean="0">
                <a:solidFill>
                  <a:srgbClr val="C00000"/>
                </a:solidFill>
                <a:latin typeface="Times New Roman"/>
                <a:ea typeface="Times New Roman"/>
                <a:cs typeface="Times New Roman"/>
              </a:rPr>
              <a:t>على ضوء ممارساتها وخبراتها بتحديد أثر التقدم التكنولوجي على العملية التعليمية بصفة عامة وعملية التقويم بصفة خاصة.</a:t>
            </a:r>
            <a:endParaRPr lang="en-US" sz="3600" dirty="0">
              <a:ln w="1905">
                <a:solidFill>
                  <a:srgbClr val="1F497D"/>
                </a:solidFill>
              </a:ln>
              <a:solidFill>
                <a:srgbClr val="C00000"/>
              </a:solidFill>
            </a:endParaRPr>
          </a:p>
        </p:txBody>
      </p:sp>
      <p:sp>
        <p:nvSpPr>
          <p:cNvPr id="2" name="مستطيل 1"/>
          <p:cNvSpPr/>
          <p:nvPr/>
        </p:nvSpPr>
        <p:spPr>
          <a:xfrm>
            <a:off x="838200" y="730095"/>
            <a:ext cx="7924800" cy="584775"/>
          </a:xfrm>
          <a:prstGeom prst="rect">
            <a:avLst/>
          </a:prstGeom>
        </p:spPr>
        <p:txBody>
          <a:bodyPr wrap="square">
            <a:spAutoFit/>
          </a:bodyPr>
          <a:lstStyle/>
          <a:p>
            <a:pPr algn="just" rtl="1"/>
            <a:r>
              <a:rPr lang="ar-SA" sz="2400" b="1" dirty="0" smtClean="0">
                <a:solidFill>
                  <a:prstClr val="black"/>
                </a:solidFill>
                <a:latin typeface="Times New Roman"/>
                <a:ea typeface="Times New Roman"/>
              </a:rPr>
              <a:t>   </a:t>
            </a:r>
            <a:r>
              <a:rPr lang="ar-SA" sz="3200" b="1" dirty="0" smtClean="0">
                <a:solidFill>
                  <a:srgbClr val="C00000"/>
                </a:solidFill>
                <a:latin typeface="Times New Roman"/>
                <a:ea typeface="Times New Roman"/>
              </a:rPr>
              <a:t>النشاط ال</a:t>
            </a:r>
            <a:r>
              <a:rPr lang="ar-EG" sz="3200" b="1" dirty="0" smtClean="0">
                <a:solidFill>
                  <a:srgbClr val="C00000"/>
                </a:solidFill>
                <a:latin typeface="Times New Roman"/>
                <a:ea typeface="Times New Roman"/>
              </a:rPr>
              <a:t>رابع</a:t>
            </a:r>
            <a:endParaRPr lang="en-US" sz="3200" dirty="0">
              <a:solidFill>
                <a:srgbClr val="C00000"/>
              </a:solidFill>
              <a:latin typeface="Times New Roman"/>
              <a:ea typeface="Times New Roman"/>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649577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12786" y="469179"/>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152400" y="1636644"/>
            <a:ext cx="8839200" cy="4306956"/>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rtl="1">
              <a:lnSpc>
                <a:spcPct val="115000"/>
              </a:lnSpc>
              <a:spcAft>
                <a:spcPts val="1000"/>
              </a:spcAft>
            </a:pPr>
            <a:r>
              <a:rPr lang="ar-SA" sz="2800" dirty="0" smtClean="0">
                <a:solidFill>
                  <a:prstClr val="black"/>
                </a:solidFill>
                <a:ea typeface="Calibri"/>
                <a:cs typeface="Simplified Arabic"/>
              </a:rPr>
              <a:t> </a:t>
            </a:r>
            <a:endParaRPr lang="en-US" sz="2000" dirty="0">
              <a:solidFill>
                <a:prstClr val="black"/>
              </a:solidFill>
              <a:ea typeface="Calibri"/>
              <a:cs typeface="Arial"/>
            </a:endParaRPr>
          </a:p>
        </p:txBody>
      </p:sp>
      <p:sp>
        <p:nvSpPr>
          <p:cNvPr id="11" name="Content Placeholder 2"/>
          <p:cNvSpPr txBox="1">
            <a:spLocks/>
          </p:cNvSpPr>
          <p:nvPr/>
        </p:nvSpPr>
        <p:spPr>
          <a:xfrm>
            <a:off x="2104678" y="838200"/>
            <a:ext cx="6840539" cy="72555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EG" b="1" dirty="0" smtClean="0">
                <a:solidFill>
                  <a:srgbClr val="C00000"/>
                </a:solidFill>
              </a:rPr>
              <a:t>ثالثا</a:t>
            </a:r>
            <a:r>
              <a:rPr lang="ar-SA" b="1" dirty="0" smtClean="0">
                <a:solidFill>
                  <a:srgbClr val="C00000"/>
                </a:solidFill>
              </a:rPr>
              <a:t>: التقويم المدار بالحاسوب( الإلكتروني)</a:t>
            </a:r>
            <a:endParaRPr lang="en-US" dirty="0" smtClean="0"/>
          </a:p>
          <a:p>
            <a:endParaRPr lang="ar-SA" dirty="0"/>
          </a:p>
        </p:txBody>
      </p:sp>
      <p:sp>
        <p:nvSpPr>
          <p:cNvPr id="13" name="عنصر نائب للمحتوى 2"/>
          <p:cNvSpPr txBox="1">
            <a:spLocks/>
          </p:cNvSpPr>
          <p:nvPr/>
        </p:nvSpPr>
        <p:spPr>
          <a:xfrm>
            <a:off x="462372" y="1636644"/>
            <a:ext cx="8219256" cy="3889513"/>
          </a:xfrm>
          <a:prstGeom prst="rect">
            <a:avLst/>
          </a:prstGeom>
        </p:spPr>
        <p:txBody>
          <a:bodyPr vert="horz" lIns="182880" tIns="91440">
            <a:norm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just" defTabSz="914400" rtl="1" eaLnBrk="1" fontAlgn="auto" latinLnBrk="0" hangingPunct="1">
              <a:lnSpc>
                <a:spcPct val="100000"/>
              </a:lnSpc>
              <a:spcBef>
                <a:spcPts val="250"/>
              </a:spcBef>
              <a:spcAft>
                <a:spcPts val="0"/>
              </a:spcAft>
              <a:buClr>
                <a:srgbClr val="7FD13B"/>
              </a:buClr>
              <a:buSzPct val="80000"/>
              <a:buFont typeface="Wingdings 2"/>
              <a:buNone/>
              <a:tabLst/>
              <a:defRPr/>
            </a:pPr>
            <a:r>
              <a:rPr kumimoji="0" lang="ar-EG" sz="2400" b="0" i="0" u="none" strike="noStrike" kern="1200" cap="none" spc="0" normalizeH="0" noProof="0" dirty="0" smtClean="0">
                <a:ln>
                  <a:noFill/>
                </a:ln>
                <a:solidFill>
                  <a:srgbClr val="C00000"/>
                </a:solidFill>
                <a:effectLst/>
                <a:uLnTx/>
                <a:uFillTx/>
                <a:latin typeface="Verdana"/>
                <a:ea typeface="+mn-ea"/>
                <a:cs typeface="Tahoma"/>
              </a:rPr>
              <a:t>     </a:t>
            </a:r>
            <a:r>
              <a:rPr kumimoji="0" lang="ar-SA" sz="2400" b="0" i="0" u="none" strike="noStrike" kern="1200" cap="none" spc="0" normalizeH="0" baseline="0" noProof="0" dirty="0" smtClean="0">
                <a:ln>
                  <a:noFill/>
                </a:ln>
                <a:solidFill>
                  <a:srgbClr val="C00000"/>
                </a:solidFill>
                <a:effectLst/>
                <a:uLnTx/>
                <a:uFillTx/>
                <a:latin typeface="Verdana"/>
                <a:ea typeface="+mn-ea"/>
                <a:cs typeface="Tahoma"/>
              </a:rPr>
              <a:t>يعتمد على تنفيذ عمليات القياس وإجراء الاختبارات عبر الكمبيوتر باستخدام برمجيات خاصة لهذا الغرض وبالطبع يؤدي إلى جعل عملية التقويم أكثر مرونة ودقة وسرعة في التنفيذ ورصد النتائج .</a:t>
            </a:r>
          </a:p>
          <a:p>
            <a:pPr marL="265176" marR="0" lvl="0" indent="-265176" algn="just" defTabSz="914400" rtl="1" eaLnBrk="1" fontAlgn="auto" latinLnBrk="0" hangingPunct="1">
              <a:lnSpc>
                <a:spcPct val="100000"/>
              </a:lnSpc>
              <a:spcBef>
                <a:spcPts val="600"/>
              </a:spcBef>
              <a:spcAft>
                <a:spcPts val="600"/>
              </a:spcAft>
              <a:buClr>
                <a:srgbClr val="7FD13B"/>
              </a:buClr>
              <a:buSzPct val="80000"/>
              <a:buFont typeface="Wingdings 2"/>
              <a:buNone/>
              <a:tabLst/>
              <a:defRPr/>
            </a:pPr>
            <a:r>
              <a:rPr kumimoji="0" lang="ar-SA" sz="2400" b="1" i="0" strike="noStrike" kern="1200" cap="none" spc="0" normalizeH="0" baseline="0" noProof="0" dirty="0" smtClean="0">
                <a:ln>
                  <a:noFill/>
                </a:ln>
                <a:solidFill>
                  <a:srgbClr val="C00000"/>
                </a:solidFill>
                <a:effectLst/>
                <a:uLnTx/>
                <a:uFillTx/>
                <a:latin typeface="Verdana"/>
                <a:ea typeface="+mn-ea"/>
                <a:cs typeface="Tahoma"/>
              </a:rPr>
              <a:t>وأهم تطبيقات التقويم المدار بالكمبيوتر في:</a:t>
            </a: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مجال الاختبارات.</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مجال التقديرات.</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مجال التحليل الاحصائي.</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0" marR="0" lvl="0" indent="0" algn="r" defTabSz="914400" rtl="1" eaLnBrk="1" fontAlgn="auto" latinLnBrk="0" hangingPunct="1">
              <a:lnSpc>
                <a:spcPct val="100000"/>
              </a:lnSpc>
              <a:spcBef>
                <a:spcPts val="250"/>
              </a:spcBef>
              <a:spcAft>
                <a:spcPts val="0"/>
              </a:spcAft>
              <a:buClr>
                <a:srgbClr val="7FD13B"/>
              </a:buClr>
              <a:buSzPct val="80000"/>
              <a:buNone/>
              <a:tabLst/>
              <a:defRPr/>
            </a:pPr>
            <a:endParaRPr kumimoji="0" lang="ar-SA" sz="2800" b="0" i="0" u="none" strike="noStrike" kern="1200" cap="none" spc="0" normalizeH="0" baseline="0" noProof="0" dirty="0">
              <a:ln>
                <a:noFill/>
              </a:ln>
              <a:solidFill>
                <a:sysClr val="windowText" lastClr="000000"/>
              </a:solidFill>
              <a:effectLst/>
              <a:uLnTx/>
              <a:uFillTx/>
              <a:latin typeface="Verdana"/>
              <a:ea typeface="+mn-ea"/>
              <a:cs typeface="Tahoma"/>
            </a:endParaRPr>
          </a:p>
        </p:txBody>
      </p:sp>
      <p:sp>
        <p:nvSpPr>
          <p:cNvPr id="8"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507385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412786" y="469179"/>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04800" y="1447799"/>
            <a:ext cx="8686800" cy="4648201"/>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just" rtl="1">
              <a:lnSpc>
                <a:spcPct val="115000"/>
              </a:lnSpc>
              <a:spcAft>
                <a:spcPts val="1000"/>
              </a:spcAft>
            </a:pPr>
            <a:r>
              <a:rPr lang="ar-SA" sz="2800" dirty="0" smtClean="0">
                <a:solidFill>
                  <a:prstClr val="black"/>
                </a:solidFill>
                <a:ea typeface="Calibri"/>
                <a:cs typeface="Simplified Arabic"/>
              </a:rPr>
              <a:t> </a:t>
            </a:r>
            <a:endParaRPr lang="en-US" sz="2000" dirty="0">
              <a:solidFill>
                <a:prstClr val="black"/>
              </a:solidFill>
              <a:ea typeface="Calibri"/>
              <a:cs typeface="Arial"/>
            </a:endParaRPr>
          </a:p>
        </p:txBody>
      </p:sp>
      <p:sp>
        <p:nvSpPr>
          <p:cNvPr id="13" name="عنصر نائب للمحتوى 2"/>
          <p:cNvSpPr txBox="1">
            <a:spLocks/>
          </p:cNvSpPr>
          <p:nvPr/>
        </p:nvSpPr>
        <p:spPr>
          <a:xfrm>
            <a:off x="462372" y="1636644"/>
            <a:ext cx="8219256" cy="3889513"/>
          </a:xfrm>
          <a:prstGeom prst="rect">
            <a:avLst/>
          </a:prstGeom>
        </p:spPr>
        <p:txBody>
          <a:bodyPr vert="horz" lIns="182880" tIns="91440">
            <a:normAutofit/>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Clr>
                <a:srgbClr val="7FD13B"/>
              </a:buClr>
              <a:buFont typeface="Wingdings 2"/>
              <a:buNone/>
            </a:pPr>
            <a:endParaRPr lang="ar-SA" dirty="0">
              <a:solidFill>
                <a:sysClr val="windowText" lastClr="000000"/>
              </a:solidFill>
              <a:latin typeface="Verdana"/>
              <a:cs typeface="Tahoma"/>
            </a:endParaRPr>
          </a:p>
        </p:txBody>
      </p:sp>
      <p:sp>
        <p:nvSpPr>
          <p:cNvPr id="8" name="Content Placeholder 2"/>
          <p:cNvSpPr txBox="1">
            <a:spLocks/>
          </p:cNvSpPr>
          <p:nvPr/>
        </p:nvSpPr>
        <p:spPr>
          <a:xfrm>
            <a:off x="880755" y="670120"/>
            <a:ext cx="8183880" cy="8824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ar-EG" b="1" dirty="0" smtClean="0">
                <a:solidFill>
                  <a:srgbClr val="C00000"/>
                </a:solidFill>
                <a:cs typeface="+mj-cs"/>
              </a:rPr>
              <a:t>رابعا</a:t>
            </a:r>
            <a:r>
              <a:rPr lang="ar-SA" b="1" dirty="0" smtClean="0">
                <a:solidFill>
                  <a:srgbClr val="C00000"/>
                </a:solidFill>
                <a:cs typeface="+mj-cs"/>
              </a:rPr>
              <a:t>: التقويم عبر الإنترنت</a:t>
            </a:r>
            <a:endParaRPr lang="ar-SA" dirty="0">
              <a:solidFill>
                <a:srgbClr val="C00000"/>
              </a:solidFill>
              <a:cs typeface="+mj-cs"/>
            </a:endParaRPr>
          </a:p>
        </p:txBody>
      </p:sp>
      <p:sp>
        <p:nvSpPr>
          <p:cNvPr id="14" name="Content Placeholder 2"/>
          <p:cNvSpPr txBox="1">
            <a:spLocks/>
          </p:cNvSpPr>
          <p:nvPr/>
        </p:nvSpPr>
        <p:spPr>
          <a:xfrm>
            <a:off x="539552" y="1552544"/>
            <a:ext cx="8064896" cy="4252720"/>
          </a:xfrm>
          <a:prstGeom prst="rect">
            <a:avLst/>
          </a:prstGeom>
        </p:spPr>
        <p:txBody>
          <a:bodyPr vert="horz" lIns="182880" tIns="91440">
            <a:normAutofit fontScale="85000" lnSpcReduction="20000"/>
          </a:bodyPr>
          <a:lst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None/>
              <a:tabLst/>
              <a:defRPr/>
            </a:pPr>
            <a:r>
              <a:rPr kumimoji="0" lang="ar-SA" sz="2800" b="1" i="0" u="sng" strike="noStrike" kern="1200" cap="none" spc="0" normalizeH="0" baseline="0" noProof="0" dirty="0" smtClean="0">
                <a:ln>
                  <a:noFill/>
                </a:ln>
                <a:solidFill>
                  <a:sysClr val="windowText" lastClr="000000"/>
                </a:solidFill>
                <a:effectLst/>
                <a:uLnTx/>
                <a:uFillTx/>
                <a:latin typeface="Verdana"/>
                <a:ea typeface="+mn-ea"/>
                <a:cs typeface="Tahoma"/>
              </a:rPr>
              <a:t>مميزاته : </a:t>
            </a: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None/>
              <a:tabLst/>
              <a:defRPr/>
            </a:pPr>
            <a:endParaRPr kumimoji="0" lang="en-US" sz="2800" b="1" i="0" u="sng"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1- السرعة الفائقة  </a:t>
            </a: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2- التكلفة المنعدمة </a:t>
            </a:r>
            <a:endParaRPr kumimoji="0" lang="en-US" sz="2800" b="1"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None/>
              <a:tabLst/>
              <a:defRPr/>
            </a:pPr>
            <a:r>
              <a:rPr kumimoji="0" lang="ar-SA" sz="3000" b="1" i="0" strike="noStrike" kern="1200" cap="none" spc="0" normalizeH="0" baseline="0" noProof="0" dirty="0" smtClean="0">
                <a:ln>
                  <a:noFill/>
                </a:ln>
                <a:solidFill>
                  <a:srgbClr val="C00000"/>
                </a:solidFill>
                <a:effectLst/>
                <a:uLnTx/>
                <a:uFillTx/>
                <a:latin typeface="Verdana"/>
                <a:ea typeface="+mn-ea"/>
                <a:cs typeface="+mj-cs"/>
              </a:rPr>
              <a:t>الخدمات المستفادة من الانترنت في مجال التقويم التربوي:</a:t>
            </a: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None/>
              <a:tabLst/>
              <a:defRPr/>
            </a:pPr>
            <a:endParaRPr kumimoji="0" lang="en-US" sz="2800" b="1" i="0" u="sng"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البريد الالكتروني.</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التقويم عن بعد.</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الجامعات المفتوحة.</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المكتبات الالكترونية.</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r>
              <a:rPr kumimoji="0" lang="ar-SA" sz="2800" b="0" i="0" u="none" strike="noStrike" kern="1200" cap="none" spc="0" normalizeH="0" baseline="0" noProof="0" dirty="0" smtClean="0">
                <a:ln>
                  <a:noFill/>
                </a:ln>
                <a:solidFill>
                  <a:sysClr val="windowText" lastClr="000000"/>
                </a:solidFill>
                <a:effectLst/>
                <a:uLnTx/>
                <a:uFillTx/>
                <a:latin typeface="Verdana"/>
                <a:ea typeface="+mn-ea"/>
                <a:cs typeface="Tahoma"/>
              </a:rPr>
              <a:t>اعداد الاختبارات (بنوك الأسئلة).</a:t>
            </a: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265176" marR="0" lvl="0" indent="-265176" algn="r" defTabSz="914400" rtl="1" eaLnBrk="1" fontAlgn="auto" latinLnBrk="0" hangingPunct="1">
              <a:lnSpc>
                <a:spcPct val="100000"/>
              </a:lnSpc>
              <a:spcBef>
                <a:spcPts val="250"/>
              </a:spcBef>
              <a:spcAft>
                <a:spcPts val="0"/>
              </a:spcAft>
              <a:buClr>
                <a:srgbClr val="7FD13B"/>
              </a:buClr>
              <a:buSzPct val="80000"/>
              <a:buFont typeface="Wingdings 2"/>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9"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493968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81000" y="533400"/>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8" name="Picture 6" descr="flowers5"/>
          <p:cNvPicPr>
            <a:picLocks noChangeAspect="1" noChangeArrowheads="1" noCrop="1"/>
          </p:cNvPicPr>
          <p:nvPr/>
        </p:nvPicPr>
        <p:blipFill>
          <a:blip r:embed="rId2" cstate="print"/>
          <a:srcRect/>
          <a:stretch>
            <a:fillRect/>
          </a:stretch>
        </p:blipFill>
        <p:spPr bwMode="auto">
          <a:xfrm>
            <a:off x="1371601" y="1295400"/>
            <a:ext cx="6233298" cy="4953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مربع نص 10"/>
          <p:cNvSpPr txBox="1"/>
          <p:nvPr/>
        </p:nvSpPr>
        <p:spPr>
          <a:xfrm>
            <a:off x="3581400" y="1905000"/>
            <a:ext cx="3810000" cy="523220"/>
          </a:xfrm>
          <a:prstGeom prst="rect">
            <a:avLst/>
          </a:prstGeom>
          <a:noFill/>
        </p:spPr>
        <p:txBody>
          <a:bodyPr wrap="square" rtlCol="0">
            <a:spAutoFit/>
          </a:bodyPr>
          <a:lstStyle/>
          <a:p>
            <a:pPr algn="ctr"/>
            <a:r>
              <a:rPr lang="ar-S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 SS Two Bold" pitchFamily="18" charset="-78"/>
                <a:ea typeface="GE SS Two Bold" pitchFamily="18" charset="-78"/>
                <a:cs typeface="PT Bold Heading" pitchFamily="2" charset="-78"/>
              </a:rPr>
              <a:t>شكراً لحسن الاستماع</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 SS Two Bold" pitchFamily="18" charset="-78"/>
              <a:ea typeface="GE SS Two Bold" pitchFamily="18" charset="-78"/>
              <a:cs typeface="PT Bold Heading" pitchFamily="2" charset="-78"/>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52545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266700" y="2133600"/>
            <a:ext cx="8610599" cy="2057400"/>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SA" sz="3600" dirty="0">
                <a:solidFill>
                  <a:srgbClr val="C00000"/>
                </a:solidFill>
                <a:latin typeface="Times New Roman"/>
                <a:ea typeface="Times New Roman"/>
                <a:cs typeface="+mj-cs"/>
              </a:rPr>
              <a:t>قيام كل مجموعة </a:t>
            </a:r>
            <a:r>
              <a:rPr lang="ar-SA" sz="3600" dirty="0" smtClean="0">
                <a:solidFill>
                  <a:srgbClr val="C00000"/>
                </a:solidFill>
                <a:latin typeface="Times New Roman"/>
                <a:ea typeface="Times New Roman"/>
                <a:cs typeface="+mj-cs"/>
              </a:rPr>
              <a:t>ب</a:t>
            </a:r>
            <a:r>
              <a:rPr lang="ar-EG" sz="3600" dirty="0" smtClean="0">
                <a:solidFill>
                  <a:srgbClr val="C00000"/>
                </a:solidFill>
                <a:latin typeface="Times New Roman"/>
                <a:ea typeface="Times New Roman"/>
                <a:cs typeface="+mj-cs"/>
              </a:rPr>
              <a:t>تحديد أهمية تحديد نواتج التعلم للمقرر الدراسي أو البرنامج التعليمي لكل من (عضو هيئة التدريس، والمتعلم، والمؤسسة التعليمية)</a:t>
            </a:r>
            <a:endParaRPr lang="en-US" sz="3600" dirty="0">
              <a:ln w="1905">
                <a:solidFill>
                  <a:srgbClr val="1F497D"/>
                </a:solidFill>
              </a:ln>
              <a:solidFill>
                <a:srgbClr val="C00000"/>
              </a:solidFill>
              <a:cs typeface="+mj-cs"/>
            </a:endParaRPr>
          </a:p>
        </p:txBody>
      </p:sp>
      <p:sp>
        <p:nvSpPr>
          <p:cNvPr id="2" name="مستطيل 1"/>
          <p:cNvSpPr/>
          <p:nvPr/>
        </p:nvSpPr>
        <p:spPr>
          <a:xfrm>
            <a:off x="838200" y="838200"/>
            <a:ext cx="7924800" cy="646331"/>
          </a:xfrm>
          <a:prstGeom prst="rect">
            <a:avLst/>
          </a:prstGeom>
        </p:spPr>
        <p:txBody>
          <a:bodyPr wrap="square">
            <a:spAutoFit/>
          </a:bodyPr>
          <a:lstStyle/>
          <a:p>
            <a:pPr algn="just" rtl="1"/>
            <a:r>
              <a:rPr lang="ar-SA" sz="2400" b="1" dirty="0" smtClean="0">
                <a:solidFill>
                  <a:prstClr val="black"/>
                </a:solidFill>
                <a:latin typeface="Times New Roman"/>
                <a:ea typeface="Times New Roman"/>
              </a:rPr>
              <a:t>   </a:t>
            </a:r>
            <a:r>
              <a:rPr lang="ar-SA" sz="3600" dirty="0" smtClean="0">
                <a:solidFill>
                  <a:srgbClr val="C00000"/>
                </a:solidFill>
                <a:latin typeface="Times New Roman"/>
                <a:ea typeface="Times New Roman"/>
                <a:cs typeface="+mj-cs"/>
              </a:rPr>
              <a:t>النشاط </a:t>
            </a:r>
            <a:r>
              <a:rPr lang="ar-EG" sz="3600" dirty="0" smtClean="0">
                <a:solidFill>
                  <a:srgbClr val="C00000"/>
                </a:solidFill>
                <a:latin typeface="Times New Roman"/>
                <a:ea typeface="Times New Roman"/>
                <a:cs typeface="+mj-cs"/>
              </a:rPr>
              <a:t>الأول</a:t>
            </a:r>
            <a:endParaRPr lang="en-US" sz="3600" dirty="0">
              <a:solidFill>
                <a:srgbClr val="C00000"/>
              </a:solidFill>
              <a:latin typeface="Times New Roman"/>
              <a:ea typeface="Times New Roman"/>
              <a:cs typeface="+mj-cs"/>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051611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81000" y="533400"/>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مستطيل مستدير الزوايا 23"/>
          <p:cNvSpPr/>
          <p:nvPr/>
        </p:nvSpPr>
        <p:spPr>
          <a:xfrm>
            <a:off x="533400" y="1370810"/>
            <a:ext cx="8153400" cy="55462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r" rtl="1"/>
            <a:r>
              <a:rPr lang="ar-EG" sz="2800" dirty="0">
                <a:solidFill>
                  <a:schemeClr val="bg1"/>
                </a:solidFill>
                <a:latin typeface="Calibri" pitchFamily="34" charset="0"/>
                <a:cs typeface="Arial" pitchFamily="34" charset="0"/>
              </a:rPr>
              <a:t>تنظيم أعماله بما ييسر اكتساب طلابه لنواتج التعلم المقصودة</a:t>
            </a:r>
            <a:endParaRPr lang="en-US" sz="2400" dirty="0">
              <a:solidFill>
                <a:schemeClr val="bg1"/>
              </a:solidFill>
              <a:cs typeface="MCS Taybah S_U normal." pitchFamily="2" charset="-78"/>
            </a:endParaRPr>
          </a:p>
        </p:txBody>
      </p:sp>
      <p:sp>
        <p:nvSpPr>
          <p:cNvPr id="11" name="مستطيل مستدير الزوايا 23"/>
          <p:cNvSpPr/>
          <p:nvPr/>
        </p:nvSpPr>
        <p:spPr>
          <a:xfrm>
            <a:off x="533400" y="2251194"/>
            <a:ext cx="8153400" cy="55462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r" rtl="1"/>
            <a:r>
              <a:rPr lang="ar-EG" sz="2800" dirty="0">
                <a:solidFill>
                  <a:prstClr val="white"/>
                </a:solidFill>
                <a:cs typeface="MCS Taybah S_U normal." pitchFamily="2" charset="-78"/>
              </a:rPr>
              <a:t> </a:t>
            </a:r>
            <a:r>
              <a:rPr lang="ar-EG" sz="3200" dirty="0">
                <a:solidFill>
                  <a:prstClr val="white"/>
                </a:solidFill>
                <a:cs typeface="MCS Taybah S_U normal." pitchFamily="2" charset="-78"/>
              </a:rPr>
              <a:t>التركيز على الأولويات المهمة بما يتناسب واحتياجات الطلاب </a:t>
            </a:r>
          </a:p>
        </p:txBody>
      </p:sp>
      <p:sp>
        <p:nvSpPr>
          <p:cNvPr id="12" name="مستطيل مستدير الزوايا 23"/>
          <p:cNvSpPr/>
          <p:nvPr/>
        </p:nvSpPr>
        <p:spPr>
          <a:xfrm>
            <a:off x="533399" y="3143943"/>
            <a:ext cx="8252791" cy="651846"/>
          </a:xfrm>
          <a:prstGeom prst="roundRect">
            <a:avLst/>
          </a:prstGeom>
          <a:solidFill>
            <a:srgbClr val="CC3300"/>
          </a:solidFill>
          <a:ln/>
        </p:spPr>
        <p:style>
          <a:lnRef idx="3">
            <a:schemeClr val="lt1"/>
          </a:lnRef>
          <a:fillRef idx="1">
            <a:schemeClr val="dk1"/>
          </a:fillRef>
          <a:effectRef idx="1">
            <a:schemeClr val="dk1"/>
          </a:effectRef>
          <a:fontRef idx="minor">
            <a:schemeClr val="lt1"/>
          </a:fontRef>
        </p:style>
        <p:txBody>
          <a:bodyPr rtlCol="0" anchor="ctr"/>
          <a:lstStyle/>
          <a:p>
            <a:pPr algn="r" rtl="1"/>
            <a:r>
              <a:rPr lang="ar-EG" sz="2800" dirty="0">
                <a:solidFill>
                  <a:prstClr val="white"/>
                </a:solidFill>
                <a:cs typeface="MCS Taybah S_U normal." pitchFamily="2" charset="-78"/>
              </a:rPr>
              <a:t> استخدام استراتيجيات التعليم والتعلم </a:t>
            </a:r>
            <a:r>
              <a:rPr lang="ar-EG" sz="2800" dirty="0" smtClean="0">
                <a:solidFill>
                  <a:prstClr val="white"/>
                </a:solidFill>
                <a:cs typeface="MCS Taybah S_U normal." pitchFamily="2" charset="-78"/>
              </a:rPr>
              <a:t>التي </a:t>
            </a:r>
            <a:r>
              <a:rPr lang="ar-EG" sz="2800" dirty="0">
                <a:solidFill>
                  <a:prstClr val="white"/>
                </a:solidFill>
                <a:cs typeface="MCS Taybah S_U normal." pitchFamily="2" charset="-78"/>
              </a:rPr>
              <a:t>تمكن الطالب من اكتساب نواتج التعلم المقصودة </a:t>
            </a:r>
          </a:p>
        </p:txBody>
      </p:sp>
      <p:sp>
        <p:nvSpPr>
          <p:cNvPr id="13" name="مستطيل مستدير الزوايا 23"/>
          <p:cNvSpPr/>
          <p:nvPr/>
        </p:nvSpPr>
        <p:spPr>
          <a:xfrm>
            <a:off x="381000" y="4107247"/>
            <a:ext cx="8383806" cy="55462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r" rtl="1"/>
            <a:r>
              <a:rPr lang="ar-EG" sz="3200" dirty="0">
                <a:solidFill>
                  <a:prstClr val="white"/>
                </a:solidFill>
                <a:cs typeface="MCS Taybah S_U normal." pitchFamily="2" charset="-78"/>
              </a:rPr>
              <a:t>تحديد الأنشطة التعليمية </a:t>
            </a:r>
            <a:r>
              <a:rPr lang="ar-EG" sz="3200" dirty="0" smtClean="0">
                <a:solidFill>
                  <a:prstClr val="white"/>
                </a:solidFill>
                <a:cs typeface="MCS Taybah S_U normal." pitchFamily="2" charset="-78"/>
              </a:rPr>
              <a:t>التي </a:t>
            </a:r>
            <a:r>
              <a:rPr lang="ar-EG" sz="3200" dirty="0">
                <a:solidFill>
                  <a:prstClr val="white"/>
                </a:solidFill>
                <a:cs typeface="MCS Taybah S_U normal." pitchFamily="2" charset="-78"/>
              </a:rPr>
              <a:t>تحقق الأهداف المنشودة</a:t>
            </a:r>
            <a:r>
              <a:rPr lang="ar-EG" sz="2400" dirty="0">
                <a:solidFill>
                  <a:prstClr val="white"/>
                </a:solidFill>
                <a:cs typeface="MCS Taybah S_U normal." pitchFamily="2" charset="-78"/>
              </a:rPr>
              <a:t> </a:t>
            </a:r>
            <a:endParaRPr lang="en-US" sz="2400" dirty="0">
              <a:solidFill>
                <a:prstClr val="white"/>
              </a:solidFill>
              <a:cs typeface="MCS Taybah S_U normal." pitchFamily="2" charset="-78"/>
            </a:endParaRPr>
          </a:p>
        </p:txBody>
      </p:sp>
      <p:sp>
        <p:nvSpPr>
          <p:cNvPr id="14" name="مستطيل مستدير الزوايا 23"/>
          <p:cNvSpPr/>
          <p:nvPr/>
        </p:nvSpPr>
        <p:spPr>
          <a:xfrm>
            <a:off x="381000" y="4887633"/>
            <a:ext cx="8383806" cy="554623"/>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rtl="1"/>
            <a:r>
              <a:rPr lang="ar-EG" sz="3200" dirty="0">
                <a:solidFill>
                  <a:prstClr val="white"/>
                </a:solidFill>
                <a:cs typeface="MCS Taybah S_U normal." pitchFamily="2" charset="-78"/>
              </a:rPr>
              <a:t>التنمية المهنية المستدامة </a:t>
            </a:r>
            <a:r>
              <a:rPr lang="ar-EG" sz="3200" dirty="0" err="1">
                <a:solidFill>
                  <a:prstClr val="white"/>
                </a:solidFill>
                <a:cs typeface="MCS Taybah S_U normal." pitchFamily="2" charset="-78"/>
              </a:rPr>
              <a:t>فى</a:t>
            </a:r>
            <a:r>
              <a:rPr lang="ar-EG" sz="3200" dirty="0">
                <a:solidFill>
                  <a:prstClr val="white"/>
                </a:solidFill>
                <a:cs typeface="MCS Taybah S_U normal." pitchFamily="2" charset="-78"/>
              </a:rPr>
              <a:t> ضوء نتائج تقويم نواتج التعلم لدى الطلاب</a:t>
            </a:r>
            <a:endParaRPr lang="en-US" sz="3200" dirty="0">
              <a:solidFill>
                <a:prstClr val="white"/>
              </a:solidFill>
              <a:cs typeface="MCS Taybah S_U normal." pitchFamily="2" charset="-78"/>
            </a:endParaRPr>
          </a:p>
        </p:txBody>
      </p:sp>
      <p:sp>
        <p:nvSpPr>
          <p:cNvPr id="4" name="Down Arrow 3"/>
          <p:cNvSpPr/>
          <p:nvPr/>
        </p:nvSpPr>
        <p:spPr>
          <a:xfrm>
            <a:off x="4381500" y="1988840"/>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own Arrow 15"/>
          <p:cNvSpPr/>
          <p:nvPr/>
        </p:nvSpPr>
        <p:spPr>
          <a:xfrm>
            <a:off x="4381500" y="2881589"/>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own Arrow 16"/>
          <p:cNvSpPr/>
          <p:nvPr/>
        </p:nvSpPr>
        <p:spPr>
          <a:xfrm>
            <a:off x="4391891" y="3831466"/>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a:off x="4391891" y="4745086"/>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مستطيل مستدير الزوايا 23"/>
          <p:cNvSpPr/>
          <p:nvPr/>
        </p:nvSpPr>
        <p:spPr>
          <a:xfrm>
            <a:off x="380999" y="5750993"/>
            <a:ext cx="8383807" cy="554623"/>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rtl="1"/>
            <a:r>
              <a:rPr lang="ar-SA" sz="2000" dirty="0">
                <a:solidFill>
                  <a:prstClr val="white"/>
                </a:solidFill>
              </a:rPr>
              <a:t>اختيار أساليب التقويم الموضوعية  والملائمة للتحقق من مدى اكتساب الطالب لنواتج التعلم المقصودة </a:t>
            </a:r>
          </a:p>
        </p:txBody>
      </p:sp>
      <p:sp>
        <p:nvSpPr>
          <p:cNvPr id="19" name="Down Arrow 17"/>
          <p:cNvSpPr/>
          <p:nvPr/>
        </p:nvSpPr>
        <p:spPr>
          <a:xfrm>
            <a:off x="4402282" y="5488639"/>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txBox="1">
            <a:spLocks/>
          </p:cNvSpPr>
          <p:nvPr/>
        </p:nvSpPr>
        <p:spPr>
          <a:xfrm>
            <a:off x="639086" y="681166"/>
            <a:ext cx="8183880" cy="576064"/>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sz="2400" noProof="0" dirty="0" smtClean="0">
                <a:solidFill>
                  <a:srgbClr val="C00000"/>
                </a:solidFill>
                <a:effectLst/>
                <a:latin typeface="Simplified Arabic" pitchFamily="18" charset="-78"/>
                <a:cs typeface="Simplified Arabic" pitchFamily="18" charset="-78"/>
              </a:rPr>
              <a:t>أهمية نواتج التعلم بالنسبة لعضو هيئة التدريس</a:t>
            </a:r>
            <a:r>
              <a:rPr kumimoji="0" lang="ar-SA" sz="2400" b="1" i="0" u="none" strike="noStrike" kern="1200" cap="none" spc="0" normalizeH="0" baseline="0" noProof="0" dirty="0" smtClean="0">
                <a:ln>
                  <a:noFill/>
                </a:ln>
                <a:solidFill>
                  <a:sysClr val="windowText" lastClr="000000"/>
                </a:solidFill>
                <a:effectLst>
                  <a:outerShdw blurRad="53975" dist="22860" dir="5400000" algn="tl" rotWithShape="0">
                    <a:srgbClr val="000000">
                      <a:alpha val="55000"/>
                    </a:srgbClr>
                  </a:outerShdw>
                </a:effectLst>
                <a:uLnTx/>
                <a:uFillTx/>
                <a:latin typeface="Verdana"/>
                <a:ea typeface="+mj-ea"/>
                <a:cs typeface="Tahoma"/>
              </a:rPr>
              <a:t> </a:t>
            </a:r>
            <a:endParaRPr kumimoji="0" lang="ar-SA" sz="2400" b="1" i="0" u="none" strike="noStrike" kern="1200" cap="none" spc="0" normalizeH="0" baseline="0" noProof="0" dirty="0">
              <a:ln>
                <a:noFill/>
              </a:ln>
              <a:solidFill>
                <a:sysClr val="windowText" lastClr="000000"/>
              </a:solidFill>
              <a:effectLst>
                <a:outerShdw blurRad="53975" dist="22860" dir="5400000" algn="tl" rotWithShape="0">
                  <a:srgbClr val="000000">
                    <a:alpha val="55000"/>
                  </a:srgbClr>
                </a:outerShdw>
              </a:effectLst>
              <a:uLnTx/>
              <a:uFillTx/>
              <a:latin typeface="Verdana"/>
              <a:ea typeface="+mj-ea"/>
              <a:cs typeface="Tahoma"/>
            </a:endParaRPr>
          </a:p>
        </p:txBody>
      </p:sp>
      <p:sp>
        <p:nvSpPr>
          <p:cNvPr id="21"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1756531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4" grpId="0" animBg="1"/>
      <p:bldP spid="16" grpId="0" animBg="1"/>
      <p:bldP spid="17" grpId="0" animBg="1"/>
      <p:bldP spid="18" grpId="0" animBg="1"/>
      <p:bldP spid="15"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81000" y="533400"/>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مستطيل مستدير الزوايا 23"/>
          <p:cNvSpPr/>
          <p:nvPr/>
        </p:nvSpPr>
        <p:spPr>
          <a:xfrm>
            <a:off x="533400" y="1370810"/>
            <a:ext cx="8153400" cy="55462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r" rtl="1"/>
            <a:r>
              <a:rPr lang="ar-EG" sz="2400" dirty="0">
                <a:solidFill>
                  <a:prstClr val="white"/>
                </a:solidFill>
                <a:cs typeface="MCS Taybah S_U normal." pitchFamily="2" charset="-78"/>
              </a:rPr>
              <a:t> </a:t>
            </a:r>
            <a:r>
              <a:rPr lang="ar-EG" sz="3200" dirty="0">
                <a:solidFill>
                  <a:prstClr val="white"/>
                </a:solidFill>
                <a:cs typeface="MCS Taybah S_U normal." pitchFamily="2" charset="-78"/>
              </a:rPr>
              <a:t>التقويم المستمر وتطوير الأداء أولا بأول </a:t>
            </a:r>
            <a:r>
              <a:rPr lang="ar-EG" sz="3200" dirty="0" smtClean="0">
                <a:solidFill>
                  <a:prstClr val="white"/>
                </a:solidFill>
                <a:cs typeface="MCS Taybah S_U normal." pitchFamily="2" charset="-78"/>
              </a:rPr>
              <a:t>في </a:t>
            </a:r>
            <a:r>
              <a:rPr lang="ar-EG" sz="3200" dirty="0">
                <a:solidFill>
                  <a:prstClr val="white"/>
                </a:solidFill>
                <a:cs typeface="MCS Taybah S_U normal." pitchFamily="2" charset="-78"/>
              </a:rPr>
              <a:t>ضوء قواعد واضحة محددة </a:t>
            </a:r>
          </a:p>
        </p:txBody>
      </p:sp>
      <p:sp>
        <p:nvSpPr>
          <p:cNvPr id="11" name="مستطيل مستدير الزوايا 23"/>
          <p:cNvSpPr/>
          <p:nvPr/>
        </p:nvSpPr>
        <p:spPr>
          <a:xfrm>
            <a:off x="533400" y="2251194"/>
            <a:ext cx="8153400" cy="55462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r" rtl="1"/>
            <a:r>
              <a:rPr lang="ar-EG" sz="3200" dirty="0">
                <a:solidFill>
                  <a:prstClr val="white"/>
                </a:solidFill>
                <a:cs typeface="MCS Taybah S_U normal." pitchFamily="2" charset="-78"/>
              </a:rPr>
              <a:t> زيادة معدل الأداء والمستويات العليا للتفكير </a:t>
            </a:r>
            <a:r>
              <a:rPr lang="ar-EG" sz="3200" dirty="0" smtClean="0">
                <a:solidFill>
                  <a:prstClr val="white"/>
                </a:solidFill>
                <a:cs typeface="MCS Taybah S_U normal." pitchFamily="2" charset="-78"/>
              </a:rPr>
              <a:t>في </a:t>
            </a:r>
            <a:r>
              <a:rPr lang="ar-EG" sz="3200" dirty="0">
                <a:solidFill>
                  <a:prstClr val="white"/>
                </a:solidFill>
                <a:cs typeface="MCS Taybah S_U normal." pitchFamily="2" charset="-78"/>
              </a:rPr>
              <a:t>سبيل انجاز المهام المرجوة </a:t>
            </a:r>
          </a:p>
        </p:txBody>
      </p:sp>
      <p:sp>
        <p:nvSpPr>
          <p:cNvPr id="12" name="مستطيل مستدير الزوايا 23"/>
          <p:cNvSpPr/>
          <p:nvPr/>
        </p:nvSpPr>
        <p:spPr>
          <a:xfrm>
            <a:off x="533399" y="3143943"/>
            <a:ext cx="8252791" cy="651846"/>
          </a:xfrm>
          <a:prstGeom prst="roundRect">
            <a:avLst/>
          </a:prstGeom>
          <a:solidFill>
            <a:srgbClr val="CC3300"/>
          </a:solidFill>
          <a:ln/>
        </p:spPr>
        <p:style>
          <a:lnRef idx="3">
            <a:schemeClr val="lt1"/>
          </a:lnRef>
          <a:fillRef idx="1">
            <a:schemeClr val="dk1"/>
          </a:fillRef>
          <a:effectRef idx="1">
            <a:schemeClr val="dk1"/>
          </a:effectRef>
          <a:fontRef idx="minor">
            <a:schemeClr val="lt1"/>
          </a:fontRef>
        </p:style>
        <p:txBody>
          <a:bodyPr rtlCol="0" anchor="ctr"/>
          <a:lstStyle/>
          <a:p>
            <a:pPr algn="r" rtl="1"/>
            <a:r>
              <a:rPr lang="ar-EG" sz="3200" dirty="0">
                <a:solidFill>
                  <a:prstClr val="white"/>
                </a:solidFill>
                <a:cs typeface="MCS Taybah S_U normal." pitchFamily="2" charset="-78"/>
              </a:rPr>
              <a:t>التعاون النشط بين الطالب والمعلم </a:t>
            </a:r>
            <a:r>
              <a:rPr lang="ar-EG" sz="3200" dirty="0" err="1">
                <a:solidFill>
                  <a:prstClr val="white"/>
                </a:solidFill>
                <a:cs typeface="MCS Taybah S_U normal." pitchFamily="2" charset="-78"/>
              </a:rPr>
              <a:t>فى</a:t>
            </a:r>
            <a:r>
              <a:rPr lang="ar-EG" sz="3200" dirty="0">
                <a:solidFill>
                  <a:prstClr val="white"/>
                </a:solidFill>
                <a:cs typeface="MCS Taybah S_U normal." pitchFamily="2" charset="-78"/>
              </a:rPr>
              <a:t> إطار اكتساب النواتج المقصودة</a:t>
            </a:r>
          </a:p>
        </p:txBody>
      </p:sp>
      <p:sp>
        <p:nvSpPr>
          <p:cNvPr id="13" name="مستطيل مستدير الزوايا 23"/>
          <p:cNvSpPr/>
          <p:nvPr/>
        </p:nvSpPr>
        <p:spPr>
          <a:xfrm>
            <a:off x="450573" y="4086905"/>
            <a:ext cx="8383806" cy="83581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r" rtl="1"/>
            <a:r>
              <a:rPr lang="ar-EG" sz="2800" dirty="0">
                <a:solidFill>
                  <a:prstClr val="white"/>
                </a:solidFill>
                <a:cs typeface="MCS Taybah S_U normal." pitchFamily="2" charset="-78"/>
              </a:rPr>
              <a:t>تحقيق تعلم  </a:t>
            </a:r>
            <a:r>
              <a:rPr lang="ar-EG" sz="2800" dirty="0" smtClean="0">
                <a:solidFill>
                  <a:prstClr val="white"/>
                </a:solidFill>
                <a:cs typeface="MCS Taybah S_U normal." pitchFamily="2" charset="-78"/>
              </a:rPr>
              <a:t>أفضل، </a:t>
            </a:r>
            <a:r>
              <a:rPr lang="ar-EG" sz="2800" dirty="0">
                <a:solidFill>
                  <a:prstClr val="white"/>
                </a:solidFill>
                <a:cs typeface="MCS Taybah S_U normal." pitchFamily="2" charset="-78"/>
              </a:rPr>
              <a:t>حيث تكون جميع جهود القيادة وهيئة التدريس بالمؤسسة موجهة لاكتساب الطالب نواتج التعلم المقصودة</a:t>
            </a:r>
            <a:endParaRPr lang="en-US" sz="2800" dirty="0">
              <a:solidFill>
                <a:prstClr val="white"/>
              </a:solidFill>
              <a:cs typeface="MCS Taybah S_U normal." pitchFamily="2" charset="-78"/>
            </a:endParaRPr>
          </a:p>
        </p:txBody>
      </p:sp>
      <p:sp>
        <p:nvSpPr>
          <p:cNvPr id="14" name="مستطيل مستدير الزوايا 23"/>
          <p:cNvSpPr/>
          <p:nvPr/>
        </p:nvSpPr>
        <p:spPr>
          <a:xfrm>
            <a:off x="533398" y="5186570"/>
            <a:ext cx="8252791" cy="100716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rtl="1"/>
            <a:r>
              <a:rPr lang="ar-EG" sz="2800" dirty="0" smtClean="0">
                <a:solidFill>
                  <a:prstClr val="white"/>
                </a:solidFill>
                <a:cs typeface="MCS Taybah S_U normal." pitchFamily="2" charset="-78"/>
              </a:rPr>
              <a:t> </a:t>
            </a:r>
            <a:r>
              <a:rPr lang="ar-EG" sz="3200" dirty="0">
                <a:solidFill>
                  <a:prstClr val="white"/>
                </a:solidFill>
                <a:cs typeface="MCS Taybah S_U normal." pitchFamily="2" charset="-78"/>
              </a:rPr>
              <a:t>التعلم </a:t>
            </a:r>
            <a:r>
              <a:rPr lang="ar-EG" sz="3200" dirty="0" smtClean="0">
                <a:solidFill>
                  <a:prstClr val="white"/>
                </a:solidFill>
                <a:cs typeface="MCS Taybah S_U normal." pitchFamily="2" charset="-78"/>
              </a:rPr>
              <a:t>الذاتي في </a:t>
            </a:r>
            <a:r>
              <a:rPr lang="ar-EG" sz="3200" dirty="0">
                <a:solidFill>
                  <a:prstClr val="white"/>
                </a:solidFill>
                <a:cs typeface="MCS Taybah S_U normal." pitchFamily="2" charset="-78"/>
              </a:rPr>
              <a:t>ضوء أهداف واضحة ومحددة ، فالطالب يتخير الأنشطة والمهام وفقا لميوله واستعداداته لتحقيق هذه الأهداف</a:t>
            </a:r>
            <a:endParaRPr lang="en-US" sz="3200" dirty="0">
              <a:solidFill>
                <a:prstClr val="white"/>
              </a:solidFill>
              <a:cs typeface="MCS Taybah S_U normal." pitchFamily="2" charset="-78"/>
            </a:endParaRPr>
          </a:p>
        </p:txBody>
      </p:sp>
      <p:sp>
        <p:nvSpPr>
          <p:cNvPr id="4" name="Down Arrow 3"/>
          <p:cNvSpPr/>
          <p:nvPr/>
        </p:nvSpPr>
        <p:spPr>
          <a:xfrm>
            <a:off x="4381500" y="1988840"/>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own Arrow 15"/>
          <p:cNvSpPr/>
          <p:nvPr/>
        </p:nvSpPr>
        <p:spPr>
          <a:xfrm>
            <a:off x="4381500" y="2881589"/>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own Arrow 16"/>
          <p:cNvSpPr/>
          <p:nvPr/>
        </p:nvSpPr>
        <p:spPr>
          <a:xfrm>
            <a:off x="4391891" y="3831466"/>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a:off x="4391891" y="4953000"/>
            <a:ext cx="609600" cy="233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txBox="1">
            <a:spLocks/>
          </p:cNvSpPr>
          <p:nvPr/>
        </p:nvSpPr>
        <p:spPr>
          <a:xfrm>
            <a:off x="639086" y="681166"/>
            <a:ext cx="8183880" cy="576064"/>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r>
              <a:rPr lang="ar-EG" sz="2400" dirty="0" smtClean="0">
                <a:solidFill>
                  <a:srgbClr val="C00000"/>
                </a:solidFill>
                <a:effectLst/>
                <a:latin typeface="Simplified Arabic" pitchFamily="18" charset="-78"/>
                <a:cs typeface="Simplified Arabic" pitchFamily="18" charset="-78"/>
              </a:rPr>
              <a:t>أهمية نواتج التعلم بالنسبة للمتعلم</a:t>
            </a:r>
            <a:r>
              <a:rPr lang="ar-SA" sz="2400" dirty="0" smtClean="0">
                <a:solidFill>
                  <a:sysClr val="windowText" lastClr="000000"/>
                </a:solidFill>
                <a:latin typeface="Verdana"/>
                <a:cs typeface="Tahoma"/>
              </a:rPr>
              <a:t> </a:t>
            </a:r>
            <a:endParaRPr lang="ar-SA" sz="2400" dirty="0">
              <a:solidFill>
                <a:sysClr val="windowText" lastClr="000000"/>
              </a:solidFill>
              <a:latin typeface="Verdana"/>
              <a:cs typeface="Tahoma"/>
            </a:endParaRPr>
          </a:p>
        </p:txBody>
      </p:sp>
      <p:sp>
        <p:nvSpPr>
          <p:cNvPr id="15"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2085405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4"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81000" y="533400"/>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9" name="مستطيل مستدير الزوايا 23"/>
          <p:cNvSpPr/>
          <p:nvPr/>
        </p:nvSpPr>
        <p:spPr>
          <a:xfrm>
            <a:off x="533400" y="1370810"/>
            <a:ext cx="8153400" cy="55462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r" rtl="1"/>
            <a:r>
              <a:rPr lang="ar-EG" sz="2400" dirty="0">
                <a:solidFill>
                  <a:prstClr val="white"/>
                </a:solidFill>
                <a:cs typeface="MCS Taybah S_U normal." pitchFamily="2" charset="-78"/>
              </a:rPr>
              <a:t> </a:t>
            </a:r>
            <a:r>
              <a:rPr lang="ar-EG" sz="2800" dirty="0">
                <a:solidFill>
                  <a:prstClr val="white"/>
                </a:solidFill>
                <a:cs typeface="+mj-cs"/>
              </a:rPr>
              <a:t>ضمان الجودة الشاملة للمؤسسة التعليمية </a:t>
            </a:r>
          </a:p>
        </p:txBody>
      </p:sp>
      <p:sp>
        <p:nvSpPr>
          <p:cNvPr id="11" name="مستطيل مستدير الزوايا 23"/>
          <p:cNvSpPr/>
          <p:nvPr/>
        </p:nvSpPr>
        <p:spPr>
          <a:xfrm>
            <a:off x="533400" y="2251194"/>
            <a:ext cx="8153400" cy="554623"/>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r" rtl="1"/>
            <a:r>
              <a:rPr lang="ar-EG" sz="3200" dirty="0">
                <a:solidFill>
                  <a:prstClr val="white"/>
                </a:solidFill>
                <a:cs typeface="MCS Taybah S_U normal." pitchFamily="2" charset="-78"/>
              </a:rPr>
              <a:t> </a:t>
            </a:r>
            <a:r>
              <a:rPr lang="ar-EG" sz="2800" dirty="0">
                <a:solidFill>
                  <a:prstClr val="white"/>
                </a:solidFill>
                <a:cs typeface="+mj-cs"/>
              </a:rPr>
              <a:t>توحيد جهود العاملين بالمؤسسة نحو تحقيق أهداف محددة</a:t>
            </a:r>
            <a:r>
              <a:rPr lang="ar-EG" sz="3200" dirty="0">
                <a:solidFill>
                  <a:prstClr val="white"/>
                </a:solidFill>
                <a:cs typeface="MCS Taybah S_U normal." pitchFamily="2" charset="-78"/>
              </a:rPr>
              <a:t> . </a:t>
            </a:r>
          </a:p>
        </p:txBody>
      </p:sp>
      <p:sp>
        <p:nvSpPr>
          <p:cNvPr id="12" name="مستطيل مستدير الزوايا 23"/>
          <p:cNvSpPr/>
          <p:nvPr/>
        </p:nvSpPr>
        <p:spPr>
          <a:xfrm>
            <a:off x="533399" y="3143943"/>
            <a:ext cx="8252791" cy="651846"/>
          </a:xfrm>
          <a:prstGeom prst="roundRect">
            <a:avLst/>
          </a:prstGeom>
          <a:solidFill>
            <a:srgbClr val="CC3300"/>
          </a:solidFill>
          <a:ln/>
        </p:spPr>
        <p:style>
          <a:lnRef idx="3">
            <a:schemeClr val="lt1"/>
          </a:lnRef>
          <a:fillRef idx="1">
            <a:schemeClr val="dk1"/>
          </a:fillRef>
          <a:effectRef idx="1">
            <a:schemeClr val="dk1"/>
          </a:effectRef>
          <a:fontRef idx="minor">
            <a:schemeClr val="lt1"/>
          </a:fontRef>
        </p:style>
        <p:txBody>
          <a:bodyPr rtlCol="0" anchor="ctr"/>
          <a:lstStyle/>
          <a:p>
            <a:pPr algn="r" rtl="1"/>
            <a:r>
              <a:rPr lang="ar-EG" sz="3200" dirty="0">
                <a:solidFill>
                  <a:prstClr val="white"/>
                </a:solidFill>
                <a:cs typeface="MCS Taybah S_U normal." pitchFamily="2" charset="-78"/>
              </a:rPr>
              <a:t>الاطمئنان على تحقيق رؤية المؤسسة ورسالتها </a:t>
            </a:r>
            <a:r>
              <a:rPr lang="ar-EG" sz="3200" dirty="0" err="1">
                <a:solidFill>
                  <a:prstClr val="white"/>
                </a:solidFill>
                <a:cs typeface="MCS Taybah S_U normal." pitchFamily="2" charset="-78"/>
              </a:rPr>
              <a:t>فى</a:t>
            </a:r>
            <a:r>
              <a:rPr lang="ar-EG" sz="3200" dirty="0">
                <a:solidFill>
                  <a:prstClr val="white"/>
                </a:solidFill>
                <a:cs typeface="MCS Taybah S_U normal." pitchFamily="2" charset="-78"/>
              </a:rPr>
              <a:t> ضوء نواتج  تعلم الطلاب </a:t>
            </a:r>
          </a:p>
        </p:txBody>
      </p:sp>
      <p:sp>
        <p:nvSpPr>
          <p:cNvPr id="13" name="مستطيل مستدير الزوايا 23"/>
          <p:cNvSpPr/>
          <p:nvPr/>
        </p:nvSpPr>
        <p:spPr>
          <a:xfrm>
            <a:off x="577830" y="4093820"/>
            <a:ext cx="8102785" cy="554623"/>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r" rtl="1"/>
            <a:r>
              <a:rPr lang="ar-EG" sz="3200" dirty="0">
                <a:solidFill>
                  <a:prstClr val="white"/>
                </a:solidFill>
                <a:cs typeface="MCS Taybah S_U normal." pitchFamily="2" charset="-78"/>
              </a:rPr>
              <a:t>توفير قواعد واضحة للمحاسبية يمكن تطبيقها على جميع الأطراف المعنية</a:t>
            </a:r>
            <a:r>
              <a:rPr lang="ar-EG" sz="2400" dirty="0">
                <a:solidFill>
                  <a:prstClr val="white"/>
                </a:solidFill>
                <a:cs typeface="MCS Taybah S_U normal." pitchFamily="2" charset="-78"/>
              </a:rPr>
              <a:t> </a:t>
            </a:r>
            <a:endParaRPr lang="en-US" sz="2400" dirty="0">
              <a:solidFill>
                <a:prstClr val="white"/>
              </a:solidFill>
              <a:cs typeface="MCS Taybah S_U normal." pitchFamily="2" charset="-78"/>
            </a:endParaRPr>
          </a:p>
        </p:txBody>
      </p:sp>
      <p:sp>
        <p:nvSpPr>
          <p:cNvPr id="14" name="مستطيل مستدير الزوايا 23"/>
          <p:cNvSpPr/>
          <p:nvPr/>
        </p:nvSpPr>
        <p:spPr>
          <a:xfrm>
            <a:off x="577830" y="4887633"/>
            <a:ext cx="8243296" cy="554623"/>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rtl="1"/>
            <a:r>
              <a:rPr lang="ar-EG" sz="2800" dirty="0">
                <a:solidFill>
                  <a:prstClr val="white"/>
                </a:solidFill>
                <a:cs typeface="MCS Taybah S_U normal." pitchFamily="2" charset="-78"/>
              </a:rPr>
              <a:t>تحديد نقاط القوة وتدعيمها وتحديد نقاط الضعف وعلاجها </a:t>
            </a:r>
            <a:r>
              <a:rPr lang="ar-EG" sz="2800" dirty="0" smtClean="0">
                <a:solidFill>
                  <a:prstClr val="white"/>
                </a:solidFill>
                <a:cs typeface="MCS Taybah S_U normal." pitchFamily="2" charset="-78"/>
              </a:rPr>
              <a:t>في </a:t>
            </a:r>
            <a:r>
              <a:rPr lang="ar-EG" sz="2800" dirty="0">
                <a:solidFill>
                  <a:prstClr val="white"/>
                </a:solidFill>
                <a:cs typeface="MCS Taybah S_U normal." pitchFamily="2" charset="-78"/>
              </a:rPr>
              <a:t>إطار </a:t>
            </a:r>
            <a:r>
              <a:rPr lang="ar-EG" sz="2800" dirty="0" smtClean="0">
                <a:solidFill>
                  <a:prstClr val="white"/>
                </a:solidFill>
                <a:cs typeface="MCS Taybah S_U normal." pitchFamily="2" charset="-78"/>
              </a:rPr>
              <a:t>تحقيق </a:t>
            </a:r>
            <a:r>
              <a:rPr lang="ar-EG" sz="2800" dirty="0">
                <a:solidFill>
                  <a:prstClr val="white"/>
                </a:solidFill>
                <a:cs typeface="MCS Taybah S_U normal." pitchFamily="2" charset="-78"/>
              </a:rPr>
              <a:t>رؤية المؤسسة ورسالتها </a:t>
            </a:r>
            <a:endParaRPr lang="en-US" sz="2800" dirty="0">
              <a:solidFill>
                <a:prstClr val="white"/>
              </a:solidFill>
              <a:cs typeface="MCS Taybah S_U normal." pitchFamily="2" charset="-78"/>
            </a:endParaRPr>
          </a:p>
        </p:txBody>
      </p:sp>
      <p:sp>
        <p:nvSpPr>
          <p:cNvPr id="4" name="Down Arrow 3"/>
          <p:cNvSpPr/>
          <p:nvPr/>
        </p:nvSpPr>
        <p:spPr>
          <a:xfrm>
            <a:off x="4381500" y="1988840"/>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own Arrow 15"/>
          <p:cNvSpPr/>
          <p:nvPr/>
        </p:nvSpPr>
        <p:spPr>
          <a:xfrm>
            <a:off x="4381500" y="2881589"/>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own Arrow 16"/>
          <p:cNvSpPr/>
          <p:nvPr/>
        </p:nvSpPr>
        <p:spPr>
          <a:xfrm>
            <a:off x="4391891" y="3831466"/>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a:off x="4391891" y="4745086"/>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مستطيل مستدير الزوايا 23"/>
          <p:cNvSpPr/>
          <p:nvPr/>
        </p:nvSpPr>
        <p:spPr>
          <a:xfrm>
            <a:off x="577830" y="5750993"/>
            <a:ext cx="8186976" cy="554623"/>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r" rtl="1"/>
            <a:r>
              <a:rPr lang="ar-SA" sz="2800" dirty="0">
                <a:solidFill>
                  <a:prstClr val="white"/>
                </a:solidFill>
                <a:cs typeface="+mj-cs"/>
              </a:rPr>
              <a:t>تكافؤ الفرص بين طلاب المؤسسات المتناظرة </a:t>
            </a:r>
          </a:p>
        </p:txBody>
      </p:sp>
      <p:sp>
        <p:nvSpPr>
          <p:cNvPr id="19" name="Down Arrow 17"/>
          <p:cNvSpPr/>
          <p:nvPr/>
        </p:nvSpPr>
        <p:spPr>
          <a:xfrm>
            <a:off x="4402282" y="5488639"/>
            <a:ext cx="609600" cy="26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itle 1"/>
          <p:cNvSpPr txBox="1">
            <a:spLocks/>
          </p:cNvSpPr>
          <p:nvPr/>
        </p:nvSpPr>
        <p:spPr>
          <a:xfrm>
            <a:off x="639086" y="681166"/>
            <a:ext cx="8183880" cy="576064"/>
          </a:xfrm>
          <a:prstGeom prst="rect">
            <a:avLst/>
          </a:prstGeom>
        </p:spPr>
        <p:txBody>
          <a:bodyPr vert="horz" anchor="b">
            <a:normAutofit/>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r>
              <a:rPr lang="ar-EG" sz="2400" dirty="0" smtClean="0">
                <a:solidFill>
                  <a:srgbClr val="C00000"/>
                </a:solidFill>
                <a:effectLst/>
                <a:latin typeface="Simplified Arabic" pitchFamily="18" charset="-78"/>
                <a:cs typeface="Simplified Arabic" pitchFamily="18" charset="-78"/>
              </a:rPr>
              <a:t>أهمية نواتج التعلم للمؤسسة التعليمية</a:t>
            </a:r>
            <a:r>
              <a:rPr lang="ar-SA" sz="2400" dirty="0" smtClean="0">
                <a:solidFill>
                  <a:sysClr val="windowText" lastClr="000000"/>
                </a:solidFill>
                <a:latin typeface="Verdana"/>
                <a:cs typeface="Tahoma"/>
              </a:rPr>
              <a:t> </a:t>
            </a:r>
            <a:endParaRPr lang="ar-SA" sz="2400" dirty="0">
              <a:solidFill>
                <a:sysClr val="windowText" lastClr="000000"/>
              </a:solidFill>
              <a:latin typeface="Verdana"/>
              <a:cs typeface="Tahoma"/>
            </a:endParaRPr>
          </a:p>
        </p:txBody>
      </p:sp>
      <p:sp>
        <p:nvSpPr>
          <p:cNvPr id="21"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512142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4" grpId="0" animBg="1"/>
      <p:bldP spid="16" grpId="0" animBg="1"/>
      <p:bldP spid="17" grpId="0" animBg="1"/>
      <p:bldP spid="18" grpId="0" animBg="1"/>
      <p:bldP spid="1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333273" y="561944"/>
            <a:ext cx="8610600" cy="76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0" name="مستطيل 9"/>
          <p:cNvSpPr/>
          <p:nvPr/>
        </p:nvSpPr>
        <p:spPr>
          <a:xfrm>
            <a:off x="152400" y="6476999"/>
            <a:ext cx="8839200" cy="782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2" name="مستطيل مستدير الزوايا 11"/>
          <p:cNvSpPr/>
          <p:nvPr/>
        </p:nvSpPr>
        <p:spPr>
          <a:xfrm>
            <a:off x="333273" y="1166191"/>
            <a:ext cx="8610599" cy="5158409"/>
          </a:xfrm>
          <a:prstGeom prst="roundRect">
            <a:avLst/>
          </a:prstGeom>
          <a:ln>
            <a:solidFill>
              <a:srgbClr val="00B050"/>
            </a:solidFill>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r">
              <a:spcBef>
                <a:spcPts val="600"/>
              </a:spcBef>
              <a:buFontTx/>
              <a:buChar char="-"/>
              <a:defRPr/>
            </a:pPr>
            <a:r>
              <a:rPr lang="ar-EG" sz="3200" kern="0" dirty="0" smtClean="0">
                <a:solidFill>
                  <a:srgbClr val="0033CC"/>
                </a:solidFill>
              </a:rPr>
              <a:t> الاختبارات </a:t>
            </a:r>
            <a:r>
              <a:rPr lang="ar-EG" sz="3200" kern="0" dirty="0">
                <a:solidFill>
                  <a:srgbClr val="0033CC"/>
                </a:solidFill>
              </a:rPr>
              <a:t>التحريرية</a:t>
            </a:r>
          </a:p>
          <a:p>
            <a:pPr algn="r">
              <a:spcBef>
                <a:spcPts val="600"/>
              </a:spcBef>
              <a:defRPr/>
            </a:pPr>
            <a:r>
              <a:rPr lang="en-US" sz="3200" kern="0" dirty="0">
                <a:solidFill>
                  <a:srgbClr val="0033CC"/>
                </a:solidFill>
              </a:rPr>
              <a:t> </a:t>
            </a:r>
            <a:r>
              <a:rPr lang="ar-EG" sz="3200" kern="0" dirty="0">
                <a:solidFill>
                  <a:srgbClr val="0033CC"/>
                </a:solidFill>
              </a:rPr>
              <a:t>الاختبارات الشفهية</a:t>
            </a:r>
          </a:p>
          <a:p>
            <a:pPr algn="r">
              <a:spcBef>
                <a:spcPts val="600"/>
              </a:spcBef>
              <a:defRPr/>
            </a:pPr>
            <a:r>
              <a:rPr lang="ar-EG" sz="3200" kern="0" dirty="0">
                <a:solidFill>
                  <a:srgbClr val="0033CC"/>
                </a:solidFill>
              </a:rPr>
              <a:t>الملاحظة</a:t>
            </a:r>
          </a:p>
          <a:p>
            <a:pPr algn="r">
              <a:spcBef>
                <a:spcPts val="600"/>
              </a:spcBef>
              <a:defRPr/>
            </a:pPr>
            <a:r>
              <a:rPr lang="ar-EG" sz="3200" kern="0" dirty="0">
                <a:solidFill>
                  <a:srgbClr val="0033CC"/>
                </a:solidFill>
              </a:rPr>
              <a:t>الاستبيانات</a:t>
            </a:r>
          </a:p>
          <a:p>
            <a:pPr algn="r">
              <a:spcBef>
                <a:spcPts val="600"/>
              </a:spcBef>
              <a:defRPr/>
            </a:pPr>
            <a:r>
              <a:rPr lang="ar-EG" sz="3200" kern="0" dirty="0">
                <a:solidFill>
                  <a:srgbClr val="0033CC"/>
                </a:solidFill>
              </a:rPr>
              <a:t>المقابلات </a:t>
            </a:r>
          </a:p>
          <a:p>
            <a:pPr algn="r">
              <a:spcBef>
                <a:spcPts val="600"/>
              </a:spcBef>
              <a:defRPr/>
            </a:pPr>
            <a:r>
              <a:rPr lang="ar-EG" sz="3200" kern="0" dirty="0">
                <a:solidFill>
                  <a:srgbClr val="0033CC"/>
                </a:solidFill>
              </a:rPr>
              <a:t>ملف الإنجاز</a:t>
            </a:r>
          </a:p>
          <a:p>
            <a:pPr algn="r">
              <a:spcBef>
                <a:spcPts val="600"/>
              </a:spcBef>
              <a:defRPr/>
            </a:pPr>
            <a:r>
              <a:rPr lang="ar-EG" sz="3200" kern="0" dirty="0">
                <a:solidFill>
                  <a:srgbClr val="0033CC"/>
                </a:solidFill>
              </a:rPr>
              <a:t>مقاييس التقدير الشمولية </a:t>
            </a:r>
            <a:r>
              <a:rPr lang="ar-EG" sz="3200" kern="0" dirty="0" smtClean="0">
                <a:solidFill>
                  <a:srgbClr val="0033CC"/>
                </a:solidFill>
              </a:rPr>
              <a:t>والتحليلية</a:t>
            </a:r>
          </a:p>
          <a:p>
            <a:pPr algn="r">
              <a:spcBef>
                <a:spcPts val="600"/>
              </a:spcBef>
              <a:defRPr/>
            </a:pPr>
            <a:r>
              <a:rPr lang="ar-EG" sz="3200" kern="0" dirty="0" smtClean="0">
                <a:solidFill>
                  <a:srgbClr val="0033CC"/>
                </a:solidFill>
              </a:rPr>
              <a:t>المشروعات</a:t>
            </a:r>
            <a:r>
              <a:rPr lang="en-US" sz="3200" kern="0" dirty="0" smtClean="0">
                <a:solidFill>
                  <a:srgbClr val="0033CC"/>
                </a:solidFill>
              </a:rPr>
              <a:t> </a:t>
            </a:r>
            <a:endParaRPr lang="ar-EG" sz="3200" kern="0" dirty="0">
              <a:solidFill>
                <a:srgbClr val="0033CC"/>
              </a:solidFill>
            </a:endParaRPr>
          </a:p>
        </p:txBody>
      </p:sp>
      <p:sp>
        <p:nvSpPr>
          <p:cNvPr id="11" name="Title 1"/>
          <p:cNvSpPr txBox="1">
            <a:spLocks/>
          </p:cNvSpPr>
          <p:nvPr/>
        </p:nvSpPr>
        <p:spPr>
          <a:xfrm>
            <a:off x="639086" y="681166"/>
            <a:ext cx="8183880" cy="445269"/>
          </a:xfrm>
          <a:prstGeom prst="rect">
            <a:avLst/>
          </a:prstGeom>
        </p:spPr>
        <p:txBody>
          <a:bodyPr vert="horz" anchor="b">
            <a:normAutofit lnSpcReduction="10000"/>
          </a:bodyPr>
          <a:lst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r">
              <a:defRPr/>
            </a:pPr>
            <a:r>
              <a:rPr lang="ar-EG" sz="2400" dirty="0" smtClean="0">
                <a:solidFill>
                  <a:srgbClr val="C00000"/>
                </a:solidFill>
                <a:effectLst/>
                <a:latin typeface="Simplified Arabic" pitchFamily="18" charset="-78"/>
                <a:cs typeface="Simplified Arabic" pitchFamily="18" charset="-78"/>
              </a:rPr>
              <a:t>أدوات وأساليب قياس نواتج التعلم</a:t>
            </a:r>
            <a:r>
              <a:rPr lang="ar-SA" sz="2400" dirty="0" smtClean="0">
                <a:solidFill>
                  <a:sysClr val="windowText" lastClr="000000"/>
                </a:solidFill>
                <a:latin typeface="Verdana"/>
                <a:cs typeface="Tahoma"/>
              </a:rPr>
              <a:t> </a:t>
            </a:r>
            <a:endParaRPr lang="ar-SA" sz="2400" dirty="0">
              <a:solidFill>
                <a:sysClr val="windowText" lastClr="000000"/>
              </a:solidFill>
              <a:latin typeface="Verdana"/>
              <a:cs typeface="Tahoma"/>
            </a:endParaRPr>
          </a:p>
        </p:txBody>
      </p:sp>
      <p:sp>
        <p:nvSpPr>
          <p:cNvPr id="6" name="مربع نص 19"/>
          <p:cNvSpPr txBox="1"/>
          <p:nvPr/>
        </p:nvSpPr>
        <p:spPr>
          <a:xfrm>
            <a:off x="5535430" y="41438"/>
            <a:ext cx="3608570" cy="400110"/>
          </a:xfrm>
          <a:prstGeom prst="rect">
            <a:avLst/>
          </a:prstGeom>
          <a:noFill/>
        </p:spPr>
        <p:txBody>
          <a:bodyPr wrap="square" rtlCol="0">
            <a:spAutoFit/>
          </a:bodyPr>
          <a:lstStyle/>
          <a:p>
            <a:pPr algn="ctr"/>
            <a:r>
              <a:rPr lang="ar-EG" sz="2000" dirty="0">
                <a:solidFill>
                  <a:srgbClr val="F79646"/>
                </a:solidFill>
                <a:effectLst>
                  <a:outerShdw blurRad="38100" dist="38100" dir="2700000" algn="tl">
                    <a:srgbClr val="000000">
                      <a:alpha val="43137"/>
                    </a:srgbClr>
                  </a:outerShdw>
                </a:effectLst>
                <a:cs typeface="SC_KHALID" pitchFamily="2" charset="-78"/>
              </a:rPr>
              <a:t>ورشة عمل جدول المواصفات واختيار مفردات الاختبار</a:t>
            </a:r>
          </a:p>
        </p:txBody>
      </p:sp>
    </p:spTree>
    <p:extLst>
      <p:ext uri="{BB962C8B-B14F-4D97-AF65-F5344CB8AC3E}">
        <p14:creationId xmlns:p14="http://schemas.microsoft.com/office/powerpoint/2010/main" val="3377495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واجه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واجهة">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4123</TotalTime>
  <Words>3233</Words>
  <Application>Microsoft Office PowerPoint</Application>
  <PresentationFormat>On-screen Show (4:3)</PresentationFormat>
  <Paragraphs>368</Paragraphs>
  <Slides>45</Slides>
  <Notes>39</Notes>
  <HiddenSlides>0</HiddenSlides>
  <MMClips>0</MMClips>
  <ScaleCrop>false</ScaleCrop>
  <HeadingPairs>
    <vt:vector size="4" baseType="variant">
      <vt:variant>
        <vt:lpstr>Theme</vt:lpstr>
      </vt:variant>
      <vt:variant>
        <vt:i4>11</vt:i4>
      </vt:variant>
      <vt:variant>
        <vt:lpstr>Slide Titles</vt:lpstr>
      </vt:variant>
      <vt:variant>
        <vt:i4>45</vt:i4>
      </vt:variant>
    </vt:vector>
  </HeadingPairs>
  <TitlesOfParts>
    <vt:vector size="56" baseType="lpstr">
      <vt:lpstr>نسق Office</vt:lpstr>
      <vt:lpstr>واجهة</vt:lpstr>
      <vt:lpstr>1_نسق Office</vt:lpstr>
      <vt:lpstr>2_نسق Office</vt:lpstr>
      <vt:lpstr>3_نسق Office</vt:lpstr>
      <vt:lpstr>4_نسق Office</vt:lpstr>
      <vt:lpstr>5_نسق Office</vt:lpstr>
      <vt:lpstr>6_نسق Office</vt:lpstr>
      <vt:lpstr>8_نسق Office</vt:lpstr>
      <vt:lpstr>7_نسق Office</vt:lpstr>
      <vt:lpstr>9_نسق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التحولات الناتجه عن التقويم التربوي البديل </vt:lpstr>
      <vt:lpstr>PowerPoint Presentation</vt:lpstr>
      <vt:lpstr>PowerPoint Presentation</vt:lpstr>
      <vt:lpstr>PowerPoint Presentation</vt:lpstr>
      <vt:lpstr>PowerPoint Presentation</vt:lpstr>
      <vt:lpstr>PowerPoint Presentation</vt:lpstr>
      <vt:lpstr>   خطوات اختيار المفردات في بنوك الأسئلة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wael</dc:creator>
  <cp:lastModifiedBy>Computec</cp:lastModifiedBy>
  <cp:revision>318</cp:revision>
  <dcterms:created xsi:type="dcterms:W3CDTF">2012-12-14T21:15:35Z</dcterms:created>
  <dcterms:modified xsi:type="dcterms:W3CDTF">2018-12-10T17:38:47Z</dcterms:modified>
</cp:coreProperties>
</file>