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ink/ink1.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6" r:id="rId2"/>
    <p:sldId id="271" r:id="rId3"/>
    <p:sldId id="272" r:id="rId4"/>
    <p:sldId id="273" r:id="rId5"/>
    <p:sldId id="269" r:id="rId6"/>
    <p:sldId id="257" r:id="rId7"/>
    <p:sldId id="258" r:id="rId8"/>
    <p:sldId id="259" r:id="rId9"/>
    <p:sldId id="260" r:id="rId10"/>
    <p:sldId id="261" r:id="rId11"/>
    <p:sldId id="262" r:id="rId12"/>
    <p:sldId id="263" r:id="rId13"/>
    <p:sldId id="264" r:id="rId14"/>
    <p:sldId id="265" r:id="rId15"/>
    <p:sldId id="266" r:id="rId16"/>
    <p:sldId id="268" r:id="rId17"/>
    <p:sldId id="270" r:id="rId18"/>
    <p:sldId id="274" r:id="rId19"/>
    <p:sldId id="275"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248" autoAdjust="0"/>
    <p:restoredTop sz="94660"/>
  </p:normalViewPr>
  <p:slideViewPr>
    <p:cSldViewPr snapToGrid="0">
      <p:cViewPr varScale="1">
        <p:scale>
          <a:sx n="64" d="100"/>
          <a:sy n="64" d="100"/>
        </p:scale>
        <p:origin x="72" y="162"/>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2.vml.rels><?xml version="1.0" encoding="UTF-8" standalone="yes"?>
<Relationships xmlns="http://schemas.openxmlformats.org/package/2006/relationships"><Relationship Id="rId8" Type="http://schemas.openxmlformats.org/officeDocument/2006/relationships/image" Target="../media/image41.wmf"/><Relationship Id="rId3" Type="http://schemas.openxmlformats.org/officeDocument/2006/relationships/image" Target="../media/image36.wmf"/><Relationship Id="rId7" Type="http://schemas.openxmlformats.org/officeDocument/2006/relationships/image" Target="../media/image40.wmf"/><Relationship Id="rId2" Type="http://schemas.openxmlformats.org/officeDocument/2006/relationships/image" Target="../media/image35.wmf"/><Relationship Id="rId1" Type="http://schemas.openxmlformats.org/officeDocument/2006/relationships/image" Target="../media/image34.wmf"/><Relationship Id="rId6" Type="http://schemas.openxmlformats.org/officeDocument/2006/relationships/image" Target="../media/image39.wmf"/><Relationship Id="rId11" Type="http://schemas.openxmlformats.org/officeDocument/2006/relationships/image" Target="../media/image44.wmf"/><Relationship Id="rId5" Type="http://schemas.openxmlformats.org/officeDocument/2006/relationships/image" Target="../media/image38.wmf"/><Relationship Id="rId10" Type="http://schemas.openxmlformats.org/officeDocument/2006/relationships/image" Target="../media/image43.wmf"/><Relationship Id="rId4" Type="http://schemas.openxmlformats.org/officeDocument/2006/relationships/image" Target="../media/image37.wmf"/><Relationship Id="rId9" Type="http://schemas.openxmlformats.org/officeDocument/2006/relationships/image" Target="../media/image42.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5.e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52.wmf"/><Relationship Id="rId7" Type="http://schemas.openxmlformats.org/officeDocument/2006/relationships/image" Target="../media/image56.wmf"/><Relationship Id="rId2" Type="http://schemas.openxmlformats.org/officeDocument/2006/relationships/image" Target="../media/image51.wmf"/><Relationship Id="rId1" Type="http://schemas.openxmlformats.org/officeDocument/2006/relationships/image" Target="../media/image50.wmf"/><Relationship Id="rId6" Type="http://schemas.openxmlformats.org/officeDocument/2006/relationships/image" Target="../media/image55.wmf"/><Relationship Id="rId5" Type="http://schemas.openxmlformats.org/officeDocument/2006/relationships/image" Target="../media/image54.wmf"/><Relationship Id="rId4" Type="http://schemas.openxmlformats.org/officeDocument/2006/relationships/image" Target="../media/image53.wmf"/></Relationships>
</file>

<file path=ppt/ink/ink1.xml><?xml version="1.0" encoding="utf-8"?>
<inkml:ink xmlns:inkml="http://www.w3.org/2003/InkML">
  <inkml:definitions>
    <inkml:context xml:id="ctx0">
      <inkml:inkSource xml:id="inkSrc0">
        <inkml:traceFormat>
          <inkml:channel name="X" type="integer" max="1600" units="cm"/>
          <inkml:channel name="Y" type="integer" max="900" units="cm"/>
          <inkml:channel name="T" type="integer" max="2.14748E9" units="dev"/>
        </inkml:traceFormat>
        <inkml:channelProperties>
          <inkml:channelProperty channel="X" name="resolution" value="54.42177" units="1/cm"/>
          <inkml:channelProperty channel="Y" name="resolution" value="54.21687" units="1/cm"/>
          <inkml:channelProperty channel="T" name="resolution" value="1" units="1/dev"/>
        </inkml:channelProperties>
      </inkml:inkSource>
      <inkml:timestamp xml:id="ts0" timeString="2018-05-12T22:03:55.226"/>
    </inkml:context>
    <inkml:brush xml:id="br0">
      <inkml:brushProperty name="width" value="0.05" units="cm"/>
      <inkml:brushProperty name="height" value="0.05" units="cm"/>
      <inkml:brushProperty name="color" value="#177D36"/>
      <inkml:brushProperty name="fitToCurve" value="1"/>
    </inkml:brush>
  </inkml:definitions>
  <inkml:trace contextRef="#ctx0" brushRef="#br0">0 0 0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C25BE55-C916-49F6-8387-FAEF224824E8}" type="datetimeFigureOut">
              <a:rPr lang="en-US" smtClean="0"/>
              <a:t>5/15/2018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58EF188-9B3F-4F13-8301-65CC3F220A1D}" type="slidenum">
              <a:rPr lang="en-US" smtClean="0"/>
              <a:t>‹#›</a:t>
            </a:fld>
            <a:endParaRPr lang="en-US"/>
          </a:p>
        </p:txBody>
      </p:sp>
    </p:spTree>
    <p:extLst>
      <p:ext uri="{BB962C8B-B14F-4D97-AF65-F5344CB8AC3E}">
        <p14:creationId xmlns:p14="http://schemas.microsoft.com/office/powerpoint/2010/main" val="38373443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58EF188-9B3F-4F13-8301-65CC3F220A1D}" type="slidenum">
              <a:rPr lang="en-US" smtClean="0"/>
              <a:t>8</a:t>
            </a:fld>
            <a:endParaRPr lang="en-US"/>
          </a:p>
        </p:txBody>
      </p:sp>
    </p:spTree>
    <p:extLst>
      <p:ext uri="{BB962C8B-B14F-4D97-AF65-F5344CB8AC3E}">
        <p14:creationId xmlns:p14="http://schemas.microsoft.com/office/powerpoint/2010/main" val="17443311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58EF188-9B3F-4F13-8301-65CC3F220A1D}" type="slidenum">
              <a:rPr lang="en-US" smtClean="0"/>
              <a:t>10</a:t>
            </a:fld>
            <a:endParaRPr lang="en-US"/>
          </a:p>
        </p:txBody>
      </p:sp>
    </p:spTree>
    <p:extLst>
      <p:ext uri="{BB962C8B-B14F-4D97-AF65-F5344CB8AC3E}">
        <p14:creationId xmlns:p14="http://schemas.microsoft.com/office/powerpoint/2010/main" val="328163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58EF188-9B3F-4F13-8301-65CC3F220A1D}" type="slidenum">
              <a:rPr lang="en-US" smtClean="0"/>
              <a:t>13</a:t>
            </a:fld>
            <a:endParaRPr lang="en-US"/>
          </a:p>
        </p:txBody>
      </p:sp>
    </p:spTree>
    <p:extLst>
      <p:ext uri="{BB962C8B-B14F-4D97-AF65-F5344CB8AC3E}">
        <p14:creationId xmlns:p14="http://schemas.microsoft.com/office/powerpoint/2010/main" val="20839446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1D56BC-88D5-4EA6-8465-08F0C7D8D54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703DE09-8E89-45A3-8533-8A531D9FDF5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091A3CE-CCEF-4EE8-8373-752121742E25}"/>
              </a:ext>
            </a:extLst>
          </p:cNvPr>
          <p:cNvSpPr>
            <a:spLocks noGrp="1"/>
          </p:cNvSpPr>
          <p:nvPr>
            <p:ph type="dt" sz="half" idx="10"/>
          </p:nvPr>
        </p:nvSpPr>
        <p:spPr/>
        <p:txBody>
          <a:bodyPr/>
          <a:lstStyle/>
          <a:p>
            <a:fld id="{CF5363E4-E1F5-475B-9E49-362206AF744E}" type="datetimeFigureOut">
              <a:rPr lang="en-US" smtClean="0"/>
              <a:t>5/15/2018</a:t>
            </a:fld>
            <a:endParaRPr lang="en-US"/>
          </a:p>
        </p:txBody>
      </p:sp>
      <p:sp>
        <p:nvSpPr>
          <p:cNvPr id="5" name="Footer Placeholder 4">
            <a:extLst>
              <a:ext uri="{FF2B5EF4-FFF2-40B4-BE49-F238E27FC236}">
                <a16:creationId xmlns:a16="http://schemas.microsoft.com/office/drawing/2014/main" id="{FD9BCA1E-CEFC-48C0-A564-ADC35E012E7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EA587AC-4099-4EF6-A462-9CEBA0FB8874}"/>
              </a:ext>
            </a:extLst>
          </p:cNvPr>
          <p:cNvSpPr>
            <a:spLocks noGrp="1"/>
          </p:cNvSpPr>
          <p:nvPr>
            <p:ph type="sldNum" sz="quarter" idx="12"/>
          </p:nvPr>
        </p:nvSpPr>
        <p:spPr/>
        <p:txBody>
          <a:bodyPr/>
          <a:lstStyle/>
          <a:p>
            <a:fld id="{1C2F4487-BFFD-455F-AF35-4B7C2C5B480A}" type="slidenum">
              <a:rPr lang="en-US" smtClean="0"/>
              <a:t>‹#›</a:t>
            </a:fld>
            <a:endParaRPr lang="en-US"/>
          </a:p>
        </p:txBody>
      </p:sp>
    </p:spTree>
    <p:extLst>
      <p:ext uri="{BB962C8B-B14F-4D97-AF65-F5344CB8AC3E}">
        <p14:creationId xmlns:p14="http://schemas.microsoft.com/office/powerpoint/2010/main" val="31192133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2DA1B6-DE51-4E7A-AA56-F984F939080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E2FA67F-F061-467D-A0BB-A396116E4649}"/>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58F6125-5A42-4CCF-8753-EFD4F2062E8A}"/>
              </a:ext>
            </a:extLst>
          </p:cNvPr>
          <p:cNvSpPr>
            <a:spLocks noGrp="1"/>
          </p:cNvSpPr>
          <p:nvPr>
            <p:ph type="dt" sz="half" idx="10"/>
          </p:nvPr>
        </p:nvSpPr>
        <p:spPr/>
        <p:txBody>
          <a:bodyPr/>
          <a:lstStyle/>
          <a:p>
            <a:fld id="{CF5363E4-E1F5-475B-9E49-362206AF744E}" type="datetimeFigureOut">
              <a:rPr lang="en-US" smtClean="0"/>
              <a:t>5/15/2018</a:t>
            </a:fld>
            <a:endParaRPr lang="en-US"/>
          </a:p>
        </p:txBody>
      </p:sp>
      <p:sp>
        <p:nvSpPr>
          <p:cNvPr id="5" name="Footer Placeholder 4">
            <a:extLst>
              <a:ext uri="{FF2B5EF4-FFF2-40B4-BE49-F238E27FC236}">
                <a16:creationId xmlns:a16="http://schemas.microsoft.com/office/drawing/2014/main" id="{2A1F81A7-02E5-4664-8228-FDD7F8D17B4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F42DA38-9337-41A9-8943-C1F9E46677E3}"/>
              </a:ext>
            </a:extLst>
          </p:cNvPr>
          <p:cNvSpPr>
            <a:spLocks noGrp="1"/>
          </p:cNvSpPr>
          <p:nvPr>
            <p:ph type="sldNum" sz="quarter" idx="12"/>
          </p:nvPr>
        </p:nvSpPr>
        <p:spPr/>
        <p:txBody>
          <a:bodyPr/>
          <a:lstStyle/>
          <a:p>
            <a:fld id="{1C2F4487-BFFD-455F-AF35-4B7C2C5B480A}" type="slidenum">
              <a:rPr lang="en-US" smtClean="0"/>
              <a:t>‹#›</a:t>
            </a:fld>
            <a:endParaRPr lang="en-US"/>
          </a:p>
        </p:txBody>
      </p:sp>
    </p:spTree>
    <p:extLst>
      <p:ext uri="{BB962C8B-B14F-4D97-AF65-F5344CB8AC3E}">
        <p14:creationId xmlns:p14="http://schemas.microsoft.com/office/powerpoint/2010/main" val="4023092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C0DE324-4CA0-46DD-9C3F-2CAB0F5F78E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02C7820-BFE5-4B7B-9016-6314CE332C00}"/>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A553F36-D0BF-4784-934D-124ADB90E2F6}"/>
              </a:ext>
            </a:extLst>
          </p:cNvPr>
          <p:cNvSpPr>
            <a:spLocks noGrp="1"/>
          </p:cNvSpPr>
          <p:nvPr>
            <p:ph type="dt" sz="half" idx="10"/>
          </p:nvPr>
        </p:nvSpPr>
        <p:spPr/>
        <p:txBody>
          <a:bodyPr/>
          <a:lstStyle/>
          <a:p>
            <a:fld id="{CF5363E4-E1F5-475B-9E49-362206AF744E}" type="datetimeFigureOut">
              <a:rPr lang="en-US" smtClean="0"/>
              <a:t>5/15/2018</a:t>
            </a:fld>
            <a:endParaRPr lang="en-US"/>
          </a:p>
        </p:txBody>
      </p:sp>
      <p:sp>
        <p:nvSpPr>
          <p:cNvPr id="5" name="Footer Placeholder 4">
            <a:extLst>
              <a:ext uri="{FF2B5EF4-FFF2-40B4-BE49-F238E27FC236}">
                <a16:creationId xmlns:a16="http://schemas.microsoft.com/office/drawing/2014/main" id="{29C6FF16-F49C-4008-9399-0953A530C1F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83B64CD-01E0-45CA-9532-27EAE8EB841C}"/>
              </a:ext>
            </a:extLst>
          </p:cNvPr>
          <p:cNvSpPr>
            <a:spLocks noGrp="1"/>
          </p:cNvSpPr>
          <p:nvPr>
            <p:ph type="sldNum" sz="quarter" idx="12"/>
          </p:nvPr>
        </p:nvSpPr>
        <p:spPr/>
        <p:txBody>
          <a:bodyPr/>
          <a:lstStyle/>
          <a:p>
            <a:fld id="{1C2F4487-BFFD-455F-AF35-4B7C2C5B480A}" type="slidenum">
              <a:rPr lang="en-US" smtClean="0"/>
              <a:t>‹#›</a:t>
            </a:fld>
            <a:endParaRPr lang="en-US"/>
          </a:p>
        </p:txBody>
      </p:sp>
    </p:spTree>
    <p:extLst>
      <p:ext uri="{BB962C8B-B14F-4D97-AF65-F5344CB8AC3E}">
        <p14:creationId xmlns:p14="http://schemas.microsoft.com/office/powerpoint/2010/main" val="33254941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936666-65A9-4731-AE19-3F140B9F3F6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2EB6620-D4F1-4CF0-8701-95E8E9B83CFF}"/>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2994863-81F2-4882-B006-E3337C3BCFE6}"/>
              </a:ext>
            </a:extLst>
          </p:cNvPr>
          <p:cNvSpPr>
            <a:spLocks noGrp="1"/>
          </p:cNvSpPr>
          <p:nvPr>
            <p:ph type="dt" sz="half" idx="10"/>
          </p:nvPr>
        </p:nvSpPr>
        <p:spPr/>
        <p:txBody>
          <a:bodyPr/>
          <a:lstStyle/>
          <a:p>
            <a:fld id="{CF5363E4-E1F5-475B-9E49-362206AF744E}" type="datetimeFigureOut">
              <a:rPr lang="en-US" smtClean="0"/>
              <a:t>5/15/2018</a:t>
            </a:fld>
            <a:endParaRPr lang="en-US"/>
          </a:p>
        </p:txBody>
      </p:sp>
      <p:sp>
        <p:nvSpPr>
          <p:cNvPr id="5" name="Footer Placeholder 4">
            <a:extLst>
              <a:ext uri="{FF2B5EF4-FFF2-40B4-BE49-F238E27FC236}">
                <a16:creationId xmlns:a16="http://schemas.microsoft.com/office/drawing/2014/main" id="{81A8A4CF-A833-4BC5-893A-AE9EEE4E140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980A0CD-A076-4910-AFF8-3C92B441AE0A}"/>
              </a:ext>
            </a:extLst>
          </p:cNvPr>
          <p:cNvSpPr>
            <a:spLocks noGrp="1"/>
          </p:cNvSpPr>
          <p:nvPr>
            <p:ph type="sldNum" sz="quarter" idx="12"/>
          </p:nvPr>
        </p:nvSpPr>
        <p:spPr/>
        <p:txBody>
          <a:bodyPr/>
          <a:lstStyle/>
          <a:p>
            <a:fld id="{1C2F4487-BFFD-455F-AF35-4B7C2C5B480A}" type="slidenum">
              <a:rPr lang="en-US" smtClean="0"/>
              <a:t>‹#›</a:t>
            </a:fld>
            <a:endParaRPr lang="en-US"/>
          </a:p>
        </p:txBody>
      </p:sp>
    </p:spTree>
    <p:extLst>
      <p:ext uri="{BB962C8B-B14F-4D97-AF65-F5344CB8AC3E}">
        <p14:creationId xmlns:p14="http://schemas.microsoft.com/office/powerpoint/2010/main" val="9595198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5AF792-2E02-4D0F-9FBD-7D5B20B1608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5640840-13AB-4CB0-A6DD-19A969EC5D5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2F4C3964-8256-45FA-810B-721B0C1C07C6}"/>
              </a:ext>
            </a:extLst>
          </p:cNvPr>
          <p:cNvSpPr>
            <a:spLocks noGrp="1"/>
          </p:cNvSpPr>
          <p:nvPr>
            <p:ph type="dt" sz="half" idx="10"/>
          </p:nvPr>
        </p:nvSpPr>
        <p:spPr/>
        <p:txBody>
          <a:bodyPr/>
          <a:lstStyle/>
          <a:p>
            <a:fld id="{CF5363E4-E1F5-475B-9E49-362206AF744E}" type="datetimeFigureOut">
              <a:rPr lang="en-US" smtClean="0"/>
              <a:t>5/15/2018</a:t>
            </a:fld>
            <a:endParaRPr lang="en-US"/>
          </a:p>
        </p:txBody>
      </p:sp>
      <p:sp>
        <p:nvSpPr>
          <p:cNvPr id="5" name="Footer Placeholder 4">
            <a:extLst>
              <a:ext uri="{FF2B5EF4-FFF2-40B4-BE49-F238E27FC236}">
                <a16:creationId xmlns:a16="http://schemas.microsoft.com/office/drawing/2014/main" id="{F3A9C612-ED22-4157-A7B3-F13B38C5784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5D4D50C-37E7-4DBA-BB78-6F350BAA240E}"/>
              </a:ext>
            </a:extLst>
          </p:cNvPr>
          <p:cNvSpPr>
            <a:spLocks noGrp="1"/>
          </p:cNvSpPr>
          <p:nvPr>
            <p:ph type="sldNum" sz="quarter" idx="12"/>
          </p:nvPr>
        </p:nvSpPr>
        <p:spPr/>
        <p:txBody>
          <a:bodyPr/>
          <a:lstStyle/>
          <a:p>
            <a:fld id="{1C2F4487-BFFD-455F-AF35-4B7C2C5B480A}" type="slidenum">
              <a:rPr lang="en-US" smtClean="0"/>
              <a:t>‹#›</a:t>
            </a:fld>
            <a:endParaRPr lang="en-US"/>
          </a:p>
        </p:txBody>
      </p:sp>
    </p:spTree>
    <p:extLst>
      <p:ext uri="{BB962C8B-B14F-4D97-AF65-F5344CB8AC3E}">
        <p14:creationId xmlns:p14="http://schemas.microsoft.com/office/powerpoint/2010/main" val="1649841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39C02D-DF04-4343-8478-986622EE19D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3F24142-1697-46B8-AF04-69DA0C393E16}"/>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C39B4E1-0B14-4049-ADFA-79A42222830A}"/>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098E8EE-4456-4514-8560-020AA644528E}"/>
              </a:ext>
            </a:extLst>
          </p:cNvPr>
          <p:cNvSpPr>
            <a:spLocks noGrp="1"/>
          </p:cNvSpPr>
          <p:nvPr>
            <p:ph type="dt" sz="half" idx="10"/>
          </p:nvPr>
        </p:nvSpPr>
        <p:spPr/>
        <p:txBody>
          <a:bodyPr/>
          <a:lstStyle/>
          <a:p>
            <a:fld id="{CF5363E4-E1F5-475B-9E49-362206AF744E}" type="datetimeFigureOut">
              <a:rPr lang="en-US" smtClean="0"/>
              <a:t>5/15/2018</a:t>
            </a:fld>
            <a:endParaRPr lang="en-US"/>
          </a:p>
        </p:txBody>
      </p:sp>
      <p:sp>
        <p:nvSpPr>
          <p:cNvPr id="6" name="Footer Placeholder 5">
            <a:extLst>
              <a:ext uri="{FF2B5EF4-FFF2-40B4-BE49-F238E27FC236}">
                <a16:creationId xmlns:a16="http://schemas.microsoft.com/office/drawing/2014/main" id="{128287C8-BB1F-4BD5-BBB0-5EC19AC365E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4D98C9C-F99B-4143-BD55-47260974AE1A}"/>
              </a:ext>
            </a:extLst>
          </p:cNvPr>
          <p:cNvSpPr>
            <a:spLocks noGrp="1"/>
          </p:cNvSpPr>
          <p:nvPr>
            <p:ph type="sldNum" sz="quarter" idx="12"/>
          </p:nvPr>
        </p:nvSpPr>
        <p:spPr/>
        <p:txBody>
          <a:bodyPr/>
          <a:lstStyle/>
          <a:p>
            <a:fld id="{1C2F4487-BFFD-455F-AF35-4B7C2C5B480A}" type="slidenum">
              <a:rPr lang="en-US" smtClean="0"/>
              <a:t>‹#›</a:t>
            </a:fld>
            <a:endParaRPr lang="en-US"/>
          </a:p>
        </p:txBody>
      </p:sp>
    </p:spTree>
    <p:extLst>
      <p:ext uri="{BB962C8B-B14F-4D97-AF65-F5344CB8AC3E}">
        <p14:creationId xmlns:p14="http://schemas.microsoft.com/office/powerpoint/2010/main" val="8071036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EA4B96-89BB-4A23-B51D-37923018EDB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2D19333-0497-48F3-A576-AA344E4537F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3A7FE340-E366-4BA8-9909-112C49B44E6C}"/>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21A1061-EB24-4781-AF17-4688DA1818A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C9F5F3CB-DFD1-4EB5-9EF7-A975272DD266}"/>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7DFA6F0-C5E8-4518-AF36-F396D5DCB497}"/>
              </a:ext>
            </a:extLst>
          </p:cNvPr>
          <p:cNvSpPr>
            <a:spLocks noGrp="1"/>
          </p:cNvSpPr>
          <p:nvPr>
            <p:ph type="dt" sz="half" idx="10"/>
          </p:nvPr>
        </p:nvSpPr>
        <p:spPr/>
        <p:txBody>
          <a:bodyPr/>
          <a:lstStyle/>
          <a:p>
            <a:fld id="{CF5363E4-E1F5-475B-9E49-362206AF744E}" type="datetimeFigureOut">
              <a:rPr lang="en-US" smtClean="0"/>
              <a:t>5/15/2018</a:t>
            </a:fld>
            <a:endParaRPr lang="en-US"/>
          </a:p>
        </p:txBody>
      </p:sp>
      <p:sp>
        <p:nvSpPr>
          <p:cNvPr id="8" name="Footer Placeholder 7">
            <a:extLst>
              <a:ext uri="{FF2B5EF4-FFF2-40B4-BE49-F238E27FC236}">
                <a16:creationId xmlns:a16="http://schemas.microsoft.com/office/drawing/2014/main" id="{BDBCD6F6-EB96-4606-86D6-0ED26D6E937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CB7613B-095B-45DE-8260-DCF0641A36E4}"/>
              </a:ext>
            </a:extLst>
          </p:cNvPr>
          <p:cNvSpPr>
            <a:spLocks noGrp="1"/>
          </p:cNvSpPr>
          <p:nvPr>
            <p:ph type="sldNum" sz="quarter" idx="12"/>
          </p:nvPr>
        </p:nvSpPr>
        <p:spPr/>
        <p:txBody>
          <a:bodyPr/>
          <a:lstStyle/>
          <a:p>
            <a:fld id="{1C2F4487-BFFD-455F-AF35-4B7C2C5B480A}" type="slidenum">
              <a:rPr lang="en-US" smtClean="0"/>
              <a:t>‹#›</a:t>
            </a:fld>
            <a:endParaRPr lang="en-US"/>
          </a:p>
        </p:txBody>
      </p:sp>
    </p:spTree>
    <p:extLst>
      <p:ext uri="{BB962C8B-B14F-4D97-AF65-F5344CB8AC3E}">
        <p14:creationId xmlns:p14="http://schemas.microsoft.com/office/powerpoint/2010/main" val="343505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7EAE01-219D-4179-8478-091A10AE2F4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3DB24AC-D151-4980-8A74-5396E07C7335}"/>
              </a:ext>
            </a:extLst>
          </p:cNvPr>
          <p:cNvSpPr>
            <a:spLocks noGrp="1"/>
          </p:cNvSpPr>
          <p:nvPr>
            <p:ph type="dt" sz="half" idx="10"/>
          </p:nvPr>
        </p:nvSpPr>
        <p:spPr/>
        <p:txBody>
          <a:bodyPr/>
          <a:lstStyle/>
          <a:p>
            <a:fld id="{CF5363E4-E1F5-475B-9E49-362206AF744E}" type="datetimeFigureOut">
              <a:rPr lang="en-US" smtClean="0"/>
              <a:t>5/15/2018</a:t>
            </a:fld>
            <a:endParaRPr lang="en-US"/>
          </a:p>
        </p:txBody>
      </p:sp>
      <p:sp>
        <p:nvSpPr>
          <p:cNvPr id="4" name="Footer Placeholder 3">
            <a:extLst>
              <a:ext uri="{FF2B5EF4-FFF2-40B4-BE49-F238E27FC236}">
                <a16:creationId xmlns:a16="http://schemas.microsoft.com/office/drawing/2014/main" id="{46FD7626-C731-411F-8E17-690C14E683D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B458E16-2E69-4445-A478-A6F3FF8A665E}"/>
              </a:ext>
            </a:extLst>
          </p:cNvPr>
          <p:cNvSpPr>
            <a:spLocks noGrp="1"/>
          </p:cNvSpPr>
          <p:nvPr>
            <p:ph type="sldNum" sz="quarter" idx="12"/>
          </p:nvPr>
        </p:nvSpPr>
        <p:spPr/>
        <p:txBody>
          <a:bodyPr/>
          <a:lstStyle/>
          <a:p>
            <a:fld id="{1C2F4487-BFFD-455F-AF35-4B7C2C5B480A}" type="slidenum">
              <a:rPr lang="en-US" smtClean="0"/>
              <a:t>‹#›</a:t>
            </a:fld>
            <a:endParaRPr lang="en-US"/>
          </a:p>
        </p:txBody>
      </p:sp>
    </p:spTree>
    <p:extLst>
      <p:ext uri="{BB962C8B-B14F-4D97-AF65-F5344CB8AC3E}">
        <p14:creationId xmlns:p14="http://schemas.microsoft.com/office/powerpoint/2010/main" val="8396500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30F7A3B-25DA-4740-9D5D-F923A64F8933}"/>
              </a:ext>
            </a:extLst>
          </p:cNvPr>
          <p:cNvSpPr>
            <a:spLocks noGrp="1"/>
          </p:cNvSpPr>
          <p:nvPr>
            <p:ph type="dt" sz="half" idx="10"/>
          </p:nvPr>
        </p:nvSpPr>
        <p:spPr/>
        <p:txBody>
          <a:bodyPr/>
          <a:lstStyle/>
          <a:p>
            <a:fld id="{CF5363E4-E1F5-475B-9E49-362206AF744E}" type="datetimeFigureOut">
              <a:rPr lang="en-US" smtClean="0"/>
              <a:t>5/15/2018</a:t>
            </a:fld>
            <a:endParaRPr lang="en-US"/>
          </a:p>
        </p:txBody>
      </p:sp>
      <p:sp>
        <p:nvSpPr>
          <p:cNvPr id="3" name="Footer Placeholder 2">
            <a:extLst>
              <a:ext uri="{FF2B5EF4-FFF2-40B4-BE49-F238E27FC236}">
                <a16:creationId xmlns:a16="http://schemas.microsoft.com/office/drawing/2014/main" id="{45ED6E8A-E3A5-45EB-8FD6-61FDAA96016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1CFDA49-DE7C-40DF-8B04-64F9DB89837B}"/>
              </a:ext>
            </a:extLst>
          </p:cNvPr>
          <p:cNvSpPr>
            <a:spLocks noGrp="1"/>
          </p:cNvSpPr>
          <p:nvPr>
            <p:ph type="sldNum" sz="quarter" idx="12"/>
          </p:nvPr>
        </p:nvSpPr>
        <p:spPr/>
        <p:txBody>
          <a:bodyPr/>
          <a:lstStyle/>
          <a:p>
            <a:fld id="{1C2F4487-BFFD-455F-AF35-4B7C2C5B480A}" type="slidenum">
              <a:rPr lang="en-US" smtClean="0"/>
              <a:t>‹#›</a:t>
            </a:fld>
            <a:endParaRPr lang="en-US"/>
          </a:p>
        </p:txBody>
      </p:sp>
    </p:spTree>
    <p:extLst>
      <p:ext uri="{BB962C8B-B14F-4D97-AF65-F5344CB8AC3E}">
        <p14:creationId xmlns:p14="http://schemas.microsoft.com/office/powerpoint/2010/main" val="591908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CF9C78-0D07-4B85-A916-FF2A23A85DC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B50B692-78D9-40F0-BB22-11CF4CD22A0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0DE50BE-9903-4C90-B02E-56E1B55D139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EB97E74-5465-4BC0-9E04-D69ED29A7534}"/>
              </a:ext>
            </a:extLst>
          </p:cNvPr>
          <p:cNvSpPr>
            <a:spLocks noGrp="1"/>
          </p:cNvSpPr>
          <p:nvPr>
            <p:ph type="dt" sz="half" idx="10"/>
          </p:nvPr>
        </p:nvSpPr>
        <p:spPr/>
        <p:txBody>
          <a:bodyPr/>
          <a:lstStyle/>
          <a:p>
            <a:fld id="{CF5363E4-E1F5-475B-9E49-362206AF744E}" type="datetimeFigureOut">
              <a:rPr lang="en-US" smtClean="0"/>
              <a:t>5/15/2018</a:t>
            </a:fld>
            <a:endParaRPr lang="en-US"/>
          </a:p>
        </p:txBody>
      </p:sp>
      <p:sp>
        <p:nvSpPr>
          <p:cNvPr id="6" name="Footer Placeholder 5">
            <a:extLst>
              <a:ext uri="{FF2B5EF4-FFF2-40B4-BE49-F238E27FC236}">
                <a16:creationId xmlns:a16="http://schemas.microsoft.com/office/drawing/2014/main" id="{68B30016-1CCF-497A-9BB7-F3815B2A56B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C62F807-3F85-416F-AB3B-B39690B88532}"/>
              </a:ext>
            </a:extLst>
          </p:cNvPr>
          <p:cNvSpPr>
            <a:spLocks noGrp="1"/>
          </p:cNvSpPr>
          <p:nvPr>
            <p:ph type="sldNum" sz="quarter" idx="12"/>
          </p:nvPr>
        </p:nvSpPr>
        <p:spPr/>
        <p:txBody>
          <a:bodyPr/>
          <a:lstStyle/>
          <a:p>
            <a:fld id="{1C2F4487-BFFD-455F-AF35-4B7C2C5B480A}" type="slidenum">
              <a:rPr lang="en-US" smtClean="0"/>
              <a:t>‹#›</a:t>
            </a:fld>
            <a:endParaRPr lang="en-US"/>
          </a:p>
        </p:txBody>
      </p:sp>
    </p:spTree>
    <p:extLst>
      <p:ext uri="{BB962C8B-B14F-4D97-AF65-F5344CB8AC3E}">
        <p14:creationId xmlns:p14="http://schemas.microsoft.com/office/powerpoint/2010/main" val="11105364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0A9186-E321-4A47-AD4B-4206FC85385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93C33F6-2926-4B11-9BC3-6D4AAAF50B6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8A07090-9FEF-45EF-AA5F-117B062CECB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34AC7B7-2A73-4181-8387-F5A172A50FE6}"/>
              </a:ext>
            </a:extLst>
          </p:cNvPr>
          <p:cNvSpPr>
            <a:spLocks noGrp="1"/>
          </p:cNvSpPr>
          <p:nvPr>
            <p:ph type="dt" sz="half" idx="10"/>
          </p:nvPr>
        </p:nvSpPr>
        <p:spPr/>
        <p:txBody>
          <a:bodyPr/>
          <a:lstStyle/>
          <a:p>
            <a:fld id="{CF5363E4-E1F5-475B-9E49-362206AF744E}" type="datetimeFigureOut">
              <a:rPr lang="en-US" smtClean="0"/>
              <a:t>5/15/2018</a:t>
            </a:fld>
            <a:endParaRPr lang="en-US"/>
          </a:p>
        </p:txBody>
      </p:sp>
      <p:sp>
        <p:nvSpPr>
          <p:cNvPr id="6" name="Footer Placeholder 5">
            <a:extLst>
              <a:ext uri="{FF2B5EF4-FFF2-40B4-BE49-F238E27FC236}">
                <a16:creationId xmlns:a16="http://schemas.microsoft.com/office/drawing/2014/main" id="{8BBB785D-8468-433C-BFCC-8B39F9051A2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E773E9A-2337-4552-97F9-37072AD3A43A}"/>
              </a:ext>
            </a:extLst>
          </p:cNvPr>
          <p:cNvSpPr>
            <a:spLocks noGrp="1"/>
          </p:cNvSpPr>
          <p:nvPr>
            <p:ph type="sldNum" sz="quarter" idx="12"/>
          </p:nvPr>
        </p:nvSpPr>
        <p:spPr/>
        <p:txBody>
          <a:bodyPr/>
          <a:lstStyle/>
          <a:p>
            <a:fld id="{1C2F4487-BFFD-455F-AF35-4B7C2C5B480A}" type="slidenum">
              <a:rPr lang="en-US" smtClean="0"/>
              <a:t>‹#›</a:t>
            </a:fld>
            <a:endParaRPr lang="en-US"/>
          </a:p>
        </p:txBody>
      </p:sp>
    </p:spTree>
    <p:extLst>
      <p:ext uri="{BB962C8B-B14F-4D97-AF65-F5344CB8AC3E}">
        <p14:creationId xmlns:p14="http://schemas.microsoft.com/office/powerpoint/2010/main" val="37591400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AEE41F7-DB6D-4A7C-9DAA-E5B0E99469C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BE29081-B771-4C7B-8345-91CF11C756E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A835A55-47B8-49A7-B5AD-A7BF8E94418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F5363E4-E1F5-475B-9E49-362206AF744E}" type="datetimeFigureOut">
              <a:rPr lang="en-US" smtClean="0"/>
              <a:t>5/15/2018</a:t>
            </a:fld>
            <a:endParaRPr lang="en-US"/>
          </a:p>
        </p:txBody>
      </p:sp>
      <p:sp>
        <p:nvSpPr>
          <p:cNvPr id="5" name="Footer Placeholder 4">
            <a:extLst>
              <a:ext uri="{FF2B5EF4-FFF2-40B4-BE49-F238E27FC236}">
                <a16:creationId xmlns:a16="http://schemas.microsoft.com/office/drawing/2014/main" id="{F0648D1D-9BAD-43B4-BC7F-7938F1B44DF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3D004C7-6A78-4024-9887-11905EFB818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C2F4487-BFFD-455F-AF35-4B7C2C5B480A}" type="slidenum">
              <a:rPr lang="en-US" smtClean="0"/>
              <a:t>‹#›</a:t>
            </a:fld>
            <a:endParaRPr lang="en-US"/>
          </a:p>
        </p:txBody>
      </p:sp>
    </p:spTree>
    <p:extLst>
      <p:ext uri="{BB962C8B-B14F-4D97-AF65-F5344CB8AC3E}">
        <p14:creationId xmlns:p14="http://schemas.microsoft.com/office/powerpoint/2010/main" val="1612247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22.png"/><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 Id="rId5" Type="http://schemas.openxmlformats.org/officeDocument/2006/relationships/image" Target="../media/image26.png"/><Relationship Id="rId4" Type="http://schemas.openxmlformats.org/officeDocument/2006/relationships/image" Target="../media/image25.png"/></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7.xml"/><Relationship Id="rId4" Type="http://schemas.openxmlformats.org/officeDocument/2006/relationships/image" Target="../media/image29.png"/></Relationships>
</file>

<file path=ppt/slides/_rels/slide13.xml.rels><?xml version="1.0" encoding="UTF-8" standalone="yes"?>
<Relationships xmlns="http://schemas.openxmlformats.org/package/2006/relationships"><Relationship Id="rId3" Type="http://schemas.openxmlformats.org/officeDocument/2006/relationships/image" Target="../media/image30.png"/><Relationship Id="rId7" Type="http://schemas.microsoft.com/office/2007/relationships/hdphoto" Target="../media/hdphoto7.wdp"/><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14.xml.rels><?xml version="1.0" encoding="UTF-8" standalone="yes"?>
<Relationships xmlns="http://schemas.openxmlformats.org/package/2006/relationships"><Relationship Id="rId8" Type="http://schemas.openxmlformats.org/officeDocument/2006/relationships/hyperlink" Target="https://fulbright-egypt.org/program/scholar/" TargetMode="External"/><Relationship Id="rId13" Type="http://schemas.openxmlformats.org/officeDocument/2006/relationships/oleObject" Target="../embeddings/oleObject2.bin"/><Relationship Id="rId18" Type="http://schemas.openxmlformats.org/officeDocument/2006/relationships/image" Target="../media/image36.wmf"/><Relationship Id="rId26" Type="http://schemas.openxmlformats.org/officeDocument/2006/relationships/image" Target="../media/image40.wmf"/><Relationship Id="rId3" Type="http://schemas.openxmlformats.org/officeDocument/2006/relationships/hyperlink" Target="https://fulbright-egypt.org/program/student/" TargetMode="External"/><Relationship Id="rId21" Type="http://schemas.openxmlformats.org/officeDocument/2006/relationships/oleObject" Target="../embeddings/oleObject6.bin"/><Relationship Id="rId34" Type="http://schemas.openxmlformats.org/officeDocument/2006/relationships/oleObject" Target="../embeddings/oleObject12.bin"/><Relationship Id="rId7" Type="http://schemas.openxmlformats.org/officeDocument/2006/relationships/hyperlink" Target="https://fulbright-egypt.org/program/flta/" TargetMode="External"/><Relationship Id="rId12" Type="http://schemas.openxmlformats.org/officeDocument/2006/relationships/hyperlink" Target="https://fulbright-egypt.org/program/hhh/" TargetMode="External"/><Relationship Id="rId17" Type="http://schemas.openxmlformats.org/officeDocument/2006/relationships/oleObject" Target="../embeddings/oleObject4.bin"/><Relationship Id="rId25" Type="http://schemas.openxmlformats.org/officeDocument/2006/relationships/oleObject" Target="../embeddings/oleObject8.bin"/><Relationship Id="rId33" Type="http://schemas.openxmlformats.org/officeDocument/2006/relationships/image" Target="../media/image43.wmf"/><Relationship Id="rId2" Type="http://schemas.openxmlformats.org/officeDocument/2006/relationships/slideLayout" Target="../slideLayouts/slideLayout7.xml"/><Relationship Id="rId16" Type="http://schemas.openxmlformats.org/officeDocument/2006/relationships/image" Target="../media/image35.wmf"/><Relationship Id="rId20" Type="http://schemas.openxmlformats.org/officeDocument/2006/relationships/image" Target="../media/image37.wmf"/><Relationship Id="rId29" Type="http://schemas.openxmlformats.org/officeDocument/2006/relationships/hyperlink" Target="https://fulbright-egypt.org/program/scholar-arts/" TargetMode="External"/><Relationship Id="rId1" Type="http://schemas.openxmlformats.org/officeDocument/2006/relationships/vmlDrawing" Target="../drawings/vmlDrawing2.vml"/><Relationship Id="rId6" Type="http://schemas.openxmlformats.org/officeDocument/2006/relationships/hyperlink" Target="http://fulbright-egypt.org/program/is/" TargetMode="External"/><Relationship Id="rId11" Type="http://schemas.openxmlformats.org/officeDocument/2006/relationships/hyperlink" Target="https://fulbright-egypt.org/program/cci/" TargetMode="External"/><Relationship Id="rId24" Type="http://schemas.openxmlformats.org/officeDocument/2006/relationships/image" Target="../media/image39.wmf"/><Relationship Id="rId32" Type="http://schemas.openxmlformats.org/officeDocument/2006/relationships/oleObject" Target="../embeddings/oleObject11.bin"/><Relationship Id="rId5" Type="http://schemas.openxmlformats.org/officeDocument/2006/relationships/hyperlink" Target="https://fulbright-egypt.org/program/arts/" TargetMode="External"/><Relationship Id="rId15" Type="http://schemas.openxmlformats.org/officeDocument/2006/relationships/oleObject" Target="../embeddings/oleObject3.bin"/><Relationship Id="rId23" Type="http://schemas.openxmlformats.org/officeDocument/2006/relationships/oleObject" Target="../embeddings/oleObject7.bin"/><Relationship Id="rId28" Type="http://schemas.openxmlformats.org/officeDocument/2006/relationships/image" Target="../media/image41.wmf"/><Relationship Id="rId10" Type="http://schemas.openxmlformats.org/officeDocument/2006/relationships/hyperlink" Target="https://fulbright-egypt.org/program/sir-lewisandclark/" TargetMode="External"/><Relationship Id="rId19" Type="http://schemas.openxmlformats.org/officeDocument/2006/relationships/oleObject" Target="../embeddings/oleObject5.bin"/><Relationship Id="rId31" Type="http://schemas.openxmlformats.org/officeDocument/2006/relationships/image" Target="../media/image42.wmf"/><Relationship Id="rId4" Type="http://schemas.openxmlformats.org/officeDocument/2006/relationships/hyperlink" Target="https://fulbright-egypt.org/program/vsr/" TargetMode="External"/><Relationship Id="rId9" Type="http://schemas.openxmlformats.org/officeDocument/2006/relationships/hyperlink" Target="https://fulbright-egypt.org/program/jfdp/" TargetMode="External"/><Relationship Id="rId14" Type="http://schemas.openxmlformats.org/officeDocument/2006/relationships/image" Target="../media/image34.wmf"/><Relationship Id="rId22" Type="http://schemas.openxmlformats.org/officeDocument/2006/relationships/image" Target="../media/image38.wmf"/><Relationship Id="rId27" Type="http://schemas.openxmlformats.org/officeDocument/2006/relationships/oleObject" Target="../embeddings/oleObject9.bin"/><Relationship Id="rId30" Type="http://schemas.openxmlformats.org/officeDocument/2006/relationships/oleObject" Target="../embeddings/oleObject10.bin"/><Relationship Id="rId35" Type="http://schemas.openxmlformats.org/officeDocument/2006/relationships/image" Target="../media/image44.wmf"/></Relationships>
</file>

<file path=ppt/slides/_rels/slide15.xml.rels><?xml version="1.0" encoding="UTF-8" standalone="yes"?>
<Relationships xmlns="http://schemas.openxmlformats.org/package/2006/relationships"><Relationship Id="rId8" Type="http://schemas.openxmlformats.org/officeDocument/2006/relationships/image" Target="../media/image45.emf"/><Relationship Id="rId3" Type="http://schemas.openxmlformats.org/officeDocument/2006/relationships/image" Target="../media/image46.png"/><Relationship Id="rId7" Type="http://schemas.openxmlformats.org/officeDocument/2006/relationships/oleObject" Target="../embeddings/oleObject13.bin"/><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jpeg"/><Relationship Id="rId9" Type="http://schemas.openxmlformats.org/officeDocument/2006/relationships/hyperlink" Target="https://www.britishcouncil.org.eg/en/programmes/education/newton-mosharafa-fund" TargetMode="External"/></Relationships>
</file>

<file path=ppt/slides/_rels/slide16.xml.rels><?xml version="1.0" encoding="UTF-8" standalone="yes"?>
<Relationships xmlns="http://schemas.openxmlformats.org/package/2006/relationships"><Relationship Id="rId8" Type="http://schemas.openxmlformats.org/officeDocument/2006/relationships/hyperlink" Target="http://jspscairo.com/en/program/invitation/" TargetMode="External"/><Relationship Id="rId13" Type="http://schemas.openxmlformats.org/officeDocument/2006/relationships/image" Target="../media/image52.wmf"/><Relationship Id="rId18" Type="http://schemas.openxmlformats.org/officeDocument/2006/relationships/oleObject" Target="../embeddings/oleObject18.bin"/><Relationship Id="rId26" Type="http://schemas.openxmlformats.org/officeDocument/2006/relationships/hyperlink" Target="http://jspscairo.com/en/program/c2c/" TargetMode="External"/><Relationship Id="rId3" Type="http://schemas.openxmlformats.org/officeDocument/2006/relationships/image" Target="../media/image57.png"/><Relationship Id="rId21" Type="http://schemas.openxmlformats.org/officeDocument/2006/relationships/oleObject" Target="../embeddings/oleObject19.bin"/><Relationship Id="rId7" Type="http://schemas.openxmlformats.org/officeDocument/2006/relationships/image" Target="../media/image50.wmf"/><Relationship Id="rId12" Type="http://schemas.openxmlformats.org/officeDocument/2006/relationships/oleObject" Target="../embeddings/oleObject16.bin"/><Relationship Id="rId17" Type="http://schemas.openxmlformats.org/officeDocument/2006/relationships/hyperlink" Target="http://jspscairo.com/en/program/ronpaku/" TargetMode="External"/><Relationship Id="rId25" Type="http://schemas.openxmlformats.org/officeDocument/2006/relationships/image" Target="../media/image56.wmf"/><Relationship Id="rId2" Type="http://schemas.openxmlformats.org/officeDocument/2006/relationships/slideLayout" Target="../slideLayouts/slideLayout7.xml"/><Relationship Id="rId16" Type="http://schemas.openxmlformats.org/officeDocument/2006/relationships/image" Target="../media/image53.wmf"/><Relationship Id="rId20" Type="http://schemas.openxmlformats.org/officeDocument/2006/relationships/hyperlink" Target="http://jspscairo.com/en/program/hope/" TargetMode="External"/><Relationship Id="rId1" Type="http://schemas.openxmlformats.org/officeDocument/2006/relationships/vmlDrawing" Target="../drawings/vmlDrawing4.vml"/><Relationship Id="rId6" Type="http://schemas.openxmlformats.org/officeDocument/2006/relationships/oleObject" Target="../embeddings/oleObject14.bin"/><Relationship Id="rId11" Type="http://schemas.openxmlformats.org/officeDocument/2006/relationships/hyperlink" Target="http://jspscairo.com/en/program/fellowship/" TargetMode="External"/><Relationship Id="rId24" Type="http://schemas.openxmlformats.org/officeDocument/2006/relationships/oleObject" Target="../embeddings/oleObject20.bin"/><Relationship Id="rId5" Type="http://schemas.openxmlformats.org/officeDocument/2006/relationships/image" Target="../media/image59.png"/><Relationship Id="rId15" Type="http://schemas.openxmlformats.org/officeDocument/2006/relationships/oleObject" Target="../embeddings/oleObject17.bin"/><Relationship Id="rId23" Type="http://schemas.openxmlformats.org/officeDocument/2006/relationships/hyperlink" Target="http://jspscairo.com/en/program/nikoku/" TargetMode="External"/><Relationship Id="rId10" Type="http://schemas.openxmlformats.org/officeDocument/2006/relationships/image" Target="../media/image51.wmf"/><Relationship Id="rId19" Type="http://schemas.openxmlformats.org/officeDocument/2006/relationships/image" Target="../media/image54.wmf"/><Relationship Id="rId4" Type="http://schemas.openxmlformats.org/officeDocument/2006/relationships/image" Target="../media/image58.png"/><Relationship Id="rId9" Type="http://schemas.openxmlformats.org/officeDocument/2006/relationships/oleObject" Target="../embeddings/oleObject15.bin"/><Relationship Id="rId14" Type="http://schemas.openxmlformats.org/officeDocument/2006/relationships/hyperlink" Target="http://jspscairo.com/en/program/bridge/" TargetMode="External"/><Relationship Id="rId22" Type="http://schemas.openxmlformats.org/officeDocument/2006/relationships/image" Target="../media/image55.wmf"/></Relationships>
</file>

<file path=ppt/slides/_rels/slide17.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jpeg"/><Relationship Id="rId1" Type="http://schemas.openxmlformats.org/officeDocument/2006/relationships/slideLayout" Target="../slideLayouts/slideLayout7.xml"/><Relationship Id="rId5" Type="http://schemas.openxmlformats.org/officeDocument/2006/relationships/image" Target="../media/image63.png"/><Relationship Id="rId4" Type="http://schemas.openxmlformats.org/officeDocument/2006/relationships/image" Target="../media/image62.png"/></Relationships>
</file>

<file path=ppt/slides/_rels/slide18.xml.rels><?xml version="1.0" encoding="UTF-8" standalone="yes"?>
<Relationships xmlns="http://schemas.openxmlformats.org/package/2006/relationships"><Relationship Id="rId8" Type="http://schemas.openxmlformats.org/officeDocument/2006/relationships/image" Target="../media/image70.png"/><Relationship Id="rId13" Type="http://schemas.openxmlformats.org/officeDocument/2006/relationships/image" Target="../media/image72.png"/><Relationship Id="rId3" Type="http://schemas.openxmlformats.org/officeDocument/2006/relationships/image" Target="../media/image65.png"/><Relationship Id="rId7" Type="http://schemas.openxmlformats.org/officeDocument/2006/relationships/image" Target="../media/image69.png"/><Relationship Id="rId12" Type="http://schemas.openxmlformats.org/officeDocument/2006/relationships/image" Target="../media/image71.png"/><Relationship Id="rId2" Type="http://schemas.openxmlformats.org/officeDocument/2006/relationships/image" Target="../media/image64.png"/><Relationship Id="rId16" Type="http://schemas.microsoft.com/office/2007/relationships/hdphoto" Target="../media/hdphoto8.wdp"/><Relationship Id="rId1" Type="http://schemas.openxmlformats.org/officeDocument/2006/relationships/slideLayout" Target="../slideLayouts/slideLayout7.xml"/><Relationship Id="rId6" Type="http://schemas.openxmlformats.org/officeDocument/2006/relationships/image" Target="../media/image68.png"/><Relationship Id="rId11" Type="http://schemas.openxmlformats.org/officeDocument/2006/relationships/image" Target="../media/image75.emf"/><Relationship Id="rId5" Type="http://schemas.openxmlformats.org/officeDocument/2006/relationships/image" Target="../media/image67.png"/><Relationship Id="rId15" Type="http://schemas.openxmlformats.org/officeDocument/2006/relationships/image" Target="../media/image74.png"/><Relationship Id="rId4" Type="http://schemas.openxmlformats.org/officeDocument/2006/relationships/image" Target="../media/image66.png"/><Relationship Id="rId9" Type="http://schemas.openxmlformats.org/officeDocument/2006/relationships/customXml" Target="../ink/ink1.xml"/><Relationship Id="rId14" Type="http://schemas.openxmlformats.org/officeDocument/2006/relationships/image" Target="../media/image7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5.png"/><Relationship Id="rId13" Type="http://schemas.microsoft.com/office/2007/relationships/hdphoto" Target="../media/hdphoto5.wdp"/><Relationship Id="rId3" Type="http://schemas.openxmlformats.org/officeDocument/2006/relationships/hyperlink" Target="Grants%20links/Tentative_STDF_Calls_Calendar-Copy.pdf" TargetMode="External"/><Relationship Id="rId7" Type="http://schemas.microsoft.com/office/2007/relationships/hdphoto" Target="../media/hdphoto2.wdp"/><Relationship Id="rId12" Type="http://schemas.openxmlformats.org/officeDocument/2006/relationships/image" Target="../media/image7.png"/><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4.png"/><Relationship Id="rId11" Type="http://schemas.microsoft.com/office/2007/relationships/hdphoto" Target="../media/hdphoto4.wdp"/><Relationship Id="rId5" Type="http://schemas.openxmlformats.org/officeDocument/2006/relationships/image" Target="../media/image3.wmf"/><Relationship Id="rId15" Type="http://schemas.microsoft.com/office/2007/relationships/hdphoto" Target="../media/hdphoto6.wdp"/><Relationship Id="rId10" Type="http://schemas.openxmlformats.org/officeDocument/2006/relationships/image" Target="../media/image6.png"/><Relationship Id="rId4" Type="http://schemas.openxmlformats.org/officeDocument/2006/relationships/oleObject" Target="../embeddings/oleObject1.bin"/><Relationship Id="rId9" Type="http://schemas.microsoft.com/office/2007/relationships/hdphoto" Target="../media/hdphoto3.wdp"/><Relationship Id="rId1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hyperlink" Target="http://www.erasmusplus-egypt.eu/index.php/en/erasmus/erasmus-opportunities/mobility" TargetMode="External"/><Relationship Id="rId2" Type="http://schemas.openxmlformats.org/officeDocument/2006/relationships/hyperlink" Target="http://www.erasmusplus-egypt.eu/index.php/en/erasmus/erasmus-opportunities/capacity-bulding" TargetMode="Externa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hyperlink" Target="https://eacea.ec.europa.eu/erasmus-plus/actions/key-action-2-cooperation-for-innovation-and-exchange-good-practices/capacity-0_en"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 Id="rId9"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5ACB49-3DA3-458C-B3C7-648EACFE77DE}"/>
              </a:ext>
            </a:extLst>
          </p:cNvPr>
          <p:cNvSpPr>
            <a:spLocks noGrp="1"/>
          </p:cNvSpPr>
          <p:nvPr>
            <p:ph type="ctrTitle"/>
          </p:nvPr>
        </p:nvSpPr>
        <p:spPr>
          <a:xfrm>
            <a:off x="1393721" y="4758190"/>
            <a:ext cx="9144000" cy="2387600"/>
          </a:xfr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noAutofit/>
          </a:bodyPr>
          <a:lstStyle/>
          <a:p>
            <a:r>
              <a:rPr lang="ar-EG" sz="4800" dirty="0"/>
              <a:t>التعريف بمكتب المنح والعلاقات الدولية والتعاون فى المشروعات البحثية</a:t>
            </a:r>
            <a:br>
              <a:rPr lang="en-US" sz="4800" dirty="0"/>
            </a:br>
            <a:r>
              <a:rPr lang="en-US" sz="4800" dirty="0"/>
              <a:t>International Relations Office of Damietta University </a:t>
            </a:r>
            <a:br>
              <a:rPr lang="en-US" sz="4800" dirty="0"/>
            </a:br>
            <a:r>
              <a:rPr lang="en-US" sz="4800" dirty="0"/>
              <a:t>DUIRO</a:t>
            </a:r>
            <a:br>
              <a:rPr lang="en-US" sz="4800" dirty="0"/>
            </a:br>
            <a:endParaRPr lang="en-US" sz="4800" dirty="0">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81A7A8C4-AEB2-4CC4-9A2C-73100444923D}"/>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31000"/>
                    </a14:imgEffect>
                    <a14:imgEffect>
                      <a14:brightnessContrast contrast="32000"/>
                    </a14:imgEffect>
                  </a14:imgLayer>
                </a14:imgProps>
              </a:ext>
              <a:ext uri="{28A0092B-C50C-407E-A947-70E740481C1C}">
                <a14:useLocalDpi xmlns:a14="http://schemas.microsoft.com/office/drawing/2010/main" val="0"/>
              </a:ext>
            </a:extLst>
          </a:blip>
          <a:stretch>
            <a:fillRect/>
          </a:stretch>
        </p:blipFill>
        <p:spPr>
          <a:xfrm>
            <a:off x="1127022" y="867005"/>
            <a:ext cx="3324241" cy="1232805"/>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contourW="12700">
            <a:bevelT w="234950" h="38100" prst="artDeco"/>
            <a:bevelB w="260350"/>
            <a:extrusionClr>
              <a:schemeClr val="accent2"/>
            </a:extrusionClr>
            <a:contourClr>
              <a:schemeClr val="bg1">
                <a:lumMod val="65000"/>
              </a:schemeClr>
            </a:contourClr>
          </a:sp3d>
        </p:spPr>
      </p:pic>
      <p:pic>
        <p:nvPicPr>
          <p:cNvPr id="5" name="Picture 4">
            <a:extLst>
              <a:ext uri="{FF2B5EF4-FFF2-40B4-BE49-F238E27FC236}">
                <a16:creationId xmlns:a16="http://schemas.microsoft.com/office/drawing/2014/main" id="{E0220B6B-C7BE-4407-848A-9D1770542BA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14533" y="0"/>
            <a:ext cx="3090333" cy="3090333"/>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Tree>
    <p:extLst>
      <p:ext uri="{BB962C8B-B14F-4D97-AF65-F5344CB8AC3E}">
        <p14:creationId xmlns:p14="http://schemas.microsoft.com/office/powerpoint/2010/main" val="36099638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2651" y="286571"/>
            <a:ext cx="3159806" cy="954107"/>
          </a:xfrm>
          <a:prstGeom prst="rect">
            <a:avLst/>
          </a:prstGeom>
        </p:spPr>
        <p:txBody>
          <a:bodyPr wrap="square">
            <a:spAutoFit/>
          </a:bodyPr>
          <a:lstStyle/>
          <a:p>
            <a:r>
              <a:rPr lang="en-US" sz="2000" b="1" dirty="0">
                <a:solidFill>
                  <a:srgbClr val="333333"/>
                </a:solidFill>
                <a:latin typeface="Arial"/>
              </a:rPr>
              <a:t>Scholarship database</a:t>
            </a:r>
          </a:p>
          <a:p>
            <a:br>
              <a:rPr lang="en-US" dirty="0"/>
            </a:br>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23086" y="586013"/>
            <a:ext cx="3258231" cy="5967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2651" y="1209901"/>
            <a:ext cx="8065635" cy="52114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44055" y="3118759"/>
            <a:ext cx="3548743" cy="33025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87351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052"/>
                                        </p:tgtEl>
                                        <p:attrNameLst>
                                          <p:attrName>style.visibility</p:attrName>
                                        </p:attrNameLst>
                                      </p:cBhvr>
                                      <p:to>
                                        <p:strVal val="visible"/>
                                      </p:to>
                                    </p:set>
                                    <p:animEffect transition="in" filter="randombar(horizontal)">
                                      <p:cBhvr>
                                        <p:cTn id="7" dur="50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19314" y="339021"/>
            <a:ext cx="8331200" cy="1200329"/>
          </a:xfrm>
          <a:prstGeom prst="rect">
            <a:avLst/>
          </a:prstGeom>
        </p:spPr>
        <p:txBody>
          <a:bodyPr wrap="square">
            <a:spAutoFit/>
          </a:bodyPr>
          <a:lstStyle/>
          <a:p>
            <a:r>
              <a:rPr lang="en-US" b="1" dirty="0">
                <a:solidFill>
                  <a:srgbClr val="333333"/>
                </a:solidFill>
                <a:latin typeface="inherit"/>
              </a:rPr>
              <a:t>German Egyptian Mobility Program for Scientific Exchange and Excellence Development </a:t>
            </a:r>
            <a:r>
              <a:rPr lang="en-US" b="1" dirty="0" err="1">
                <a:solidFill>
                  <a:srgbClr val="333333"/>
                </a:solidFill>
                <a:latin typeface="inherit"/>
              </a:rPr>
              <a:t>Programme</a:t>
            </a:r>
            <a:r>
              <a:rPr lang="en-US" b="1" dirty="0">
                <a:solidFill>
                  <a:srgbClr val="333333"/>
                </a:solidFill>
                <a:latin typeface="inherit"/>
              </a:rPr>
              <a:t> (GE-SEED)</a:t>
            </a:r>
          </a:p>
          <a:p>
            <a:br>
              <a:rPr lang="en-US" dirty="0">
                <a:solidFill>
                  <a:srgbClr val="333333"/>
                </a:solidFill>
                <a:latin typeface="Arial"/>
              </a:rPr>
            </a:br>
            <a:endParaRPr lang="en-US" dirty="0"/>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702982" y="339021"/>
            <a:ext cx="3218302" cy="1714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9314" y="1477259"/>
            <a:ext cx="7058025" cy="1152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319314" y="2629784"/>
            <a:ext cx="12061371" cy="646331"/>
          </a:xfrm>
          <a:prstGeom prst="rect">
            <a:avLst/>
          </a:prstGeom>
        </p:spPr>
        <p:txBody>
          <a:bodyPr wrap="square">
            <a:spAutoFit/>
          </a:bodyPr>
          <a:lstStyle/>
          <a:p>
            <a:r>
              <a:rPr lang="en-US" dirty="0">
                <a:solidFill>
                  <a:srgbClr val="FF0000"/>
                </a:solidFill>
              </a:rPr>
              <a:t>The main goal of this program is to encourage partnerships between both sides and enhance collaboration and technology transfer.</a:t>
            </a:r>
          </a:p>
        </p:txBody>
      </p:sp>
      <p:pic>
        <p:nvPicPr>
          <p:cNvPr id="307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24988" y="4308334"/>
            <a:ext cx="6755988" cy="21138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9991" y="3276115"/>
            <a:ext cx="5199324" cy="20644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054410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53520" y="414048"/>
            <a:ext cx="7337521" cy="461665"/>
          </a:xfrm>
          <a:prstGeom prst="rect">
            <a:avLst/>
          </a:prstGeom>
        </p:spPr>
        <p:txBody>
          <a:bodyPr wrap="none">
            <a:spAutoFit/>
          </a:bodyPr>
          <a:lstStyle/>
          <a:p>
            <a:r>
              <a:rPr lang="en-US" sz="2400" b="1" dirty="0"/>
              <a:t>The German Egyptian Research Fund </a:t>
            </a:r>
            <a:r>
              <a:rPr lang="en-US" sz="2400" b="1" dirty="0" err="1"/>
              <a:t>Programme</a:t>
            </a:r>
            <a:r>
              <a:rPr lang="en-US" sz="2400" b="1" dirty="0"/>
              <a:t> (GERF)</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20075" y="414048"/>
            <a:ext cx="3667125" cy="1952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553520" y="1237466"/>
            <a:ext cx="6877794" cy="1200329"/>
          </a:xfrm>
          <a:prstGeom prst="rect">
            <a:avLst/>
          </a:prstGeom>
        </p:spPr>
        <p:txBody>
          <a:bodyPr wrap="square">
            <a:spAutoFit/>
          </a:bodyPr>
          <a:lstStyle/>
          <a:p>
            <a:pPr algn="just"/>
            <a:r>
              <a:rPr lang="en-US" dirty="0"/>
              <a:t> The grants are intended to give researchers – including young scientists – an opportunity to address new areas of scientific research. Research results generated in these projects are to be developed into concrete applications.</a:t>
            </a:r>
          </a:p>
        </p:txBody>
      </p:sp>
      <p:sp>
        <p:nvSpPr>
          <p:cNvPr id="4" name="Rectangle 3"/>
          <p:cNvSpPr/>
          <p:nvPr/>
        </p:nvSpPr>
        <p:spPr>
          <a:xfrm>
            <a:off x="249500" y="2437795"/>
            <a:ext cx="10677090" cy="1477328"/>
          </a:xfrm>
          <a:prstGeom prst="rect">
            <a:avLst/>
          </a:prstGeom>
        </p:spPr>
        <p:txBody>
          <a:bodyPr wrap="none">
            <a:spAutoFit/>
          </a:bodyPr>
          <a:lstStyle/>
          <a:p>
            <a:r>
              <a:rPr lang="en-US" b="1" dirty="0"/>
              <a:t>Who Can Apply?</a:t>
            </a:r>
          </a:p>
          <a:p>
            <a:pPr marL="285750" indent="-285750">
              <a:buFontTx/>
              <a:buChar char="-"/>
            </a:pPr>
            <a:r>
              <a:rPr lang="en-US" dirty="0"/>
              <a:t>German-Egyptian research teams based at public or non-public Egyptian and German research organizations.</a:t>
            </a:r>
          </a:p>
          <a:p>
            <a:pPr marL="285750" indent="-285750">
              <a:buFontTx/>
              <a:buChar char="-"/>
            </a:pPr>
            <a:r>
              <a:rPr lang="en-US" dirty="0"/>
              <a:t>public or non-public institutions of higher education.</a:t>
            </a:r>
          </a:p>
          <a:p>
            <a:pPr marL="285750" indent="-285750">
              <a:buFontTx/>
              <a:buChar char="-"/>
            </a:pPr>
            <a:r>
              <a:rPr lang="en-US" dirty="0"/>
              <a:t>non-university research institutions or commercial companies</a:t>
            </a:r>
          </a:p>
          <a:p>
            <a:pPr marL="285750" indent="-285750">
              <a:buFontTx/>
              <a:buChar char="-"/>
            </a:pPr>
            <a:r>
              <a:rPr lang="en-US" dirty="0"/>
              <a:t> non-governmental and civil society organizations.</a:t>
            </a:r>
            <a:endParaRPr lang="en-US" b="1" dirty="0"/>
          </a:p>
        </p:txBody>
      </p:sp>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3520" y="4000345"/>
            <a:ext cx="6239166" cy="24482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49143" y="3421365"/>
            <a:ext cx="5442857" cy="33854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988461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7715" y="689428"/>
            <a:ext cx="1800225" cy="847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4920" y="324757"/>
            <a:ext cx="4900613" cy="342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95787" y="1482724"/>
            <a:ext cx="3400425" cy="561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6">
            <a:extLst>
              <a:ext uri="{BEBA8EAE-BF5A-486C-A8C5-ECC9F3942E4B}">
                <a14:imgProps xmlns:a14="http://schemas.microsoft.com/office/drawing/2010/main">
                  <a14:imgLayer r:embed="rId7">
                    <a14:imgEffect>
                      <a14:sharpenSoften amount="47000"/>
                    </a14:imgEffect>
                    <a14:imgEffect>
                      <a14:colorTemperature colorTemp="9272"/>
                    </a14:imgEffect>
                    <a14:imgEffect>
                      <a14:saturation sat="5000"/>
                    </a14:imgEffect>
                    <a14:imgEffect>
                      <a14:brightnessContrast bright="18000" contrast="8000"/>
                    </a14:imgEffect>
                  </a14:imgLayer>
                </a14:imgProps>
              </a:ext>
              <a:ext uri="{28A0092B-C50C-407E-A947-70E740481C1C}">
                <a14:useLocalDpi xmlns:a14="http://schemas.microsoft.com/office/drawing/2010/main" val="0"/>
              </a:ext>
            </a:extLst>
          </a:blip>
          <a:srcRect/>
          <a:stretch>
            <a:fillRect/>
          </a:stretch>
        </p:blipFill>
        <p:spPr bwMode="auto">
          <a:xfrm>
            <a:off x="0" y="2044699"/>
            <a:ext cx="12897221" cy="38945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180359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4035" y="623723"/>
            <a:ext cx="4521046" cy="369332"/>
          </a:xfrm>
          <a:prstGeom prst="rect">
            <a:avLst/>
          </a:prstGeom>
        </p:spPr>
        <p:txBody>
          <a:bodyPr wrap="none">
            <a:spAutoFit/>
          </a:bodyPr>
          <a:lstStyle/>
          <a:p>
            <a:r>
              <a:rPr lang="en-US" dirty="0">
                <a:hlinkClick r:id="rId3"/>
              </a:rPr>
              <a:t>https://fulbright-egypt.org/program/student/</a:t>
            </a:r>
            <a:r>
              <a:rPr lang="en-US" dirty="0"/>
              <a:t> </a:t>
            </a:r>
          </a:p>
        </p:txBody>
      </p:sp>
      <p:sp>
        <p:nvSpPr>
          <p:cNvPr id="3" name="Rectangle 2"/>
          <p:cNvSpPr/>
          <p:nvPr/>
        </p:nvSpPr>
        <p:spPr>
          <a:xfrm>
            <a:off x="254035" y="993055"/>
            <a:ext cx="4078681" cy="369332"/>
          </a:xfrm>
          <a:prstGeom prst="rect">
            <a:avLst/>
          </a:prstGeom>
        </p:spPr>
        <p:txBody>
          <a:bodyPr wrap="none">
            <a:spAutoFit/>
          </a:bodyPr>
          <a:lstStyle/>
          <a:p>
            <a:r>
              <a:rPr lang="en-US" dirty="0">
                <a:hlinkClick r:id="rId4"/>
              </a:rPr>
              <a:t>https://fulbright-egypt.org/program/vsr/</a:t>
            </a:r>
            <a:r>
              <a:rPr lang="en-US" dirty="0"/>
              <a:t> </a:t>
            </a:r>
          </a:p>
        </p:txBody>
      </p:sp>
      <p:sp>
        <p:nvSpPr>
          <p:cNvPr id="4" name="Rectangle 3"/>
          <p:cNvSpPr/>
          <p:nvPr/>
        </p:nvSpPr>
        <p:spPr>
          <a:xfrm>
            <a:off x="300877" y="1388569"/>
            <a:ext cx="4158895" cy="369332"/>
          </a:xfrm>
          <a:prstGeom prst="rect">
            <a:avLst/>
          </a:prstGeom>
        </p:spPr>
        <p:txBody>
          <a:bodyPr wrap="none">
            <a:spAutoFit/>
          </a:bodyPr>
          <a:lstStyle/>
          <a:p>
            <a:r>
              <a:rPr lang="en-US" dirty="0">
                <a:hlinkClick r:id="rId5"/>
              </a:rPr>
              <a:t>https://fulbright-egypt.org/program/arts/</a:t>
            </a:r>
            <a:r>
              <a:rPr lang="en-US" dirty="0"/>
              <a:t> </a:t>
            </a:r>
          </a:p>
        </p:txBody>
      </p:sp>
      <p:sp>
        <p:nvSpPr>
          <p:cNvPr id="5" name="Rectangle 4"/>
          <p:cNvSpPr/>
          <p:nvPr/>
        </p:nvSpPr>
        <p:spPr>
          <a:xfrm>
            <a:off x="300877" y="1757901"/>
            <a:ext cx="3859646" cy="369332"/>
          </a:xfrm>
          <a:prstGeom prst="rect">
            <a:avLst/>
          </a:prstGeom>
        </p:spPr>
        <p:txBody>
          <a:bodyPr wrap="none">
            <a:spAutoFit/>
          </a:bodyPr>
          <a:lstStyle/>
          <a:p>
            <a:r>
              <a:rPr lang="en-US" dirty="0">
                <a:hlinkClick r:id="rId6"/>
              </a:rPr>
              <a:t>http://fulbright-egypt.org/program/is/</a:t>
            </a:r>
            <a:r>
              <a:rPr lang="en-US" dirty="0"/>
              <a:t> </a:t>
            </a:r>
          </a:p>
        </p:txBody>
      </p:sp>
      <p:sp>
        <p:nvSpPr>
          <p:cNvPr id="6" name="Rectangle 5"/>
          <p:cNvSpPr/>
          <p:nvPr/>
        </p:nvSpPr>
        <p:spPr>
          <a:xfrm>
            <a:off x="346017" y="2127233"/>
            <a:ext cx="4113755" cy="369332"/>
          </a:xfrm>
          <a:prstGeom prst="rect">
            <a:avLst/>
          </a:prstGeom>
        </p:spPr>
        <p:txBody>
          <a:bodyPr wrap="none">
            <a:spAutoFit/>
          </a:bodyPr>
          <a:lstStyle/>
          <a:p>
            <a:r>
              <a:rPr lang="en-US" dirty="0">
                <a:hlinkClick r:id="rId7"/>
              </a:rPr>
              <a:t>https://fulbright-egypt.org/program/flta/</a:t>
            </a:r>
            <a:r>
              <a:rPr lang="en-US" dirty="0"/>
              <a:t> </a:t>
            </a:r>
          </a:p>
        </p:txBody>
      </p:sp>
      <p:sp>
        <p:nvSpPr>
          <p:cNvPr id="7" name="Rectangle 6"/>
          <p:cNvSpPr/>
          <p:nvPr/>
        </p:nvSpPr>
        <p:spPr>
          <a:xfrm>
            <a:off x="300877" y="254391"/>
            <a:ext cx="1923732" cy="369332"/>
          </a:xfrm>
          <a:prstGeom prst="rect">
            <a:avLst/>
          </a:prstGeom>
        </p:spPr>
        <p:txBody>
          <a:bodyPr wrap="none">
            <a:spAutoFit/>
          </a:bodyPr>
          <a:lstStyle/>
          <a:p>
            <a:r>
              <a:rPr lang="en-US" b="1" cap="all" dirty="0"/>
              <a:t>STUDENT GRANTS</a:t>
            </a:r>
          </a:p>
        </p:txBody>
      </p:sp>
      <p:sp>
        <p:nvSpPr>
          <p:cNvPr id="8" name="Rectangle 7"/>
          <p:cNvSpPr/>
          <p:nvPr/>
        </p:nvSpPr>
        <p:spPr>
          <a:xfrm>
            <a:off x="300877" y="2671748"/>
            <a:ext cx="2039340" cy="923330"/>
          </a:xfrm>
          <a:prstGeom prst="rect">
            <a:avLst/>
          </a:prstGeom>
        </p:spPr>
        <p:txBody>
          <a:bodyPr wrap="square">
            <a:spAutoFit/>
          </a:bodyPr>
          <a:lstStyle/>
          <a:p>
            <a:pPr fontAlgn="base"/>
            <a:r>
              <a:rPr lang="en-US" b="1" cap="all" dirty="0"/>
              <a:t>SCHOLAR GRANTS</a:t>
            </a:r>
          </a:p>
          <a:p>
            <a:br>
              <a:rPr lang="en-US" dirty="0"/>
            </a:br>
            <a:endParaRPr lang="en-US" dirty="0"/>
          </a:p>
        </p:txBody>
      </p:sp>
      <p:sp>
        <p:nvSpPr>
          <p:cNvPr id="9" name="Rectangle 8"/>
          <p:cNvSpPr/>
          <p:nvPr/>
        </p:nvSpPr>
        <p:spPr>
          <a:xfrm>
            <a:off x="254035" y="3045823"/>
            <a:ext cx="4476034" cy="369332"/>
          </a:xfrm>
          <a:prstGeom prst="rect">
            <a:avLst/>
          </a:prstGeom>
        </p:spPr>
        <p:txBody>
          <a:bodyPr wrap="none">
            <a:spAutoFit/>
          </a:bodyPr>
          <a:lstStyle/>
          <a:p>
            <a:r>
              <a:rPr lang="en-US" dirty="0">
                <a:hlinkClick r:id="rId8"/>
              </a:rPr>
              <a:t>https://fulbright-egypt.org/program/scholar/</a:t>
            </a:r>
            <a:r>
              <a:rPr lang="en-US" dirty="0"/>
              <a:t> </a:t>
            </a:r>
          </a:p>
        </p:txBody>
      </p:sp>
      <p:sp>
        <p:nvSpPr>
          <p:cNvPr id="10" name="Rectangle 9"/>
          <p:cNvSpPr/>
          <p:nvPr/>
        </p:nvSpPr>
        <p:spPr>
          <a:xfrm>
            <a:off x="300877" y="3498280"/>
            <a:ext cx="4168321" cy="369332"/>
          </a:xfrm>
          <a:prstGeom prst="rect">
            <a:avLst/>
          </a:prstGeom>
        </p:spPr>
        <p:txBody>
          <a:bodyPr wrap="none">
            <a:spAutoFit/>
          </a:bodyPr>
          <a:lstStyle/>
          <a:p>
            <a:r>
              <a:rPr lang="en-US" dirty="0">
                <a:hlinkClick r:id="rId9"/>
              </a:rPr>
              <a:t>https://fulbright-egypt.org/program/jfdp/</a:t>
            </a:r>
            <a:r>
              <a:rPr lang="en-US" dirty="0"/>
              <a:t> </a:t>
            </a:r>
          </a:p>
        </p:txBody>
      </p:sp>
      <p:sp>
        <p:nvSpPr>
          <p:cNvPr id="11" name="Rectangle 10"/>
          <p:cNvSpPr/>
          <p:nvPr/>
        </p:nvSpPr>
        <p:spPr>
          <a:xfrm>
            <a:off x="300877" y="4001603"/>
            <a:ext cx="5369355" cy="369332"/>
          </a:xfrm>
          <a:prstGeom prst="rect">
            <a:avLst/>
          </a:prstGeom>
        </p:spPr>
        <p:txBody>
          <a:bodyPr wrap="none">
            <a:spAutoFit/>
          </a:bodyPr>
          <a:lstStyle/>
          <a:p>
            <a:r>
              <a:rPr lang="en-US" dirty="0">
                <a:hlinkClick r:id="rId10"/>
              </a:rPr>
              <a:t>https://fulbright-egypt.org/program/sir-lewisandclark/</a:t>
            </a:r>
            <a:r>
              <a:rPr lang="en-US" dirty="0"/>
              <a:t> </a:t>
            </a:r>
          </a:p>
        </p:txBody>
      </p:sp>
      <p:sp>
        <p:nvSpPr>
          <p:cNvPr id="14" name="Rectangle 13"/>
          <p:cNvSpPr/>
          <p:nvPr/>
        </p:nvSpPr>
        <p:spPr>
          <a:xfrm>
            <a:off x="346017" y="4966400"/>
            <a:ext cx="3323534" cy="923330"/>
          </a:xfrm>
          <a:prstGeom prst="rect">
            <a:avLst/>
          </a:prstGeom>
        </p:spPr>
        <p:txBody>
          <a:bodyPr wrap="square">
            <a:spAutoFit/>
          </a:bodyPr>
          <a:lstStyle/>
          <a:p>
            <a:pPr fontAlgn="base"/>
            <a:r>
              <a:rPr lang="en-US" b="1" cap="all" dirty="0"/>
              <a:t>PROFESSIONAL PROGRAMS</a:t>
            </a:r>
          </a:p>
          <a:p>
            <a:br>
              <a:rPr lang="en-US" dirty="0"/>
            </a:br>
            <a:endParaRPr lang="en-US" dirty="0"/>
          </a:p>
        </p:txBody>
      </p:sp>
      <p:sp>
        <p:nvSpPr>
          <p:cNvPr id="15" name="Rectangle 14"/>
          <p:cNvSpPr/>
          <p:nvPr/>
        </p:nvSpPr>
        <p:spPr>
          <a:xfrm>
            <a:off x="254035" y="5321104"/>
            <a:ext cx="4049891" cy="369332"/>
          </a:xfrm>
          <a:prstGeom prst="rect">
            <a:avLst/>
          </a:prstGeom>
        </p:spPr>
        <p:txBody>
          <a:bodyPr wrap="none">
            <a:spAutoFit/>
          </a:bodyPr>
          <a:lstStyle/>
          <a:p>
            <a:r>
              <a:rPr lang="en-US" dirty="0">
                <a:hlinkClick r:id="rId11"/>
              </a:rPr>
              <a:t>https://fulbright-egypt.org/program/cci/</a:t>
            </a:r>
            <a:r>
              <a:rPr lang="en-US" dirty="0"/>
              <a:t> </a:t>
            </a:r>
          </a:p>
        </p:txBody>
      </p:sp>
      <p:sp>
        <p:nvSpPr>
          <p:cNvPr id="16" name="Rectangle 15"/>
          <p:cNvSpPr/>
          <p:nvPr/>
        </p:nvSpPr>
        <p:spPr>
          <a:xfrm>
            <a:off x="317355" y="5782769"/>
            <a:ext cx="4171078" cy="369332"/>
          </a:xfrm>
          <a:prstGeom prst="rect">
            <a:avLst/>
          </a:prstGeom>
        </p:spPr>
        <p:txBody>
          <a:bodyPr wrap="none">
            <a:spAutoFit/>
          </a:bodyPr>
          <a:lstStyle/>
          <a:p>
            <a:r>
              <a:rPr lang="en-US" dirty="0">
                <a:hlinkClick r:id="rId12"/>
              </a:rPr>
              <a:t>https://fulbright-egypt.org/program/hhh/</a:t>
            </a:r>
            <a:r>
              <a:rPr lang="en-US" dirty="0"/>
              <a:t> </a:t>
            </a:r>
          </a:p>
        </p:txBody>
      </p:sp>
      <p:graphicFrame>
        <p:nvGraphicFramePr>
          <p:cNvPr id="19" name="Object 18">
            <a:extLst>
              <a:ext uri="{FF2B5EF4-FFF2-40B4-BE49-F238E27FC236}">
                <a16:creationId xmlns:a16="http://schemas.microsoft.com/office/drawing/2014/main" id="{4373E117-6222-407D-8628-A4D9CDFE2BAA}"/>
              </a:ext>
            </a:extLst>
          </p:cNvPr>
          <p:cNvGraphicFramePr>
            <a:graphicFrameLocks noChangeAspect="1"/>
          </p:cNvGraphicFramePr>
          <p:nvPr>
            <p:extLst>
              <p:ext uri="{D42A27DB-BD31-4B8C-83A1-F6EECF244321}">
                <p14:modId xmlns:p14="http://schemas.microsoft.com/office/powerpoint/2010/main" val="4063434367"/>
              </p:ext>
            </p:extLst>
          </p:nvPr>
        </p:nvGraphicFramePr>
        <p:xfrm>
          <a:off x="7012710" y="1347810"/>
          <a:ext cx="561975" cy="450850"/>
        </p:xfrm>
        <a:graphic>
          <a:graphicData uri="http://schemas.openxmlformats.org/presentationml/2006/ole">
            <mc:AlternateContent xmlns:mc="http://schemas.openxmlformats.org/markup-compatibility/2006">
              <mc:Choice xmlns:v="urn:schemas-microsoft-com:vml" Requires="v">
                <p:oleObj spid="_x0000_s2829" name="Packager Shell Object" showAsIcon="1" r:id="rId13" imgW="562320" imgH="451440" progId="Package">
                  <p:embed/>
                </p:oleObj>
              </mc:Choice>
              <mc:Fallback>
                <p:oleObj name="Packager Shell Object" showAsIcon="1" r:id="rId13" imgW="562320" imgH="451440" progId="Package">
                  <p:embed/>
                  <p:pic>
                    <p:nvPicPr>
                      <p:cNvPr id="0" name=""/>
                      <p:cNvPicPr/>
                      <p:nvPr/>
                    </p:nvPicPr>
                    <p:blipFill>
                      <a:blip r:embed="rId14"/>
                      <a:stretch>
                        <a:fillRect/>
                      </a:stretch>
                    </p:blipFill>
                    <p:spPr>
                      <a:xfrm>
                        <a:off x="7012710" y="1347810"/>
                        <a:ext cx="561975" cy="450850"/>
                      </a:xfrm>
                      <a:prstGeom prst="rect">
                        <a:avLst/>
                      </a:prstGeom>
                    </p:spPr>
                  </p:pic>
                </p:oleObj>
              </mc:Fallback>
            </mc:AlternateContent>
          </a:graphicData>
        </a:graphic>
      </p:graphicFrame>
      <p:graphicFrame>
        <p:nvGraphicFramePr>
          <p:cNvPr id="20" name="Object 19">
            <a:extLst>
              <a:ext uri="{FF2B5EF4-FFF2-40B4-BE49-F238E27FC236}">
                <a16:creationId xmlns:a16="http://schemas.microsoft.com/office/drawing/2014/main" id="{48DCC659-01B5-4966-94EC-943CD741DF81}"/>
              </a:ext>
            </a:extLst>
          </p:cNvPr>
          <p:cNvGraphicFramePr>
            <a:graphicFrameLocks noChangeAspect="1"/>
          </p:cNvGraphicFramePr>
          <p:nvPr>
            <p:extLst>
              <p:ext uri="{D42A27DB-BD31-4B8C-83A1-F6EECF244321}">
                <p14:modId xmlns:p14="http://schemas.microsoft.com/office/powerpoint/2010/main" val="3966918598"/>
              </p:ext>
            </p:extLst>
          </p:nvPr>
        </p:nvGraphicFramePr>
        <p:xfrm>
          <a:off x="5004085" y="459080"/>
          <a:ext cx="1309688" cy="450850"/>
        </p:xfrm>
        <a:graphic>
          <a:graphicData uri="http://schemas.openxmlformats.org/presentationml/2006/ole">
            <mc:AlternateContent xmlns:mc="http://schemas.openxmlformats.org/markup-compatibility/2006">
              <mc:Choice xmlns:v="urn:schemas-microsoft-com:vml" Requires="v">
                <p:oleObj spid="_x0000_s2830" name="Packager Shell Object" showAsIcon="1" r:id="rId15" imgW="1309680" imgH="451440" progId="Package">
                  <p:embed/>
                </p:oleObj>
              </mc:Choice>
              <mc:Fallback>
                <p:oleObj name="Packager Shell Object" showAsIcon="1" r:id="rId15" imgW="1309680" imgH="451440" progId="Package">
                  <p:embed/>
                  <p:pic>
                    <p:nvPicPr>
                      <p:cNvPr id="0" name=""/>
                      <p:cNvPicPr/>
                      <p:nvPr/>
                    </p:nvPicPr>
                    <p:blipFill>
                      <a:blip r:embed="rId16"/>
                      <a:stretch>
                        <a:fillRect/>
                      </a:stretch>
                    </p:blipFill>
                    <p:spPr>
                      <a:xfrm>
                        <a:off x="5004085" y="459080"/>
                        <a:ext cx="1309688" cy="450850"/>
                      </a:xfrm>
                      <a:prstGeom prst="rect">
                        <a:avLst/>
                      </a:prstGeom>
                    </p:spPr>
                  </p:pic>
                </p:oleObj>
              </mc:Fallback>
            </mc:AlternateContent>
          </a:graphicData>
        </a:graphic>
      </p:graphicFrame>
      <p:graphicFrame>
        <p:nvGraphicFramePr>
          <p:cNvPr id="21" name="Object 20">
            <a:extLst>
              <a:ext uri="{FF2B5EF4-FFF2-40B4-BE49-F238E27FC236}">
                <a16:creationId xmlns:a16="http://schemas.microsoft.com/office/drawing/2014/main" id="{1FD6B816-1400-4230-BE0E-CB47A3A189D7}"/>
              </a:ext>
            </a:extLst>
          </p:cNvPr>
          <p:cNvGraphicFramePr>
            <a:graphicFrameLocks noChangeAspect="1"/>
          </p:cNvGraphicFramePr>
          <p:nvPr>
            <p:extLst>
              <p:ext uri="{D42A27DB-BD31-4B8C-83A1-F6EECF244321}">
                <p14:modId xmlns:p14="http://schemas.microsoft.com/office/powerpoint/2010/main" val="3197662738"/>
              </p:ext>
            </p:extLst>
          </p:nvPr>
        </p:nvGraphicFramePr>
        <p:xfrm>
          <a:off x="5968428" y="909930"/>
          <a:ext cx="1322387" cy="450850"/>
        </p:xfrm>
        <a:graphic>
          <a:graphicData uri="http://schemas.openxmlformats.org/presentationml/2006/ole">
            <mc:AlternateContent xmlns:mc="http://schemas.openxmlformats.org/markup-compatibility/2006">
              <mc:Choice xmlns:v="urn:schemas-microsoft-com:vml" Requires="v">
                <p:oleObj spid="_x0000_s2831" name="Packager Shell Object" showAsIcon="1" r:id="rId17" imgW="1323000" imgH="451440" progId="Package">
                  <p:embed/>
                </p:oleObj>
              </mc:Choice>
              <mc:Fallback>
                <p:oleObj name="Packager Shell Object" showAsIcon="1" r:id="rId17" imgW="1323000" imgH="451440" progId="Package">
                  <p:embed/>
                  <p:pic>
                    <p:nvPicPr>
                      <p:cNvPr id="0" name=""/>
                      <p:cNvPicPr/>
                      <p:nvPr/>
                    </p:nvPicPr>
                    <p:blipFill>
                      <a:blip r:embed="rId18"/>
                      <a:stretch>
                        <a:fillRect/>
                      </a:stretch>
                    </p:blipFill>
                    <p:spPr>
                      <a:xfrm>
                        <a:off x="5968428" y="909930"/>
                        <a:ext cx="1322387" cy="450850"/>
                      </a:xfrm>
                      <a:prstGeom prst="rect">
                        <a:avLst/>
                      </a:prstGeom>
                    </p:spPr>
                  </p:pic>
                </p:oleObj>
              </mc:Fallback>
            </mc:AlternateContent>
          </a:graphicData>
        </a:graphic>
      </p:graphicFrame>
      <p:graphicFrame>
        <p:nvGraphicFramePr>
          <p:cNvPr id="22" name="Object 21">
            <a:extLst>
              <a:ext uri="{FF2B5EF4-FFF2-40B4-BE49-F238E27FC236}">
                <a16:creationId xmlns:a16="http://schemas.microsoft.com/office/drawing/2014/main" id="{ABF0FCAE-F81F-472B-8D68-5862B26B1B98}"/>
              </a:ext>
            </a:extLst>
          </p:cNvPr>
          <p:cNvGraphicFramePr>
            <a:graphicFrameLocks noChangeAspect="1"/>
          </p:cNvGraphicFramePr>
          <p:nvPr>
            <p:extLst>
              <p:ext uri="{D42A27DB-BD31-4B8C-83A1-F6EECF244321}">
                <p14:modId xmlns:p14="http://schemas.microsoft.com/office/powerpoint/2010/main" val="2620657266"/>
              </p:ext>
            </p:extLst>
          </p:nvPr>
        </p:nvGraphicFramePr>
        <p:xfrm>
          <a:off x="7390854" y="1676383"/>
          <a:ext cx="1236663" cy="450850"/>
        </p:xfrm>
        <a:graphic>
          <a:graphicData uri="http://schemas.openxmlformats.org/presentationml/2006/ole">
            <mc:AlternateContent xmlns:mc="http://schemas.openxmlformats.org/markup-compatibility/2006">
              <mc:Choice xmlns:v="urn:schemas-microsoft-com:vml" Requires="v">
                <p:oleObj spid="_x0000_s2832" name="Packager Shell Object" showAsIcon="1" r:id="rId19" imgW="1236960" imgH="451440" progId="Package">
                  <p:embed/>
                </p:oleObj>
              </mc:Choice>
              <mc:Fallback>
                <p:oleObj name="Packager Shell Object" showAsIcon="1" r:id="rId19" imgW="1236960" imgH="451440" progId="Package">
                  <p:embed/>
                  <p:pic>
                    <p:nvPicPr>
                      <p:cNvPr id="0" name=""/>
                      <p:cNvPicPr/>
                      <p:nvPr/>
                    </p:nvPicPr>
                    <p:blipFill>
                      <a:blip r:embed="rId20"/>
                      <a:stretch>
                        <a:fillRect/>
                      </a:stretch>
                    </p:blipFill>
                    <p:spPr>
                      <a:xfrm>
                        <a:off x="7390854" y="1676383"/>
                        <a:ext cx="1236663" cy="450850"/>
                      </a:xfrm>
                      <a:prstGeom prst="rect">
                        <a:avLst/>
                      </a:prstGeom>
                    </p:spPr>
                  </p:pic>
                </p:oleObj>
              </mc:Fallback>
            </mc:AlternateContent>
          </a:graphicData>
        </a:graphic>
      </p:graphicFrame>
      <p:graphicFrame>
        <p:nvGraphicFramePr>
          <p:cNvPr id="23" name="Object 22">
            <a:extLst>
              <a:ext uri="{FF2B5EF4-FFF2-40B4-BE49-F238E27FC236}">
                <a16:creationId xmlns:a16="http://schemas.microsoft.com/office/drawing/2014/main" id="{0F768D7B-255C-47CB-991C-464FDE566711}"/>
              </a:ext>
            </a:extLst>
          </p:cNvPr>
          <p:cNvGraphicFramePr>
            <a:graphicFrameLocks noChangeAspect="1"/>
          </p:cNvGraphicFramePr>
          <p:nvPr>
            <p:extLst>
              <p:ext uri="{D42A27DB-BD31-4B8C-83A1-F6EECF244321}">
                <p14:modId xmlns:p14="http://schemas.microsoft.com/office/powerpoint/2010/main" val="53137178"/>
              </p:ext>
            </p:extLst>
          </p:nvPr>
        </p:nvGraphicFramePr>
        <p:xfrm>
          <a:off x="7977021" y="2086474"/>
          <a:ext cx="1508125" cy="450850"/>
        </p:xfrm>
        <a:graphic>
          <a:graphicData uri="http://schemas.openxmlformats.org/presentationml/2006/ole">
            <mc:AlternateContent xmlns:mc="http://schemas.openxmlformats.org/markup-compatibility/2006">
              <mc:Choice xmlns:v="urn:schemas-microsoft-com:vml" Requires="v">
                <p:oleObj spid="_x0000_s2833" name="Packager Shell Object" showAsIcon="1" r:id="rId21" imgW="1508400" imgH="451440" progId="Package">
                  <p:embed/>
                </p:oleObj>
              </mc:Choice>
              <mc:Fallback>
                <p:oleObj name="Packager Shell Object" showAsIcon="1" r:id="rId21" imgW="1508400" imgH="451440" progId="Package">
                  <p:embed/>
                  <p:pic>
                    <p:nvPicPr>
                      <p:cNvPr id="0" name=""/>
                      <p:cNvPicPr/>
                      <p:nvPr/>
                    </p:nvPicPr>
                    <p:blipFill>
                      <a:blip r:embed="rId22"/>
                      <a:stretch>
                        <a:fillRect/>
                      </a:stretch>
                    </p:blipFill>
                    <p:spPr>
                      <a:xfrm>
                        <a:off x="7977021" y="2086474"/>
                        <a:ext cx="1508125" cy="450850"/>
                      </a:xfrm>
                      <a:prstGeom prst="rect">
                        <a:avLst/>
                      </a:prstGeom>
                    </p:spPr>
                  </p:pic>
                </p:oleObj>
              </mc:Fallback>
            </mc:AlternateContent>
          </a:graphicData>
        </a:graphic>
      </p:graphicFrame>
      <p:graphicFrame>
        <p:nvGraphicFramePr>
          <p:cNvPr id="24" name="Object 23">
            <a:extLst>
              <a:ext uri="{FF2B5EF4-FFF2-40B4-BE49-F238E27FC236}">
                <a16:creationId xmlns:a16="http://schemas.microsoft.com/office/drawing/2014/main" id="{F9B13776-3E62-4E49-8E94-BDDBFA432B6F}"/>
              </a:ext>
            </a:extLst>
          </p:cNvPr>
          <p:cNvGraphicFramePr>
            <a:graphicFrameLocks noChangeAspect="1"/>
          </p:cNvGraphicFramePr>
          <p:nvPr>
            <p:extLst>
              <p:ext uri="{D42A27DB-BD31-4B8C-83A1-F6EECF244321}">
                <p14:modId xmlns:p14="http://schemas.microsoft.com/office/powerpoint/2010/main" val="2620616021"/>
              </p:ext>
            </p:extLst>
          </p:nvPr>
        </p:nvGraphicFramePr>
        <p:xfrm>
          <a:off x="5419851" y="2949532"/>
          <a:ext cx="1236663" cy="450850"/>
        </p:xfrm>
        <a:graphic>
          <a:graphicData uri="http://schemas.openxmlformats.org/presentationml/2006/ole">
            <mc:AlternateContent xmlns:mc="http://schemas.openxmlformats.org/markup-compatibility/2006">
              <mc:Choice xmlns:v="urn:schemas-microsoft-com:vml" Requires="v">
                <p:oleObj spid="_x0000_s2834" name="Packager Shell Object" showAsIcon="1" r:id="rId23" imgW="1236960" imgH="451440" progId="Package">
                  <p:embed/>
                </p:oleObj>
              </mc:Choice>
              <mc:Fallback>
                <p:oleObj name="Packager Shell Object" showAsIcon="1" r:id="rId23" imgW="1236960" imgH="451440" progId="Package">
                  <p:embed/>
                  <p:pic>
                    <p:nvPicPr>
                      <p:cNvPr id="0" name=""/>
                      <p:cNvPicPr/>
                      <p:nvPr/>
                    </p:nvPicPr>
                    <p:blipFill>
                      <a:blip r:embed="rId24"/>
                      <a:stretch>
                        <a:fillRect/>
                      </a:stretch>
                    </p:blipFill>
                    <p:spPr>
                      <a:xfrm>
                        <a:off x="5419851" y="2949532"/>
                        <a:ext cx="1236663" cy="450850"/>
                      </a:xfrm>
                      <a:prstGeom prst="rect">
                        <a:avLst/>
                      </a:prstGeom>
                    </p:spPr>
                  </p:pic>
                </p:oleObj>
              </mc:Fallback>
            </mc:AlternateContent>
          </a:graphicData>
        </a:graphic>
      </p:graphicFrame>
      <p:graphicFrame>
        <p:nvGraphicFramePr>
          <p:cNvPr id="25" name="Object 24">
            <a:extLst>
              <a:ext uri="{FF2B5EF4-FFF2-40B4-BE49-F238E27FC236}">
                <a16:creationId xmlns:a16="http://schemas.microsoft.com/office/drawing/2014/main" id="{F74128D4-A380-41B0-AE4C-CE8763D4D8DB}"/>
              </a:ext>
            </a:extLst>
          </p:cNvPr>
          <p:cNvGraphicFramePr>
            <a:graphicFrameLocks noChangeAspect="1"/>
          </p:cNvGraphicFramePr>
          <p:nvPr>
            <p:extLst>
              <p:ext uri="{D42A27DB-BD31-4B8C-83A1-F6EECF244321}">
                <p14:modId xmlns:p14="http://schemas.microsoft.com/office/powerpoint/2010/main" val="2748502188"/>
              </p:ext>
            </p:extLst>
          </p:nvPr>
        </p:nvGraphicFramePr>
        <p:xfrm>
          <a:off x="6349872" y="3402231"/>
          <a:ext cx="1196975" cy="450850"/>
        </p:xfrm>
        <a:graphic>
          <a:graphicData uri="http://schemas.openxmlformats.org/presentationml/2006/ole">
            <mc:AlternateContent xmlns:mc="http://schemas.openxmlformats.org/markup-compatibility/2006">
              <mc:Choice xmlns:v="urn:schemas-microsoft-com:vml" Requires="v">
                <p:oleObj spid="_x0000_s2835" name="Packager Shell Object" showAsIcon="1" r:id="rId25" imgW="1197360" imgH="451440" progId="Package">
                  <p:embed/>
                </p:oleObj>
              </mc:Choice>
              <mc:Fallback>
                <p:oleObj name="Packager Shell Object" showAsIcon="1" r:id="rId25" imgW="1197360" imgH="451440" progId="Package">
                  <p:embed/>
                  <p:pic>
                    <p:nvPicPr>
                      <p:cNvPr id="0" name=""/>
                      <p:cNvPicPr/>
                      <p:nvPr/>
                    </p:nvPicPr>
                    <p:blipFill>
                      <a:blip r:embed="rId26"/>
                      <a:stretch>
                        <a:fillRect/>
                      </a:stretch>
                    </p:blipFill>
                    <p:spPr>
                      <a:xfrm>
                        <a:off x="6349872" y="3402231"/>
                        <a:ext cx="1196975" cy="450850"/>
                      </a:xfrm>
                      <a:prstGeom prst="rect">
                        <a:avLst/>
                      </a:prstGeom>
                    </p:spPr>
                  </p:pic>
                </p:oleObj>
              </mc:Fallback>
            </mc:AlternateContent>
          </a:graphicData>
        </a:graphic>
      </p:graphicFrame>
      <p:graphicFrame>
        <p:nvGraphicFramePr>
          <p:cNvPr id="26" name="Object 25">
            <a:extLst>
              <a:ext uri="{FF2B5EF4-FFF2-40B4-BE49-F238E27FC236}">
                <a16:creationId xmlns:a16="http://schemas.microsoft.com/office/drawing/2014/main" id="{8C4E0AF3-21F6-4E6D-A9FE-10DB4E490FA0}"/>
              </a:ext>
            </a:extLst>
          </p:cNvPr>
          <p:cNvGraphicFramePr>
            <a:graphicFrameLocks noChangeAspect="1"/>
          </p:cNvGraphicFramePr>
          <p:nvPr>
            <p:extLst>
              <p:ext uri="{D42A27DB-BD31-4B8C-83A1-F6EECF244321}">
                <p14:modId xmlns:p14="http://schemas.microsoft.com/office/powerpoint/2010/main" val="2676966156"/>
              </p:ext>
            </p:extLst>
          </p:nvPr>
        </p:nvGraphicFramePr>
        <p:xfrm>
          <a:off x="6948450" y="3920085"/>
          <a:ext cx="1666875" cy="450850"/>
        </p:xfrm>
        <a:graphic>
          <a:graphicData uri="http://schemas.openxmlformats.org/presentationml/2006/ole">
            <mc:AlternateContent xmlns:mc="http://schemas.openxmlformats.org/markup-compatibility/2006">
              <mc:Choice xmlns:v="urn:schemas-microsoft-com:vml" Requires="v">
                <p:oleObj spid="_x0000_s2836" name="Packager Shell Object" showAsIcon="1" r:id="rId27" imgW="1667160" imgH="451440" progId="Package">
                  <p:embed/>
                </p:oleObj>
              </mc:Choice>
              <mc:Fallback>
                <p:oleObj name="Packager Shell Object" showAsIcon="1" r:id="rId27" imgW="1667160" imgH="451440" progId="Package">
                  <p:embed/>
                  <p:pic>
                    <p:nvPicPr>
                      <p:cNvPr id="0" name=""/>
                      <p:cNvPicPr/>
                      <p:nvPr/>
                    </p:nvPicPr>
                    <p:blipFill>
                      <a:blip r:embed="rId28"/>
                      <a:stretch>
                        <a:fillRect/>
                      </a:stretch>
                    </p:blipFill>
                    <p:spPr>
                      <a:xfrm>
                        <a:off x="6948450" y="3920085"/>
                        <a:ext cx="1666875" cy="450850"/>
                      </a:xfrm>
                      <a:prstGeom prst="rect">
                        <a:avLst/>
                      </a:prstGeom>
                    </p:spPr>
                  </p:pic>
                </p:oleObj>
              </mc:Fallback>
            </mc:AlternateContent>
          </a:graphicData>
        </a:graphic>
      </p:graphicFrame>
      <p:sp>
        <p:nvSpPr>
          <p:cNvPr id="27" name="Rectangle 26">
            <a:extLst>
              <a:ext uri="{FF2B5EF4-FFF2-40B4-BE49-F238E27FC236}">
                <a16:creationId xmlns:a16="http://schemas.microsoft.com/office/drawing/2014/main" id="{D9152522-7FDE-4135-8FD7-9CE1EF2CFE60}"/>
              </a:ext>
            </a:extLst>
          </p:cNvPr>
          <p:cNvSpPr/>
          <p:nvPr/>
        </p:nvSpPr>
        <p:spPr>
          <a:xfrm>
            <a:off x="317355" y="4550902"/>
            <a:ext cx="4904035" cy="369332"/>
          </a:xfrm>
          <a:prstGeom prst="rect">
            <a:avLst/>
          </a:prstGeom>
        </p:spPr>
        <p:txBody>
          <a:bodyPr wrap="none">
            <a:spAutoFit/>
          </a:bodyPr>
          <a:lstStyle/>
          <a:p>
            <a:r>
              <a:rPr lang="en-US" dirty="0">
                <a:hlinkClick r:id="rId29"/>
              </a:rPr>
              <a:t>https://fulbright-egypt.org/program/scholar-arts/</a:t>
            </a:r>
            <a:r>
              <a:rPr lang="en-US" dirty="0"/>
              <a:t> </a:t>
            </a:r>
          </a:p>
        </p:txBody>
      </p:sp>
      <p:graphicFrame>
        <p:nvGraphicFramePr>
          <p:cNvPr id="28" name="Object 27">
            <a:extLst>
              <a:ext uri="{FF2B5EF4-FFF2-40B4-BE49-F238E27FC236}">
                <a16:creationId xmlns:a16="http://schemas.microsoft.com/office/drawing/2014/main" id="{06D80AB6-1C9A-4ABE-A261-64FC1844109E}"/>
              </a:ext>
            </a:extLst>
          </p:cNvPr>
          <p:cNvGraphicFramePr>
            <a:graphicFrameLocks noChangeAspect="1"/>
          </p:cNvGraphicFramePr>
          <p:nvPr>
            <p:extLst>
              <p:ext uri="{D42A27DB-BD31-4B8C-83A1-F6EECF244321}">
                <p14:modId xmlns:p14="http://schemas.microsoft.com/office/powerpoint/2010/main" val="3072114102"/>
              </p:ext>
            </p:extLst>
          </p:nvPr>
        </p:nvGraphicFramePr>
        <p:xfrm>
          <a:off x="7034045" y="4469384"/>
          <a:ext cx="3394075" cy="450850"/>
        </p:xfrm>
        <a:graphic>
          <a:graphicData uri="http://schemas.openxmlformats.org/presentationml/2006/ole">
            <mc:AlternateContent xmlns:mc="http://schemas.openxmlformats.org/markup-compatibility/2006">
              <mc:Choice xmlns:v="urn:schemas-microsoft-com:vml" Requires="v">
                <p:oleObj spid="_x0000_s2837" name="Packager Shell Object" showAsIcon="1" r:id="rId30" imgW="3393360" imgH="451440" progId="Package">
                  <p:embed/>
                </p:oleObj>
              </mc:Choice>
              <mc:Fallback>
                <p:oleObj name="Packager Shell Object" showAsIcon="1" r:id="rId30" imgW="3393360" imgH="451440" progId="Package">
                  <p:embed/>
                  <p:pic>
                    <p:nvPicPr>
                      <p:cNvPr id="0" name=""/>
                      <p:cNvPicPr/>
                      <p:nvPr/>
                    </p:nvPicPr>
                    <p:blipFill>
                      <a:blip r:embed="rId31"/>
                      <a:stretch>
                        <a:fillRect/>
                      </a:stretch>
                    </p:blipFill>
                    <p:spPr>
                      <a:xfrm>
                        <a:off x="7034045" y="4469384"/>
                        <a:ext cx="3394075" cy="450850"/>
                      </a:xfrm>
                      <a:prstGeom prst="rect">
                        <a:avLst/>
                      </a:prstGeom>
                    </p:spPr>
                  </p:pic>
                </p:oleObj>
              </mc:Fallback>
            </mc:AlternateContent>
          </a:graphicData>
        </a:graphic>
      </p:graphicFrame>
      <p:graphicFrame>
        <p:nvGraphicFramePr>
          <p:cNvPr id="29" name="Object 28">
            <a:extLst>
              <a:ext uri="{FF2B5EF4-FFF2-40B4-BE49-F238E27FC236}">
                <a16:creationId xmlns:a16="http://schemas.microsoft.com/office/drawing/2014/main" id="{1300BA88-51A0-4B63-947F-B78506ECFFEA}"/>
              </a:ext>
            </a:extLst>
          </p:cNvPr>
          <p:cNvGraphicFramePr>
            <a:graphicFrameLocks noChangeAspect="1"/>
          </p:cNvGraphicFramePr>
          <p:nvPr>
            <p:extLst>
              <p:ext uri="{D42A27DB-BD31-4B8C-83A1-F6EECF244321}">
                <p14:modId xmlns:p14="http://schemas.microsoft.com/office/powerpoint/2010/main" val="1593636154"/>
              </p:ext>
            </p:extLst>
          </p:nvPr>
        </p:nvGraphicFramePr>
        <p:xfrm>
          <a:off x="5618125" y="5202640"/>
          <a:ext cx="2163762" cy="450850"/>
        </p:xfrm>
        <a:graphic>
          <a:graphicData uri="http://schemas.openxmlformats.org/presentationml/2006/ole">
            <mc:AlternateContent xmlns:mc="http://schemas.openxmlformats.org/markup-compatibility/2006">
              <mc:Choice xmlns:v="urn:schemas-microsoft-com:vml" Requires="v">
                <p:oleObj spid="_x0000_s2838" name="Packager Shell Object" showAsIcon="1" r:id="rId32" imgW="2163240" imgH="451440" progId="Package">
                  <p:embed/>
                </p:oleObj>
              </mc:Choice>
              <mc:Fallback>
                <p:oleObj name="Packager Shell Object" showAsIcon="1" r:id="rId32" imgW="2163240" imgH="451440" progId="Package">
                  <p:embed/>
                  <p:pic>
                    <p:nvPicPr>
                      <p:cNvPr id="0" name=""/>
                      <p:cNvPicPr/>
                      <p:nvPr/>
                    </p:nvPicPr>
                    <p:blipFill>
                      <a:blip r:embed="rId33"/>
                      <a:stretch>
                        <a:fillRect/>
                      </a:stretch>
                    </p:blipFill>
                    <p:spPr>
                      <a:xfrm>
                        <a:off x="5618125" y="5202640"/>
                        <a:ext cx="2163762" cy="450850"/>
                      </a:xfrm>
                      <a:prstGeom prst="rect">
                        <a:avLst/>
                      </a:prstGeom>
                    </p:spPr>
                  </p:pic>
                </p:oleObj>
              </mc:Fallback>
            </mc:AlternateContent>
          </a:graphicData>
        </a:graphic>
      </p:graphicFrame>
      <p:graphicFrame>
        <p:nvGraphicFramePr>
          <p:cNvPr id="30" name="Object 29">
            <a:extLst>
              <a:ext uri="{FF2B5EF4-FFF2-40B4-BE49-F238E27FC236}">
                <a16:creationId xmlns:a16="http://schemas.microsoft.com/office/drawing/2014/main" id="{875A32D3-228B-4D2D-B102-313BB6CDF1FF}"/>
              </a:ext>
            </a:extLst>
          </p:cNvPr>
          <p:cNvGraphicFramePr>
            <a:graphicFrameLocks noChangeAspect="1"/>
          </p:cNvGraphicFramePr>
          <p:nvPr>
            <p:extLst>
              <p:ext uri="{D42A27DB-BD31-4B8C-83A1-F6EECF244321}">
                <p14:modId xmlns:p14="http://schemas.microsoft.com/office/powerpoint/2010/main" val="2147378157"/>
              </p:ext>
            </p:extLst>
          </p:nvPr>
        </p:nvGraphicFramePr>
        <p:xfrm>
          <a:off x="7546847" y="5664305"/>
          <a:ext cx="1409700" cy="450850"/>
        </p:xfrm>
        <a:graphic>
          <a:graphicData uri="http://schemas.openxmlformats.org/presentationml/2006/ole">
            <mc:AlternateContent xmlns:mc="http://schemas.openxmlformats.org/markup-compatibility/2006">
              <mc:Choice xmlns:v="urn:schemas-microsoft-com:vml" Requires="v">
                <p:oleObj spid="_x0000_s2839" name="Packager Shell Object" showAsIcon="1" r:id="rId34" imgW="1409040" imgH="451440" progId="Package">
                  <p:embed/>
                </p:oleObj>
              </mc:Choice>
              <mc:Fallback>
                <p:oleObj name="Packager Shell Object" showAsIcon="1" r:id="rId34" imgW="1409040" imgH="451440" progId="Package">
                  <p:embed/>
                  <p:pic>
                    <p:nvPicPr>
                      <p:cNvPr id="0" name=""/>
                      <p:cNvPicPr/>
                      <p:nvPr/>
                    </p:nvPicPr>
                    <p:blipFill>
                      <a:blip r:embed="rId35"/>
                      <a:stretch>
                        <a:fillRect/>
                      </a:stretch>
                    </p:blipFill>
                    <p:spPr>
                      <a:xfrm>
                        <a:off x="7546847" y="5664305"/>
                        <a:ext cx="1409700" cy="450850"/>
                      </a:xfrm>
                      <a:prstGeom prst="rect">
                        <a:avLst/>
                      </a:prstGeom>
                    </p:spPr>
                  </p:pic>
                </p:oleObj>
              </mc:Fallback>
            </mc:AlternateContent>
          </a:graphicData>
        </a:graphic>
      </p:graphicFrame>
    </p:spTree>
    <p:extLst>
      <p:ext uri="{BB962C8B-B14F-4D97-AF65-F5344CB8AC3E}">
        <p14:creationId xmlns:p14="http://schemas.microsoft.com/office/powerpoint/2010/main" val="25332446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3D7745E-512E-4A31-A13B-F389585F6C61}"/>
              </a:ext>
            </a:extLst>
          </p:cNvPr>
          <p:cNvPicPr>
            <a:picLocks noChangeAspect="1"/>
          </p:cNvPicPr>
          <p:nvPr/>
        </p:nvPicPr>
        <p:blipFill>
          <a:blip r:embed="rId3"/>
          <a:stretch>
            <a:fillRect/>
          </a:stretch>
        </p:blipFill>
        <p:spPr>
          <a:xfrm>
            <a:off x="490918" y="292608"/>
            <a:ext cx="3705155" cy="906460"/>
          </a:xfrm>
          <a:prstGeom prst="rect">
            <a:avLst/>
          </a:prstGeom>
        </p:spPr>
      </p:pic>
      <p:grpSp>
        <p:nvGrpSpPr>
          <p:cNvPr id="5" name="Group 4">
            <a:extLst>
              <a:ext uri="{FF2B5EF4-FFF2-40B4-BE49-F238E27FC236}">
                <a16:creationId xmlns:a16="http://schemas.microsoft.com/office/drawing/2014/main" id="{1870F2AE-950E-41B6-BE2B-B233C1303B58}"/>
              </a:ext>
            </a:extLst>
          </p:cNvPr>
          <p:cNvGrpSpPr/>
          <p:nvPr/>
        </p:nvGrpSpPr>
        <p:grpSpPr>
          <a:xfrm>
            <a:off x="8912352" y="187451"/>
            <a:ext cx="2645664" cy="1571625"/>
            <a:chOff x="9195906" y="53339"/>
            <a:chExt cx="2252382" cy="1571625"/>
          </a:xfrm>
        </p:grpSpPr>
        <p:pic>
          <p:nvPicPr>
            <p:cNvPr id="1026" name="Picture 2" descr="ÙØªÙØ¬Ø© Ø¨Ø­Ø« Ø§ÙØµÙØ±">
              <a:extLst>
                <a:ext uri="{FF2B5EF4-FFF2-40B4-BE49-F238E27FC236}">
                  <a16:creationId xmlns:a16="http://schemas.microsoft.com/office/drawing/2014/main" id="{F403A3B5-6068-4151-A648-CC53FD549CA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305288" y="53339"/>
              <a:ext cx="1143000" cy="157162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9E2F8106-725E-4577-80D4-BFEBA42C776B}"/>
                </a:ext>
              </a:extLst>
            </p:cNvPr>
            <p:cNvPicPr>
              <a:picLocks noChangeAspect="1"/>
            </p:cNvPicPr>
            <p:nvPr/>
          </p:nvPicPr>
          <p:blipFill>
            <a:blip r:embed="rId5"/>
            <a:stretch>
              <a:fillRect/>
            </a:stretch>
          </p:blipFill>
          <p:spPr>
            <a:xfrm>
              <a:off x="9195906" y="53339"/>
              <a:ext cx="1109382" cy="1571625"/>
            </a:xfrm>
            <a:prstGeom prst="rect">
              <a:avLst/>
            </a:prstGeom>
          </p:spPr>
        </p:pic>
      </p:grpSp>
      <p:pic>
        <p:nvPicPr>
          <p:cNvPr id="7" name="Picture 6">
            <a:extLst>
              <a:ext uri="{FF2B5EF4-FFF2-40B4-BE49-F238E27FC236}">
                <a16:creationId xmlns:a16="http://schemas.microsoft.com/office/drawing/2014/main" id="{F38EE54A-EFB4-4F59-B000-3B8C03E501FF}"/>
              </a:ext>
            </a:extLst>
          </p:cNvPr>
          <p:cNvPicPr/>
          <p:nvPr/>
        </p:nvPicPr>
        <p:blipFill>
          <a:blip r:embed="rId6">
            <a:extLst>
              <a:ext uri="{28A0092B-C50C-407E-A947-70E740481C1C}">
                <a14:useLocalDpi xmlns:a14="http://schemas.microsoft.com/office/drawing/2010/main" val="0"/>
              </a:ext>
            </a:extLst>
          </a:blip>
          <a:srcRect/>
          <a:stretch>
            <a:fillRect/>
          </a:stretch>
        </p:blipFill>
        <p:spPr bwMode="auto">
          <a:xfrm>
            <a:off x="4437888" y="416937"/>
            <a:ext cx="4035552" cy="867475"/>
          </a:xfrm>
          <a:prstGeom prst="rect">
            <a:avLst/>
          </a:prstGeom>
          <a:noFill/>
        </p:spPr>
      </p:pic>
      <p:sp>
        <p:nvSpPr>
          <p:cNvPr id="8" name="Rectangle 7">
            <a:extLst>
              <a:ext uri="{FF2B5EF4-FFF2-40B4-BE49-F238E27FC236}">
                <a16:creationId xmlns:a16="http://schemas.microsoft.com/office/drawing/2014/main" id="{9716D1E4-12E3-4266-8A3B-1E9AC03B4474}"/>
              </a:ext>
            </a:extLst>
          </p:cNvPr>
          <p:cNvSpPr/>
          <p:nvPr/>
        </p:nvSpPr>
        <p:spPr>
          <a:xfrm>
            <a:off x="411116" y="1759076"/>
            <a:ext cx="11369768" cy="2238754"/>
          </a:xfrm>
          <a:prstGeom prst="rect">
            <a:avLst/>
          </a:prstGeom>
        </p:spPr>
        <p:txBody>
          <a:bodyPr wrap="square">
            <a:spAutoFit/>
          </a:bodyPr>
          <a:lstStyle/>
          <a:p>
            <a:r>
              <a:rPr lang="en-GB" sz="1600" dirty="0">
                <a:latin typeface="Arial" panose="020B0604020202020204" pitchFamily="34" charset="0"/>
                <a:ea typeface="Times New Roman" panose="02020603050405020304" pitchFamily="18" charset="0"/>
              </a:rPr>
              <a:t>The Fund will cover </a:t>
            </a:r>
            <a:r>
              <a:rPr lang="en-GB" sz="1600" b="1" dirty="0">
                <a:latin typeface="Arial" panose="020B0604020202020204" pitchFamily="34" charset="0"/>
                <a:ea typeface="Times New Roman" panose="02020603050405020304" pitchFamily="18" charset="0"/>
              </a:rPr>
              <a:t>three areas of activity</a:t>
            </a:r>
            <a:r>
              <a:rPr lang="en-GB" sz="1600" dirty="0">
                <a:latin typeface="Arial" panose="020B0604020202020204" pitchFamily="34" charset="0"/>
                <a:ea typeface="Times New Roman" panose="02020603050405020304" pitchFamily="18" charset="0"/>
              </a:rPr>
              <a:t>:</a:t>
            </a:r>
            <a:endParaRPr lang="en-US" sz="1600" dirty="0">
              <a:latin typeface="Calibri" panose="020F0502020204030204" pitchFamily="34" charset="0"/>
              <a:ea typeface="SimSun" panose="02010600030101010101" pitchFamily="2" charset="-122"/>
            </a:endParaRPr>
          </a:p>
          <a:p>
            <a:r>
              <a:rPr lang="en-GB" sz="1600" dirty="0">
                <a:latin typeface="Arial" panose="020B0604020202020204" pitchFamily="34" charset="0"/>
                <a:ea typeface="Times New Roman" panose="02020603050405020304" pitchFamily="18" charset="0"/>
              </a:rPr>
              <a:t> </a:t>
            </a:r>
            <a:endParaRPr lang="en-US" sz="1600" dirty="0">
              <a:latin typeface="Calibri" panose="020F0502020204030204" pitchFamily="34" charset="0"/>
              <a:ea typeface="SimSun" panose="02010600030101010101" pitchFamily="2" charset="-122"/>
            </a:endParaRPr>
          </a:p>
          <a:p>
            <a:pPr marL="342900" marR="0" lvl="0" indent="-342900">
              <a:lnSpc>
                <a:spcPct val="115000"/>
              </a:lnSpc>
              <a:spcBef>
                <a:spcPts val="0"/>
              </a:spcBef>
              <a:spcAft>
                <a:spcPts val="1000"/>
              </a:spcAft>
              <a:buFont typeface="+mj-lt"/>
              <a:buAutoNum type="romanLcParenBoth"/>
            </a:pPr>
            <a:r>
              <a:rPr lang="en-GB" sz="1600" b="1" dirty="0">
                <a:latin typeface="Arial" panose="020B0604020202020204" pitchFamily="34" charset="0"/>
                <a:ea typeface="Times New Roman" panose="02020603050405020304" pitchFamily="18" charset="0"/>
              </a:rPr>
              <a:t>People:</a:t>
            </a:r>
            <a:r>
              <a:rPr lang="en-GB" sz="1600" dirty="0">
                <a:latin typeface="Arial" panose="020B0604020202020204" pitchFamily="34" charset="0"/>
                <a:ea typeface="Times New Roman" panose="02020603050405020304" pitchFamily="18" charset="0"/>
              </a:rPr>
              <a:t> building the skills and knowledge of British and Egyptian scientists through training and researcher mobility schemes</a:t>
            </a:r>
            <a:endParaRPr lang="en-US" sz="1600" dirty="0"/>
          </a:p>
          <a:p>
            <a:pPr marL="342900" marR="0" lvl="0" indent="-342900">
              <a:lnSpc>
                <a:spcPct val="115000"/>
              </a:lnSpc>
              <a:spcBef>
                <a:spcPts val="0"/>
              </a:spcBef>
              <a:spcAft>
                <a:spcPts val="1000"/>
              </a:spcAft>
              <a:buFont typeface="+mj-lt"/>
              <a:buAutoNum type="romanLcParenBoth"/>
            </a:pPr>
            <a:r>
              <a:rPr lang="en-GB" sz="1600" b="1" dirty="0">
                <a:latin typeface="Arial" panose="020B0604020202020204" pitchFamily="34" charset="0"/>
                <a:ea typeface="Times New Roman" panose="02020603050405020304" pitchFamily="18" charset="0"/>
              </a:rPr>
              <a:t>Research </a:t>
            </a:r>
            <a:r>
              <a:rPr lang="en-GB" sz="1600" dirty="0">
                <a:latin typeface="Arial" panose="020B0604020202020204" pitchFamily="34" charset="0"/>
                <a:ea typeface="Times New Roman" panose="02020603050405020304" pitchFamily="18" charset="0"/>
              </a:rPr>
              <a:t>: supporting British and Egyptian scientists conduct joint research projects on development topics</a:t>
            </a:r>
            <a:endParaRPr lang="en-US" sz="1600" dirty="0"/>
          </a:p>
          <a:p>
            <a:pPr marL="342900" marR="0" lvl="0" indent="-342900">
              <a:lnSpc>
                <a:spcPct val="115000"/>
              </a:lnSpc>
              <a:spcBef>
                <a:spcPts val="0"/>
              </a:spcBef>
              <a:spcAft>
                <a:spcPts val="1000"/>
              </a:spcAft>
              <a:buFont typeface="+mj-lt"/>
              <a:buAutoNum type="romanLcParenBoth"/>
            </a:pPr>
            <a:r>
              <a:rPr lang="en-GB" sz="1600" b="1" dirty="0">
                <a:latin typeface="Arial" panose="020B0604020202020204" pitchFamily="34" charset="0"/>
                <a:ea typeface="Times New Roman" panose="02020603050405020304" pitchFamily="18" charset="0"/>
              </a:rPr>
              <a:t>Innovation</a:t>
            </a:r>
            <a:r>
              <a:rPr lang="en-GB" sz="1600" dirty="0">
                <a:latin typeface="Arial" panose="020B0604020202020204" pitchFamily="34" charset="0"/>
                <a:ea typeface="Times New Roman" panose="02020603050405020304" pitchFamily="18" charset="0"/>
              </a:rPr>
              <a:t>: ensuring that the research being done in universities and research centres can be commercialised or otherwise harnessed for the benefit of wider society</a:t>
            </a:r>
            <a:endParaRPr lang="en-US" sz="1600" dirty="0">
              <a:effectLst/>
            </a:endParaRPr>
          </a:p>
        </p:txBody>
      </p:sp>
      <p:sp>
        <p:nvSpPr>
          <p:cNvPr id="9" name="Rectangle 8">
            <a:extLst>
              <a:ext uri="{FF2B5EF4-FFF2-40B4-BE49-F238E27FC236}">
                <a16:creationId xmlns:a16="http://schemas.microsoft.com/office/drawing/2014/main" id="{8B59B1DC-3604-4A8E-9138-6AA924405AE6}"/>
              </a:ext>
            </a:extLst>
          </p:cNvPr>
          <p:cNvSpPr/>
          <p:nvPr/>
        </p:nvSpPr>
        <p:spPr>
          <a:xfrm>
            <a:off x="419896" y="4175314"/>
            <a:ext cx="10155936" cy="2495235"/>
          </a:xfrm>
          <a:prstGeom prst="rect">
            <a:avLst/>
          </a:prstGeom>
        </p:spPr>
        <p:txBody>
          <a:bodyPr wrap="square">
            <a:spAutoFit/>
          </a:bodyPr>
          <a:lstStyle/>
          <a:p>
            <a:r>
              <a:rPr lang="en-GB" sz="1600" dirty="0">
                <a:latin typeface="Arial" panose="020B0604020202020204" pitchFamily="34" charset="0"/>
                <a:ea typeface="Times New Roman" panose="02020603050405020304" pitchFamily="18" charset="0"/>
              </a:rPr>
              <a:t>It will support activities through </a:t>
            </a:r>
            <a:r>
              <a:rPr lang="en-GB" sz="1600" b="1" u="sng" dirty="0">
                <a:latin typeface="Arial" panose="020B0604020202020204" pitchFamily="34" charset="0"/>
                <a:ea typeface="Times New Roman" panose="02020603050405020304" pitchFamily="18" charset="0"/>
              </a:rPr>
              <a:t>priority themes</a:t>
            </a:r>
            <a:r>
              <a:rPr lang="en-GB" sz="1600" dirty="0">
                <a:latin typeface="Arial" panose="020B0604020202020204" pitchFamily="34" charset="0"/>
                <a:ea typeface="Times New Roman" panose="02020603050405020304" pitchFamily="18" charset="0"/>
              </a:rPr>
              <a:t> as suggested by the Egyptian government:</a:t>
            </a:r>
            <a:endParaRPr lang="en-US" sz="1600" dirty="0">
              <a:latin typeface="Calibri" panose="020F0502020204030204" pitchFamily="34" charset="0"/>
              <a:ea typeface="SimSun" panose="02010600030101010101" pitchFamily="2" charset="-122"/>
            </a:endParaRPr>
          </a:p>
          <a:p>
            <a:r>
              <a:rPr lang="en-GB" sz="1600" dirty="0">
                <a:latin typeface="Arial" panose="020B0604020202020204" pitchFamily="34" charset="0"/>
                <a:ea typeface="Times New Roman" panose="02020603050405020304" pitchFamily="18" charset="0"/>
              </a:rPr>
              <a:t> </a:t>
            </a:r>
            <a:endParaRPr lang="en-US" sz="1600" dirty="0">
              <a:latin typeface="Calibri" panose="020F0502020204030204" pitchFamily="34" charset="0"/>
              <a:ea typeface="SimSun" panose="02010600030101010101" pitchFamily="2" charset="-122"/>
            </a:endParaRPr>
          </a:p>
          <a:p>
            <a:pPr marL="342900" lvl="0" indent="-342900">
              <a:lnSpc>
                <a:spcPct val="115000"/>
              </a:lnSpc>
              <a:spcBef>
                <a:spcPts val="0"/>
              </a:spcBef>
              <a:spcAft>
                <a:spcPts val="1000"/>
              </a:spcAft>
              <a:buFont typeface="Symbol" panose="05050102010706020507" pitchFamily="18" charset="2"/>
              <a:buChar char=""/>
            </a:pPr>
            <a:r>
              <a:rPr lang="en-GB" sz="1600" dirty="0">
                <a:latin typeface="Arial" panose="020B0604020202020204" pitchFamily="34" charset="0"/>
                <a:ea typeface="Times New Roman" panose="02020603050405020304" pitchFamily="18" charset="0"/>
              </a:rPr>
              <a:t>Sustainable water management </a:t>
            </a:r>
            <a:endParaRPr lang="en-US" sz="1600" dirty="0"/>
          </a:p>
          <a:p>
            <a:pPr marL="342900" lvl="0" indent="-342900">
              <a:lnSpc>
                <a:spcPct val="115000"/>
              </a:lnSpc>
              <a:spcBef>
                <a:spcPts val="0"/>
              </a:spcBef>
              <a:spcAft>
                <a:spcPts val="1000"/>
              </a:spcAft>
              <a:buFont typeface="Symbol" panose="05050102010706020507" pitchFamily="18" charset="2"/>
              <a:buChar char=""/>
            </a:pPr>
            <a:r>
              <a:rPr lang="en-GB" sz="1600" dirty="0">
                <a:latin typeface="Arial" panose="020B0604020202020204" pitchFamily="34" charset="0"/>
                <a:ea typeface="Times New Roman" panose="02020603050405020304" pitchFamily="18" charset="0"/>
              </a:rPr>
              <a:t>Renewable energy</a:t>
            </a:r>
            <a:endParaRPr lang="en-US" sz="1600" dirty="0"/>
          </a:p>
          <a:p>
            <a:pPr marL="342900" lvl="0" indent="-342900">
              <a:lnSpc>
                <a:spcPct val="115000"/>
              </a:lnSpc>
              <a:spcBef>
                <a:spcPts val="0"/>
              </a:spcBef>
              <a:spcAft>
                <a:spcPts val="1000"/>
              </a:spcAft>
              <a:buFont typeface="Symbol" panose="05050102010706020507" pitchFamily="18" charset="2"/>
              <a:buChar char=""/>
            </a:pPr>
            <a:r>
              <a:rPr lang="en-GB" sz="1600" dirty="0">
                <a:latin typeface="Arial" panose="020B0604020202020204" pitchFamily="34" charset="0"/>
                <a:ea typeface="Times New Roman" panose="02020603050405020304" pitchFamily="18" charset="0"/>
              </a:rPr>
              <a:t>Sustainable food production</a:t>
            </a:r>
            <a:endParaRPr lang="en-US" sz="1600" dirty="0"/>
          </a:p>
          <a:p>
            <a:pPr marL="342900" lvl="0" indent="-342900">
              <a:lnSpc>
                <a:spcPct val="115000"/>
              </a:lnSpc>
              <a:spcBef>
                <a:spcPts val="0"/>
              </a:spcBef>
              <a:spcAft>
                <a:spcPts val="1000"/>
              </a:spcAft>
              <a:buFont typeface="Symbol" panose="05050102010706020507" pitchFamily="18" charset="2"/>
              <a:buChar char=""/>
            </a:pPr>
            <a:r>
              <a:rPr lang="en-GB" sz="1600" dirty="0">
                <a:latin typeface="Arial" panose="020B0604020202020204" pitchFamily="34" charset="0"/>
                <a:ea typeface="Times New Roman" panose="02020603050405020304" pitchFamily="18" charset="0"/>
              </a:rPr>
              <a:t>Archaeology and cultural heritage</a:t>
            </a:r>
            <a:endParaRPr lang="en-US" sz="1600" dirty="0"/>
          </a:p>
          <a:p>
            <a:pPr marL="342900" lvl="0" indent="-342900">
              <a:lnSpc>
                <a:spcPct val="115000"/>
              </a:lnSpc>
              <a:spcBef>
                <a:spcPts val="0"/>
              </a:spcBef>
              <a:spcAft>
                <a:spcPts val="1000"/>
              </a:spcAft>
              <a:buFont typeface="Symbol" panose="05050102010706020507" pitchFamily="18" charset="2"/>
              <a:buChar char=""/>
            </a:pPr>
            <a:r>
              <a:rPr lang="en-GB" sz="1600" dirty="0">
                <a:latin typeface="Arial" panose="020B0604020202020204" pitchFamily="34" charset="0"/>
                <a:ea typeface="Times New Roman" panose="02020603050405020304" pitchFamily="18" charset="0"/>
              </a:rPr>
              <a:t>Affordable and inclusive healthcare</a:t>
            </a:r>
            <a:endParaRPr lang="en-US" sz="1600" dirty="0">
              <a:effectLst/>
            </a:endParaRPr>
          </a:p>
        </p:txBody>
      </p:sp>
      <p:graphicFrame>
        <p:nvGraphicFramePr>
          <p:cNvPr id="10" name="Object 9">
            <a:extLst>
              <a:ext uri="{FF2B5EF4-FFF2-40B4-BE49-F238E27FC236}">
                <a16:creationId xmlns:a16="http://schemas.microsoft.com/office/drawing/2014/main" id="{D6E4F07E-5450-4D61-B9CB-2FC1E918095D}"/>
              </a:ext>
            </a:extLst>
          </p:cNvPr>
          <p:cNvGraphicFramePr>
            <a:graphicFrameLocks noChangeAspect="1"/>
          </p:cNvGraphicFramePr>
          <p:nvPr>
            <p:extLst>
              <p:ext uri="{D42A27DB-BD31-4B8C-83A1-F6EECF244321}">
                <p14:modId xmlns:p14="http://schemas.microsoft.com/office/powerpoint/2010/main" val="521163770"/>
              </p:ext>
            </p:extLst>
          </p:nvPr>
        </p:nvGraphicFramePr>
        <p:xfrm>
          <a:off x="9120188" y="4054475"/>
          <a:ext cx="1936750" cy="2225675"/>
        </p:xfrm>
        <a:graphic>
          <a:graphicData uri="http://schemas.openxmlformats.org/presentationml/2006/ole">
            <mc:AlternateContent xmlns:mc="http://schemas.openxmlformats.org/markup-compatibility/2006">
              <mc:Choice xmlns:v="urn:schemas-microsoft-com:vml" Requires="v">
                <p:oleObj spid="_x0000_s1103" name="Document" r:id="rId7" imgW="7699714" imgH="8870499" progId="Word.Document.12">
                  <p:embed/>
                </p:oleObj>
              </mc:Choice>
              <mc:Fallback>
                <p:oleObj name="Document" r:id="rId7" imgW="7699714" imgH="8870499" progId="Word.Document.12">
                  <p:embed/>
                  <p:pic>
                    <p:nvPicPr>
                      <p:cNvPr id="0" name=""/>
                      <p:cNvPicPr/>
                      <p:nvPr/>
                    </p:nvPicPr>
                    <p:blipFill>
                      <a:blip r:embed="rId8"/>
                      <a:stretch>
                        <a:fillRect/>
                      </a:stretch>
                    </p:blipFill>
                    <p:spPr>
                      <a:xfrm>
                        <a:off x="9120188" y="4054475"/>
                        <a:ext cx="1936750" cy="2225675"/>
                      </a:xfrm>
                      <a:prstGeom prst="rect">
                        <a:avLst/>
                      </a:prstGeom>
                    </p:spPr>
                  </p:pic>
                </p:oleObj>
              </mc:Fallback>
            </mc:AlternateContent>
          </a:graphicData>
        </a:graphic>
      </p:graphicFrame>
      <p:sp>
        <p:nvSpPr>
          <p:cNvPr id="11" name="Rectangle 10">
            <a:extLst>
              <a:ext uri="{FF2B5EF4-FFF2-40B4-BE49-F238E27FC236}">
                <a16:creationId xmlns:a16="http://schemas.microsoft.com/office/drawing/2014/main" id="{9F82C5B2-C753-4A48-8B63-6136F2FC4CE5}"/>
              </a:ext>
            </a:extLst>
          </p:cNvPr>
          <p:cNvSpPr/>
          <p:nvPr/>
        </p:nvSpPr>
        <p:spPr>
          <a:xfrm>
            <a:off x="419896" y="1284412"/>
            <a:ext cx="9581292" cy="369332"/>
          </a:xfrm>
          <a:prstGeom prst="rect">
            <a:avLst/>
          </a:prstGeom>
        </p:spPr>
        <p:txBody>
          <a:bodyPr wrap="square">
            <a:spAutoFit/>
          </a:bodyPr>
          <a:lstStyle/>
          <a:p>
            <a:r>
              <a:rPr lang="en-US" dirty="0">
                <a:hlinkClick r:id="rId9"/>
              </a:rPr>
              <a:t>https://www.britishcouncil.org.eg/en/programmes/education/newton-mosharafa-fund</a:t>
            </a:r>
            <a:r>
              <a:rPr lang="en-US" dirty="0"/>
              <a:t> </a:t>
            </a:r>
          </a:p>
        </p:txBody>
      </p:sp>
    </p:spTree>
    <p:extLst>
      <p:ext uri="{BB962C8B-B14F-4D97-AF65-F5344CB8AC3E}">
        <p14:creationId xmlns:p14="http://schemas.microsoft.com/office/powerpoint/2010/main" val="9815687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5B35D21-4CB2-454C-A0FB-F1DC09AA3AF3}"/>
              </a:ext>
            </a:extLst>
          </p:cNvPr>
          <p:cNvPicPr>
            <a:picLocks noChangeAspect="1"/>
          </p:cNvPicPr>
          <p:nvPr/>
        </p:nvPicPr>
        <p:blipFill>
          <a:blip r:embed="rId3"/>
          <a:stretch>
            <a:fillRect/>
          </a:stretch>
        </p:blipFill>
        <p:spPr>
          <a:xfrm>
            <a:off x="206692" y="1195929"/>
            <a:ext cx="9096375" cy="5543550"/>
          </a:xfrm>
          <a:prstGeom prst="rect">
            <a:avLst/>
          </a:prstGeom>
        </p:spPr>
      </p:pic>
      <p:pic>
        <p:nvPicPr>
          <p:cNvPr id="2" name="Picture 1">
            <a:extLst>
              <a:ext uri="{FF2B5EF4-FFF2-40B4-BE49-F238E27FC236}">
                <a16:creationId xmlns:a16="http://schemas.microsoft.com/office/drawing/2014/main" id="{C29CBC8F-AF30-4972-8779-32FD33A476ED}"/>
              </a:ext>
            </a:extLst>
          </p:cNvPr>
          <p:cNvPicPr>
            <a:picLocks noChangeAspect="1"/>
          </p:cNvPicPr>
          <p:nvPr/>
        </p:nvPicPr>
        <p:blipFill>
          <a:blip r:embed="rId4"/>
          <a:stretch>
            <a:fillRect/>
          </a:stretch>
        </p:blipFill>
        <p:spPr>
          <a:xfrm>
            <a:off x="0" y="192396"/>
            <a:ext cx="5857578" cy="1003533"/>
          </a:xfrm>
          <a:prstGeom prst="rect">
            <a:avLst/>
          </a:prstGeom>
        </p:spPr>
      </p:pic>
      <p:pic>
        <p:nvPicPr>
          <p:cNvPr id="3" name="Picture 2">
            <a:extLst>
              <a:ext uri="{FF2B5EF4-FFF2-40B4-BE49-F238E27FC236}">
                <a16:creationId xmlns:a16="http://schemas.microsoft.com/office/drawing/2014/main" id="{4A40CF64-2ED6-4994-83A2-DEECCF1963BF}"/>
              </a:ext>
            </a:extLst>
          </p:cNvPr>
          <p:cNvPicPr>
            <a:picLocks noChangeAspect="1"/>
          </p:cNvPicPr>
          <p:nvPr/>
        </p:nvPicPr>
        <p:blipFill>
          <a:blip r:embed="rId5"/>
          <a:stretch>
            <a:fillRect/>
          </a:stretch>
        </p:blipFill>
        <p:spPr>
          <a:xfrm>
            <a:off x="5763958" y="192395"/>
            <a:ext cx="6428042" cy="1003534"/>
          </a:xfrm>
          <a:prstGeom prst="rect">
            <a:avLst/>
          </a:prstGeom>
        </p:spPr>
      </p:pic>
      <p:graphicFrame>
        <p:nvGraphicFramePr>
          <p:cNvPr id="4" name="Object 3">
            <a:extLst>
              <a:ext uri="{FF2B5EF4-FFF2-40B4-BE49-F238E27FC236}">
                <a16:creationId xmlns:a16="http://schemas.microsoft.com/office/drawing/2014/main" id="{A15F76D7-3BC1-4F37-9FF5-D7422BC01929}"/>
              </a:ext>
            </a:extLst>
          </p:cNvPr>
          <p:cNvGraphicFramePr>
            <a:graphicFrameLocks noChangeAspect="1"/>
          </p:cNvGraphicFramePr>
          <p:nvPr>
            <p:extLst>
              <p:ext uri="{D42A27DB-BD31-4B8C-83A1-F6EECF244321}">
                <p14:modId xmlns:p14="http://schemas.microsoft.com/office/powerpoint/2010/main" val="2116377605"/>
              </p:ext>
            </p:extLst>
          </p:nvPr>
        </p:nvGraphicFramePr>
        <p:xfrm>
          <a:off x="4778375" y="2960688"/>
          <a:ext cx="1138238" cy="358775"/>
        </p:xfrm>
        <a:graphic>
          <a:graphicData uri="http://schemas.openxmlformats.org/presentationml/2006/ole">
            <mc:AlternateContent xmlns:mc="http://schemas.openxmlformats.org/markup-compatibility/2006">
              <mc:Choice xmlns:v="urn:schemas-microsoft-com:vml" Requires="v">
                <p:oleObj spid="_x0000_s3506" name="Packager Shell Object" showAsIcon="1" r:id="rId6" imgW="1137960" imgH="358560" progId="Package">
                  <p:embed/>
                </p:oleObj>
              </mc:Choice>
              <mc:Fallback>
                <p:oleObj name="Packager Shell Object" showAsIcon="1" r:id="rId6" imgW="1137960" imgH="358560" progId="Package">
                  <p:embed/>
                  <p:pic>
                    <p:nvPicPr>
                      <p:cNvPr id="0" name=""/>
                      <p:cNvPicPr/>
                      <p:nvPr/>
                    </p:nvPicPr>
                    <p:blipFill>
                      <a:blip r:embed="rId7"/>
                      <a:stretch>
                        <a:fillRect/>
                      </a:stretch>
                    </p:blipFill>
                    <p:spPr>
                      <a:xfrm>
                        <a:off x="4778375" y="2960688"/>
                        <a:ext cx="1138238" cy="358775"/>
                      </a:xfrm>
                      <a:prstGeom prst="rect">
                        <a:avLst/>
                      </a:prstGeom>
                    </p:spPr>
                  </p:pic>
                </p:oleObj>
              </mc:Fallback>
            </mc:AlternateContent>
          </a:graphicData>
        </a:graphic>
      </p:graphicFrame>
      <p:sp>
        <p:nvSpPr>
          <p:cNvPr id="7" name="Rectangle 6">
            <a:extLst>
              <a:ext uri="{FF2B5EF4-FFF2-40B4-BE49-F238E27FC236}">
                <a16:creationId xmlns:a16="http://schemas.microsoft.com/office/drawing/2014/main" id="{3BFDE79C-05F6-43A9-8B94-612B47D1445A}"/>
              </a:ext>
            </a:extLst>
          </p:cNvPr>
          <p:cNvSpPr/>
          <p:nvPr/>
        </p:nvSpPr>
        <p:spPr>
          <a:xfrm>
            <a:off x="6969801" y="2813450"/>
            <a:ext cx="4419543" cy="369332"/>
          </a:xfrm>
          <a:prstGeom prst="rect">
            <a:avLst/>
          </a:prstGeom>
        </p:spPr>
        <p:txBody>
          <a:bodyPr wrap="none">
            <a:spAutoFit/>
          </a:bodyPr>
          <a:lstStyle/>
          <a:p>
            <a:r>
              <a:rPr lang="en-US" dirty="0">
                <a:hlinkClick r:id="rId8"/>
              </a:rPr>
              <a:t>http://jspscairo.com/en/program/invitation/</a:t>
            </a:r>
            <a:r>
              <a:rPr lang="en-US" dirty="0"/>
              <a:t> </a:t>
            </a:r>
          </a:p>
        </p:txBody>
      </p:sp>
      <p:graphicFrame>
        <p:nvGraphicFramePr>
          <p:cNvPr id="8" name="Object 7">
            <a:extLst>
              <a:ext uri="{FF2B5EF4-FFF2-40B4-BE49-F238E27FC236}">
                <a16:creationId xmlns:a16="http://schemas.microsoft.com/office/drawing/2014/main" id="{94ACE2AA-6165-4E81-9095-66AE3D1D2DAC}"/>
              </a:ext>
            </a:extLst>
          </p:cNvPr>
          <p:cNvGraphicFramePr>
            <a:graphicFrameLocks noChangeAspect="1"/>
          </p:cNvGraphicFramePr>
          <p:nvPr>
            <p:extLst>
              <p:ext uri="{D42A27DB-BD31-4B8C-83A1-F6EECF244321}">
                <p14:modId xmlns:p14="http://schemas.microsoft.com/office/powerpoint/2010/main" val="2081342385"/>
              </p:ext>
            </p:extLst>
          </p:nvPr>
        </p:nvGraphicFramePr>
        <p:xfrm>
          <a:off x="5246688" y="3354388"/>
          <a:ext cx="793750" cy="358775"/>
        </p:xfrm>
        <a:graphic>
          <a:graphicData uri="http://schemas.openxmlformats.org/presentationml/2006/ole">
            <mc:AlternateContent xmlns:mc="http://schemas.openxmlformats.org/markup-compatibility/2006">
              <mc:Choice xmlns:v="urn:schemas-microsoft-com:vml" Requires="v">
                <p:oleObj spid="_x0000_s3507" name="Packager Shell Object" showAsIcon="1" r:id="rId9" imgW="793800" imgH="358560" progId="Package">
                  <p:embed/>
                </p:oleObj>
              </mc:Choice>
              <mc:Fallback>
                <p:oleObj name="Packager Shell Object" showAsIcon="1" r:id="rId9" imgW="793800" imgH="358560" progId="Package">
                  <p:embed/>
                  <p:pic>
                    <p:nvPicPr>
                      <p:cNvPr id="0" name=""/>
                      <p:cNvPicPr/>
                      <p:nvPr/>
                    </p:nvPicPr>
                    <p:blipFill>
                      <a:blip r:embed="rId10"/>
                      <a:stretch>
                        <a:fillRect/>
                      </a:stretch>
                    </p:blipFill>
                    <p:spPr>
                      <a:xfrm>
                        <a:off x="5246688" y="3354388"/>
                        <a:ext cx="793750" cy="358775"/>
                      </a:xfrm>
                      <a:prstGeom prst="rect">
                        <a:avLst/>
                      </a:prstGeom>
                    </p:spPr>
                  </p:pic>
                </p:oleObj>
              </mc:Fallback>
            </mc:AlternateContent>
          </a:graphicData>
        </a:graphic>
      </p:graphicFrame>
      <p:sp>
        <p:nvSpPr>
          <p:cNvPr id="9" name="Rectangle 8">
            <a:extLst>
              <a:ext uri="{FF2B5EF4-FFF2-40B4-BE49-F238E27FC236}">
                <a16:creationId xmlns:a16="http://schemas.microsoft.com/office/drawing/2014/main" id="{A10D7707-F4A2-4D73-B1F0-05A2D2137E32}"/>
              </a:ext>
            </a:extLst>
          </p:cNvPr>
          <p:cNvSpPr/>
          <p:nvPr/>
        </p:nvSpPr>
        <p:spPr>
          <a:xfrm>
            <a:off x="6985739" y="3244391"/>
            <a:ext cx="4491742" cy="369332"/>
          </a:xfrm>
          <a:prstGeom prst="rect">
            <a:avLst/>
          </a:prstGeom>
        </p:spPr>
        <p:txBody>
          <a:bodyPr wrap="none">
            <a:spAutoFit/>
          </a:bodyPr>
          <a:lstStyle/>
          <a:p>
            <a:r>
              <a:rPr lang="en-US" dirty="0">
                <a:hlinkClick r:id="rId11"/>
              </a:rPr>
              <a:t>http://jspscairo.com/en/program/fellowship/</a:t>
            </a:r>
            <a:r>
              <a:rPr lang="en-US" dirty="0"/>
              <a:t> </a:t>
            </a:r>
          </a:p>
        </p:txBody>
      </p:sp>
      <p:graphicFrame>
        <p:nvGraphicFramePr>
          <p:cNvPr id="10" name="Object 9">
            <a:extLst>
              <a:ext uri="{FF2B5EF4-FFF2-40B4-BE49-F238E27FC236}">
                <a16:creationId xmlns:a16="http://schemas.microsoft.com/office/drawing/2014/main" id="{1DAC6753-9D43-465A-85AB-B3DD314715C3}"/>
              </a:ext>
            </a:extLst>
          </p:cNvPr>
          <p:cNvGraphicFramePr>
            <a:graphicFrameLocks noChangeAspect="1"/>
          </p:cNvGraphicFramePr>
          <p:nvPr>
            <p:extLst>
              <p:ext uri="{D42A27DB-BD31-4B8C-83A1-F6EECF244321}">
                <p14:modId xmlns:p14="http://schemas.microsoft.com/office/powerpoint/2010/main" val="1569822796"/>
              </p:ext>
            </p:extLst>
          </p:nvPr>
        </p:nvGraphicFramePr>
        <p:xfrm>
          <a:off x="5586413" y="3748088"/>
          <a:ext cx="561975" cy="358775"/>
        </p:xfrm>
        <a:graphic>
          <a:graphicData uri="http://schemas.openxmlformats.org/presentationml/2006/ole">
            <mc:AlternateContent xmlns:mc="http://schemas.openxmlformats.org/markup-compatibility/2006">
              <mc:Choice xmlns:v="urn:schemas-microsoft-com:vml" Requires="v">
                <p:oleObj spid="_x0000_s3508" name="Packager Shell Object" showAsIcon="1" r:id="rId12" imgW="562320" imgH="358560" progId="Package">
                  <p:embed/>
                </p:oleObj>
              </mc:Choice>
              <mc:Fallback>
                <p:oleObj name="Packager Shell Object" showAsIcon="1" r:id="rId12" imgW="562320" imgH="358560" progId="Package">
                  <p:embed/>
                  <p:pic>
                    <p:nvPicPr>
                      <p:cNvPr id="0" name=""/>
                      <p:cNvPicPr/>
                      <p:nvPr/>
                    </p:nvPicPr>
                    <p:blipFill>
                      <a:blip r:embed="rId13"/>
                      <a:stretch>
                        <a:fillRect/>
                      </a:stretch>
                    </p:blipFill>
                    <p:spPr>
                      <a:xfrm>
                        <a:off x="5586413" y="3748088"/>
                        <a:ext cx="561975" cy="358775"/>
                      </a:xfrm>
                      <a:prstGeom prst="rect">
                        <a:avLst/>
                      </a:prstGeom>
                    </p:spPr>
                  </p:pic>
                </p:oleObj>
              </mc:Fallback>
            </mc:AlternateContent>
          </a:graphicData>
        </a:graphic>
      </p:graphicFrame>
      <p:sp>
        <p:nvSpPr>
          <p:cNvPr id="11" name="Rectangle 10">
            <a:extLst>
              <a:ext uri="{FF2B5EF4-FFF2-40B4-BE49-F238E27FC236}">
                <a16:creationId xmlns:a16="http://schemas.microsoft.com/office/drawing/2014/main" id="{F28835B3-6298-4174-8DC7-1B8C3690EE1C}"/>
              </a:ext>
            </a:extLst>
          </p:cNvPr>
          <p:cNvSpPr/>
          <p:nvPr/>
        </p:nvSpPr>
        <p:spPr>
          <a:xfrm>
            <a:off x="6969801" y="3630535"/>
            <a:ext cx="4134658" cy="369332"/>
          </a:xfrm>
          <a:prstGeom prst="rect">
            <a:avLst/>
          </a:prstGeom>
        </p:spPr>
        <p:txBody>
          <a:bodyPr wrap="none">
            <a:spAutoFit/>
          </a:bodyPr>
          <a:lstStyle/>
          <a:p>
            <a:r>
              <a:rPr lang="en-US" dirty="0">
                <a:hlinkClick r:id="rId14"/>
              </a:rPr>
              <a:t>http://jspscairo.com/en/program/bridge/</a:t>
            </a:r>
            <a:r>
              <a:rPr lang="en-US" dirty="0"/>
              <a:t> </a:t>
            </a:r>
          </a:p>
        </p:txBody>
      </p:sp>
      <p:graphicFrame>
        <p:nvGraphicFramePr>
          <p:cNvPr id="12" name="Object 11">
            <a:extLst>
              <a:ext uri="{FF2B5EF4-FFF2-40B4-BE49-F238E27FC236}">
                <a16:creationId xmlns:a16="http://schemas.microsoft.com/office/drawing/2014/main" id="{D201F1A2-7382-4B5E-8E21-E8512EBCE88B}"/>
              </a:ext>
            </a:extLst>
          </p:cNvPr>
          <p:cNvGraphicFramePr>
            <a:graphicFrameLocks noChangeAspect="1"/>
          </p:cNvGraphicFramePr>
          <p:nvPr>
            <p:extLst>
              <p:ext uri="{D42A27DB-BD31-4B8C-83A1-F6EECF244321}">
                <p14:modId xmlns:p14="http://schemas.microsoft.com/office/powerpoint/2010/main" val="4132233969"/>
              </p:ext>
            </p:extLst>
          </p:nvPr>
        </p:nvGraphicFramePr>
        <p:xfrm>
          <a:off x="5613236" y="4060476"/>
          <a:ext cx="833438" cy="450850"/>
        </p:xfrm>
        <a:graphic>
          <a:graphicData uri="http://schemas.openxmlformats.org/presentationml/2006/ole">
            <mc:AlternateContent xmlns:mc="http://schemas.openxmlformats.org/markup-compatibility/2006">
              <mc:Choice xmlns:v="urn:schemas-microsoft-com:vml" Requires="v">
                <p:oleObj spid="_x0000_s3509" name="Packager Shell Object" showAsIcon="1" r:id="rId15" imgW="833400" imgH="451440" progId="Package">
                  <p:embed/>
                </p:oleObj>
              </mc:Choice>
              <mc:Fallback>
                <p:oleObj name="Packager Shell Object" showAsIcon="1" r:id="rId15" imgW="833400" imgH="451440" progId="Package">
                  <p:embed/>
                  <p:pic>
                    <p:nvPicPr>
                      <p:cNvPr id="0" name=""/>
                      <p:cNvPicPr/>
                      <p:nvPr/>
                    </p:nvPicPr>
                    <p:blipFill>
                      <a:blip r:embed="rId16"/>
                      <a:stretch>
                        <a:fillRect/>
                      </a:stretch>
                    </p:blipFill>
                    <p:spPr>
                      <a:xfrm>
                        <a:off x="5613236" y="4060476"/>
                        <a:ext cx="833438" cy="450850"/>
                      </a:xfrm>
                      <a:prstGeom prst="rect">
                        <a:avLst/>
                      </a:prstGeom>
                    </p:spPr>
                  </p:pic>
                </p:oleObj>
              </mc:Fallback>
            </mc:AlternateContent>
          </a:graphicData>
        </a:graphic>
      </p:graphicFrame>
      <p:sp>
        <p:nvSpPr>
          <p:cNvPr id="13" name="Rectangle 12">
            <a:extLst>
              <a:ext uri="{FF2B5EF4-FFF2-40B4-BE49-F238E27FC236}">
                <a16:creationId xmlns:a16="http://schemas.microsoft.com/office/drawing/2014/main" id="{DB4FB994-2AA2-4FCB-8556-94BC67B9819C}"/>
              </a:ext>
            </a:extLst>
          </p:cNvPr>
          <p:cNvSpPr/>
          <p:nvPr/>
        </p:nvSpPr>
        <p:spPr>
          <a:xfrm>
            <a:off x="6932630" y="4010281"/>
            <a:ext cx="4311052" cy="369332"/>
          </a:xfrm>
          <a:prstGeom prst="rect">
            <a:avLst/>
          </a:prstGeom>
        </p:spPr>
        <p:txBody>
          <a:bodyPr wrap="none">
            <a:spAutoFit/>
          </a:bodyPr>
          <a:lstStyle/>
          <a:p>
            <a:r>
              <a:rPr lang="en-US" dirty="0">
                <a:hlinkClick r:id="rId17"/>
              </a:rPr>
              <a:t>http://jspscairo.com/en/program/ronpaku/</a:t>
            </a:r>
            <a:r>
              <a:rPr lang="en-US" dirty="0"/>
              <a:t> </a:t>
            </a:r>
          </a:p>
        </p:txBody>
      </p:sp>
      <p:graphicFrame>
        <p:nvGraphicFramePr>
          <p:cNvPr id="14" name="Object 13">
            <a:extLst>
              <a:ext uri="{FF2B5EF4-FFF2-40B4-BE49-F238E27FC236}">
                <a16:creationId xmlns:a16="http://schemas.microsoft.com/office/drawing/2014/main" id="{0B1DEEDB-A0E6-4526-9F7F-77D485427A81}"/>
              </a:ext>
            </a:extLst>
          </p:cNvPr>
          <p:cNvGraphicFramePr>
            <a:graphicFrameLocks noChangeAspect="1"/>
          </p:cNvGraphicFramePr>
          <p:nvPr>
            <p:extLst>
              <p:ext uri="{D42A27DB-BD31-4B8C-83A1-F6EECF244321}">
                <p14:modId xmlns:p14="http://schemas.microsoft.com/office/powerpoint/2010/main" val="3878330132"/>
              </p:ext>
            </p:extLst>
          </p:nvPr>
        </p:nvGraphicFramePr>
        <p:xfrm>
          <a:off x="5746750" y="4471988"/>
          <a:ext cx="925513" cy="358775"/>
        </p:xfrm>
        <a:graphic>
          <a:graphicData uri="http://schemas.openxmlformats.org/presentationml/2006/ole">
            <mc:AlternateContent xmlns:mc="http://schemas.openxmlformats.org/markup-compatibility/2006">
              <mc:Choice xmlns:v="urn:schemas-microsoft-com:vml" Requires="v">
                <p:oleObj spid="_x0000_s3510" name="Packager Shell Object" showAsIcon="1" r:id="rId18" imgW="926280" imgH="358560" progId="Package">
                  <p:embed/>
                </p:oleObj>
              </mc:Choice>
              <mc:Fallback>
                <p:oleObj name="Packager Shell Object" showAsIcon="1" r:id="rId18" imgW="926280" imgH="358560" progId="Package">
                  <p:embed/>
                  <p:pic>
                    <p:nvPicPr>
                      <p:cNvPr id="0" name=""/>
                      <p:cNvPicPr/>
                      <p:nvPr/>
                    </p:nvPicPr>
                    <p:blipFill>
                      <a:blip r:embed="rId19"/>
                      <a:stretch>
                        <a:fillRect/>
                      </a:stretch>
                    </p:blipFill>
                    <p:spPr>
                      <a:xfrm>
                        <a:off x="5746750" y="4471988"/>
                        <a:ext cx="925513" cy="358775"/>
                      </a:xfrm>
                      <a:prstGeom prst="rect">
                        <a:avLst/>
                      </a:prstGeom>
                    </p:spPr>
                  </p:pic>
                </p:oleObj>
              </mc:Fallback>
            </mc:AlternateContent>
          </a:graphicData>
        </a:graphic>
      </p:graphicFrame>
      <p:sp>
        <p:nvSpPr>
          <p:cNvPr id="15" name="Rectangle 14">
            <a:extLst>
              <a:ext uri="{FF2B5EF4-FFF2-40B4-BE49-F238E27FC236}">
                <a16:creationId xmlns:a16="http://schemas.microsoft.com/office/drawing/2014/main" id="{77F7EFAF-435E-4E2D-9F90-B3F9888C02EB}"/>
              </a:ext>
            </a:extLst>
          </p:cNvPr>
          <p:cNvSpPr/>
          <p:nvPr/>
        </p:nvSpPr>
        <p:spPr>
          <a:xfrm>
            <a:off x="6969801" y="4439092"/>
            <a:ext cx="4016356" cy="369332"/>
          </a:xfrm>
          <a:prstGeom prst="rect">
            <a:avLst/>
          </a:prstGeom>
        </p:spPr>
        <p:txBody>
          <a:bodyPr wrap="none">
            <a:spAutoFit/>
          </a:bodyPr>
          <a:lstStyle/>
          <a:p>
            <a:r>
              <a:rPr lang="en-US" dirty="0">
                <a:hlinkClick r:id="rId20"/>
              </a:rPr>
              <a:t>http://jspscairo.com/en/program/hope/</a:t>
            </a:r>
            <a:r>
              <a:rPr lang="en-US" dirty="0"/>
              <a:t> </a:t>
            </a:r>
          </a:p>
        </p:txBody>
      </p:sp>
      <p:graphicFrame>
        <p:nvGraphicFramePr>
          <p:cNvPr id="16" name="Object 15">
            <a:extLst>
              <a:ext uri="{FF2B5EF4-FFF2-40B4-BE49-F238E27FC236}">
                <a16:creationId xmlns:a16="http://schemas.microsoft.com/office/drawing/2014/main" id="{36F491A4-8CAC-45BF-A775-C621BCECD089}"/>
              </a:ext>
            </a:extLst>
          </p:cNvPr>
          <p:cNvGraphicFramePr>
            <a:graphicFrameLocks noChangeAspect="1"/>
          </p:cNvGraphicFramePr>
          <p:nvPr>
            <p:extLst>
              <p:ext uri="{D42A27DB-BD31-4B8C-83A1-F6EECF244321}">
                <p14:modId xmlns:p14="http://schemas.microsoft.com/office/powerpoint/2010/main" val="4087707204"/>
              </p:ext>
            </p:extLst>
          </p:nvPr>
        </p:nvGraphicFramePr>
        <p:xfrm>
          <a:off x="6792913" y="5700713"/>
          <a:ext cx="1257300" cy="358775"/>
        </p:xfrm>
        <a:graphic>
          <a:graphicData uri="http://schemas.openxmlformats.org/presentationml/2006/ole">
            <mc:AlternateContent xmlns:mc="http://schemas.openxmlformats.org/markup-compatibility/2006">
              <mc:Choice xmlns:v="urn:schemas-microsoft-com:vml" Requires="v">
                <p:oleObj spid="_x0000_s3511" name="Packager Shell Object" showAsIcon="1" r:id="rId21" imgW="1256760" imgH="358560" progId="Package">
                  <p:embed/>
                </p:oleObj>
              </mc:Choice>
              <mc:Fallback>
                <p:oleObj name="Packager Shell Object" showAsIcon="1" r:id="rId21" imgW="1256760" imgH="358560" progId="Package">
                  <p:embed/>
                  <p:pic>
                    <p:nvPicPr>
                      <p:cNvPr id="0" name=""/>
                      <p:cNvPicPr/>
                      <p:nvPr/>
                    </p:nvPicPr>
                    <p:blipFill>
                      <a:blip r:embed="rId22"/>
                      <a:stretch>
                        <a:fillRect/>
                      </a:stretch>
                    </p:blipFill>
                    <p:spPr>
                      <a:xfrm>
                        <a:off x="6792913" y="5700713"/>
                        <a:ext cx="1257300" cy="358775"/>
                      </a:xfrm>
                      <a:prstGeom prst="rect">
                        <a:avLst/>
                      </a:prstGeom>
                    </p:spPr>
                  </p:pic>
                </p:oleObj>
              </mc:Fallback>
            </mc:AlternateContent>
          </a:graphicData>
        </a:graphic>
      </p:graphicFrame>
      <p:sp>
        <p:nvSpPr>
          <p:cNvPr id="17" name="Rectangle 16">
            <a:extLst>
              <a:ext uri="{FF2B5EF4-FFF2-40B4-BE49-F238E27FC236}">
                <a16:creationId xmlns:a16="http://schemas.microsoft.com/office/drawing/2014/main" id="{25C8BDEF-1941-468A-ADCC-699A3E4E1D8C}"/>
              </a:ext>
            </a:extLst>
          </p:cNvPr>
          <p:cNvSpPr/>
          <p:nvPr/>
        </p:nvSpPr>
        <p:spPr>
          <a:xfrm>
            <a:off x="7994977" y="5613985"/>
            <a:ext cx="4151521" cy="369332"/>
          </a:xfrm>
          <a:prstGeom prst="rect">
            <a:avLst/>
          </a:prstGeom>
        </p:spPr>
        <p:txBody>
          <a:bodyPr wrap="none">
            <a:spAutoFit/>
          </a:bodyPr>
          <a:lstStyle/>
          <a:p>
            <a:r>
              <a:rPr lang="en-US" dirty="0">
                <a:hlinkClick r:id="rId23"/>
              </a:rPr>
              <a:t>http://jspscairo.com/en/program/nikoku/</a:t>
            </a:r>
            <a:r>
              <a:rPr lang="en-US" dirty="0"/>
              <a:t> </a:t>
            </a:r>
          </a:p>
        </p:txBody>
      </p:sp>
      <p:graphicFrame>
        <p:nvGraphicFramePr>
          <p:cNvPr id="18" name="Object 17">
            <a:extLst>
              <a:ext uri="{FF2B5EF4-FFF2-40B4-BE49-F238E27FC236}">
                <a16:creationId xmlns:a16="http://schemas.microsoft.com/office/drawing/2014/main" id="{DDADBDD7-06AC-4743-96AC-C9F7713608DF}"/>
              </a:ext>
            </a:extLst>
          </p:cNvPr>
          <p:cNvGraphicFramePr>
            <a:graphicFrameLocks noChangeAspect="1"/>
          </p:cNvGraphicFramePr>
          <p:nvPr>
            <p:extLst>
              <p:ext uri="{D42A27DB-BD31-4B8C-83A1-F6EECF244321}">
                <p14:modId xmlns:p14="http://schemas.microsoft.com/office/powerpoint/2010/main" val="3761100100"/>
              </p:ext>
            </p:extLst>
          </p:nvPr>
        </p:nvGraphicFramePr>
        <p:xfrm>
          <a:off x="7008813" y="6151563"/>
          <a:ext cx="827087" cy="358775"/>
        </p:xfrm>
        <a:graphic>
          <a:graphicData uri="http://schemas.openxmlformats.org/presentationml/2006/ole">
            <mc:AlternateContent xmlns:mc="http://schemas.openxmlformats.org/markup-compatibility/2006">
              <mc:Choice xmlns:v="urn:schemas-microsoft-com:vml" Requires="v">
                <p:oleObj spid="_x0000_s3512" name="Packager Shell Object" showAsIcon="1" r:id="rId24" imgW="826920" imgH="358560" progId="Package">
                  <p:embed/>
                </p:oleObj>
              </mc:Choice>
              <mc:Fallback>
                <p:oleObj name="Packager Shell Object" showAsIcon="1" r:id="rId24" imgW="826920" imgH="358560" progId="Package">
                  <p:embed/>
                  <p:pic>
                    <p:nvPicPr>
                      <p:cNvPr id="0" name=""/>
                      <p:cNvPicPr/>
                      <p:nvPr/>
                    </p:nvPicPr>
                    <p:blipFill>
                      <a:blip r:embed="rId25"/>
                      <a:stretch>
                        <a:fillRect/>
                      </a:stretch>
                    </p:blipFill>
                    <p:spPr>
                      <a:xfrm>
                        <a:off x="7008813" y="6151563"/>
                        <a:ext cx="827087" cy="358775"/>
                      </a:xfrm>
                      <a:prstGeom prst="rect">
                        <a:avLst/>
                      </a:prstGeom>
                    </p:spPr>
                  </p:pic>
                </p:oleObj>
              </mc:Fallback>
            </mc:AlternateContent>
          </a:graphicData>
        </a:graphic>
      </p:graphicFrame>
      <p:sp>
        <p:nvSpPr>
          <p:cNvPr id="19" name="Rectangle 18">
            <a:extLst>
              <a:ext uri="{FF2B5EF4-FFF2-40B4-BE49-F238E27FC236}">
                <a16:creationId xmlns:a16="http://schemas.microsoft.com/office/drawing/2014/main" id="{D6A62BAE-C716-44E6-A87B-A42E610C126F}"/>
              </a:ext>
            </a:extLst>
          </p:cNvPr>
          <p:cNvSpPr/>
          <p:nvPr/>
        </p:nvSpPr>
        <p:spPr>
          <a:xfrm>
            <a:off x="8033482" y="6012263"/>
            <a:ext cx="3843873" cy="369332"/>
          </a:xfrm>
          <a:prstGeom prst="rect">
            <a:avLst/>
          </a:prstGeom>
        </p:spPr>
        <p:txBody>
          <a:bodyPr wrap="none">
            <a:spAutoFit/>
          </a:bodyPr>
          <a:lstStyle/>
          <a:p>
            <a:r>
              <a:rPr lang="en-US" dirty="0">
                <a:hlinkClick r:id="rId26"/>
              </a:rPr>
              <a:t>http://jspscairo.com/en/program/c2c/</a:t>
            </a:r>
            <a:r>
              <a:rPr lang="en-US" dirty="0"/>
              <a:t> </a:t>
            </a:r>
          </a:p>
        </p:txBody>
      </p:sp>
    </p:spTree>
    <p:extLst>
      <p:ext uri="{BB962C8B-B14F-4D97-AF65-F5344CB8AC3E}">
        <p14:creationId xmlns:p14="http://schemas.microsoft.com/office/powerpoint/2010/main" val="24447622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descr="ØµÙØ±Ø© Ø°Ø§Øª ØµÙØ©">
            <a:extLst>
              <a:ext uri="{FF2B5EF4-FFF2-40B4-BE49-F238E27FC236}">
                <a16:creationId xmlns:a16="http://schemas.microsoft.com/office/drawing/2014/main" id="{51DC2E41-C45D-4ED1-93DC-0E2F7838A9E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 t="23494" r="619" b="27046"/>
          <a:stretch/>
        </p:blipFill>
        <p:spPr bwMode="auto">
          <a:xfrm>
            <a:off x="7880638" y="-17263"/>
            <a:ext cx="4311362" cy="2145623"/>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046D1E08-6B86-4ECD-9B6F-542DCE818D0C}"/>
              </a:ext>
            </a:extLst>
          </p:cNvPr>
          <p:cNvSpPr/>
          <p:nvPr/>
        </p:nvSpPr>
        <p:spPr>
          <a:xfrm>
            <a:off x="316801" y="6488668"/>
            <a:ext cx="12009120" cy="369332"/>
          </a:xfrm>
          <a:prstGeom prst="rect">
            <a:avLst/>
          </a:prstGeom>
        </p:spPr>
        <p:txBody>
          <a:bodyPr wrap="square">
            <a:spAutoFit/>
          </a:bodyPr>
          <a:lstStyle/>
          <a:p>
            <a:pPr algn="just"/>
            <a:r>
              <a:rPr lang="en-US" dirty="0">
                <a:solidFill>
                  <a:srgbClr val="FF0000"/>
                </a:solidFill>
              </a:rPr>
              <a:t>The deadline for nominations is 31 October of each year; the selection meeting is scheduled for summer of the following year.</a:t>
            </a:r>
          </a:p>
        </p:txBody>
      </p:sp>
      <p:pic>
        <p:nvPicPr>
          <p:cNvPr id="8" name="Picture 7">
            <a:extLst>
              <a:ext uri="{FF2B5EF4-FFF2-40B4-BE49-F238E27FC236}">
                <a16:creationId xmlns:a16="http://schemas.microsoft.com/office/drawing/2014/main" id="{AF7EB7D0-21A6-4E46-A33F-49D7D2172D0A}"/>
              </a:ext>
            </a:extLst>
          </p:cNvPr>
          <p:cNvPicPr>
            <a:picLocks noChangeAspect="1"/>
          </p:cNvPicPr>
          <p:nvPr/>
        </p:nvPicPr>
        <p:blipFill>
          <a:blip r:embed="rId3"/>
          <a:stretch>
            <a:fillRect/>
          </a:stretch>
        </p:blipFill>
        <p:spPr>
          <a:xfrm>
            <a:off x="172973" y="0"/>
            <a:ext cx="6455327" cy="2681288"/>
          </a:xfrm>
          <a:prstGeom prst="rect">
            <a:avLst/>
          </a:prstGeom>
        </p:spPr>
      </p:pic>
      <p:pic>
        <p:nvPicPr>
          <p:cNvPr id="10" name="Picture 9">
            <a:extLst>
              <a:ext uri="{FF2B5EF4-FFF2-40B4-BE49-F238E27FC236}">
                <a16:creationId xmlns:a16="http://schemas.microsoft.com/office/drawing/2014/main" id="{127477BE-878C-44AA-95B5-9DE12731F6F5}"/>
              </a:ext>
            </a:extLst>
          </p:cNvPr>
          <p:cNvPicPr>
            <a:picLocks noChangeAspect="1"/>
          </p:cNvPicPr>
          <p:nvPr/>
        </p:nvPicPr>
        <p:blipFill>
          <a:blip r:embed="rId4"/>
          <a:stretch>
            <a:fillRect/>
          </a:stretch>
        </p:blipFill>
        <p:spPr>
          <a:xfrm>
            <a:off x="0" y="2681288"/>
            <a:ext cx="6248400" cy="3305175"/>
          </a:xfrm>
          <a:prstGeom prst="rect">
            <a:avLst/>
          </a:prstGeom>
        </p:spPr>
      </p:pic>
      <p:pic>
        <p:nvPicPr>
          <p:cNvPr id="11" name="Picture 10">
            <a:extLst>
              <a:ext uri="{FF2B5EF4-FFF2-40B4-BE49-F238E27FC236}">
                <a16:creationId xmlns:a16="http://schemas.microsoft.com/office/drawing/2014/main" id="{925F9F6B-11F7-47EE-9230-874175EE8AE3}"/>
              </a:ext>
            </a:extLst>
          </p:cNvPr>
          <p:cNvPicPr>
            <a:picLocks noChangeAspect="1"/>
          </p:cNvPicPr>
          <p:nvPr/>
        </p:nvPicPr>
        <p:blipFill>
          <a:blip r:embed="rId5"/>
          <a:stretch>
            <a:fillRect/>
          </a:stretch>
        </p:blipFill>
        <p:spPr>
          <a:xfrm>
            <a:off x="6248400" y="2497693"/>
            <a:ext cx="6057900" cy="3990975"/>
          </a:xfrm>
          <a:prstGeom prst="rect">
            <a:avLst/>
          </a:prstGeom>
        </p:spPr>
      </p:pic>
    </p:spTree>
    <p:extLst>
      <p:ext uri="{BB962C8B-B14F-4D97-AF65-F5344CB8AC3E}">
        <p14:creationId xmlns:p14="http://schemas.microsoft.com/office/powerpoint/2010/main" val="37125565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7C37D4B-F77B-4374-96F1-C8860925F6DB}"/>
              </a:ext>
            </a:extLst>
          </p:cNvPr>
          <p:cNvPicPr>
            <a:picLocks noChangeAspect="1"/>
          </p:cNvPicPr>
          <p:nvPr/>
        </p:nvPicPr>
        <p:blipFill>
          <a:blip r:embed="rId2"/>
          <a:stretch>
            <a:fillRect/>
          </a:stretch>
        </p:blipFill>
        <p:spPr>
          <a:xfrm>
            <a:off x="-20285" y="2691168"/>
            <a:ext cx="3426235" cy="1673568"/>
          </a:xfrm>
          <a:prstGeom prst="rect">
            <a:avLst/>
          </a:prstGeom>
          <a:ln>
            <a:noFill/>
          </a:ln>
          <a:effectLst>
            <a:outerShdw blurRad="292100" dist="139700" dir="2700000" algn="tl" rotWithShape="0">
              <a:srgbClr val="333333">
                <a:alpha val="65000"/>
              </a:srgbClr>
            </a:outerShdw>
          </a:effectLst>
        </p:spPr>
      </p:pic>
      <p:pic>
        <p:nvPicPr>
          <p:cNvPr id="7" name="Picture 6">
            <a:extLst>
              <a:ext uri="{FF2B5EF4-FFF2-40B4-BE49-F238E27FC236}">
                <a16:creationId xmlns:a16="http://schemas.microsoft.com/office/drawing/2014/main" id="{0C91ABD4-36F9-48AE-B251-94ED7A73E676}"/>
              </a:ext>
            </a:extLst>
          </p:cNvPr>
          <p:cNvPicPr>
            <a:picLocks noChangeAspect="1"/>
          </p:cNvPicPr>
          <p:nvPr/>
        </p:nvPicPr>
        <p:blipFill>
          <a:blip r:embed="rId3"/>
          <a:stretch>
            <a:fillRect/>
          </a:stretch>
        </p:blipFill>
        <p:spPr>
          <a:xfrm>
            <a:off x="-10898" y="4698861"/>
            <a:ext cx="3533455" cy="1769306"/>
          </a:xfrm>
          <a:prstGeom prst="rect">
            <a:avLst/>
          </a:prstGeom>
          <a:ln>
            <a:noFill/>
          </a:ln>
          <a:effectLst>
            <a:outerShdw blurRad="292100" dist="139700" dir="2700000" algn="tl" rotWithShape="0">
              <a:srgbClr val="333333">
                <a:alpha val="65000"/>
              </a:srgbClr>
            </a:outerShdw>
          </a:effectLst>
        </p:spPr>
      </p:pic>
      <p:pic>
        <p:nvPicPr>
          <p:cNvPr id="8" name="Picture 7">
            <a:extLst>
              <a:ext uri="{FF2B5EF4-FFF2-40B4-BE49-F238E27FC236}">
                <a16:creationId xmlns:a16="http://schemas.microsoft.com/office/drawing/2014/main" id="{70A298E4-8086-42B9-B541-300BB68223F0}"/>
              </a:ext>
            </a:extLst>
          </p:cNvPr>
          <p:cNvPicPr>
            <a:picLocks noChangeAspect="1"/>
          </p:cNvPicPr>
          <p:nvPr/>
        </p:nvPicPr>
        <p:blipFill>
          <a:blip r:embed="rId4"/>
          <a:stretch>
            <a:fillRect/>
          </a:stretch>
        </p:blipFill>
        <p:spPr>
          <a:xfrm>
            <a:off x="3626728" y="4797140"/>
            <a:ext cx="3484978" cy="1821182"/>
          </a:xfrm>
          <a:prstGeom prst="rect">
            <a:avLst/>
          </a:prstGeom>
          <a:ln>
            <a:noFill/>
          </a:ln>
          <a:effectLst>
            <a:outerShdw blurRad="292100" dist="139700" dir="2700000" algn="tl" rotWithShape="0">
              <a:srgbClr val="333333">
                <a:alpha val="65000"/>
              </a:srgbClr>
            </a:outerShdw>
          </a:effectLst>
        </p:spPr>
      </p:pic>
      <p:pic>
        <p:nvPicPr>
          <p:cNvPr id="9" name="Picture 8">
            <a:extLst>
              <a:ext uri="{FF2B5EF4-FFF2-40B4-BE49-F238E27FC236}">
                <a16:creationId xmlns:a16="http://schemas.microsoft.com/office/drawing/2014/main" id="{2F86FEB0-2D73-4A66-9974-444C78CD86FD}"/>
              </a:ext>
            </a:extLst>
          </p:cNvPr>
          <p:cNvPicPr>
            <a:picLocks noChangeAspect="1"/>
          </p:cNvPicPr>
          <p:nvPr/>
        </p:nvPicPr>
        <p:blipFill>
          <a:blip r:embed="rId5"/>
          <a:stretch>
            <a:fillRect/>
          </a:stretch>
        </p:blipFill>
        <p:spPr>
          <a:xfrm>
            <a:off x="6868045" y="239678"/>
            <a:ext cx="3533456" cy="1773861"/>
          </a:xfrm>
          <a:prstGeom prst="rect">
            <a:avLst/>
          </a:prstGeom>
          <a:ln>
            <a:noFill/>
          </a:ln>
          <a:effectLst>
            <a:outerShdw blurRad="292100" dist="139700" dir="2700000" algn="tl" rotWithShape="0">
              <a:srgbClr val="333333">
                <a:alpha val="65000"/>
              </a:srgbClr>
            </a:outerShdw>
          </a:effectLst>
        </p:spPr>
      </p:pic>
      <p:pic>
        <p:nvPicPr>
          <p:cNvPr id="10" name="Picture 9">
            <a:extLst>
              <a:ext uri="{FF2B5EF4-FFF2-40B4-BE49-F238E27FC236}">
                <a16:creationId xmlns:a16="http://schemas.microsoft.com/office/drawing/2014/main" id="{538C96A3-90A9-4B45-B192-91388972D84A}"/>
              </a:ext>
            </a:extLst>
          </p:cNvPr>
          <p:cNvPicPr>
            <a:picLocks noChangeAspect="1"/>
          </p:cNvPicPr>
          <p:nvPr/>
        </p:nvPicPr>
        <p:blipFill>
          <a:blip r:embed="rId6"/>
          <a:stretch>
            <a:fillRect/>
          </a:stretch>
        </p:blipFill>
        <p:spPr>
          <a:xfrm>
            <a:off x="9430327" y="2575158"/>
            <a:ext cx="2761673" cy="2302669"/>
          </a:xfrm>
          <a:prstGeom prst="rect">
            <a:avLst/>
          </a:prstGeom>
          <a:ln>
            <a:noFill/>
          </a:ln>
          <a:effectLst>
            <a:outerShdw blurRad="292100" dist="139700" dir="2700000" algn="tl" rotWithShape="0">
              <a:srgbClr val="333333">
                <a:alpha val="65000"/>
              </a:srgbClr>
            </a:outerShdw>
          </a:effectLst>
        </p:spPr>
      </p:pic>
      <p:pic>
        <p:nvPicPr>
          <p:cNvPr id="11" name="Picture 10">
            <a:extLst>
              <a:ext uri="{FF2B5EF4-FFF2-40B4-BE49-F238E27FC236}">
                <a16:creationId xmlns:a16="http://schemas.microsoft.com/office/drawing/2014/main" id="{876E500C-D06D-4B43-97D2-9A9955663D66}"/>
              </a:ext>
            </a:extLst>
          </p:cNvPr>
          <p:cNvPicPr>
            <a:picLocks noChangeAspect="1"/>
          </p:cNvPicPr>
          <p:nvPr/>
        </p:nvPicPr>
        <p:blipFill>
          <a:blip r:embed="rId7"/>
          <a:stretch>
            <a:fillRect/>
          </a:stretch>
        </p:blipFill>
        <p:spPr>
          <a:xfrm>
            <a:off x="7215877" y="4698861"/>
            <a:ext cx="3577102" cy="2087660"/>
          </a:xfrm>
          <a:prstGeom prst="rect">
            <a:avLst/>
          </a:prstGeom>
          <a:ln>
            <a:noFill/>
          </a:ln>
          <a:effectLst>
            <a:outerShdw blurRad="292100" dist="139700" dir="2700000" algn="tl" rotWithShape="0">
              <a:srgbClr val="333333">
                <a:alpha val="65000"/>
              </a:srgbClr>
            </a:outerShdw>
          </a:effectLst>
        </p:spPr>
      </p:pic>
      <p:pic>
        <p:nvPicPr>
          <p:cNvPr id="12" name="Picture 11">
            <a:extLst>
              <a:ext uri="{FF2B5EF4-FFF2-40B4-BE49-F238E27FC236}">
                <a16:creationId xmlns:a16="http://schemas.microsoft.com/office/drawing/2014/main" id="{51CEECD7-BF04-476D-AECA-6733610B8170}"/>
              </a:ext>
            </a:extLst>
          </p:cNvPr>
          <p:cNvPicPr>
            <a:picLocks noChangeAspect="1"/>
          </p:cNvPicPr>
          <p:nvPr/>
        </p:nvPicPr>
        <p:blipFill>
          <a:blip r:embed="rId8"/>
          <a:stretch>
            <a:fillRect/>
          </a:stretch>
        </p:blipFill>
        <p:spPr>
          <a:xfrm>
            <a:off x="6695284" y="2148976"/>
            <a:ext cx="3343275" cy="1876425"/>
          </a:xfrm>
          <a:prstGeom prst="rect">
            <a:avLst/>
          </a:prstGeom>
          <a:ln>
            <a:noFill/>
          </a:ln>
          <a:effectLst>
            <a:outerShdw blurRad="292100" dist="139700" dir="2700000" algn="tl" rotWithShape="0">
              <a:srgbClr val="333333">
                <a:alpha val="65000"/>
              </a:srgbClr>
            </a:outerShdw>
          </a:effectLst>
        </p:spPr>
      </p:pic>
      <mc:AlternateContent xmlns:mc="http://schemas.openxmlformats.org/markup-compatibility/2006" xmlns:p14="http://schemas.microsoft.com/office/powerpoint/2010/main">
        <mc:Choice Requires="p14">
          <p:contentPart p14:bwMode="auto" r:id="rId9">
            <p14:nvContentPartPr>
              <p14:cNvPr id="39" name="Ink 38">
                <a:extLst>
                  <a:ext uri="{FF2B5EF4-FFF2-40B4-BE49-F238E27FC236}">
                    <a16:creationId xmlns:a16="http://schemas.microsoft.com/office/drawing/2014/main" id="{9999898B-DED2-4DCE-89A3-8B33A9CDE9BB}"/>
                  </a:ext>
                </a:extLst>
              </p14:cNvPr>
              <p14:cNvContentPartPr/>
              <p14:nvPr/>
            </p14:nvContentPartPr>
            <p14:xfrm>
              <a:off x="2099844" y="891818"/>
              <a:ext cx="360" cy="360"/>
            </p14:xfrm>
          </p:contentPart>
        </mc:Choice>
        <mc:Fallback xmlns="">
          <p:pic>
            <p:nvPicPr>
              <p:cNvPr id="39" name="Ink 38">
                <a:extLst>
                  <a:ext uri="{FF2B5EF4-FFF2-40B4-BE49-F238E27FC236}">
                    <a16:creationId xmlns:a16="http://schemas.microsoft.com/office/drawing/2014/main" id="{9999898B-DED2-4DCE-89A3-8B33A9CDE9BB}"/>
                  </a:ext>
                </a:extLst>
              </p:cNvPr>
              <p:cNvPicPr/>
              <p:nvPr/>
            </p:nvPicPr>
            <p:blipFill>
              <a:blip r:embed="rId11"/>
              <a:stretch>
                <a:fillRect/>
              </a:stretch>
            </p:blipFill>
            <p:spPr>
              <a:xfrm>
                <a:off x="2090844" y="882818"/>
                <a:ext cx="18000" cy="18000"/>
              </a:xfrm>
              <a:prstGeom prst="rect">
                <a:avLst/>
              </a:prstGeom>
            </p:spPr>
          </p:pic>
        </mc:Fallback>
      </mc:AlternateContent>
      <p:pic>
        <p:nvPicPr>
          <p:cNvPr id="6" name="Picture 5">
            <a:extLst>
              <a:ext uri="{FF2B5EF4-FFF2-40B4-BE49-F238E27FC236}">
                <a16:creationId xmlns:a16="http://schemas.microsoft.com/office/drawing/2014/main" id="{FEE677EA-C8CC-4DA4-8C0A-9BF6018F8A03}"/>
              </a:ext>
            </a:extLst>
          </p:cNvPr>
          <p:cNvPicPr>
            <a:picLocks noChangeAspect="1"/>
          </p:cNvPicPr>
          <p:nvPr/>
        </p:nvPicPr>
        <p:blipFill>
          <a:blip r:embed="rId12"/>
          <a:stretch>
            <a:fillRect/>
          </a:stretch>
        </p:blipFill>
        <p:spPr>
          <a:xfrm>
            <a:off x="3542851" y="2512610"/>
            <a:ext cx="3426235" cy="1668357"/>
          </a:xfrm>
          <a:prstGeom prst="rect">
            <a:avLst/>
          </a:prstGeom>
          <a:ln>
            <a:noFill/>
          </a:ln>
          <a:effectLst>
            <a:outerShdw blurRad="292100" dist="139700" dir="2700000" algn="tl" rotWithShape="0">
              <a:srgbClr val="333333">
                <a:alpha val="65000"/>
              </a:srgbClr>
            </a:outerShdw>
          </a:effectLst>
        </p:spPr>
      </p:pic>
      <p:pic>
        <p:nvPicPr>
          <p:cNvPr id="3" name="Picture 2">
            <a:extLst>
              <a:ext uri="{FF2B5EF4-FFF2-40B4-BE49-F238E27FC236}">
                <a16:creationId xmlns:a16="http://schemas.microsoft.com/office/drawing/2014/main" id="{3EF2335B-D2F3-416E-A76A-34B1CC3C9E60}"/>
              </a:ext>
            </a:extLst>
          </p:cNvPr>
          <p:cNvPicPr>
            <a:picLocks noChangeAspect="1"/>
          </p:cNvPicPr>
          <p:nvPr/>
        </p:nvPicPr>
        <p:blipFill>
          <a:blip r:embed="rId13"/>
          <a:stretch>
            <a:fillRect/>
          </a:stretch>
        </p:blipFill>
        <p:spPr>
          <a:xfrm>
            <a:off x="-115480" y="302897"/>
            <a:ext cx="3811957" cy="2002402"/>
          </a:xfrm>
          <a:prstGeom prst="rect">
            <a:avLst/>
          </a:prstGeom>
          <a:ln>
            <a:noFill/>
          </a:ln>
          <a:effectLst>
            <a:outerShdw blurRad="292100" dist="139700" dir="2700000" algn="tl" rotWithShape="0">
              <a:srgbClr val="333333">
                <a:alpha val="65000"/>
              </a:srgbClr>
            </a:outerShdw>
          </a:effectLst>
        </p:spPr>
      </p:pic>
      <p:pic>
        <p:nvPicPr>
          <p:cNvPr id="4" name="Picture 3">
            <a:extLst>
              <a:ext uri="{FF2B5EF4-FFF2-40B4-BE49-F238E27FC236}">
                <a16:creationId xmlns:a16="http://schemas.microsoft.com/office/drawing/2014/main" id="{F00C897D-9183-4F3C-8870-0949FD9CD1AE}"/>
              </a:ext>
            </a:extLst>
          </p:cNvPr>
          <p:cNvPicPr>
            <a:picLocks noChangeAspect="1"/>
          </p:cNvPicPr>
          <p:nvPr/>
        </p:nvPicPr>
        <p:blipFill>
          <a:blip r:embed="rId14"/>
          <a:stretch>
            <a:fillRect/>
          </a:stretch>
        </p:blipFill>
        <p:spPr>
          <a:xfrm>
            <a:off x="3468853" y="117783"/>
            <a:ext cx="3484977" cy="2196414"/>
          </a:xfrm>
          <a:prstGeom prst="rect">
            <a:avLst/>
          </a:prstGeom>
          <a:ln>
            <a:noFill/>
          </a:ln>
          <a:effectLst>
            <a:outerShdw blurRad="292100" dist="139700" dir="2700000" algn="tl" rotWithShape="0">
              <a:srgbClr val="333333">
                <a:alpha val="65000"/>
              </a:srgbClr>
            </a:outerShdw>
          </a:effectLst>
        </p:spPr>
      </p:pic>
      <p:pic>
        <p:nvPicPr>
          <p:cNvPr id="2" name="Picture 1">
            <a:extLst>
              <a:ext uri="{FF2B5EF4-FFF2-40B4-BE49-F238E27FC236}">
                <a16:creationId xmlns:a16="http://schemas.microsoft.com/office/drawing/2014/main" id="{BADC5881-9396-4DCA-89A3-F7EDF4630F4C}"/>
              </a:ext>
            </a:extLst>
          </p:cNvPr>
          <p:cNvPicPr>
            <a:picLocks noChangeAspect="1"/>
          </p:cNvPicPr>
          <p:nvPr/>
        </p:nvPicPr>
        <p:blipFill>
          <a:blip r:embed="rId15">
            <a:extLst>
              <a:ext uri="{BEBA8EAE-BF5A-486C-A8C5-ECC9F3942E4B}">
                <a14:imgProps xmlns:a14="http://schemas.microsoft.com/office/drawing/2010/main">
                  <a14:imgLayer r:embed="rId16">
                    <a14:imgEffect>
                      <a14:sharpenSoften amount="41000"/>
                    </a14:imgEffect>
                  </a14:imgLayer>
                </a14:imgProps>
              </a:ext>
            </a:extLst>
          </a:blip>
          <a:stretch>
            <a:fillRect/>
          </a:stretch>
        </p:blipFill>
        <p:spPr>
          <a:xfrm>
            <a:off x="1142827" y="-4659"/>
            <a:ext cx="9448728" cy="6650826"/>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spTree>
    <p:extLst>
      <p:ext uri="{BB962C8B-B14F-4D97-AF65-F5344CB8AC3E}">
        <p14:creationId xmlns:p14="http://schemas.microsoft.com/office/powerpoint/2010/main" val="61602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xit" presetSubtype="1" fill="hold" nodeType="clickEffect">
                                  <p:stCondLst>
                                    <p:cond delay="0"/>
                                  </p:stCondLst>
                                  <p:childTnLst>
                                    <p:animEffect transition="out" filter="wheel(1)">
                                      <p:cBhvr>
                                        <p:cTn id="6" dur="2000"/>
                                        <p:tgtEl>
                                          <p:spTgt spid="2"/>
                                        </p:tgtEl>
                                      </p:cBhvr>
                                    </p:animEffect>
                                    <p:set>
                                      <p:cBhvr>
                                        <p:cTn id="7" dur="1" fill="hold">
                                          <p:stCondLst>
                                            <p:cond delay="1999"/>
                                          </p:stCondLst>
                                        </p:cTn>
                                        <p:tgtEl>
                                          <p:spTgt spid="2"/>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1000" fill="hold"/>
                                        <p:tgtEl>
                                          <p:spTgt spid="3"/>
                                        </p:tgtEl>
                                        <p:attrNameLst>
                                          <p:attrName>ppt_w</p:attrName>
                                        </p:attrNameLst>
                                      </p:cBhvr>
                                      <p:tavLst>
                                        <p:tav tm="0">
                                          <p:val>
                                            <p:fltVal val="0"/>
                                          </p:val>
                                        </p:tav>
                                        <p:tav tm="100000">
                                          <p:val>
                                            <p:strVal val="#ppt_w"/>
                                          </p:val>
                                        </p:tav>
                                      </p:tavLst>
                                    </p:anim>
                                    <p:anim calcmode="lin" valueType="num">
                                      <p:cBhvr>
                                        <p:cTn id="13" dur="1000" fill="hold"/>
                                        <p:tgtEl>
                                          <p:spTgt spid="3"/>
                                        </p:tgtEl>
                                        <p:attrNameLst>
                                          <p:attrName>ppt_h</p:attrName>
                                        </p:attrNameLst>
                                      </p:cBhvr>
                                      <p:tavLst>
                                        <p:tav tm="0">
                                          <p:val>
                                            <p:fltVal val="0"/>
                                          </p:val>
                                        </p:tav>
                                        <p:tav tm="100000">
                                          <p:val>
                                            <p:strVal val="#ppt_h"/>
                                          </p:val>
                                        </p:tav>
                                      </p:tavLst>
                                    </p:anim>
                                    <p:anim calcmode="lin" valueType="num">
                                      <p:cBhvr>
                                        <p:cTn id="14" dur="1000" fill="hold"/>
                                        <p:tgtEl>
                                          <p:spTgt spid="3"/>
                                        </p:tgtEl>
                                        <p:attrNameLst>
                                          <p:attrName>style.rotation</p:attrName>
                                        </p:attrNameLst>
                                      </p:cBhvr>
                                      <p:tavLst>
                                        <p:tav tm="0">
                                          <p:val>
                                            <p:fltVal val="90"/>
                                          </p:val>
                                        </p:tav>
                                        <p:tav tm="100000">
                                          <p:val>
                                            <p:fltVal val="0"/>
                                          </p:val>
                                        </p:tav>
                                      </p:tavLst>
                                    </p:anim>
                                    <p:animEffect transition="in" filter="fade">
                                      <p:cBhvr>
                                        <p:cTn id="15" dur="10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31" presetClass="entr" presetSubtype="0" fill="hold" nodeType="click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p:cTn id="20" dur="1000" fill="hold"/>
                                        <p:tgtEl>
                                          <p:spTgt spid="4"/>
                                        </p:tgtEl>
                                        <p:attrNameLst>
                                          <p:attrName>ppt_w</p:attrName>
                                        </p:attrNameLst>
                                      </p:cBhvr>
                                      <p:tavLst>
                                        <p:tav tm="0">
                                          <p:val>
                                            <p:fltVal val="0"/>
                                          </p:val>
                                        </p:tav>
                                        <p:tav tm="100000">
                                          <p:val>
                                            <p:strVal val="#ppt_w"/>
                                          </p:val>
                                        </p:tav>
                                      </p:tavLst>
                                    </p:anim>
                                    <p:anim calcmode="lin" valueType="num">
                                      <p:cBhvr>
                                        <p:cTn id="21" dur="1000" fill="hold"/>
                                        <p:tgtEl>
                                          <p:spTgt spid="4"/>
                                        </p:tgtEl>
                                        <p:attrNameLst>
                                          <p:attrName>ppt_h</p:attrName>
                                        </p:attrNameLst>
                                      </p:cBhvr>
                                      <p:tavLst>
                                        <p:tav tm="0">
                                          <p:val>
                                            <p:fltVal val="0"/>
                                          </p:val>
                                        </p:tav>
                                        <p:tav tm="100000">
                                          <p:val>
                                            <p:strVal val="#ppt_h"/>
                                          </p:val>
                                        </p:tav>
                                      </p:tavLst>
                                    </p:anim>
                                    <p:anim calcmode="lin" valueType="num">
                                      <p:cBhvr>
                                        <p:cTn id="22" dur="1000" fill="hold"/>
                                        <p:tgtEl>
                                          <p:spTgt spid="4"/>
                                        </p:tgtEl>
                                        <p:attrNameLst>
                                          <p:attrName>style.rotation</p:attrName>
                                        </p:attrNameLst>
                                      </p:cBhvr>
                                      <p:tavLst>
                                        <p:tav tm="0">
                                          <p:val>
                                            <p:fltVal val="90"/>
                                          </p:val>
                                        </p:tav>
                                        <p:tav tm="100000">
                                          <p:val>
                                            <p:fltVal val="0"/>
                                          </p:val>
                                        </p:tav>
                                      </p:tavLst>
                                    </p:anim>
                                    <p:animEffect transition="in" filter="fade">
                                      <p:cBhvr>
                                        <p:cTn id="23" dur="1000"/>
                                        <p:tgtEl>
                                          <p:spTgt spid="4"/>
                                        </p:tgtEl>
                                      </p:cBhvr>
                                    </p:animEffect>
                                  </p:childTnLst>
                                </p:cTn>
                              </p:par>
                            </p:childTnLst>
                          </p:cTn>
                        </p:par>
                      </p:childTnLst>
                    </p:cTn>
                  </p:par>
                  <p:par>
                    <p:cTn id="24" fill="hold">
                      <p:stCondLst>
                        <p:cond delay="indefinite"/>
                      </p:stCondLst>
                      <p:childTnLst>
                        <p:par>
                          <p:cTn id="25" fill="hold">
                            <p:stCondLst>
                              <p:cond delay="0"/>
                            </p:stCondLst>
                            <p:childTnLst>
                              <p:par>
                                <p:cTn id="26" presetID="31" presetClass="entr" presetSubtype="0" fill="hold" nodeType="click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p:cTn id="28" dur="1000" fill="hold"/>
                                        <p:tgtEl>
                                          <p:spTgt spid="7"/>
                                        </p:tgtEl>
                                        <p:attrNameLst>
                                          <p:attrName>ppt_w</p:attrName>
                                        </p:attrNameLst>
                                      </p:cBhvr>
                                      <p:tavLst>
                                        <p:tav tm="0">
                                          <p:val>
                                            <p:fltVal val="0"/>
                                          </p:val>
                                        </p:tav>
                                        <p:tav tm="100000">
                                          <p:val>
                                            <p:strVal val="#ppt_w"/>
                                          </p:val>
                                        </p:tav>
                                      </p:tavLst>
                                    </p:anim>
                                    <p:anim calcmode="lin" valueType="num">
                                      <p:cBhvr>
                                        <p:cTn id="29" dur="1000" fill="hold"/>
                                        <p:tgtEl>
                                          <p:spTgt spid="7"/>
                                        </p:tgtEl>
                                        <p:attrNameLst>
                                          <p:attrName>ppt_h</p:attrName>
                                        </p:attrNameLst>
                                      </p:cBhvr>
                                      <p:tavLst>
                                        <p:tav tm="0">
                                          <p:val>
                                            <p:fltVal val="0"/>
                                          </p:val>
                                        </p:tav>
                                        <p:tav tm="100000">
                                          <p:val>
                                            <p:strVal val="#ppt_h"/>
                                          </p:val>
                                        </p:tav>
                                      </p:tavLst>
                                    </p:anim>
                                    <p:anim calcmode="lin" valueType="num">
                                      <p:cBhvr>
                                        <p:cTn id="30" dur="1000" fill="hold"/>
                                        <p:tgtEl>
                                          <p:spTgt spid="7"/>
                                        </p:tgtEl>
                                        <p:attrNameLst>
                                          <p:attrName>style.rotation</p:attrName>
                                        </p:attrNameLst>
                                      </p:cBhvr>
                                      <p:tavLst>
                                        <p:tav tm="0">
                                          <p:val>
                                            <p:fltVal val="90"/>
                                          </p:val>
                                        </p:tav>
                                        <p:tav tm="100000">
                                          <p:val>
                                            <p:fltVal val="0"/>
                                          </p:val>
                                        </p:tav>
                                      </p:tavLst>
                                    </p:anim>
                                    <p:animEffect transition="in" filter="fade">
                                      <p:cBhvr>
                                        <p:cTn id="31" dur="1000"/>
                                        <p:tgtEl>
                                          <p:spTgt spid="7"/>
                                        </p:tgtEl>
                                      </p:cBhvr>
                                    </p:animEffect>
                                  </p:childTnLst>
                                </p:cTn>
                              </p:par>
                            </p:childTnLst>
                          </p:cTn>
                        </p:par>
                      </p:childTnLst>
                    </p:cTn>
                  </p:par>
                  <p:par>
                    <p:cTn id="32" fill="hold">
                      <p:stCondLst>
                        <p:cond delay="indefinite"/>
                      </p:stCondLst>
                      <p:childTnLst>
                        <p:par>
                          <p:cTn id="33" fill="hold">
                            <p:stCondLst>
                              <p:cond delay="0"/>
                            </p:stCondLst>
                            <p:childTnLst>
                              <p:par>
                                <p:cTn id="34" presetID="31" presetClass="entr" presetSubtype="0" fill="hold" nodeType="clickEffect">
                                  <p:stCondLst>
                                    <p:cond delay="0"/>
                                  </p:stCondLst>
                                  <p:childTnLst>
                                    <p:set>
                                      <p:cBhvr>
                                        <p:cTn id="35" dur="1" fill="hold">
                                          <p:stCondLst>
                                            <p:cond delay="0"/>
                                          </p:stCondLst>
                                        </p:cTn>
                                        <p:tgtEl>
                                          <p:spTgt spid="8"/>
                                        </p:tgtEl>
                                        <p:attrNameLst>
                                          <p:attrName>style.visibility</p:attrName>
                                        </p:attrNameLst>
                                      </p:cBhvr>
                                      <p:to>
                                        <p:strVal val="visible"/>
                                      </p:to>
                                    </p:set>
                                    <p:anim calcmode="lin" valueType="num">
                                      <p:cBhvr>
                                        <p:cTn id="36" dur="1000" fill="hold"/>
                                        <p:tgtEl>
                                          <p:spTgt spid="8"/>
                                        </p:tgtEl>
                                        <p:attrNameLst>
                                          <p:attrName>ppt_w</p:attrName>
                                        </p:attrNameLst>
                                      </p:cBhvr>
                                      <p:tavLst>
                                        <p:tav tm="0">
                                          <p:val>
                                            <p:fltVal val="0"/>
                                          </p:val>
                                        </p:tav>
                                        <p:tav tm="100000">
                                          <p:val>
                                            <p:strVal val="#ppt_w"/>
                                          </p:val>
                                        </p:tav>
                                      </p:tavLst>
                                    </p:anim>
                                    <p:anim calcmode="lin" valueType="num">
                                      <p:cBhvr>
                                        <p:cTn id="37" dur="1000" fill="hold"/>
                                        <p:tgtEl>
                                          <p:spTgt spid="8"/>
                                        </p:tgtEl>
                                        <p:attrNameLst>
                                          <p:attrName>ppt_h</p:attrName>
                                        </p:attrNameLst>
                                      </p:cBhvr>
                                      <p:tavLst>
                                        <p:tav tm="0">
                                          <p:val>
                                            <p:fltVal val="0"/>
                                          </p:val>
                                        </p:tav>
                                        <p:tav tm="100000">
                                          <p:val>
                                            <p:strVal val="#ppt_h"/>
                                          </p:val>
                                        </p:tav>
                                      </p:tavLst>
                                    </p:anim>
                                    <p:anim calcmode="lin" valueType="num">
                                      <p:cBhvr>
                                        <p:cTn id="38" dur="1000" fill="hold"/>
                                        <p:tgtEl>
                                          <p:spTgt spid="8"/>
                                        </p:tgtEl>
                                        <p:attrNameLst>
                                          <p:attrName>style.rotation</p:attrName>
                                        </p:attrNameLst>
                                      </p:cBhvr>
                                      <p:tavLst>
                                        <p:tav tm="0">
                                          <p:val>
                                            <p:fltVal val="90"/>
                                          </p:val>
                                        </p:tav>
                                        <p:tav tm="100000">
                                          <p:val>
                                            <p:fltVal val="0"/>
                                          </p:val>
                                        </p:tav>
                                      </p:tavLst>
                                    </p:anim>
                                    <p:animEffect transition="in" filter="fade">
                                      <p:cBhvr>
                                        <p:cTn id="39" dur="1000"/>
                                        <p:tgtEl>
                                          <p:spTgt spid="8"/>
                                        </p:tgtEl>
                                      </p:cBhvr>
                                    </p:animEffect>
                                  </p:childTnLst>
                                </p:cTn>
                              </p:par>
                            </p:childTnLst>
                          </p:cTn>
                        </p:par>
                      </p:childTnLst>
                    </p:cTn>
                  </p:par>
                  <p:par>
                    <p:cTn id="40" fill="hold">
                      <p:stCondLst>
                        <p:cond delay="indefinite"/>
                      </p:stCondLst>
                      <p:childTnLst>
                        <p:par>
                          <p:cTn id="41" fill="hold">
                            <p:stCondLst>
                              <p:cond delay="0"/>
                            </p:stCondLst>
                            <p:childTnLst>
                              <p:par>
                                <p:cTn id="42" presetID="31" presetClass="entr" presetSubtype="0" fill="hold" nodeType="clickEffect">
                                  <p:stCondLst>
                                    <p:cond delay="0"/>
                                  </p:stCondLst>
                                  <p:childTnLst>
                                    <p:set>
                                      <p:cBhvr>
                                        <p:cTn id="43" dur="1" fill="hold">
                                          <p:stCondLst>
                                            <p:cond delay="0"/>
                                          </p:stCondLst>
                                        </p:cTn>
                                        <p:tgtEl>
                                          <p:spTgt spid="6"/>
                                        </p:tgtEl>
                                        <p:attrNameLst>
                                          <p:attrName>style.visibility</p:attrName>
                                        </p:attrNameLst>
                                      </p:cBhvr>
                                      <p:to>
                                        <p:strVal val="visible"/>
                                      </p:to>
                                    </p:set>
                                    <p:anim calcmode="lin" valueType="num">
                                      <p:cBhvr>
                                        <p:cTn id="44" dur="1000" fill="hold"/>
                                        <p:tgtEl>
                                          <p:spTgt spid="6"/>
                                        </p:tgtEl>
                                        <p:attrNameLst>
                                          <p:attrName>ppt_w</p:attrName>
                                        </p:attrNameLst>
                                      </p:cBhvr>
                                      <p:tavLst>
                                        <p:tav tm="0">
                                          <p:val>
                                            <p:fltVal val="0"/>
                                          </p:val>
                                        </p:tav>
                                        <p:tav tm="100000">
                                          <p:val>
                                            <p:strVal val="#ppt_w"/>
                                          </p:val>
                                        </p:tav>
                                      </p:tavLst>
                                    </p:anim>
                                    <p:anim calcmode="lin" valueType="num">
                                      <p:cBhvr>
                                        <p:cTn id="45" dur="1000" fill="hold"/>
                                        <p:tgtEl>
                                          <p:spTgt spid="6"/>
                                        </p:tgtEl>
                                        <p:attrNameLst>
                                          <p:attrName>ppt_h</p:attrName>
                                        </p:attrNameLst>
                                      </p:cBhvr>
                                      <p:tavLst>
                                        <p:tav tm="0">
                                          <p:val>
                                            <p:fltVal val="0"/>
                                          </p:val>
                                        </p:tav>
                                        <p:tav tm="100000">
                                          <p:val>
                                            <p:strVal val="#ppt_h"/>
                                          </p:val>
                                        </p:tav>
                                      </p:tavLst>
                                    </p:anim>
                                    <p:anim calcmode="lin" valueType="num">
                                      <p:cBhvr>
                                        <p:cTn id="46" dur="1000" fill="hold"/>
                                        <p:tgtEl>
                                          <p:spTgt spid="6"/>
                                        </p:tgtEl>
                                        <p:attrNameLst>
                                          <p:attrName>style.rotation</p:attrName>
                                        </p:attrNameLst>
                                      </p:cBhvr>
                                      <p:tavLst>
                                        <p:tav tm="0">
                                          <p:val>
                                            <p:fltVal val="90"/>
                                          </p:val>
                                        </p:tav>
                                        <p:tav tm="100000">
                                          <p:val>
                                            <p:fltVal val="0"/>
                                          </p:val>
                                        </p:tav>
                                      </p:tavLst>
                                    </p:anim>
                                    <p:animEffect transition="in" filter="fade">
                                      <p:cBhvr>
                                        <p:cTn id="47" dur="1000"/>
                                        <p:tgtEl>
                                          <p:spTgt spid="6"/>
                                        </p:tgtEl>
                                      </p:cBhvr>
                                    </p:animEffect>
                                  </p:childTnLst>
                                </p:cTn>
                              </p:par>
                            </p:childTnLst>
                          </p:cTn>
                        </p:par>
                      </p:childTnLst>
                    </p:cTn>
                  </p:par>
                  <p:par>
                    <p:cTn id="48" fill="hold">
                      <p:stCondLst>
                        <p:cond delay="indefinite"/>
                      </p:stCondLst>
                      <p:childTnLst>
                        <p:par>
                          <p:cTn id="49" fill="hold">
                            <p:stCondLst>
                              <p:cond delay="0"/>
                            </p:stCondLst>
                            <p:childTnLst>
                              <p:par>
                                <p:cTn id="50" presetID="31" presetClass="entr" presetSubtype="0" fill="hold" nodeType="clickEffect">
                                  <p:stCondLst>
                                    <p:cond delay="0"/>
                                  </p:stCondLst>
                                  <p:childTnLst>
                                    <p:set>
                                      <p:cBhvr>
                                        <p:cTn id="51" dur="1" fill="hold">
                                          <p:stCondLst>
                                            <p:cond delay="0"/>
                                          </p:stCondLst>
                                        </p:cTn>
                                        <p:tgtEl>
                                          <p:spTgt spid="9"/>
                                        </p:tgtEl>
                                        <p:attrNameLst>
                                          <p:attrName>style.visibility</p:attrName>
                                        </p:attrNameLst>
                                      </p:cBhvr>
                                      <p:to>
                                        <p:strVal val="visible"/>
                                      </p:to>
                                    </p:set>
                                    <p:anim calcmode="lin" valueType="num">
                                      <p:cBhvr>
                                        <p:cTn id="52" dur="1000" fill="hold"/>
                                        <p:tgtEl>
                                          <p:spTgt spid="9"/>
                                        </p:tgtEl>
                                        <p:attrNameLst>
                                          <p:attrName>ppt_w</p:attrName>
                                        </p:attrNameLst>
                                      </p:cBhvr>
                                      <p:tavLst>
                                        <p:tav tm="0">
                                          <p:val>
                                            <p:fltVal val="0"/>
                                          </p:val>
                                        </p:tav>
                                        <p:tav tm="100000">
                                          <p:val>
                                            <p:strVal val="#ppt_w"/>
                                          </p:val>
                                        </p:tav>
                                      </p:tavLst>
                                    </p:anim>
                                    <p:anim calcmode="lin" valueType="num">
                                      <p:cBhvr>
                                        <p:cTn id="53" dur="1000" fill="hold"/>
                                        <p:tgtEl>
                                          <p:spTgt spid="9"/>
                                        </p:tgtEl>
                                        <p:attrNameLst>
                                          <p:attrName>ppt_h</p:attrName>
                                        </p:attrNameLst>
                                      </p:cBhvr>
                                      <p:tavLst>
                                        <p:tav tm="0">
                                          <p:val>
                                            <p:fltVal val="0"/>
                                          </p:val>
                                        </p:tav>
                                        <p:tav tm="100000">
                                          <p:val>
                                            <p:strVal val="#ppt_h"/>
                                          </p:val>
                                        </p:tav>
                                      </p:tavLst>
                                    </p:anim>
                                    <p:anim calcmode="lin" valueType="num">
                                      <p:cBhvr>
                                        <p:cTn id="54" dur="1000" fill="hold"/>
                                        <p:tgtEl>
                                          <p:spTgt spid="9"/>
                                        </p:tgtEl>
                                        <p:attrNameLst>
                                          <p:attrName>style.rotation</p:attrName>
                                        </p:attrNameLst>
                                      </p:cBhvr>
                                      <p:tavLst>
                                        <p:tav tm="0">
                                          <p:val>
                                            <p:fltVal val="90"/>
                                          </p:val>
                                        </p:tav>
                                        <p:tav tm="100000">
                                          <p:val>
                                            <p:fltVal val="0"/>
                                          </p:val>
                                        </p:tav>
                                      </p:tavLst>
                                    </p:anim>
                                    <p:animEffect transition="in" filter="fade">
                                      <p:cBhvr>
                                        <p:cTn id="55" dur="1000"/>
                                        <p:tgtEl>
                                          <p:spTgt spid="9"/>
                                        </p:tgtEl>
                                      </p:cBhvr>
                                    </p:animEffect>
                                  </p:childTnLst>
                                </p:cTn>
                              </p:par>
                            </p:childTnLst>
                          </p:cTn>
                        </p:par>
                      </p:childTnLst>
                    </p:cTn>
                  </p:par>
                  <p:par>
                    <p:cTn id="56" fill="hold">
                      <p:stCondLst>
                        <p:cond delay="indefinite"/>
                      </p:stCondLst>
                      <p:childTnLst>
                        <p:par>
                          <p:cTn id="57" fill="hold">
                            <p:stCondLst>
                              <p:cond delay="0"/>
                            </p:stCondLst>
                            <p:childTnLst>
                              <p:par>
                                <p:cTn id="58" presetID="31" presetClass="entr" presetSubtype="0" fill="hold" nodeType="clickEffect">
                                  <p:stCondLst>
                                    <p:cond delay="0"/>
                                  </p:stCondLst>
                                  <p:childTnLst>
                                    <p:set>
                                      <p:cBhvr>
                                        <p:cTn id="59" dur="1" fill="hold">
                                          <p:stCondLst>
                                            <p:cond delay="0"/>
                                          </p:stCondLst>
                                        </p:cTn>
                                        <p:tgtEl>
                                          <p:spTgt spid="12"/>
                                        </p:tgtEl>
                                        <p:attrNameLst>
                                          <p:attrName>style.visibility</p:attrName>
                                        </p:attrNameLst>
                                      </p:cBhvr>
                                      <p:to>
                                        <p:strVal val="visible"/>
                                      </p:to>
                                    </p:set>
                                    <p:anim calcmode="lin" valueType="num">
                                      <p:cBhvr>
                                        <p:cTn id="60" dur="1000" fill="hold"/>
                                        <p:tgtEl>
                                          <p:spTgt spid="12"/>
                                        </p:tgtEl>
                                        <p:attrNameLst>
                                          <p:attrName>ppt_w</p:attrName>
                                        </p:attrNameLst>
                                      </p:cBhvr>
                                      <p:tavLst>
                                        <p:tav tm="0">
                                          <p:val>
                                            <p:fltVal val="0"/>
                                          </p:val>
                                        </p:tav>
                                        <p:tav tm="100000">
                                          <p:val>
                                            <p:strVal val="#ppt_w"/>
                                          </p:val>
                                        </p:tav>
                                      </p:tavLst>
                                    </p:anim>
                                    <p:anim calcmode="lin" valueType="num">
                                      <p:cBhvr>
                                        <p:cTn id="61" dur="1000" fill="hold"/>
                                        <p:tgtEl>
                                          <p:spTgt spid="12"/>
                                        </p:tgtEl>
                                        <p:attrNameLst>
                                          <p:attrName>ppt_h</p:attrName>
                                        </p:attrNameLst>
                                      </p:cBhvr>
                                      <p:tavLst>
                                        <p:tav tm="0">
                                          <p:val>
                                            <p:fltVal val="0"/>
                                          </p:val>
                                        </p:tav>
                                        <p:tav tm="100000">
                                          <p:val>
                                            <p:strVal val="#ppt_h"/>
                                          </p:val>
                                        </p:tav>
                                      </p:tavLst>
                                    </p:anim>
                                    <p:anim calcmode="lin" valueType="num">
                                      <p:cBhvr>
                                        <p:cTn id="62" dur="1000" fill="hold"/>
                                        <p:tgtEl>
                                          <p:spTgt spid="12"/>
                                        </p:tgtEl>
                                        <p:attrNameLst>
                                          <p:attrName>style.rotation</p:attrName>
                                        </p:attrNameLst>
                                      </p:cBhvr>
                                      <p:tavLst>
                                        <p:tav tm="0">
                                          <p:val>
                                            <p:fltVal val="90"/>
                                          </p:val>
                                        </p:tav>
                                        <p:tav tm="100000">
                                          <p:val>
                                            <p:fltVal val="0"/>
                                          </p:val>
                                        </p:tav>
                                      </p:tavLst>
                                    </p:anim>
                                    <p:animEffect transition="in" filter="fade">
                                      <p:cBhvr>
                                        <p:cTn id="63" dur="1000"/>
                                        <p:tgtEl>
                                          <p:spTgt spid="12"/>
                                        </p:tgtEl>
                                      </p:cBhvr>
                                    </p:animEffect>
                                  </p:childTnLst>
                                </p:cTn>
                              </p:par>
                            </p:childTnLst>
                          </p:cTn>
                        </p:par>
                      </p:childTnLst>
                    </p:cTn>
                  </p:par>
                  <p:par>
                    <p:cTn id="64" fill="hold">
                      <p:stCondLst>
                        <p:cond delay="indefinite"/>
                      </p:stCondLst>
                      <p:childTnLst>
                        <p:par>
                          <p:cTn id="65" fill="hold">
                            <p:stCondLst>
                              <p:cond delay="0"/>
                            </p:stCondLst>
                            <p:childTnLst>
                              <p:par>
                                <p:cTn id="66" presetID="31" presetClass="entr" presetSubtype="0" fill="hold" nodeType="clickEffect">
                                  <p:stCondLst>
                                    <p:cond delay="0"/>
                                  </p:stCondLst>
                                  <p:childTnLst>
                                    <p:set>
                                      <p:cBhvr>
                                        <p:cTn id="67" dur="1" fill="hold">
                                          <p:stCondLst>
                                            <p:cond delay="0"/>
                                          </p:stCondLst>
                                        </p:cTn>
                                        <p:tgtEl>
                                          <p:spTgt spid="11"/>
                                        </p:tgtEl>
                                        <p:attrNameLst>
                                          <p:attrName>style.visibility</p:attrName>
                                        </p:attrNameLst>
                                      </p:cBhvr>
                                      <p:to>
                                        <p:strVal val="visible"/>
                                      </p:to>
                                    </p:set>
                                    <p:anim calcmode="lin" valueType="num">
                                      <p:cBhvr>
                                        <p:cTn id="68" dur="1000" fill="hold"/>
                                        <p:tgtEl>
                                          <p:spTgt spid="11"/>
                                        </p:tgtEl>
                                        <p:attrNameLst>
                                          <p:attrName>ppt_w</p:attrName>
                                        </p:attrNameLst>
                                      </p:cBhvr>
                                      <p:tavLst>
                                        <p:tav tm="0">
                                          <p:val>
                                            <p:fltVal val="0"/>
                                          </p:val>
                                        </p:tav>
                                        <p:tav tm="100000">
                                          <p:val>
                                            <p:strVal val="#ppt_w"/>
                                          </p:val>
                                        </p:tav>
                                      </p:tavLst>
                                    </p:anim>
                                    <p:anim calcmode="lin" valueType="num">
                                      <p:cBhvr>
                                        <p:cTn id="69" dur="1000" fill="hold"/>
                                        <p:tgtEl>
                                          <p:spTgt spid="11"/>
                                        </p:tgtEl>
                                        <p:attrNameLst>
                                          <p:attrName>ppt_h</p:attrName>
                                        </p:attrNameLst>
                                      </p:cBhvr>
                                      <p:tavLst>
                                        <p:tav tm="0">
                                          <p:val>
                                            <p:fltVal val="0"/>
                                          </p:val>
                                        </p:tav>
                                        <p:tav tm="100000">
                                          <p:val>
                                            <p:strVal val="#ppt_h"/>
                                          </p:val>
                                        </p:tav>
                                      </p:tavLst>
                                    </p:anim>
                                    <p:anim calcmode="lin" valueType="num">
                                      <p:cBhvr>
                                        <p:cTn id="70" dur="1000" fill="hold"/>
                                        <p:tgtEl>
                                          <p:spTgt spid="11"/>
                                        </p:tgtEl>
                                        <p:attrNameLst>
                                          <p:attrName>style.rotation</p:attrName>
                                        </p:attrNameLst>
                                      </p:cBhvr>
                                      <p:tavLst>
                                        <p:tav tm="0">
                                          <p:val>
                                            <p:fltVal val="90"/>
                                          </p:val>
                                        </p:tav>
                                        <p:tav tm="100000">
                                          <p:val>
                                            <p:fltVal val="0"/>
                                          </p:val>
                                        </p:tav>
                                      </p:tavLst>
                                    </p:anim>
                                    <p:animEffect transition="in" filter="fade">
                                      <p:cBhvr>
                                        <p:cTn id="71" dur="1000"/>
                                        <p:tgtEl>
                                          <p:spTgt spid="11"/>
                                        </p:tgtEl>
                                      </p:cBhvr>
                                    </p:animEffect>
                                  </p:childTnLst>
                                </p:cTn>
                              </p:par>
                            </p:childTnLst>
                          </p:cTn>
                        </p:par>
                      </p:childTnLst>
                    </p:cTn>
                  </p:par>
                  <p:par>
                    <p:cTn id="72" fill="hold">
                      <p:stCondLst>
                        <p:cond delay="indefinite"/>
                      </p:stCondLst>
                      <p:childTnLst>
                        <p:par>
                          <p:cTn id="73" fill="hold">
                            <p:stCondLst>
                              <p:cond delay="0"/>
                            </p:stCondLst>
                            <p:childTnLst>
                              <p:par>
                                <p:cTn id="74" presetID="31" presetClass="entr" presetSubtype="0" fill="hold" nodeType="click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1000" fill="hold"/>
                                        <p:tgtEl>
                                          <p:spTgt spid="5"/>
                                        </p:tgtEl>
                                        <p:attrNameLst>
                                          <p:attrName>ppt_w</p:attrName>
                                        </p:attrNameLst>
                                      </p:cBhvr>
                                      <p:tavLst>
                                        <p:tav tm="0">
                                          <p:val>
                                            <p:fltVal val="0"/>
                                          </p:val>
                                        </p:tav>
                                        <p:tav tm="100000">
                                          <p:val>
                                            <p:strVal val="#ppt_w"/>
                                          </p:val>
                                        </p:tav>
                                      </p:tavLst>
                                    </p:anim>
                                    <p:anim calcmode="lin" valueType="num">
                                      <p:cBhvr>
                                        <p:cTn id="77" dur="1000" fill="hold"/>
                                        <p:tgtEl>
                                          <p:spTgt spid="5"/>
                                        </p:tgtEl>
                                        <p:attrNameLst>
                                          <p:attrName>ppt_h</p:attrName>
                                        </p:attrNameLst>
                                      </p:cBhvr>
                                      <p:tavLst>
                                        <p:tav tm="0">
                                          <p:val>
                                            <p:fltVal val="0"/>
                                          </p:val>
                                        </p:tav>
                                        <p:tav tm="100000">
                                          <p:val>
                                            <p:strVal val="#ppt_h"/>
                                          </p:val>
                                        </p:tav>
                                      </p:tavLst>
                                    </p:anim>
                                    <p:anim calcmode="lin" valueType="num">
                                      <p:cBhvr>
                                        <p:cTn id="78" dur="1000" fill="hold"/>
                                        <p:tgtEl>
                                          <p:spTgt spid="5"/>
                                        </p:tgtEl>
                                        <p:attrNameLst>
                                          <p:attrName>style.rotation</p:attrName>
                                        </p:attrNameLst>
                                      </p:cBhvr>
                                      <p:tavLst>
                                        <p:tav tm="0">
                                          <p:val>
                                            <p:fltVal val="90"/>
                                          </p:val>
                                        </p:tav>
                                        <p:tav tm="100000">
                                          <p:val>
                                            <p:fltVal val="0"/>
                                          </p:val>
                                        </p:tav>
                                      </p:tavLst>
                                    </p:anim>
                                    <p:animEffect transition="in" filter="fade">
                                      <p:cBhvr>
                                        <p:cTn id="79" dur="1000"/>
                                        <p:tgtEl>
                                          <p:spTgt spid="5"/>
                                        </p:tgtEl>
                                      </p:cBhvr>
                                    </p:animEffect>
                                  </p:childTnLst>
                                </p:cTn>
                              </p:par>
                            </p:childTnLst>
                          </p:cTn>
                        </p:par>
                      </p:childTnLst>
                    </p:cTn>
                  </p:par>
                  <p:par>
                    <p:cTn id="80" fill="hold">
                      <p:stCondLst>
                        <p:cond delay="indefinite"/>
                      </p:stCondLst>
                      <p:childTnLst>
                        <p:par>
                          <p:cTn id="81" fill="hold">
                            <p:stCondLst>
                              <p:cond delay="0"/>
                            </p:stCondLst>
                            <p:childTnLst>
                              <p:par>
                                <p:cTn id="82" presetID="31" presetClass="entr" presetSubtype="0" fill="hold" nodeType="clickEffect">
                                  <p:stCondLst>
                                    <p:cond delay="0"/>
                                  </p:stCondLst>
                                  <p:childTnLst>
                                    <p:set>
                                      <p:cBhvr>
                                        <p:cTn id="83" dur="1" fill="hold">
                                          <p:stCondLst>
                                            <p:cond delay="0"/>
                                          </p:stCondLst>
                                        </p:cTn>
                                        <p:tgtEl>
                                          <p:spTgt spid="10"/>
                                        </p:tgtEl>
                                        <p:attrNameLst>
                                          <p:attrName>style.visibility</p:attrName>
                                        </p:attrNameLst>
                                      </p:cBhvr>
                                      <p:to>
                                        <p:strVal val="visible"/>
                                      </p:to>
                                    </p:set>
                                    <p:anim calcmode="lin" valueType="num">
                                      <p:cBhvr>
                                        <p:cTn id="84" dur="1000" fill="hold"/>
                                        <p:tgtEl>
                                          <p:spTgt spid="10"/>
                                        </p:tgtEl>
                                        <p:attrNameLst>
                                          <p:attrName>ppt_w</p:attrName>
                                        </p:attrNameLst>
                                      </p:cBhvr>
                                      <p:tavLst>
                                        <p:tav tm="0">
                                          <p:val>
                                            <p:fltVal val="0"/>
                                          </p:val>
                                        </p:tav>
                                        <p:tav tm="100000">
                                          <p:val>
                                            <p:strVal val="#ppt_w"/>
                                          </p:val>
                                        </p:tav>
                                      </p:tavLst>
                                    </p:anim>
                                    <p:anim calcmode="lin" valueType="num">
                                      <p:cBhvr>
                                        <p:cTn id="85" dur="1000" fill="hold"/>
                                        <p:tgtEl>
                                          <p:spTgt spid="10"/>
                                        </p:tgtEl>
                                        <p:attrNameLst>
                                          <p:attrName>ppt_h</p:attrName>
                                        </p:attrNameLst>
                                      </p:cBhvr>
                                      <p:tavLst>
                                        <p:tav tm="0">
                                          <p:val>
                                            <p:fltVal val="0"/>
                                          </p:val>
                                        </p:tav>
                                        <p:tav tm="100000">
                                          <p:val>
                                            <p:strVal val="#ppt_h"/>
                                          </p:val>
                                        </p:tav>
                                      </p:tavLst>
                                    </p:anim>
                                    <p:anim calcmode="lin" valueType="num">
                                      <p:cBhvr>
                                        <p:cTn id="86" dur="1000" fill="hold"/>
                                        <p:tgtEl>
                                          <p:spTgt spid="10"/>
                                        </p:tgtEl>
                                        <p:attrNameLst>
                                          <p:attrName>style.rotation</p:attrName>
                                        </p:attrNameLst>
                                      </p:cBhvr>
                                      <p:tavLst>
                                        <p:tav tm="0">
                                          <p:val>
                                            <p:fltVal val="90"/>
                                          </p:val>
                                        </p:tav>
                                        <p:tav tm="100000">
                                          <p:val>
                                            <p:fltVal val="0"/>
                                          </p:val>
                                        </p:tav>
                                      </p:tavLst>
                                    </p:anim>
                                    <p:animEffect transition="in" filter="fade">
                                      <p:cBhvr>
                                        <p:cTn id="87"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981A172-FAC8-4414-B9E7-59A36D6DB61D}"/>
              </a:ext>
            </a:extLst>
          </p:cNvPr>
          <p:cNvSpPr/>
          <p:nvPr/>
        </p:nvSpPr>
        <p:spPr>
          <a:xfrm>
            <a:off x="2347197" y="1643448"/>
            <a:ext cx="7497606" cy="3785652"/>
          </a:xfrm>
          <a:prstGeom prst="rect">
            <a:avLst/>
          </a:prstGeom>
          <a:noFill/>
        </p:spPr>
        <p:txBody>
          <a:bodyPr wrap="square" lIns="91440" tIns="45720" rIns="91440" bIns="45720">
            <a:spAutoFit/>
          </a:bodyPr>
          <a:lstStyle/>
          <a:p>
            <a:pPr algn="ctr"/>
            <a:r>
              <a:rPr lang="en-US" sz="80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cs typeface="+mj-cs"/>
              </a:rPr>
              <a:t>Thank you</a:t>
            </a:r>
          </a:p>
          <a:p>
            <a:pPr algn="ctr"/>
            <a:r>
              <a:rPr lang="ar-EG" sz="80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cs typeface="+mj-cs"/>
              </a:rPr>
              <a:t>شكرا" للحضور </a:t>
            </a:r>
          </a:p>
          <a:p>
            <a:pPr algn="ctr"/>
            <a:r>
              <a:rPr lang="ar-EG" sz="80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cs typeface="+mj-cs"/>
              </a:rPr>
              <a:t>وكل عام وأنتم بخير </a:t>
            </a:r>
            <a:r>
              <a:rPr lang="en-US" sz="80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cs typeface="+mj-cs"/>
              </a:rPr>
              <a:t> </a:t>
            </a:r>
            <a:endParaRPr lang="en-US" sz="80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cs typeface="+mj-cs"/>
            </a:endParaRPr>
          </a:p>
        </p:txBody>
      </p:sp>
    </p:spTree>
    <p:extLst>
      <p:ext uri="{BB962C8B-B14F-4D97-AF65-F5344CB8AC3E}">
        <p14:creationId xmlns:p14="http://schemas.microsoft.com/office/powerpoint/2010/main" val="753427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10" repeatCount="indefinite" fill="hold" grpId="0" nodeType="clickEffect">
                                  <p:stCondLst>
                                    <p:cond delay="0"/>
                                  </p:stCondLst>
                                  <p:childTnLst>
                                    <p:animClr clrSpc="hsl" dir="ccw">
                                      <p:cBhvr override="childStyle">
                                        <p:cTn id="6" dur="2000" fill="hold"/>
                                        <p:tgtEl>
                                          <p:spTgt spid="2"/>
                                        </p:tgtEl>
                                        <p:attrNameLst>
                                          <p:attrName>style.color</p:attrName>
                                        </p:attrNameLst>
                                      </p:cBhvr>
                                      <p:to>
                                        <a:schemeClr val="hlink"/>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6E7049C-96B1-412F-AF37-FBFCC2935E42}"/>
              </a:ext>
            </a:extLst>
          </p:cNvPr>
          <p:cNvSpPr txBox="1"/>
          <p:nvPr/>
        </p:nvSpPr>
        <p:spPr>
          <a:xfrm>
            <a:off x="533401" y="489466"/>
            <a:ext cx="11134344" cy="6063198"/>
          </a:xfrm>
          <a:prstGeom prst="rect">
            <a:avLst/>
          </a:prstGeom>
          <a:noFill/>
        </p:spPr>
        <p:txBody>
          <a:bodyPr wrap="square" rtlCol="0">
            <a:spAutoFit/>
          </a:bodyPr>
          <a:lstStyle/>
          <a:p>
            <a:pPr marL="285750" indent="-285750" algn="ctr" rtl="1">
              <a:buFontTx/>
              <a:buChar char="-"/>
            </a:pPr>
            <a:r>
              <a:rPr lang="ar-EG" sz="2800" b="1" dirty="0"/>
              <a:t>مكتب المنح والعلاقات الدولية </a:t>
            </a:r>
          </a:p>
          <a:p>
            <a:pPr marL="742950" lvl="1" indent="-285750" algn="r" rtl="1">
              <a:buFontTx/>
              <a:buChar char="-"/>
            </a:pPr>
            <a:endParaRPr lang="ar-EG" dirty="0"/>
          </a:p>
          <a:p>
            <a:pPr marL="742950" lvl="1" indent="-285750" algn="r" rtl="1">
              <a:buFontTx/>
              <a:buChar char="-"/>
            </a:pPr>
            <a:r>
              <a:rPr lang="ar-EG" sz="2400" b="1" dirty="0"/>
              <a:t>مقدمة :</a:t>
            </a:r>
          </a:p>
          <a:p>
            <a:pPr lvl="2" algn="r" rtl="1"/>
            <a:r>
              <a:rPr lang="ar-EG" sz="2000" dirty="0"/>
              <a:t>انشاء مكتب التعاون الدولى بجامعة دمياط يهدف الى التواصل مع الجامعات الدولية فى الخارج واقامة شراكات تعليمية وبحثية وعلمية وتبادل المعلومات والخبرات وذلك لاتاحة الفرصة لأعضاء هيئة التدريس للتفاعل والتعاون أكاديميا" وبحثيا" وابراز دور جامعة دمياط فى خدمة المجتمع المحلى والاقليمي والدولى </a:t>
            </a:r>
            <a:r>
              <a:rPr lang="en-US" sz="2000" dirty="0"/>
              <a:t>.</a:t>
            </a:r>
            <a:endParaRPr lang="ar-EG" sz="2000" dirty="0"/>
          </a:p>
          <a:p>
            <a:pPr marL="742950" lvl="1" indent="-285750" algn="just" rtl="1">
              <a:buFontTx/>
              <a:buChar char="-"/>
            </a:pPr>
            <a:endParaRPr lang="en-US" dirty="0"/>
          </a:p>
          <a:p>
            <a:pPr marL="742950" lvl="1" indent="-285750" algn="just" rtl="1">
              <a:buFontTx/>
              <a:buChar char="-"/>
            </a:pPr>
            <a:endParaRPr lang="ar-EG" dirty="0"/>
          </a:p>
          <a:p>
            <a:pPr marL="742950" lvl="1" indent="-285750" algn="just" rtl="1">
              <a:buFontTx/>
              <a:buChar char="-"/>
            </a:pPr>
            <a:r>
              <a:rPr lang="ar-EG" sz="2400" b="1" dirty="0"/>
              <a:t>الرؤية :</a:t>
            </a:r>
          </a:p>
          <a:p>
            <a:pPr lvl="2" algn="just" rtl="1"/>
            <a:r>
              <a:rPr lang="ar-EG" sz="2000" dirty="0"/>
              <a:t>يتطلع المكتب الى الارتقاء بالجامعة من أجل تعزيز العلاقات الدولية للجامعة فى المجالات العلمية والبحثية والثقافية مع الجامعات الدولية وذلك للحاق بالأساليب العلمية المتطورة والوصول بجامعة دمياط للمستويات العالمية المتميزة</a:t>
            </a:r>
            <a:r>
              <a:rPr lang="en-US" sz="2000" dirty="0"/>
              <a:t>.</a:t>
            </a:r>
            <a:endParaRPr lang="ar-EG" sz="2000" dirty="0"/>
          </a:p>
          <a:p>
            <a:pPr lvl="2" algn="just" rtl="1"/>
            <a:endParaRPr lang="ar-EG" dirty="0"/>
          </a:p>
          <a:p>
            <a:pPr lvl="2" algn="just" rtl="1"/>
            <a:endParaRPr lang="ar-EG" dirty="0"/>
          </a:p>
          <a:p>
            <a:pPr marL="800100" lvl="1" indent="-342900" algn="just" rtl="1">
              <a:buFontTx/>
              <a:buChar char="-"/>
            </a:pPr>
            <a:r>
              <a:rPr lang="ar-EG" sz="2400" b="1" dirty="0"/>
              <a:t>الرسالة :</a:t>
            </a:r>
          </a:p>
          <a:p>
            <a:pPr marL="1200150" lvl="2" indent="-285750" algn="just" rtl="1">
              <a:buFontTx/>
              <a:buChar char="-"/>
            </a:pPr>
            <a:r>
              <a:rPr lang="ar-EG" sz="2000" dirty="0"/>
              <a:t>يسعى المكتب الى تنمية العلاقات المعرفية والثقافية مع الدول العربية والأجنبية من خلال التعاون فى المجالات التعليمية والبحث العلمى</a:t>
            </a:r>
            <a:r>
              <a:rPr lang="en-US" sz="2000" dirty="0"/>
              <a:t>.</a:t>
            </a:r>
          </a:p>
          <a:p>
            <a:pPr marL="1200150" lvl="2" indent="-285750" algn="just" rtl="1">
              <a:buFontTx/>
              <a:buChar char="-"/>
            </a:pPr>
            <a:r>
              <a:rPr lang="ar-EG" sz="2000" dirty="0"/>
              <a:t>توسيع وتعزيز علاقات الجامعة مع الجامعات الرائدة عالميا“</a:t>
            </a:r>
            <a:r>
              <a:rPr lang="en-US" sz="2000" dirty="0"/>
              <a:t>.</a:t>
            </a:r>
          </a:p>
          <a:p>
            <a:pPr marL="1200150" lvl="2" indent="-285750" algn="just" rtl="1">
              <a:buFontTx/>
              <a:buChar char="-"/>
            </a:pPr>
            <a:r>
              <a:rPr lang="ar-EG" sz="2000" dirty="0"/>
              <a:t>مساعدة الباحثين فى كتابة مشاريعهم البحثية وكيفية الحصول على الدعم المادى اللازم لهذة المشاريع </a:t>
            </a:r>
          </a:p>
          <a:p>
            <a:pPr lvl="2" algn="just" rtl="1"/>
            <a:endParaRPr lang="ar-EG" dirty="0"/>
          </a:p>
        </p:txBody>
      </p:sp>
    </p:spTree>
    <p:extLst>
      <p:ext uri="{BB962C8B-B14F-4D97-AF65-F5344CB8AC3E}">
        <p14:creationId xmlns:p14="http://schemas.microsoft.com/office/powerpoint/2010/main" val="33238594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E732B103-EAFD-47F4-B1AE-8D794D49B193}"/>
              </a:ext>
            </a:extLst>
          </p:cNvPr>
          <p:cNvSpPr txBox="1"/>
          <p:nvPr/>
        </p:nvSpPr>
        <p:spPr>
          <a:xfrm>
            <a:off x="1383302" y="165203"/>
            <a:ext cx="10504449" cy="7109639"/>
          </a:xfrm>
          <a:prstGeom prst="rect">
            <a:avLst/>
          </a:prstGeom>
          <a:noFill/>
        </p:spPr>
        <p:txBody>
          <a:bodyPr wrap="square" rtlCol="0">
            <a:spAutoFit/>
          </a:bodyPr>
          <a:lstStyle/>
          <a:p>
            <a:pPr algn="r" rtl="1"/>
            <a:r>
              <a:rPr lang="ar-EG" sz="2400" b="1" dirty="0"/>
              <a:t>الاهداف:</a:t>
            </a:r>
          </a:p>
          <a:p>
            <a:pPr marL="914400" indent="-914400" algn="r" rtl="1">
              <a:buAutoNum type="arabicPeriod"/>
            </a:pPr>
            <a:r>
              <a:rPr lang="ar-EG" sz="2400" dirty="0">
                <a:cs typeface="+mj-cs"/>
              </a:rPr>
              <a:t>عقد اتفاقيات تعاون دولى مع الجامعات والمؤسسات العلمية ذات التصنيف العالمى</a:t>
            </a:r>
            <a:r>
              <a:rPr lang="en-US" sz="2400" dirty="0">
                <a:cs typeface="+mj-cs"/>
              </a:rPr>
              <a:t>.</a:t>
            </a:r>
            <a:r>
              <a:rPr lang="ar-EG" sz="2400" dirty="0">
                <a:cs typeface="+mj-cs"/>
              </a:rPr>
              <a:t> </a:t>
            </a:r>
          </a:p>
          <a:p>
            <a:pPr marL="914400" indent="-914400" algn="r" rtl="1">
              <a:buAutoNum type="arabicPeriod"/>
            </a:pPr>
            <a:r>
              <a:rPr lang="ar-EG" sz="2400" dirty="0">
                <a:cs typeface="+mj-cs"/>
              </a:rPr>
              <a:t>نشر ثفافة التعاون الدولى و ألياته بين أعضاء هيئة التدريس وطلاب الدراسات العليا بالجامعة</a:t>
            </a:r>
            <a:r>
              <a:rPr lang="en-US" sz="2400" dirty="0">
                <a:cs typeface="+mj-cs"/>
              </a:rPr>
              <a:t>.</a:t>
            </a:r>
            <a:r>
              <a:rPr lang="ar-EG" sz="2400" dirty="0">
                <a:cs typeface="+mj-cs"/>
              </a:rPr>
              <a:t> </a:t>
            </a:r>
          </a:p>
          <a:p>
            <a:pPr marL="914400" indent="-914400" algn="r" rtl="1">
              <a:buAutoNum type="arabicPeriod"/>
            </a:pPr>
            <a:r>
              <a:rPr lang="ar-EG" sz="2400" dirty="0">
                <a:cs typeface="+mj-cs"/>
              </a:rPr>
              <a:t>تشجيع وتحفيز الأقسام الأكاديمية فى الجامعة للتواصل مع مثيلاتها فى الكليات والجامعات والمؤسسات البحثية المتميزة</a:t>
            </a:r>
            <a:r>
              <a:rPr lang="en-US" sz="2400" dirty="0">
                <a:cs typeface="+mj-cs"/>
              </a:rPr>
              <a:t>.</a:t>
            </a:r>
            <a:endParaRPr lang="ar-EG" sz="2400" dirty="0">
              <a:cs typeface="+mj-cs"/>
            </a:endParaRPr>
          </a:p>
          <a:p>
            <a:pPr marL="914400" indent="-914400" algn="r" rtl="1">
              <a:buAutoNum type="arabicPeriod"/>
            </a:pPr>
            <a:r>
              <a:rPr lang="ar-EG" sz="2400" dirty="0">
                <a:cs typeface="+mj-cs"/>
              </a:rPr>
              <a:t>بناء شراكات وبرامج علمية وبحثية مشتركة مع الجامعات العالمية تشمل أعضاء هيئة التدريس </a:t>
            </a:r>
            <a:r>
              <a:rPr lang="ar-EG" sz="2400" dirty="0"/>
              <a:t>والطلاب</a:t>
            </a:r>
            <a:r>
              <a:rPr lang="en-US" sz="2400" dirty="0"/>
              <a:t>.</a:t>
            </a:r>
            <a:r>
              <a:rPr lang="ar-EG" sz="2400" dirty="0"/>
              <a:t> </a:t>
            </a:r>
            <a:endParaRPr lang="en-US" sz="2400" dirty="0"/>
          </a:p>
          <a:p>
            <a:pPr marL="914400" indent="-914400" algn="r" rtl="1">
              <a:buAutoNum type="arabicPeriod"/>
            </a:pPr>
            <a:r>
              <a:rPr lang="ar-EG" sz="2400" dirty="0"/>
              <a:t>التعريف بالجامعة على المستوى الدولى وعرض التخصصات الاكاديمية بها</a:t>
            </a:r>
            <a:r>
              <a:rPr lang="en-US" sz="2400" dirty="0"/>
              <a:t>.</a:t>
            </a:r>
          </a:p>
          <a:p>
            <a:pPr marL="914400" indent="-914400" algn="r" rtl="1">
              <a:buAutoNum type="arabicPeriod"/>
            </a:pPr>
            <a:r>
              <a:rPr lang="ar-EG" sz="2400" dirty="0"/>
              <a:t>تطوير ثقافة التدويل من خلال العمل الاقليمي</a:t>
            </a:r>
            <a:r>
              <a:rPr lang="en-US" sz="2400" dirty="0"/>
              <a:t>.</a:t>
            </a:r>
            <a:endParaRPr lang="ar-EG" sz="2400" dirty="0"/>
          </a:p>
          <a:p>
            <a:pPr marL="914400" indent="-914400" algn="r" rtl="1">
              <a:buAutoNum type="arabicPeriod"/>
            </a:pPr>
            <a:r>
              <a:rPr lang="ar-EG" sz="2400" dirty="0"/>
              <a:t>المتابعة والاشراف على مايتم من اتفاقيات مع الجامعة أو المؤسسات الأكاديمية العربية والعالمية</a:t>
            </a:r>
            <a:r>
              <a:rPr lang="en-US" sz="2400" dirty="0"/>
              <a:t>.</a:t>
            </a:r>
            <a:endParaRPr lang="ar-EG" sz="2400" dirty="0"/>
          </a:p>
          <a:p>
            <a:pPr marL="914400" indent="-914400" algn="r" rtl="1">
              <a:buAutoNum type="arabicPeriod"/>
            </a:pPr>
            <a:r>
              <a:rPr lang="ar-EG" sz="2400" dirty="0"/>
              <a:t>توفير المعارف والأدوات والمنهجيات المناسبة للتحسين من اجراءات وتدويل مؤسسات دول حوض المتوسط والدول الأوروبية الشريكة فى البرنامج</a:t>
            </a:r>
            <a:r>
              <a:rPr lang="en-US" sz="2400" dirty="0"/>
              <a:t>.</a:t>
            </a:r>
            <a:r>
              <a:rPr lang="ar-EG" sz="2400" dirty="0"/>
              <a:t>  </a:t>
            </a:r>
          </a:p>
          <a:p>
            <a:pPr marL="914400" indent="-914400" algn="r" rtl="1">
              <a:buAutoNum type="arabicPeriod"/>
            </a:pPr>
            <a:r>
              <a:rPr lang="ar-EG" sz="2400" dirty="0"/>
              <a:t>تنظيم الزيارات لأعضاء هيئة التدريس وكل منسوبى الجامعة الى الجامعات العربية والعالمية الرائدة للإطلاع على تجاربها ف تطوير برامجها الأكاديمية ووسائل التعليم والادارة والاستفادة من التجارب المتميزة</a:t>
            </a:r>
            <a:r>
              <a:rPr lang="en-US" sz="2400" dirty="0"/>
              <a:t>.</a:t>
            </a:r>
            <a:endParaRPr lang="ar-EG" sz="2400" dirty="0"/>
          </a:p>
          <a:p>
            <a:pPr marL="914400" indent="-914400" algn="r" rtl="1">
              <a:buAutoNum type="arabicPeriod"/>
            </a:pPr>
            <a:r>
              <a:rPr lang="ar-EG" sz="2400" dirty="0"/>
              <a:t>مساعدة الباحثين فى كتابة مشاريعهم البحثية وكيفية الحصول على الدعم المالى اللازم لهذه المشاريع</a:t>
            </a:r>
            <a:r>
              <a:rPr lang="en-US" sz="2400" dirty="0"/>
              <a:t>.</a:t>
            </a:r>
            <a:endParaRPr lang="ar-EG" sz="2400" dirty="0"/>
          </a:p>
          <a:p>
            <a:pPr marL="914400" indent="-914400" algn="r" rtl="1">
              <a:buAutoNum type="arabicPeriod"/>
            </a:pPr>
            <a:r>
              <a:rPr lang="ar-EG" sz="2400" dirty="0"/>
              <a:t>تدعيم البنية التحتية للمعامل البحثية من الناحية الانشائية والتجهيزات المعملية</a:t>
            </a:r>
            <a:r>
              <a:rPr lang="en-US" sz="2400" dirty="0"/>
              <a:t>.</a:t>
            </a:r>
            <a:endParaRPr lang="ar-EG" sz="2400" dirty="0"/>
          </a:p>
          <a:p>
            <a:pPr algn="r" rtl="1"/>
            <a:endParaRPr lang="en-US" sz="2400" dirty="0"/>
          </a:p>
        </p:txBody>
      </p:sp>
    </p:spTree>
    <p:extLst>
      <p:ext uri="{BB962C8B-B14F-4D97-AF65-F5344CB8AC3E}">
        <p14:creationId xmlns:p14="http://schemas.microsoft.com/office/powerpoint/2010/main" val="8517184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71153A8-739C-4FE6-83C4-45425F7C74CD}"/>
              </a:ext>
            </a:extLst>
          </p:cNvPr>
          <p:cNvSpPr txBox="1"/>
          <p:nvPr/>
        </p:nvSpPr>
        <p:spPr>
          <a:xfrm>
            <a:off x="579120" y="2508123"/>
            <a:ext cx="11033760" cy="2585323"/>
          </a:xfrm>
          <a:prstGeom prst="rect">
            <a:avLst/>
          </a:prstGeom>
          <a:noFill/>
        </p:spPr>
        <p:txBody>
          <a:bodyPr wrap="square" rtlCol="0">
            <a:spAutoFit/>
          </a:bodyPr>
          <a:lstStyle/>
          <a:p>
            <a:pPr algn="r" rtl="1"/>
            <a:r>
              <a:rPr lang="ar-EG" sz="2400" b="1" dirty="0"/>
              <a:t>الهيكل التنظيمى :</a:t>
            </a:r>
          </a:p>
          <a:p>
            <a:pPr marL="285750" indent="-285750" algn="r" rtl="1">
              <a:buFontTx/>
              <a:buChar char="-"/>
            </a:pPr>
            <a:r>
              <a:rPr lang="ar-EG" sz="2400" dirty="0"/>
              <a:t>يخضع المكتب للاشراف المباشر للسيد الأستاذ الدكتور نائب رئيس الجامعة للدراسات العليا والبحوث والعلاقات الثقافية</a:t>
            </a:r>
            <a:r>
              <a:rPr lang="en-US" sz="2400" dirty="0"/>
              <a:t>.</a:t>
            </a:r>
          </a:p>
          <a:p>
            <a:pPr marL="285750" indent="-285750" algn="r" rtl="1">
              <a:buFontTx/>
              <a:buChar char="-"/>
            </a:pPr>
            <a:r>
              <a:rPr lang="ar-EG" sz="2400" dirty="0"/>
              <a:t>أ</a:t>
            </a:r>
            <a:r>
              <a:rPr lang="en-US" sz="2400" dirty="0"/>
              <a:t>.</a:t>
            </a:r>
            <a:r>
              <a:rPr lang="ar-EG" sz="2400" dirty="0"/>
              <a:t>د</a:t>
            </a:r>
            <a:r>
              <a:rPr lang="en-US" sz="2400" dirty="0"/>
              <a:t>/ </a:t>
            </a:r>
            <a:r>
              <a:rPr lang="ar-EG" sz="2400" dirty="0"/>
              <a:t> وائل فاروق الطيبانى مديرا" للمكتب</a:t>
            </a:r>
            <a:r>
              <a:rPr lang="en-US" sz="2400" dirty="0"/>
              <a:t>.</a:t>
            </a:r>
            <a:endParaRPr lang="ar-EG" sz="2400" dirty="0"/>
          </a:p>
          <a:p>
            <a:pPr marL="285750" indent="-285750" algn="r" rtl="1">
              <a:buFontTx/>
              <a:buChar char="-"/>
            </a:pPr>
            <a:r>
              <a:rPr lang="ar-EG" sz="2400" dirty="0"/>
              <a:t>د</a:t>
            </a:r>
            <a:r>
              <a:rPr lang="en-US" sz="2400" dirty="0"/>
              <a:t>/</a:t>
            </a:r>
            <a:r>
              <a:rPr lang="ar-EG" sz="2400" dirty="0"/>
              <a:t> أمانى عبد الله الديسطى</a:t>
            </a:r>
            <a:r>
              <a:rPr lang="en-US" sz="2400" dirty="0"/>
              <a:t> </a:t>
            </a:r>
            <a:r>
              <a:rPr lang="ar-EG" sz="2400" dirty="0"/>
              <a:t>و د</a:t>
            </a:r>
            <a:r>
              <a:rPr lang="en-US" sz="2400" dirty="0"/>
              <a:t>/</a:t>
            </a:r>
            <a:r>
              <a:rPr lang="ar-EG" sz="2400" dirty="0"/>
              <a:t> هيثم ابراهيم البوهى - نائبان لمدير المكتب فى الكليات</a:t>
            </a:r>
            <a:r>
              <a:rPr lang="en-US" sz="2400" dirty="0"/>
              <a:t>.</a:t>
            </a:r>
            <a:r>
              <a:rPr lang="ar-EG" sz="2400" dirty="0"/>
              <a:t> </a:t>
            </a:r>
          </a:p>
          <a:p>
            <a:pPr marL="285750" indent="-285750" algn="r" rtl="1">
              <a:buFontTx/>
              <a:buChar char="-"/>
            </a:pPr>
            <a:endParaRPr lang="ar-EG" sz="2400" dirty="0"/>
          </a:p>
          <a:p>
            <a:pPr marL="285750" indent="-285750" algn="r" rtl="1">
              <a:buFontTx/>
              <a:buChar char="-"/>
            </a:pPr>
            <a:endParaRPr lang="en-US" dirty="0"/>
          </a:p>
        </p:txBody>
      </p:sp>
      <p:sp>
        <p:nvSpPr>
          <p:cNvPr id="4" name="TextBox 3">
            <a:extLst>
              <a:ext uri="{FF2B5EF4-FFF2-40B4-BE49-F238E27FC236}">
                <a16:creationId xmlns:a16="http://schemas.microsoft.com/office/drawing/2014/main" id="{EAE21972-106A-4EDF-82E6-CFDE2DF28210}"/>
              </a:ext>
            </a:extLst>
          </p:cNvPr>
          <p:cNvSpPr txBox="1"/>
          <p:nvPr/>
        </p:nvSpPr>
        <p:spPr>
          <a:xfrm>
            <a:off x="487680" y="4549676"/>
            <a:ext cx="11033760" cy="2308324"/>
          </a:xfrm>
          <a:prstGeom prst="rect">
            <a:avLst/>
          </a:prstGeom>
          <a:noFill/>
        </p:spPr>
        <p:txBody>
          <a:bodyPr wrap="square" rtlCol="0">
            <a:spAutoFit/>
          </a:bodyPr>
          <a:lstStyle/>
          <a:p>
            <a:pPr algn="r" rtl="1"/>
            <a:r>
              <a:rPr lang="ar-EG" sz="2400" b="1" dirty="0"/>
              <a:t>الأقسام المختلفة للمكتب :</a:t>
            </a:r>
          </a:p>
          <a:p>
            <a:pPr marL="342900" indent="-342900" algn="r" rtl="1">
              <a:buFontTx/>
              <a:buChar char="-"/>
            </a:pPr>
            <a:r>
              <a:rPr lang="ar-EG" sz="2400" dirty="0"/>
              <a:t>قسم المنح </a:t>
            </a:r>
          </a:p>
          <a:p>
            <a:pPr marL="342900" indent="-342900" algn="r" rtl="1">
              <a:buFontTx/>
              <a:buChar char="-"/>
            </a:pPr>
            <a:r>
              <a:rPr lang="ar-EG" sz="2400" dirty="0"/>
              <a:t>قسم الاتفاقيات </a:t>
            </a:r>
          </a:p>
          <a:p>
            <a:pPr marL="342900" indent="-342900" algn="r" rtl="1">
              <a:buFontTx/>
              <a:buChar char="-"/>
            </a:pPr>
            <a:r>
              <a:rPr lang="ar-EG" sz="2400" dirty="0"/>
              <a:t>قسم المشروعات البحثية</a:t>
            </a:r>
          </a:p>
          <a:p>
            <a:pPr marL="342900" indent="-342900" algn="r" rtl="1">
              <a:buFontTx/>
              <a:buChar char="-"/>
            </a:pPr>
            <a:r>
              <a:rPr lang="ar-EG" sz="2400" dirty="0"/>
              <a:t>قسم النشر الدولى</a:t>
            </a:r>
          </a:p>
          <a:p>
            <a:pPr marL="342900" indent="-342900" algn="r" rtl="1">
              <a:buFontTx/>
              <a:buChar char="-"/>
            </a:pPr>
            <a:r>
              <a:rPr lang="ar-EG" sz="2400" dirty="0"/>
              <a:t>قسم المتابعة والانترنت</a:t>
            </a:r>
          </a:p>
        </p:txBody>
      </p:sp>
      <p:sp>
        <p:nvSpPr>
          <p:cNvPr id="5" name="Rectangle 4">
            <a:extLst>
              <a:ext uri="{FF2B5EF4-FFF2-40B4-BE49-F238E27FC236}">
                <a16:creationId xmlns:a16="http://schemas.microsoft.com/office/drawing/2014/main" id="{C3985105-04CC-48E2-82E4-0B0844CF5760}"/>
              </a:ext>
            </a:extLst>
          </p:cNvPr>
          <p:cNvSpPr/>
          <p:nvPr/>
        </p:nvSpPr>
        <p:spPr>
          <a:xfrm>
            <a:off x="487680" y="105671"/>
            <a:ext cx="11354365" cy="2308324"/>
          </a:xfrm>
          <a:prstGeom prst="rect">
            <a:avLst/>
          </a:prstGeom>
        </p:spPr>
        <p:txBody>
          <a:bodyPr wrap="square">
            <a:spAutoFit/>
          </a:bodyPr>
          <a:lstStyle/>
          <a:p>
            <a:pPr marL="914400" indent="-914400" algn="r" rtl="1">
              <a:buFont typeface="+mj-lt"/>
              <a:buAutoNum type="arabicPeriod" startAt="12"/>
            </a:pPr>
            <a:r>
              <a:rPr lang="ar-EG" sz="2400" dirty="0"/>
              <a:t>خلق شبكة اقليمية معترف بها للتدويل من أجل نقل الممارسات الجيدة</a:t>
            </a:r>
            <a:r>
              <a:rPr lang="en-US" sz="2400" dirty="0"/>
              <a:t>.</a:t>
            </a:r>
            <a:r>
              <a:rPr lang="ar-EG" sz="2400" dirty="0"/>
              <a:t> </a:t>
            </a:r>
          </a:p>
          <a:p>
            <a:pPr marL="914400" indent="-914400" algn="r" rtl="1">
              <a:buAutoNum type="arabicPeriod" startAt="12"/>
            </a:pPr>
            <a:r>
              <a:rPr lang="ar-EG" sz="2400" dirty="0"/>
              <a:t>إدارة المشاريع الخارجية للجامعة ومتابعة الاتفاقيات</a:t>
            </a:r>
            <a:r>
              <a:rPr lang="en-US" sz="2400" dirty="0"/>
              <a:t>.</a:t>
            </a:r>
            <a:r>
              <a:rPr lang="ar-EG" sz="2400" dirty="0"/>
              <a:t> </a:t>
            </a:r>
          </a:p>
          <a:p>
            <a:pPr marL="914400" indent="-914400" algn="r" rtl="1">
              <a:buAutoNum type="arabicPeriod" startAt="12"/>
            </a:pPr>
            <a:r>
              <a:rPr lang="ar-EG" sz="2400" dirty="0"/>
              <a:t>الإشراف على عملية استقبال الوفود الزائرة بالتنسيق مع إدارة الوافدين بالجامعة </a:t>
            </a:r>
          </a:p>
          <a:p>
            <a:pPr marL="914400" indent="-914400" algn="r" rtl="1">
              <a:buAutoNum type="arabicPeriod" startAt="12"/>
            </a:pPr>
            <a:r>
              <a:rPr lang="ar-EG" sz="2400" dirty="0"/>
              <a:t>إشراف وإرشاد الباحثين والمحاضرين والطلاب الدوليين الذين يخططون لإجراء دراسات أو أبحاث فى جامعة الأميرة سمية</a:t>
            </a:r>
            <a:r>
              <a:rPr lang="en-US" sz="2400" dirty="0"/>
              <a:t>.</a:t>
            </a:r>
            <a:endParaRPr lang="ar-EG" sz="2400" dirty="0"/>
          </a:p>
          <a:p>
            <a:pPr marL="914400" indent="-914400" algn="r" rtl="1">
              <a:buAutoNum type="arabicPeriod" startAt="12"/>
            </a:pPr>
            <a:r>
              <a:rPr lang="ar-EG" sz="2400" dirty="0"/>
              <a:t>تقديم المشورة لطلبة جامعة الأميرة سمية الذين يرغبون فى الدراسة او الالتحاق ببرامج تدريبية فى الخارج</a:t>
            </a:r>
            <a:r>
              <a:rPr lang="en-US" sz="2400" dirty="0"/>
              <a:t>.</a:t>
            </a:r>
            <a:endParaRPr lang="ar-EG" sz="2400" dirty="0"/>
          </a:p>
        </p:txBody>
      </p:sp>
    </p:spTree>
    <p:extLst>
      <p:ext uri="{BB962C8B-B14F-4D97-AF65-F5344CB8AC3E}">
        <p14:creationId xmlns:p14="http://schemas.microsoft.com/office/powerpoint/2010/main" val="20036234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a:hlinkClick r:id="rId3" action="ppaction://hlinkfile"/>
            <a:extLst>
              <a:ext uri="{FF2B5EF4-FFF2-40B4-BE49-F238E27FC236}">
                <a16:creationId xmlns:a16="http://schemas.microsoft.com/office/drawing/2014/main" id="{FC5EE3B6-8C9A-48C5-8DE4-AC138E335363}"/>
              </a:ext>
            </a:extLst>
          </p:cNvPr>
          <p:cNvGraphicFramePr>
            <a:graphicFrameLocks noChangeAspect="1"/>
          </p:cNvGraphicFramePr>
          <p:nvPr>
            <p:extLst>
              <p:ext uri="{D42A27DB-BD31-4B8C-83A1-F6EECF244321}">
                <p14:modId xmlns:p14="http://schemas.microsoft.com/office/powerpoint/2010/main" val="3830282346"/>
              </p:ext>
            </p:extLst>
          </p:nvPr>
        </p:nvGraphicFramePr>
        <p:xfrm>
          <a:off x="9329738" y="628650"/>
          <a:ext cx="1792287" cy="358775"/>
        </p:xfrm>
        <a:graphic>
          <a:graphicData uri="http://schemas.openxmlformats.org/presentationml/2006/ole">
            <mc:AlternateContent xmlns:mc="http://schemas.openxmlformats.org/markup-compatibility/2006">
              <mc:Choice xmlns:v="urn:schemas-microsoft-com:vml" Requires="v">
                <p:oleObj spid="_x0000_s4160" name="Packager Shell Object" showAsIcon="1" r:id="rId4" imgW="1792800" imgH="358560" progId="Package">
                  <p:embed/>
                </p:oleObj>
              </mc:Choice>
              <mc:Fallback>
                <p:oleObj name="Packager Shell Object" showAsIcon="1" r:id="rId4" imgW="1792800" imgH="358560" progId="Package">
                  <p:embed/>
                  <p:pic>
                    <p:nvPicPr>
                      <p:cNvPr id="0" name=""/>
                      <p:cNvPicPr/>
                      <p:nvPr/>
                    </p:nvPicPr>
                    <p:blipFill>
                      <a:blip r:embed="rId5"/>
                      <a:stretch>
                        <a:fillRect/>
                      </a:stretch>
                    </p:blipFill>
                    <p:spPr>
                      <a:xfrm>
                        <a:off x="9329738" y="628650"/>
                        <a:ext cx="1792287" cy="358775"/>
                      </a:xfrm>
                      <a:prstGeom prst="rect">
                        <a:avLst/>
                      </a:prstGeom>
                    </p:spPr>
                  </p:pic>
                </p:oleObj>
              </mc:Fallback>
            </mc:AlternateContent>
          </a:graphicData>
        </a:graphic>
      </p:graphicFrame>
      <p:pic>
        <p:nvPicPr>
          <p:cNvPr id="4" name="Picture 3">
            <a:extLst>
              <a:ext uri="{FF2B5EF4-FFF2-40B4-BE49-F238E27FC236}">
                <a16:creationId xmlns:a16="http://schemas.microsoft.com/office/drawing/2014/main" id="{C1C46C64-5987-46F7-84C4-A259F7D2A71D}"/>
              </a:ext>
            </a:extLst>
          </p:cNvPr>
          <p:cNvPicPr>
            <a:picLocks noChangeAspect="1"/>
          </p:cNvPicPr>
          <p:nvPr/>
        </p:nvPicPr>
        <p:blipFill>
          <a:blip r:embed="rId6">
            <a:extLst>
              <a:ext uri="{BEBA8EAE-BF5A-486C-A8C5-ECC9F3942E4B}">
                <a14:imgProps xmlns:a14="http://schemas.microsoft.com/office/drawing/2010/main">
                  <a14:imgLayer r:embed="rId7">
                    <a14:imgEffect>
                      <a14:sharpenSoften amount="29000"/>
                    </a14:imgEffect>
                  </a14:imgLayer>
                </a14:imgProps>
              </a:ext>
            </a:extLst>
          </a:blip>
          <a:stretch>
            <a:fillRect/>
          </a:stretch>
        </p:blipFill>
        <p:spPr>
          <a:xfrm>
            <a:off x="517398" y="183832"/>
            <a:ext cx="4305300" cy="1247775"/>
          </a:xfrm>
          <a:prstGeom prst="rect">
            <a:avLst/>
          </a:prstGeom>
        </p:spPr>
      </p:pic>
      <p:pic>
        <p:nvPicPr>
          <p:cNvPr id="6" name="Picture 5">
            <a:extLst>
              <a:ext uri="{FF2B5EF4-FFF2-40B4-BE49-F238E27FC236}">
                <a16:creationId xmlns:a16="http://schemas.microsoft.com/office/drawing/2014/main" id="{1CCF821B-5AA6-4238-B19B-5CBF79B17CC5}"/>
              </a:ext>
            </a:extLst>
          </p:cNvPr>
          <p:cNvPicPr>
            <a:picLocks noChangeAspect="1"/>
          </p:cNvPicPr>
          <p:nvPr/>
        </p:nvPicPr>
        <p:blipFill>
          <a:blip r:embed="rId8">
            <a:extLst>
              <a:ext uri="{BEBA8EAE-BF5A-486C-A8C5-ECC9F3942E4B}">
                <a14:imgProps xmlns:a14="http://schemas.microsoft.com/office/drawing/2010/main">
                  <a14:imgLayer r:embed="rId9">
                    <a14:imgEffect>
                      <a14:sharpenSoften amount="55000"/>
                    </a14:imgEffect>
                  </a14:imgLayer>
                </a14:imgProps>
              </a:ext>
            </a:extLst>
          </a:blip>
          <a:stretch>
            <a:fillRect/>
          </a:stretch>
        </p:blipFill>
        <p:spPr>
          <a:xfrm>
            <a:off x="409575" y="1583001"/>
            <a:ext cx="5324475" cy="2524125"/>
          </a:xfrm>
          <a:prstGeom prst="rect">
            <a:avLst/>
          </a:prstGeom>
        </p:spPr>
      </p:pic>
      <p:pic>
        <p:nvPicPr>
          <p:cNvPr id="7" name="Picture 6">
            <a:extLst>
              <a:ext uri="{FF2B5EF4-FFF2-40B4-BE49-F238E27FC236}">
                <a16:creationId xmlns:a16="http://schemas.microsoft.com/office/drawing/2014/main" id="{B2DE90F1-0848-40C0-9CF8-99010FDFAFED}"/>
              </a:ext>
            </a:extLst>
          </p:cNvPr>
          <p:cNvPicPr>
            <a:picLocks noChangeAspect="1"/>
          </p:cNvPicPr>
          <p:nvPr/>
        </p:nvPicPr>
        <p:blipFill>
          <a:blip r:embed="rId10">
            <a:extLst>
              <a:ext uri="{BEBA8EAE-BF5A-486C-A8C5-ECC9F3942E4B}">
                <a14:imgProps xmlns:a14="http://schemas.microsoft.com/office/drawing/2010/main">
                  <a14:imgLayer r:embed="rId11">
                    <a14:imgEffect>
                      <a14:sharpenSoften amount="55000"/>
                    </a14:imgEffect>
                  </a14:imgLayer>
                </a14:imgProps>
              </a:ext>
            </a:extLst>
          </a:blip>
          <a:stretch>
            <a:fillRect/>
          </a:stretch>
        </p:blipFill>
        <p:spPr>
          <a:xfrm>
            <a:off x="5988177" y="1167003"/>
            <a:ext cx="5686425" cy="2276475"/>
          </a:xfrm>
          <a:prstGeom prst="rect">
            <a:avLst/>
          </a:prstGeom>
        </p:spPr>
      </p:pic>
      <p:pic>
        <p:nvPicPr>
          <p:cNvPr id="8" name="Picture 7">
            <a:extLst>
              <a:ext uri="{FF2B5EF4-FFF2-40B4-BE49-F238E27FC236}">
                <a16:creationId xmlns:a16="http://schemas.microsoft.com/office/drawing/2014/main" id="{6F67DB58-B292-4215-9191-2FD2064AA851}"/>
              </a:ext>
            </a:extLst>
          </p:cNvPr>
          <p:cNvPicPr>
            <a:picLocks noChangeAspect="1"/>
          </p:cNvPicPr>
          <p:nvPr/>
        </p:nvPicPr>
        <p:blipFill>
          <a:blip r:embed="rId12">
            <a:extLst>
              <a:ext uri="{BEBA8EAE-BF5A-486C-A8C5-ECC9F3942E4B}">
                <a14:imgProps xmlns:a14="http://schemas.microsoft.com/office/drawing/2010/main">
                  <a14:imgLayer r:embed="rId13">
                    <a14:imgEffect>
                      <a14:sharpenSoften amount="55000"/>
                    </a14:imgEffect>
                  </a14:imgLayer>
                </a14:imgProps>
              </a:ext>
            </a:extLst>
          </a:blip>
          <a:stretch>
            <a:fillRect/>
          </a:stretch>
        </p:blipFill>
        <p:spPr>
          <a:xfrm>
            <a:off x="6096000" y="3710178"/>
            <a:ext cx="3657600" cy="2952750"/>
          </a:xfrm>
          <a:prstGeom prst="rect">
            <a:avLst/>
          </a:prstGeom>
        </p:spPr>
      </p:pic>
      <p:pic>
        <p:nvPicPr>
          <p:cNvPr id="9" name="Picture 8">
            <a:extLst>
              <a:ext uri="{FF2B5EF4-FFF2-40B4-BE49-F238E27FC236}">
                <a16:creationId xmlns:a16="http://schemas.microsoft.com/office/drawing/2014/main" id="{33BF3228-ACFE-4FFD-A5A3-47A99FB0B6EE}"/>
              </a:ext>
            </a:extLst>
          </p:cNvPr>
          <p:cNvPicPr>
            <a:picLocks noChangeAspect="1"/>
          </p:cNvPicPr>
          <p:nvPr/>
        </p:nvPicPr>
        <p:blipFill>
          <a:blip r:embed="rId14">
            <a:extLst>
              <a:ext uri="{BEBA8EAE-BF5A-486C-A8C5-ECC9F3942E4B}">
                <a14:imgProps xmlns:a14="http://schemas.microsoft.com/office/drawing/2010/main">
                  <a14:imgLayer r:embed="rId15">
                    <a14:imgEffect>
                      <a14:sharpenSoften amount="55000"/>
                    </a14:imgEffect>
                  </a14:imgLayer>
                </a14:imgProps>
              </a:ext>
            </a:extLst>
          </a:blip>
          <a:stretch>
            <a:fillRect/>
          </a:stretch>
        </p:blipFill>
        <p:spPr>
          <a:xfrm>
            <a:off x="409575" y="4197668"/>
            <a:ext cx="3009900" cy="2476500"/>
          </a:xfrm>
          <a:prstGeom prst="rect">
            <a:avLst/>
          </a:prstGeom>
        </p:spPr>
      </p:pic>
    </p:spTree>
    <p:extLst>
      <p:ext uri="{BB962C8B-B14F-4D97-AF65-F5344CB8AC3E}">
        <p14:creationId xmlns:p14="http://schemas.microsoft.com/office/powerpoint/2010/main" val="8651032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BE127C9-D1D8-428C-8EE3-720E7874BE02}"/>
              </a:ext>
            </a:extLst>
          </p:cNvPr>
          <p:cNvSpPr/>
          <p:nvPr/>
        </p:nvSpPr>
        <p:spPr>
          <a:xfrm>
            <a:off x="3962916" y="465594"/>
            <a:ext cx="4266168" cy="523220"/>
          </a:xfrm>
          <a:prstGeom prst="rect">
            <a:avLst/>
          </a:prstGeom>
        </p:spPr>
        <p:txBody>
          <a:bodyPr wrap="none">
            <a:spAutoFit/>
          </a:bodyPr>
          <a:lstStyle/>
          <a:p>
            <a:pPr algn="ctr"/>
            <a:r>
              <a:rPr lang="en-US" sz="2800" b="0" i="0" dirty="0">
                <a:solidFill>
                  <a:srgbClr val="709500"/>
                </a:solidFill>
                <a:effectLst/>
                <a:latin typeface="Verdana" panose="020B0604030504040204" pitchFamily="34" charset="0"/>
              </a:rPr>
              <a:t> Erasmus</a:t>
            </a:r>
            <a:r>
              <a:rPr lang="en-US" sz="2800" b="0" i="0" baseline="30000" dirty="0">
                <a:solidFill>
                  <a:srgbClr val="709500"/>
                </a:solidFill>
                <a:effectLst/>
                <a:latin typeface="Verdana" panose="020B0604030504040204" pitchFamily="34" charset="0"/>
              </a:rPr>
              <a:t>+</a:t>
            </a:r>
            <a:r>
              <a:rPr lang="en-US" sz="2800" b="0" i="0" dirty="0">
                <a:solidFill>
                  <a:srgbClr val="709500"/>
                </a:solidFill>
                <a:effectLst/>
                <a:latin typeface="Verdana" panose="020B0604030504040204" pitchFamily="34" charset="0"/>
              </a:rPr>
              <a:t> </a:t>
            </a:r>
            <a:r>
              <a:rPr lang="en-US" sz="2800" b="0" i="0" dirty="0" err="1">
                <a:solidFill>
                  <a:srgbClr val="709500"/>
                </a:solidFill>
                <a:effectLst/>
                <a:latin typeface="Verdana" panose="020B0604030504040204" pitchFamily="34" charset="0"/>
              </a:rPr>
              <a:t>Programme</a:t>
            </a:r>
            <a:endParaRPr lang="en-US" sz="2800" b="0" i="0" dirty="0">
              <a:solidFill>
                <a:srgbClr val="709500"/>
              </a:solidFill>
              <a:effectLst/>
              <a:latin typeface="Verdana" panose="020B0604030504040204" pitchFamily="34" charset="0"/>
            </a:endParaRPr>
          </a:p>
        </p:txBody>
      </p:sp>
      <p:sp>
        <p:nvSpPr>
          <p:cNvPr id="3" name="Rectangle 2">
            <a:extLst>
              <a:ext uri="{FF2B5EF4-FFF2-40B4-BE49-F238E27FC236}">
                <a16:creationId xmlns:a16="http://schemas.microsoft.com/office/drawing/2014/main" id="{7577933F-109F-43B3-A28A-7F44D56E926E}"/>
              </a:ext>
            </a:extLst>
          </p:cNvPr>
          <p:cNvSpPr/>
          <p:nvPr/>
        </p:nvSpPr>
        <p:spPr>
          <a:xfrm>
            <a:off x="1437354" y="4668857"/>
            <a:ext cx="9613244" cy="1477328"/>
          </a:xfrm>
          <a:prstGeom prst="rect">
            <a:avLst/>
          </a:prstGeom>
        </p:spPr>
        <p:txBody>
          <a:bodyPr wrap="square">
            <a:spAutoFit/>
          </a:bodyPr>
          <a:lstStyle/>
          <a:p>
            <a:r>
              <a:rPr lang="en-US" b="0" i="1" dirty="0">
                <a:solidFill>
                  <a:srgbClr val="4D4D4D"/>
                </a:solidFill>
                <a:effectLst/>
                <a:latin typeface="Arial" panose="020B0604020202020204" pitchFamily="34" charset="0"/>
              </a:rPr>
              <a:t> </a:t>
            </a:r>
            <a:r>
              <a:rPr lang="en-US" b="1" i="1" u="sng" dirty="0">
                <a:solidFill>
                  <a:srgbClr val="000000"/>
                </a:solidFill>
                <a:latin typeface="times new roman" panose="02020603050405020304" pitchFamily="18" charset="0"/>
              </a:rPr>
              <a:t>Erasmus+ Opportunities for </a:t>
            </a:r>
            <a:r>
              <a:rPr lang="en-US" b="1" i="1" u="sng" dirty="0">
                <a:solidFill>
                  <a:srgbClr val="008000"/>
                </a:solidFill>
                <a:latin typeface="times new roman" panose="02020603050405020304" pitchFamily="18" charset="0"/>
              </a:rPr>
              <a:t>Institutions</a:t>
            </a:r>
            <a:r>
              <a:rPr lang="en-US" b="1" i="1" u="sng" dirty="0">
                <a:solidFill>
                  <a:srgbClr val="000000"/>
                </a:solidFill>
                <a:latin typeface="times new roman" panose="02020603050405020304" pitchFamily="18" charset="0"/>
              </a:rPr>
              <a:t>:</a:t>
            </a:r>
            <a:endParaRPr lang="en-US" b="0" i="0" dirty="0">
              <a:solidFill>
                <a:srgbClr val="4D4D4D"/>
              </a:solidFill>
              <a:effectLst/>
              <a:latin typeface="Arial" panose="020B0604020202020204" pitchFamily="34" charset="0"/>
            </a:endParaRPr>
          </a:p>
          <a:p>
            <a:r>
              <a:rPr lang="en-US" dirty="0">
                <a:solidFill>
                  <a:srgbClr val="709500"/>
                </a:solidFill>
                <a:latin typeface="times new roman" panose="02020603050405020304" pitchFamily="18" charset="0"/>
                <a:hlinkClick r:id="rId2"/>
              </a:rPr>
              <a:t>Capacity Building</a:t>
            </a:r>
            <a:r>
              <a:rPr lang="en-US" dirty="0">
                <a:solidFill>
                  <a:srgbClr val="000000"/>
                </a:solidFill>
                <a:latin typeface="times new roman" panose="02020603050405020304" pitchFamily="18" charset="0"/>
              </a:rPr>
              <a:t> </a:t>
            </a:r>
            <a:endParaRPr lang="en-US" dirty="0">
              <a:solidFill>
                <a:srgbClr val="709500"/>
              </a:solidFill>
              <a:latin typeface="times new roman" panose="02020603050405020304" pitchFamily="18" charset="0"/>
            </a:endParaRPr>
          </a:p>
          <a:p>
            <a:endParaRPr lang="en-US" b="0" i="0" dirty="0">
              <a:solidFill>
                <a:srgbClr val="4D4D4D"/>
              </a:solidFill>
              <a:effectLst/>
              <a:latin typeface="Arial" panose="020B0604020202020204" pitchFamily="34" charset="0"/>
            </a:endParaRPr>
          </a:p>
          <a:p>
            <a:r>
              <a:rPr lang="en-US" b="1" i="1" u="sng" dirty="0">
                <a:solidFill>
                  <a:srgbClr val="000000"/>
                </a:solidFill>
                <a:latin typeface="times new roman" panose="02020603050405020304" pitchFamily="18" charset="0"/>
              </a:rPr>
              <a:t>Erasmus+ Opportunities for </a:t>
            </a:r>
            <a:r>
              <a:rPr lang="en-US" b="1" i="1" u="sng" dirty="0">
                <a:solidFill>
                  <a:srgbClr val="008000"/>
                </a:solidFill>
                <a:latin typeface="times new roman" panose="02020603050405020304" pitchFamily="18" charset="0"/>
              </a:rPr>
              <a:t>Individuals</a:t>
            </a:r>
            <a:r>
              <a:rPr lang="en-US" b="1" i="1" u="sng" dirty="0">
                <a:solidFill>
                  <a:srgbClr val="000000"/>
                </a:solidFill>
                <a:latin typeface="times new roman" panose="02020603050405020304" pitchFamily="18" charset="0"/>
              </a:rPr>
              <a:t> (students – teaching staff – administrative staff):</a:t>
            </a:r>
            <a:endParaRPr lang="en-US" b="0" i="0" dirty="0">
              <a:solidFill>
                <a:srgbClr val="4D4D4D"/>
              </a:solidFill>
              <a:effectLst/>
              <a:latin typeface="Arial" panose="020B0604020202020204" pitchFamily="34" charset="0"/>
            </a:endParaRPr>
          </a:p>
          <a:p>
            <a:r>
              <a:rPr lang="en-US" dirty="0">
                <a:solidFill>
                  <a:srgbClr val="709500"/>
                </a:solidFill>
                <a:latin typeface="times new roman" panose="02020603050405020304" pitchFamily="18" charset="0"/>
                <a:hlinkClick r:id="rId3"/>
              </a:rPr>
              <a:t>Learning Mobility</a:t>
            </a:r>
            <a:endParaRPr lang="en-US" b="0" i="0" dirty="0">
              <a:solidFill>
                <a:srgbClr val="4D4D4D"/>
              </a:solidFill>
              <a:effectLst/>
              <a:latin typeface="Arial" panose="020B0604020202020204" pitchFamily="34" charset="0"/>
            </a:endParaRPr>
          </a:p>
        </p:txBody>
      </p:sp>
      <p:pic>
        <p:nvPicPr>
          <p:cNvPr id="4" name="Picture 3">
            <a:extLst>
              <a:ext uri="{FF2B5EF4-FFF2-40B4-BE49-F238E27FC236}">
                <a16:creationId xmlns:a16="http://schemas.microsoft.com/office/drawing/2014/main" id="{86D7C134-2257-4C85-B0E1-E52A4AE8D8E6}"/>
              </a:ext>
            </a:extLst>
          </p:cNvPr>
          <p:cNvPicPr>
            <a:picLocks noChangeAspect="1"/>
          </p:cNvPicPr>
          <p:nvPr/>
        </p:nvPicPr>
        <p:blipFill>
          <a:blip r:embed="rId4"/>
          <a:stretch>
            <a:fillRect/>
          </a:stretch>
        </p:blipFill>
        <p:spPr>
          <a:xfrm>
            <a:off x="1557676" y="1680001"/>
            <a:ext cx="9372600" cy="2667000"/>
          </a:xfrm>
          <a:prstGeom prst="rect">
            <a:avLst/>
          </a:prstGeom>
        </p:spPr>
      </p:pic>
    </p:spTree>
    <p:extLst>
      <p:ext uri="{BB962C8B-B14F-4D97-AF65-F5344CB8AC3E}">
        <p14:creationId xmlns:p14="http://schemas.microsoft.com/office/powerpoint/2010/main" val="32644820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8D2B9AC-49AF-44AA-8946-31EFCC4DCBE9}"/>
              </a:ext>
            </a:extLst>
          </p:cNvPr>
          <p:cNvSpPr/>
          <p:nvPr/>
        </p:nvSpPr>
        <p:spPr>
          <a:xfrm>
            <a:off x="416572" y="525518"/>
            <a:ext cx="8762079" cy="1231106"/>
          </a:xfrm>
          <a:prstGeom prst="rect">
            <a:avLst/>
          </a:prstGeom>
        </p:spPr>
        <p:txBody>
          <a:bodyPr wrap="none">
            <a:spAutoFit/>
          </a:bodyPr>
          <a:lstStyle/>
          <a:p>
            <a:pPr marL="285750" indent="-285750">
              <a:buFontTx/>
              <a:buChar char="-"/>
            </a:pPr>
            <a:r>
              <a:rPr lang="en-US" b="0" i="0" dirty="0">
                <a:solidFill>
                  <a:srgbClr val="709500"/>
                </a:solidFill>
                <a:effectLst/>
                <a:latin typeface="Verdana" panose="020B0604030504040204" pitchFamily="34" charset="0"/>
              </a:rPr>
              <a:t>Capacity Building  Project for Higher Education:</a:t>
            </a:r>
          </a:p>
          <a:p>
            <a:pPr marL="742950" lvl="1" indent="-285750">
              <a:buFontTx/>
              <a:buChar char="-"/>
            </a:pPr>
            <a:endParaRPr lang="en-US" dirty="0">
              <a:solidFill>
                <a:srgbClr val="709500"/>
              </a:solidFill>
              <a:latin typeface="Verdana" panose="020B0604030504040204" pitchFamily="34" charset="0"/>
            </a:endParaRPr>
          </a:p>
          <a:p>
            <a:pPr marL="742950" lvl="1" indent="-285750">
              <a:buFontTx/>
              <a:buChar char="-"/>
            </a:pPr>
            <a:r>
              <a:rPr lang="en-US" sz="2000" dirty="0"/>
              <a:t>cooperation projects between the Eu universities and Egyptian universities.</a:t>
            </a:r>
          </a:p>
          <a:p>
            <a:pPr marL="742950" lvl="1" indent="-285750">
              <a:buFontTx/>
              <a:buChar char="-"/>
            </a:pPr>
            <a:endParaRPr lang="en-US" b="0" i="0" dirty="0">
              <a:solidFill>
                <a:srgbClr val="709500"/>
              </a:solidFill>
              <a:effectLst/>
              <a:latin typeface="Verdana" panose="020B0604030504040204" pitchFamily="34" charset="0"/>
            </a:endParaRPr>
          </a:p>
        </p:txBody>
      </p:sp>
      <p:sp>
        <p:nvSpPr>
          <p:cNvPr id="4" name="Rectangle 3">
            <a:extLst>
              <a:ext uri="{FF2B5EF4-FFF2-40B4-BE49-F238E27FC236}">
                <a16:creationId xmlns:a16="http://schemas.microsoft.com/office/drawing/2014/main" id="{A1E39558-04F6-4876-A6D2-9800D91E775D}"/>
              </a:ext>
            </a:extLst>
          </p:cNvPr>
          <p:cNvSpPr/>
          <p:nvPr/>
        </p:nvSpPr>
        <p:spPr>
          <a:xfrm>
            <a:off x="339332" y="1725847"/>
            <a:ext cx="11436096" cy="2031325"/>
          </a:xfrm>
          <a:prstGeom prst="rect">
            <a:avLst/>
          </a:prstGeom>
        </p:spPr>
        <p:txBody>
          <a:bodyPr wrap="square">
            <a:spAutoFit/>
          </a:bodyPr>
          <a:lstStyle/>
          <a:p>
            <a:r>
              <a:rPr lang="en-US" dirty="0">
                <a:solidFill>
                  <a:srgbClr val="4D4D4D"/>
                </a:solidFill>
                <a:latin typeface="book antiqua" panose="02040602050305030304" pitchFamily="18" charset="0"/>
              </a:rPr>
              <a:t>here are two types of projects:</a:t>
            </a:r>
          </a:p>
          <a:p>
            <a:endParaRPr lang="en-US" b="0" i="0" dirty="0">
              <a:solidFill>
                <a:srgbClr val="4D4D4D"/>
              </a:solidFill>
              <a:effectLst/>
              <a:latin typeface="Arial" panose="020B0604020202020204" pitchFamily="34" charset="0"/>
            </a:endParaRPr>
          </a:p>
          <a:p>
            <a:pPr>
              <a:buFont typeface="+mj-lt"/>
              <a:buAutoNum type="arabicPeriod"/>
            </a:pPr>
            <a:r>
              <a:rPr lang="en-US" b="1" dirty="0">
                <a:solidFill>
                  <a:srgbClr val="4D4D4D"/>
                </a:solidFill>
                <a:latin typeface="book antiqua" panose="02040602050305030304" pitchFamily="18" charset="0"/>
              </a:rPr>
              <a:t>Joint projects</a:t>
            </a:r>
            <a:r>
              <a:rPr lang="en-US" dirty="0">
                <a:solidFill>
                  <a:srgbClr val="4D4D4D"/>
                </a:solidFill>
                <a:latin typeface="book antiqua" panose="02040602050305030304" pitchFamily="18" charset="0"/>
              </a:rPr>
              <a:t>, which aim to support </a:t>
            </a:r>
            <a:r>
              <a:rPr lang="en-US" dirty="0" err="1">
                <a:solidFill>
                  <a:srgbClr val="4D4D4D"/>
                </a:solidFill>
                <a:latin typeface="book antiqua" panose="02040602050305030304" pitchFamily="18" charset="0"/>
              </a:rPr>
              <a:t>organisations</a:t>
            </a:r>
            <a:r>
              <a:rPr lang="en-US" dirty="0">
                <a:solidFill>
                  <a:srgbClr val="4D4D4D"/>
                </a:solidFill>
                <a:latin typeface="book antiqua" panose="02040602050305030304" pitchFamily="18" charset="0"/>
              </a:rPr>
              <a:t> from partner countries (i.e. through curriculum development, </a:t>
            </a:r>
            <a:r>
              <a:rPr lang="en-US" dirty="0" err="1">
                <a:solidFill>
                  <a:srgbClr val="4D4D4D"/>
                </a:solidFill>
                <a:latin typeface="book antiqua" panose="02040602050305030304" pitchFamily="18" charset="0"/>
              </a:rPr>
              <a:t>modernisation</a:t>
            </a:r>
            <a:r>
              <a:rPr lang="en-US" dirty="0">
                <a:solidFill>
                  <a:srgbClr val="4D4D4D"/>
                </a:solidFill>
                <a:latin typeface="book antiqua" panose="02040602050305030304" pitchFamily="18" charset="0"/>
              </a:rPr>
              <a:t> of management, etc.), and</a:t>
            </a:r>
          </a:p>
          <a:p>
            <a:endParaRPr lang="en-US" b="0" i="0" dirty="0">
              <a:solidFill>
                <a:srgbClr val="4D4D4D"/>
              </a:solidFill>
              <a:effectLst/>
              <a:latin typeface="Arial" panose="020B0604020202020204" pitchFamily="34" charset="0"/>
            </a:endParaRPr>
          </a:p>
          <a:p>
            <a:pPr>
              <a:buFont typeface="+mj-lt"/>
              <a:buAutoNum type="arabicPeriod"/>
            </a:pPr>
            <a:r>
              <a:rPr lang="en-US" b="1" dirty="0">
                <a:solidFill>
                  <a:srgbClr val="4D4D4D"/>
                </a:solidFill>
                <a:latin typeface="book antiqua" panose="02040602050305030304" pitchFamily="18" charset="0"/>
              </a:rPr>
              <a:t>Structural Projects</a:t>
            </a:r>
            <a:r>
              <a:rPr lang="en-US" dirty="0">
                <a:solidFill>
                  <a:srgbClr val="4D4D4D"/>
                </a:solidFill>
                <a:latin typeface="book antiqua" panose="02040602050305030304" pitchFamily="18" charset="0"/>
              </a:rPr>
              <a:t>, which aim to strengthen higher education systems and promote reforms at national and/or regional level.</a:t>
            </a:r>
            <a:endParaRPr lang="en-US" b="0" i="0" dirty="0">
              <a:solidFill>
                <a:srgbClr val="4D4D4D"/>
              </a:solidFill>
              <a:effectLst/>
              <a:latin typeface="Arial" panose="020B0604020202020204" pitchFamily="34" charset="0"/>
            </a:endParaRPr>
          </a:p>
        </p:txBody>
      </p:sp>
      <p:pic>
        <p:nvPicPr>
          <p:cNvPr id="5" name="Picture 4">
            <a:extLst>
              <a:ext uri="{FF2B5EF4-FFF2-40B4-BE49-F238E27FC236}">
                <a16:creationId xmlns:a16="http://schemas.microsoft.com/office/drawing/2014/main" id="{6C98AC6C-D9DC-4D47-8BCD-7525CD309EDF}"/>
              </a:ext>
            </a:extLst>
          </p:cNvPr>
          <p:cNvPicPr>
            <a:picLocks noChangeAspect="1"/>
          </p:cNvPicPr>
          <p:nvPr/>
        </p:nvPicPr>
        <p:blipFill>
          <a:blip r:embed="rId2"/>
          <a:stretch>
            <a:fillRect/>
          </a:stretch>
        </p:blipFill>
        <p:spPr>
          <a:xfrm>
            <a:off x="183961" y="3932182"/>
            <a:ext cx="7391652" cy="2400300"/>
          </a:xfrm>
          <a:prstGeom prst="rect">
            <a:avLst/>
          </a:prstGeom>
        </p:spPr>
      </p:pic>
      <p:pic>
        <p:nvPicPr>
          <p:cNvPr id="6" name="Picture 5">
            <a:extLst>
              <a:ext uri="{FF2B5EF4-FFF2-40B4-BE49-F238E27FC236}">
                <a16:creationId xmlns:a16="http://schemas.microsoft.com/office/drawing/2014/main" id="{FEE9440C-9446-470A-9CAC-092FC727E0FE}"/>
              </a:ext>
            </a:extLst>
          </p:cNvPr>
          <p:cNvPicPr>
            <a:picLocks noChangeAspect="1"/>
          </p:cNvPicPr>
          <p:nvPr/>
        </p:nvPicPr>
        <p:blipFill>
          <a:blip r:embed="rId3"/>
          <a:stretch>
            <a:fillRect/>
          </a:stretch>
        </p:blipFill>
        <p:spPr>
          <a:xfrm>
            <a:off x="7575613" y="3932182"/>
            <a:ext cx="4429125" cy="2400300"/>
          </a:xfrm>
          <a:prstGeom prst="rect">
            <a:avLst/>
          </a:prstGeom>
        </p:spPr>
      </p:pic>
      <p:sp>
        <p:nvSpPr>
          <p:cNvPr id="7" name="Rectangle 6">
            <a:extLst>
              <a:ext uri="{FF2B5EF4-FFF2-40B4-BE49-F238E27FC236}">
                <a16:creationId xmlns:a16="http://schemas.microsoft.com/office/drawing/2014/main" id="{3C7E4527-4037-45D2-AD37-52F52D635341}"/>
              </a:ext>
            </a:extLst>
          </p:cNvPr>
          <p:cNvSpPr/>
          <p:nvPr/>
        </p:nvSpPr>
        <p:spPr>
          <a:xfrm>
            <a:off x="339332" y="6338215"/>
            <a:ext cx="13472160" cy="338554"/>
          </a:xfrm>
          <a:prstGeom prst="rect">
            <a:avLst/>
          </a:prstGeom>
        </p:spPr>
        <p:txBody>
          <a:bodyPr wrap="square">
            <a:spAutoFit/>
          </a:bodyPr>
          <a:lstStyle/>
          <a:p>
            <a:r>
              <a:rPr lang="en-US" sz="1600" dirty="0">
                <a:hlinkClick r:id="rId4"/>
              </a:rPr>
              <a:t>https://eacea.ec.europa.eu/erasmus-plus/actions/key-action-2-cooperation-for-innovation-and-exchange-good-practices/capacity-0_en</a:t>
            </a:r>
            <a:r>
              <a:rPr lang="en-US" sz="1600" dirty="0"/>
              <a:t> </a:t>
            </a:r>
          </a:p>
        </p:txBody>
      </p:sp>
    </p:spTree>
    <p:extLst>
      <p:ext uri="{BB962C8B-B14F-4D97-AF65-F5344CB8AC3E}">
        <p14:creationId xmlns:p14="http://schemas.microsoft.com/office/powerpoint/2010/main" val="23863790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1AEB429-883D-4BEB-8094-A5414B10E199}"/>
              </a:ext>
            </a:extLst>
          </p:cNvPr>
          <p:cNvSpPr/>
          <p:nvPr/>
        </p:nvSpPr>
        <p:spPr>
          <a:xfrm>
            <a:off x="4523232" y="358247"/>
            <a:ext cx="3145536" cy="923330"/>
          </a:xfrm>
          <a:prstGeom prst="rect">
            <a:avLst/>
          </a:prstGeom>
        </p:spPr>
        <p:txBody>
          <a:bodyPr wrap="square">
            <a:spAutoFit/>
          </a:bodyPr>
          <a:lstStyle/>
          <a:p>
            <a:r>
              <a:rPr lang="en-US" b="1" i="1" dirty="0">
                <a:solidFill>
                  <a:srgbClr val="709500"/>
                </a:solidFill>
                <a:effectLst/>
                <a:latin typeface="Verdana" panose="020B0604030504040204" pitchFamily="34" charset="0"/>
              </a:rPr>
              <a:t>Learning Mobility</a:t>
            </a:r>
          </a:p>
          <a:p>
            <a:br>
              <a:rPr lang="en-US" dirty="0"/>
            </a:br>
            <a:endParaRPr lang="en-US" dirty="0"/>
          </a:p>
        </p:txBody>
      </p:sp>
      <p:sp>
        <p:nvSpPr>
          <p:cNvPr id="3" name="Left Brace 2">
            <a:extLst>
              <a:ext uri="{FF2B5EF4-FFF2-40B4-BE49-F238E27FC236}">
                <a16:creationId xmlns:a16="http://schemas.microsoft.com/office/drawing/2014/main" id="{7BA974F1-C381-4C18-91F9-541098E91043}"/>
              </a:ext>
            </a:extLst>
          </p:cNvPr>
          <p:cNvSpPr/>
          <p:nvPr/>
        </p:nvSpPr>
        <p:spPr>
          <a:xfrm rot="5400000">
            <a:off x="5851008" y="-2322841"/>
            <a:ext cx="489984" cy="697992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b="1" dirty="0"/>
          </a:p>
        </p:txBody>
      </p:sp>
      <p:sp>
        <p:nvSpPr>
          <p:cNvPr id="4" name="Rectangle 3">
            <a:extLst>
              <a:ext uri="{FF2B5EF4-FFF2-40B4-BE49-F238E27FC236}">
                <a16:creationId xmlns:a16="http://schemas.microsoft.com/office/drawing/2014/main" id="{7AF8B608-3913-428E-A4FE-CB75BC6B9F9C}"/>
              </a:ext>
            </a:extLst>
          </p:cNvPr>
          <p:cNvSpPr/>
          <p:nvPr/>
        </p:nvSpPr>
        <p:spPr>
          <a:xfrm>
            <a:off x="1558317" y="1451832"/>
            <a:ext cx="2095445" cy="369332"/>
          </a:xfrm>
          <a:prstGeom prst="rect">
            <a:avLst/>
          </a:prstGeom>
        </p:spPr>
        <p:txBody>
          <a:bodyPr wrap="none">
            <a:spAutoFit/>
          </a:bodyPr>
          <a:lstStyle/>
          <a:p>
            <a:r>
              <a:rPr lang="en-US" b="1" i="1" dirty="0">
                <a:solidFill>
                  <a:srgbClr val="99CC00"/>
                </a:solidFill>
                <a:effectLst/>
                <a:latin typeface="Verdana" panose="020B0604030504040204" pitchFamily="34" charset="0"/>
              </a:rPr>
              <a:t>For individuals</a:t>
            </a:r>
            <a:endParaRPr lang="en-US" b="0" i="0" dirty="0">
              <a:solidFill>
                <a:srgbClr val="4D4D4D"/>
              </a:solidFill>
              <a:effectLst/>
              <a:latin typeface="Verdana" panose="020B0604030504040204" pitchFamily="34" charset="0"/>
            </a:endParaRPr>
          </a:p>
        </p:txBody>
      </p:sp>
      <p:sp>
        <p:nvSpPr>
          <p:cNvPr id="5" name="Rectangle 4">
            <a:extLst>
              <a:ext uri="{FF2B5EF4-FFF2-40B4-BE49-F238E27FC236}">
                <a16:creationId xmlns:a16="http://schemas.microsoft.com/office/drawing/2014/main" id="{77147DE5-721F-4453-BA4A-5DAD164A8992}"/>
              </a:ext>
            </a:extLst>
          </p:cNvPr>
          <p:cNvSpPr/>
          <p:nvPr/>
        </p:nvSpPr>
        <p:spPr>
          <a:xfrm>
            <a:off x="8346389" y="1412111"/>
            <a:ext cx="2456122" cy="369332"/>
          </a:xfrm>
          <a:prstGeom prst="rect">
            <a:avLst/>
          </a:prstGeom>
        </p:spPr>
        <p:txBody>
          <a:bodyPr wrap="none">
            <a:spAutoFit/>
          </a:bodyPr>
          <a:lstStyle/>
          <a:p>
            <a:r>
              <a:rPr lang="en-US" b="1" i="1" dirty="0">
                <a:solidFill>
                  <a:srgbClr val="99CC00"/>
                </a:solidFill>
                <a:effectLst/>
                <a:latin typeface="Verdana" panose="020B0604030504040204" pitchFamily="34" charset="0"/>
              </a:rPr>
              <a:t>For </a:t>
            </a:r>
            <a:r>
              <a:rPr lang="en-US" b="1" i="1" dirty="0" err="1">
                <a:solidFill>
                  <a:srgbClr val="99CC00"/>
                </a:solidFill>
                <a:effectLst/>
                <a:latin typeface="Verdana" panose="020B0604030504040204" pitchFamily="34" charset="0"/>
              </a:rPr>
              <a:t>organisations</a:t>
            </a:r>
            <a:endParaRPr lang="en-US" b="0" i="0" dirty="0">
              <a:solidFill>
                <a:srgbClr val="4D4D4D"/>
              </a:solidFill>
              <a:effectLst/>
              <a:latin typeface="Verdana" panose="020B0604030504040204" pitchFamily="34" charset="0"/>
            </a:endParaRPr>
          </a:p>
        </p:txBody>
      </p:sp>
      <p:sp>
        <p:nvSpPr>
          <p:cNvPr id="6" name="Rectangle 5">
            <a:extLst>
              <a:ext uri="{FF2B5EF4-FFF2-40B4-BE49-F238E27FC236}">
                <a16:creationId xmlns:a16="http://schemas.microsoft.com/office/drawing/2014/main" id="{26E6DDB0-A60C-4649-8A04-ED2919FE6F99}"/>
              </a:ext>
            </a:extLst>
          </p:cNvPr>
          <p:cNvSpPr/>
          <p:nvPr/>
        </p:nvSpPr>
        <p:spPr>
          <a:xfrm>
            <a:off x="410298" y="1915248"/>
            <a:ext cx="4746299" cy="369332"/>
          </a:xfrm>
          <a:prstGeom prst="rect">
            <a:avLst/>
          </a:prstGeom>
        </p:spPr>
        <p:txBody>
          <a:bodyPr wrap="none">
            <a:spAutoFit/>
          </a:bodyPr>
          <a:lstStyle/>
          <a:p>
            <a:r>
              <a:rPr lang="en-US" dirty="0"/>
              <a:t>Erasmus Mundus Joint Master Degrees (EMJMD)</a:t>
            </a:r>
          </a:p>
        </p:txBody>
      </p:sp>
      <p:sp>
        <p:nvSpPr>
          <p:cNvPr id="7" name="Rectangle 6">
            <a:extLst>
              <a:ext uri="{FF2B5EF4-FFF2-40B4-BE49-F238E27FC236}">
                <a16:creationId xmlns:a16="http://schemas.microsoft.com/office/drawing/2014/main" id="{A7464C51-212C-49A7-88F0-9341F284F3C1}"/>
              </a:ext>
            </a:extLst>
          </p:cNvPr>
          <p:cNvSpPr/>
          <p:nvPr/>
        </p:nvSpPr>
        <p:spPr>
          <a:xfrm>
            <a:off x="638272" y="2398621"/>
            <a:ext cx="4290349" cy="923330"/>
          </a:xfrm>
          <a:prstGeom prst="rect">
            <a:avLst/>
          </a:prstGeom>
        </p:spPr>
        <p:txBody>
          <a:bodyPr wrap="square">
            <a:spAutoFit/>
          </a:bodyPr>
          <a:lstStyle/>
          <a:p>
            <a:pPr algn="just"/>
            <a:r>
              <a:rPr lang="en-US" dirty="0"/>
              <a:t>The application is open in the last quarter of the year for students who will start in September or October of the following year</a:t>
            </a:r>
          </a:p>
        </p:txBody>
      </p:sp>
      <p:sp>
        <p:nvSpPr>
          <p:cNvPr id="8" name="Rectangle 7">
            <a:extLst>
              <a:ext uri="{FF2B5EF4-FFF2-40B4-BE49-F238E27FC236}">
                <a16:creationId xmlns:a16="http://schemas.microsoft.com/office/drawing/2014/main" id="{A1AAC05B-353B-48BA-AAA0-3392BFCF1D7F}"/>
              </a:ext>
            </a:extLst>
          </p:cNvPr>
          <p:cNvSpPr/>
          <p:nvPr/>
        </p:nvSpPr>
        <p:spPr>
          <a:xfrm>
            <a:off x="8659969" y="1975991"/>
            <a:ext cx="1904880" cy="369332"/>
          </a:xfrm>
          <a:prstGeom prst="rect">
            <a:avLst/>
          </a:prstGeom>
        </p:spPr>
        <p:txBody>
          <a:bodyPr wrap="none">
            <a:spAutoFit/>
          </a:bodyPr>
          <a:lstStyle/>
          <a:p>
            <a:r>
              <a:rPr lang="en-US" dirty="0"/>
              <a:t>A- Credit Mobility</a:t>
            </a:r>
          </a:p>
        </p:txBody>
      </p:sp>
      <p:sp>
        <p:nvSpPr>
          <p:cNvPr id="9" name="Rectangle 8">
            <a:extLst>
              <a:ext uri="{FF2B5EF4-FFF2-40B4-BE49-F238E27FC236}">
                <a16:creationId xmlns:a16="http://schemas.microsoft.com/office/drawing/2014/main" id="{9C527B2B-A1D9-40DD-80E0-3A57667A74AD}"/>
              </a:ext>
            </a:extLst>
          </p:cNvPr>
          <p:cNvSpPr/>
          <p:nvPr/>
        </p:nvSpPr>
        <p:spPr>
          <a:xfrm>
            <a:off x="8519859" y="3953338"/>
            <a:ext cx="2380203" cy="369332"/>
          </a:xfrm>
          <a:prstGeom prst="rect">
            <a:avLst/>
          </a:prstGeom>
        </p:spPr>
        <p:txBody>
          <a:bodyPr wrap="none">
            <a:spAutoFit/>
          </a:bodyPr>
          <a:lstStyle/>
          <a:p>
            <a:r>
              <a:rPr lang="en-US" dirty="0"/>
              <a:t>B- Joint master degrees</a:t>
            </a:r>
          </a:p>
        </p:txBody>
      </p:sp>
      <p:sp>
        <p:nvSpPr>
          <p:cNvPr id="10" name="Rectangle 9">
            <a:extLst>
              <a:ext uri="{FF2B5EF4-FFF2-40B4-BE49-F238E27FC236}">
                <a16:creationId xmlns:a16="http://schemas.microsoft.com/office/drawing/2014/main" id="{A4C49DEA-5016-4869-8EDF-C6A869B14816}"/>
              </a:ext>
            </a:extLst>
          </p:cNvPr>
          <p:cNvSpPr/>
          <p:nvPr/>
        </p:nvSpPr>
        <p:spPr>
          <a:xfrm>
            <a:off x="6558987" y="2359559"/>
            <a:ext cx="5457728" cy="1200329"/>
          </a:xfrm>
          <a:prstGeom prst="rect">
            <a:avLst/>
          </a:prstGeom>
        </p:spPr>
        <p:txBody>
          <a:bodyPr wrap="square">
            <a:spAutoFit/>
          </a:bodyPr>
          <a:lstStyle/>
          <a:p>
            <a:pPr marL="285750" indent="-285750" algn="just">
              <a:buFontTx/>
              <a:buChar char="-"/>
            </a:pPr>
            <a:r>
              <a:rPr lang="en-US" dirty="0"/>
              <a:t>send students and staff abroad to study, teach, or train at participating institutions, as well as to participate in a traineeship.</a:t>
            </a:r>
          </a:p>
          <a:p>
            <a:pPr marL="285750" indent="-285750" algn="just">
              <a:buFontTx/>
              <a:buChar char="-"/>
            </a:pPr>
            <a:r>
              <a:rPr lang="en-US" dirty="0"/>
              <a:t>host incoming students and staff from abroad.</a:t>
            </a:r>
          </a:p>
        </p:txBody>
      </p:sp>
      <p:sp>
        <p:nvSpPr>
          <p:cNvPr id="11" name="Rectangle 10">
            <a:extLst>
              <a:ext uri="{FF2B5EF4-FFF2-40B4-BE49-F238E27FC236}">
                <a16:creationId xmlns:a16="http://schemas.microsoft.com/office/drawing/2014/main" id="{F173C8B5-8962-4E19-B003-D65C3204803F}"/>
              </a:ext>
            </a:extLst>
          </p:cNvPr>
          <p:cNvSpPr/>
          <p:nvPr/>
        </p:nvSpPr>
        <p:spPr>
          <a:xfrm>
            <a:off x="6537960" y="4392954"/>
            <a:ext cx="5654040" cy="646331"/>
          </a:xfrm>
          <a:prstGeom prst="rect">
            <a:avLst/>
          </a:prstGeom>
        </p:spPr>
        <p:txBody>
          <a:bodyPr wrap="square">
            <a:spAutoFit/>
          </a:bodyPr>
          <a:lstStyle/>
          <a:p>
            <a:pPr algn="just"/>
            <a:r>
              <a:rPr lang="en-US" dirty="0"/>
              <a:t>- The EU provides funding for these </a:t>
            </a:r>
            <a:r>
              <a:rPr lang="en-US" dirty="0" err="1"/>
              <a:t>programmes</a:t>
            </a:r>
            <a:r>
              <a:rPr lang="en-US" dirty="0"/>
              <a:t> to make a selection or intake of students every year for three years</a:t>
            </a:r>
          </a:p>
        </p:txBody>
      </p:sp>
    </p:spTree>
    <p:extLst>
      <p:ext uri="{BB962C8B-B14F-4D97-AF65-F5344CB8AC3E}">
        <p14:creationId xmlns:p14="http://schemas.microsoft.com/office/powerpoint/2010/main" val="37395973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139039" y="399534"/>
            <a:ext cx="4729693" cy="369332"/>
          </a:xfrm>
          <a:prstGeom prst="rect">
            <a:avLst/>
          </a:prstGeom>
        </p:spPr>
        <p:txBody>
          <a:bodyPr wrap="none">
            <a:spAutoFit/>
          </a:bodyPr>
          <a:lstStyle/>
          <a:p>
            <a:r>
              <a:rPr lang="en-US" dirty="0"/>
              <a:t>The German Academic Exchange Service (</a:t>
            </a:r>
            <a:r>
              <a:rPr lang="en-US" b="1" dirty="0"/>
              <a:t>DAAD</a:t>
            </a:r>
            <a:r>
              <a:rPr lang="en-US" dirty="0"/>
              <a:t>)</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3824" y="399534"/>
            <a:ext cx="4352925" cy="971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3824" y="1601561"/>
            <a:ext cx="5164418" cy="1181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3824" y="2782661"/>
            <a:ext cx="4876119" cy="19635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3824" y="4897438"/>
            <a:ext cx="5021262" cy="18541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123425" y="2209841"/>
            <a:ext cx="3722843" cy="26286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1"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247946" y="1601561"/>
            <a:ext cx="1343025" cy="1390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2" name="Picture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247946" y="3236233"/>
            <a:ext cx="1552575" cy="1400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3" name="Picture 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215515" y="5124441"/>
            <a:ext cx="1581150" cy="1400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4538657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2531</TotalTime>
  <Words>929</Words>
  <Application>Microsoft Office PowerPoint</Application>
  <PresentationFormat>Widescreen</PresentationFormat>
  <Paragraphs>124</Paragraphs>
  <Slides>19</Slides>
  <Notes>3</Notes>
  <HiddenSlides>0</HiddenSlides>
  <MMClips>0</MMClips>
  <ScaleCrop>false</ScaleCrop>
  <HeadingPairs>
    <vt:vector size="8" baseType="variant">
      <vt:variant>
        <vt:lpstr>Fonts Used</vt:lpstr>
      </vt:variant>
      <vt:variant>
        <vt:i4>10</vt:i4>
      </vt:variant>
      <vt:variant>
        <vt:lpstr>Theme</vt:lpstr>
      </vt:variant>
      <vt:variant>
        <vt:i4>1</vt:i4>
      </vt:variant>
      <vt:variant>
        <vt:lpstr>Embedded OLE Servers</vt:lpstr>
      </vt:variant>
      <vt:variant>
        <vt:i4>3</vt:i4>
      </vt:variant>
      <vt:variant>
        <vt:lpstr>Slide Titles</vt:lpstr>
      </vt:variant>
      <vt:variant>
        <vt:i4>19</vt:i4>
      </vt:variant>
    </vt:vector>
  </HeadingPairs>
  <TitlesOfParts>
    <vt:vector size="33" baseType="lpstr">
      <vt:lpstr>SimSun</vt:lpstr>
      <vt:lpstr>Arial</vt:lpstr>
      <vt:lpstr>book antiqua</vt:lpstr>
      <vt:lpstr>Calibri</vt:lpstr>
      <vt:lpstr>Calibri Light</vt:lpstr>
      <vt:lpstr>inherit</vt:lpstr>
      <vt:lpstr>Symbol</vt:lpstr>
      <vt:lpstr>Times New Roman</vt:lpstr>
      <vt:lpstr>Times New Roman</vt:lpstr>
      <vt:lpstr>Verdana</vt:lpstr>
      <vt:lpstr>Office Theme</vt:lpstr>
      <vt:lpstr>Packager Shell Object</vt:lpstr>
      <vt:lpstr>Microsoft Word Document</vt:lpstr>
      <vt:lpstr>Package</vt:lpstr>
      <vt:lpstr>التعريف بمكتب المنح والعلاقات الدولية والتعاون فى المشروعات البحثية International Relations Office of Damietta University  DUIRO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Elbohy, Hytham Ibrahim - SDSU Student</dc:creator>
  <cp:lastModifiedBy>Dr. Hytham Elbohy</cp:lastModifiedBy>
  <cp:revision>119</cp:revision>
  <dcterms:created xsi:type="dcterms:W3CDTF">2018-04-27T18:06:41Z</dcterms:created>
  <dcterms:modified xsi:type="dcterms:W3CDTF">2018-05-15T08:47:08Z</dcterms:modified>
</cp:coreProperties>
</file>