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73" r:id="rId6"/>
    <p:sldId id="283" r:id="rId7"/>
    <p:sldId id="274" r:id="rId8"/>
    <p:sldId id="284" r:id="rId9"/>
    <p:sldId id="275" r:id="rId10"/>
    <p:sldId id="276" r:id="rId11"/>
    <p:sldId id="277" r:id="rId12"/>
    <p:sldId id="278"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72" y="14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aliva" TargetMode="External"/><Relationship Id="rId7" Type="http://schemas.openxmlformats.org/officeDocument/2006/relationships/hyperlink" Target="https://en.wikipedia.org/wiki/Metastasis" TargetMode="External"/><Relationship Id="rId2" Type="http://schemas.openxmlformats.org/officeDocument/2006/relationships/hyperlink" Target="https://en.wikipedia.org/wiki/Microsurgery" TargetMode="External"/><Relationship Id="rId1" Type="http://schemas.openxmlformats.org/officeDocument/2006/relationships/slideLayout" Target="../slideLayouts/slideLayout2.xml"/><Relationship Id="rId6" Type="http://schemas.openxmlformats.org/officeDocument/2006/relationships/hyperlink" Target="https://en.wikipedia.org/wiki/Tumor" TargetMode="External"/><Relationship Id="rId5" Type="http://schemas.openxmlformats.org/officeDocument/2006/relationships/hyperlink" Target="https://en.wikipedia.org/wiki/Anticoagulant" TargetMode="External"/><Relationship Id="rId4" Type="http://schemas.openxmlformats.org/officeDocument/2006/relationships/hyperlink" Target="https://en.wikipedia.org/wiki/Anti-inflammato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MEDICAL Invertebrates</a:t>
            </a:r>
            <a:endParaRPr lang="ar-EG" sz="8000" dirty="0"/>
          </a:p>
        </p:txBody>
      </p:sp>
      <p:sp>
        <p:nvSpPr>
          <p:cNvPr id="3" name="Subtitle 2"/>
          <p:cNvSpPr>
            <a:spLocks noGrp="1"/>
          </p:cNvSpPr>
          <p:nvPr>
            <p:ph type="subTitle" idx="1"/>
          </p:nvPr>
        </p:nvSpPr>
        <p:spPr>
          <a:xfrm>
            <a:off x="457200" y="4800600"/>
            <a:ext cx="8382000" cy="914400"/>
          </a:xfrm>
        </p:spPr>
        <p:txBody>
          <a:bodyPr>
            <a:normAutofit fontScale="70000" lnSpcReduction="20000"/>
          </a:bodyPr>
          <a:lstStyle/>
          <a:p>
            <a:pPr algn="ctr" fontAlgn="base"/>
            <a:r>
              <a:rPr lang="en-US" sz="3400" b="1" dirty="0">
                <a:solidFill>
                  <a:schemeClr val="bg1">
                    <a:lumMod val="95000"/>
                    <a:lumOff val="5000"/>
                  </a:schemeClr>
                </a:solidFill>
                <a:effectLst>
                  <a:outerShdw blurRad="38100" dist="38100" dir="2700000" algn="tl">
                    <a:srgbClr val="000000">
                      <a:alpha val="43137"/>
                    </a:srgbClr>
                  </a:outerShdw>
                </a:effectLst>
              </a:rPr>
              <a:t>Prof. Dr. Ola A. Abu </a:t>
            </a:r>
            <a:r>
              <a:rPr lang="en-US" sz="3400" b="1" dirty="0" err="1">
                <a:solidFill>
                  <a:schemeClr val="bg1">
                    <a:lumMod val="95000"/>
                    <a:lumOff val="5000"/>
                  </a:schemeClr>
                </a:solidFill>
                <a:effectLst>
                  <a:outerShdw blurRad="38100" dist="38100" dir="2700000" algn="tl">
                    <a:srgbClr val="000000">
                      <a:alpha val="43137"/>
                    </a:srgbClr>
                  </a:outerShdw>
                </a:effectLst>
              </a:rPr>
              <a:t>Samak</a:t>
            </a:r>
            <a:endParaRPr lang="en-US" sz="3400" dirty="0">
              <a:solidFill>
                <a:schemeClr val="bg1">
                  <a:lumMod val="95000"/>
                  <a:lumOff val="5000"/>
                </a:schemeClr>
              </a:solidFill>
              <a:effectLst>
                <a:outerShdw blurRad="38100" dist="38100" dir="2700000" algn="tl">
                  <a:srgbClr val="000000">
                    <a:alpha val="43137"/>
                  </a:srgbClr>
                </a:outerShdw>
              </a:effectLst>
            </a:endParaRPr>
          </a:p>
          <a:p>
            <a:pPr algn="ctr" fontAlgn="base"/>
            <a:r>
              <a:rPr lang="en-US" b="1" i="1" dirty="0">
                <a:solidFill>
                  <a:srgbClr val="FFFF00"/>
                </a:solidFill>
              </a:rPr>
              <a:t>Prof. of Parasitology</a:t>
            </a:r>
            <a:endParaRPr lang="en-US" dirty="0">
              <a:solidFill>
                <a:srgbClr val="FFFF00"/>
              </a:solidFill>
            </a:endParaRPr>
          </a:p>
          <a:p>
            <a:pPr algn="ctr"/>
            <a:r>
              <a:rPr lang="en-US" b="1" i="1" dirty="0">
                <a:solidFill>
                  <a:srgbClr val="FFFF00"/>
                </a:solidFill>
              </a:rPr>
              <a:t>Zoology Department</a:t>
            </a:r>
            <a:endParaRPr lang="ar-EG" dirty="0">
              <a:solidFill>
                <a:srgbClr val="FFFF00"/>
              </a:solidFill>
            </a:endParaRPr>
          </a:p>
        </p:txBody>
      </p:sp>
      <p:pic>
        <p:nvPicPr>
          <p:cNvPr id="5" name="Picture 4" descr="نتيجة بحث الصور عن ‪medical invertebrates‬‏"/>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723515" cy="1787525"/>
          </a:xfrm>
          <a:prstGeom prst="ellipse">
            <a:avLst/>
          </a:prstGeom>
          <a:ln>
            <a:noFill/>
          </a:ln>
          <a:effectLst>
            <a:softEdge rad="112500"/>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846387" cy="1895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0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r>
              <a:rPr lang="en-US" b="1" dirty="0"/>
              <a:t>Earthworms have long been documented to exert medicinal effects as well as nutritional benefits. Moreover, this medicinal quality is associated with nutritional benefit and vice versa. This seems to be the basis of </a:t>
            </a:r>
            <a:r>
              <a:rPr lang="en-US" b="1" dirty="0" err="1"/>
              <a:t>herbalistic</a:t>
            </a:r>
            <a:r>
              <a:rPr lang="en-US" b="1" dirty="0"/>
              <a:t> medicines. An earthworm paste has some uses such as effects on inflammatory, oxidative, hematological, and biochemical serum indicators</a:t>
            </a:r>
            <a:r>
              <a:rPr lang="en-US" dirty="0"/>
              <a:t>. </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2302247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215" y="2286000"/>
            <a:ext cx="498378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17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algn="l" rtl="0"/>
            <a:r>
              <a:rPr lang="en-US" b="1" dirty="0">
                <a:solidFill>
                  <a:srgbClr val="FF0000"/>
                </a:solidFill>
              </a:rPr>
              <a:t>Harmful Earthworms:</a:t>
            </a:r>
            <a:r>
              <a:rPr lang="en-US" b="1" dirty="0"/>
              <a:t> </a:t>
            </a:r>
            <a:endParaRPr lang="en-US" dirty="0"/>
          </a:p>
          <a:p>
            <a:pPr lvl="1" algn="l" rtl="0"/>
            <a:r>
              <a:rPr lang="en-US" b="1" dirty="0"/>
              <a:t>A few species of earthworms may cause harm to man in various ways:</a:t>
            </a:r>
          </a:p>
          <a:p>
            <a:pPr lvl="2" algn="l" rtl="0"/>
            <a:r>
              <a:rPr lang="en-US" b="1" dirty="0" smtClean="0"/>
              <a:t>A </a:t>
            </a:r>
            <a:r>
              <a:rPr lang="en-US" b="1" dirty="0"/>
              <a:t>few species live as </a:t>
            </a:r>
            <a:r>
              <a:rPr lang="en-US" b="1" dirty="0" err="1"/>
              <a:t>ectoparasite</a:t>
            </a:r>
            <a:r>
              <a:rPr lang="en-US" b="1" dirty="0"/>
              <a:t> on frogs and man. They also act as intermediate host of some parasites like the some tapeworm </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3358023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054250"/>
          </a:xfrm>
          <a:solidFill>
            <a:schemeClr val="tx1"/>
          </a:solidFill>
        </p:spPr>
        <p:txBody>
          <a:bodyPr/>
          <a:lstStyle/>
          <a:p>
            <a:r>
              <a:rPr lang="en-US" sz="4400" dirty="0">
                <a:solidFill>
                  <a:srgbClr val="FFC000"/>
                </a:solidFill>
              </a:rPr>
              <a:t>See you in the next lecture</a:t>
            </a:r>
            <a:endParaRPr lang="ar-EG" sz="4400" dirty="0">
              <a:solidFill>
                <a:srgbClr val="FFC000"/>
              </a:solidFill>
            </a:endParaRPr>
          </a:p>
        </p:txBody>
      </p:sp>
    </p:spTree>
    <p:extLst>
      <p:ext uri="{BB962C8B-B14F-4D97-AF65-F5344CB8AC3E}">
        <p14:creationId xmlns:p14="http://schemas.microsoft.com/office/powerpoint/2010/main" val="36719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0891632"/>
              </p:ext>
            </p:extLst>
          </p:nvPr>
        </p:nvGraphicFramePr>
        <p:xfrm>
          <a:off x="838200" y="1469454"/>
          <a:ext cx="7747000" cy="1051560"/>
        </p:xfrm>
        <a:graphic>
          <a:graphicData uri="http://schemas.openxmlformats.org/drawingml/2006/table">
            <a:tbl>
              <a:tblPr rtl="1" firstRow="1" firstCol="1" bandRow="1">
                <a:tableStyleId>{5C22544A-7EE6-4342-B048-85BDC9FD1C3A}</a:tableStyleId>
              </a:tblPr>
              <a:tblGrid>
                <a:gridCol w="2527577"/>
                <a:gridCol w="2617460"/>
                <a:gridCol w="2601963"/>
              </a:tblGrid>
              <a:tr h="0">
                <a:tc>
                  <a:txBody>
                    <a:bodyPr/>
                    <a:lstStyle/>
                    <a:p>
                      <a:pPr rtl="0">
                        <a:lnSpc>
                          <a:spcPct val="115000"/>
                        </a:lnSpc>
                        <a:spcAft>
                          <a:spcPts val="0"/>
                        </a:spcAft>
                      </a:pPr>
                      <a:r>
                        <a:rPr lang="ar-SA" sz="1200" kern="1200" dirty="0">
                          <a:effectLst/>
                        </a:rPr>
                        <a:t>1ـ بيانات المقرر  </a:t>
                      </a:r>
                      <a:endParaRPr lang="en-US" sz="1000" dirty="0">
                        <a:effectLst/>
                        <a:latin typeface="Times New Roman"/>
                        <a:ea typeface="Times New Roman"/>
                        <a:cs typeface="Arial"/>
                      </a:endParaRPr>
                    </a:p>
                  </a:txBody>
                  <a:tcPr marL="68580" marR="68580" marT="0" marB="0" anchor="ctr"/>
                </a:tc>
                <a:tc gridSpan="2">
                  <a:txBody>
                    <a:bodyPr/>
                    <a:lstStyle/>
                    <a:p>
                      <a:pPr rtl="0">
                        <a:lnSpc>
                          <a:spcPct val="115000"/>
                        </a:lnSpc>
                        <a:spcAft>
                          <a:spcPts val="0"/>
                        </a:spcAft>
                      </a:pPr>
                      <a:r>
                        <a:rPr lang="ar-SA" sz="1200" kern="1200" dirty="0">
                          <a:effectLst/>
                        </a:rPr>
                        <a:t>أحد المقررات  الاختيارية  للحصول على درجة البكالوريوس تخصص الحيوان</a:t>
                      </a:r>
                      <a:r>
                        <a:rPr lang="ar-EG" sz="1200" kern="1200" dirty="0">
                          <a:effectLst/>
                        </a:rPr>
                        <a:t> والكيمياء</a:t>
                      </a:r>
                      <a:endParaRPr lang="en-US" sz="1000" dirty="0">
                        <a:effectLst/>
                        <a:latin typeface="Times New Roman"/>
                        <a:ea typeface="Times New Roman"/>
                        <a:cs typeface="Arial"/>
                      </a:endParaRPr>
                    </a:p>
                  </a:txBody>
                  <a:tcPr marL="68580" marR="68580" marT="0" marB="0" anchor="ctr"/>
                </a:tc>
                <a:tc hMerge="1">
                  <a:txBody>
                    <a:bodyPr/>
                    <a:lstStyle/>
                    <a:p>
                      <a:pPr rtl="1"/>
                      <a:endParaRPr lang="ar-EG"/>
                    </a:p>
                  </a:txBody>
                  <a:tcPr/>
                </a:tc>
              </a:tr>
              <a:tr h="0">
                <a:tc>
                  <a:txBody>
                    <a:bodyPr/>
                    <a:lstStyle/>
                    <a:p>
                      <a:pPr rtl="0">
                        <a:lnSpc>
                          <a:spcPct val="115000"/>
                        </a:lnSpc>
                        <a:spcAft>
                          <a:spcPts val="0"/>
                        </a:spcAft>
                      </a:pPr>
                      <a:r>
                        <a:rPr lang="ar-SA" sz="1200" kern="1200">
                          <a:effectLst/>
                        </a:rPr>
                        <a:t>الرمز الكودى : </a:t>
                      </a:r>
                      <a:r>
                        <a:rPr lang="ar-SA" sz="1200">
                          <a:effectLst/>
                        </a:rPr>
                        <a:t>218ح</a:t>
                      </a:r>
                      <a:endParaRPr lang="en-US" sz="1000">
                        <a:effectLst/>
                        <a:latin typeface="Times New Roman"/>
                        <a:ea typeface="Times New Roman"/>
                        <a:cs typeface="Arial"/>
                      </a:endParaRPr>
                    </a:p>
                  </a:txBody>
                  <a:tcPr marL="68580" marR="68580" marT="0" marB="0" anchor="ctr"/>
                </a:tc>
                <a:tc>
                  <a:txBody>
                    <a:bodyPr/>
                    <a:lstStyle/>
                    <a:p>
                      <a:pPr rtl="0">
                        <a:lnSpc>
                          <a:spcPct val="115000"/>
                        </a:lnSpc>
                        <a:spcAft>
                          <a:spcPts val="0"/>
                        </a:spcAft>
                      </a:pPr>
                      <a:r>
                        <a:rPr lang="ar-SA" sz="1200" kern="1200">
                          <a:effectLst/>
                        </a:rPr>
                        <a:t>اسم المقرر : </a:t>
                      </a:r>
                      <a:r>
                        <a:rPr lang="ar-SA" sz="1200">
                          <a:effectLst/>
                        </a:rPr>
                        <a:t>لافقاريات طبية </a:t>
                      </a:r>
                      <a:endParaRPr lang="en-US" sz="1000">
                        <a:effectLst/>
                      </a:endParaRPr>
                    </a:p>
                    <a:p>
                      <a:pPr rtl="0">
                        <a:lnSpc>
                          <a:spcPct val="115000"/>
                        </a:lnSpc>
                        <a:spcAft>
                          <a:spcPts val="0"/>
                        </a:spcAft>
                      </a:pPr>
                      <a:r>
                        <a:rPr lang="en-US" sz="1200">
                          <a:effectLst/>
                        </a:rPr>
                        <a:t>Medical Invertebrates </a:t>
                      </a:r>
                      <a:endParaRPr lang="en-US" sz="1000">
                        <a:effectLst/>
                        <a:latin typeface="Times New Roman"/>
                        <a:ea typeface="Times New Roman"/>
                        <a:cs typeface="Arial"/>
                      </a:endParaRPr>
                    </a:p>
                  </a:txBody>
                  <a:tcPr marL="68580" marR="68580" marT="0" marB="0" anchor="ctr"/>
                </a:tc>
                <a:tc>
                  <a:txBody>
                    <a:bodyPr/>
                    <a:lstStyle/>
                    <a:p>
                      <a:pPr rtl="0">
                        <a:lnSpc>
                          <a:spcPct val="115000"/>
                        </a:lnSpc>
                        <a:spcAft>
                          <a:spcPts val="0"/>
                        </a:spcAft>
                      </a:pPr>
                      <a:r>
                        <a:rPr lang="ar-SA" sz="1200" kern="1200">
                          <a:effectLst/>
                        </a:rPr>
                        <a:t>الفرقة: </a:t>
                      </a:r>
                      <a:r>
                        <a:rPr lang="ar-EG" sz="1200">
                          <a:effectLst/>
                        </a:rPr>
                        <a:t>الثانية </a:t>
                      </a:r>
                      <a:r>
                        <a:rPr lang="ar-EG" sz="1200" kern="1200">
                          <a:effectLst/>
                        </a:rPr>
                        <a:t>/علم الحيوان والكيمياء</a:t>
                      </a:r>
                      <a:endParaRPr lang="en-US" sz="1000">
                        <a:effectLst/>
                        <a:latin typeface="Times New Roman"/>
                        <a:ea typeface="Times New Roman"/>
                        <a:cs typeface="Arial"/>
                      </a:endParaRPr>
                    </a:p>
                  </a:txBody>
                  <a:tcPr marL="68580" marR="68580" marT="0" marB="0" anchor="ctr"/>
                </a:tc>
              </a:tr>
              <a:tr h="0">
                <a:tc>
                  <a:txBody>
                    <a:bodyPr/>
                    <a:lstStyle/>
                    <a:p>
                      <a:pPr rtl="0">
                        <a:lnSpc>
                          <a:spcPct val="115000"/>
                        </a:lnSpc>
                        <a:spcAft>
                          <a:spcPts val="0"/>
                        </a:spcAft>
                      </a:pPr>
                      <a:r>
                        <a:rPr lang="ar-SA" sz="1200" kern="1200">
                          <a:effectLst/>
                        </a:rPr>
                        <a:t>التخصص: </a:t>
                      </a:r>
                      <a:r>
                        <a:rPr lang="ar-EG" sz="1200" kern="1200">
                          <a:effectLst/>
                        </a:rPr>
                        <a:t>الحيوان والكيمياء</a:t>
                      </a:r>
                      <a:endParaRPr lang="en-US" sz="1000">
                        <a:effectLst/>
                        <a:latin typeface="Times New Roman"/>
                        <a:ea typeface="Times New Roman"/>
                        <a:cs typeface="Arial"/>
                      </a:endParaRPr>
                    </a:p>
                  </a:txBody>
                  <a:tcPr marL="68580" marR="68580" marT="0" marB="0"/>
                </a:tc>
                <a:tc gridSpan="2">
                  <a:txBody>
                    <a:bodyPr/>
                    <a:lstStyle/>
                    <a:p>
                      <a:pPr rtl="0">
                        <a:lnSpc>
                          <a:spcPct val="115000"/>
                        </a:lnSpc>
                        <a:spcAft>
                          <a:spcPts val="0"/>
                        </a:spcAft>
                      </a:pPr>
                      <a:r>
                        <a:rPr lang="ar-SA" sz="1200" kern="1200" dirty="0">
                          <a:effectLst/>
                        </a:rPr>
                        <a:t>عدد الساعات:     محاضرة:</a:t>
                      </a:r>
                      <a:r>
                        <a:rPr lang="ar-EG" sz="1200" kern="1200" dirty="0">
                          <a:effectLst/>
                        </a:rPr>
                        <a:t>1 </a:t>
                      </a:r>
                      <a:r>
                        <a:rPr lang="ar-SA" sz="1200" kern="1200" dirty="0">
                          <a:effectLst/>
                        </a:rPr>
                        <a:t>       تمرين: </a:t>
                      </a:r>
                      <a:r>
                        <a:rPr lang="en-US" sz="1200" kern="1200" dirty="0">
                          <a:effectLst/>
                        </a:rPr>
                        <a:t>0</a:t>
                      </a:r>
                      <a:r>
                        <a:rPr lang="ar-SA" sz="1200" kern="1200" dirty="0">
                          <a:effectLst/>
                        </a:rPr>
                        <a:t>       عملى:  2    (ساعة/الأسبوع)</a:t>
                      </a:r>
                      <a:endParaRPr lang="en-US" sz="1000" dirty="0">
                        <a:effectLst/>
                      </a:endParaRPr>
                    </a:p>
                    <a:p>
                      <a:pPr rtl="0">
                        <a:lnSpc>
                          <a:spcPct val="115000"/>
                        </a:lnSpc>
                        <a:spcAft>
                          <a:spcPts val="0"/>
                        </a:spcAft>
                      </a:pPr>
                      <a:r>
                        <a:rPr lang="ar-EG" sz="1200" kern="1200" dirty="0">
                          <a:effectLst/>
                        </a:rPr>
                        <a:t>عدد الساعات المعتمدة: 2</a:t>
                      </a:r>
                      <a:endParaRPr lang="en-US" sz="1000" dirty="0">
                        <a:effectLst/>
                        <a:latin typeface="Times New Roman"/>
                        <a:ea typeface="Times New Roman"/>
                        <a:cs typeface="Arial"/>
                      </a:endParaRPr>
                    </a:p>
                  </a:txBody>
                  <a:tcPr marL="68580" marR="68580" marT="0" marB="0"/>
                </a:tc>
                <a:tc hMerge="1">
                  <a:txBody>
                    <a:bodyPr/>
                    <a:lstStyle/>
                    <a:p>
                      <a:pPr rtl="1"/>
                      <a:endParaRPr lang="ar-EG"/>
                    </a:p>
                  </a:txBody>
                  <a:tcPr/>
                </a:tc>
              </a:tr>
            </a:tbl>
          </a:graphicData>
        </a:graphic>
      </p:graphicFrame>
      <p:sp>
        <p:nvSpPr>
          <p:cNvPr id="3" name="Title 2"/>
          <p:cNvSpPr>
            <a:spLocks noGrp="1"/>
          </p:cNvSpPr>
          <p:nvPr>
            <p:ph type="title"/>
          </p:nvPr>
        </p:nvSpPr>
        <p:spPr>
          <a:xfrm>
            <a:off x="778137" y="304800"/>
            <a:ext cx="7756263" cy="1054250"/>
          </a:xfrm>
          <a:solidFill>
            <a:schemeClr val="tx1"/>
          </a:solidFill>
        </p:spPr>
        <p:txBody>
          <a:bodyPr/>
          <a:lstStyle/>
          <a:p>
            <a:r>
              <a:rPr lang="en-US" sz="4400" b="1" dirty="0">
                <a:solidFill>
                  <a:srgbClr val="FFC000"/>
                </a:solidFill>
              </a:rPr>
              <a:t>COURSE SPECIFICATION</a:t>
            </a:r>
            <a:endParaRPr lang="ar-EG" sz="4400"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67534844"/>
              </p:ext>
            </p:extLst>
          </p:nvPr>
        </p:nvGraphicFramePr>
        <p:xfrm>
          <a:off x="1574800" y="2556352"/>
          <a:ext cx="5994073" cy="4010659"/>
        </p:xfrm>
        <a:graphic>
          <a:graphicData uri="http://schemas.openxmlformats.org/drawingml/2006/table">
            <a:tbl>
              <a:tblPr rtl="1" firstRow="1" firstCol="1" bandRow="1">
                <a:tableStyleId>{5C22544A-7EE6-4342-B048-85BDC9FD1C3A}</a:tableStyleId>
              </a:tblPr>
              <a:tblGrid>
                <a:gridCol w="1170043"/>
                <a:gridCol w="4824030"/>
              </a:tblGrid>
              <a:tr h="650897">
                <a:tc>
                  <a:txBody>
                    <a:bodyPr/>
                    <a:lstStyle/>
                    <a:p>
                      <a:pPr rtl="0">
                        <a:lnSpc>
                          <a:spcPct val="115000"/>
                        </a:lnSpc>
                        <a:spcAft>
                          <a:spcPts val="0"/>
                        </a:spcAft>
                      </a:pPr>
                      <a:r>
                        <a:rPr lang="ar-SA" sz="900" kern="1200" dirty="0">
                          <a:effectLst/>
                        </a:rPr>
                        <a:t>2ـ هدف المقرر:  </a:t>
                      </a:r>
                      <a:endParaRPr lang="en-US" sz="800" dirty="0">
                        <a:effectLst/>
                        <a:latin typeface="Times New Roman"/>
                        <a:ea typeface="Times New Roman"/>
                        <a:cs typeface="Arial"/>
                      </a:endParaRPr>
                    </a:p>
                  </a:txBody>
                  <a:tcPr marL="53062" marR="53062" marT="0" marB="0"/>
                </a:tc>
                <a:tc>
                  <a:txBody>
                    <a:bodyPr/>
                    <a:lstStyle/>
                    <a:p>
                      <a:pPr rtl="0">
                        <a:lnSpc>
                          <a:spcPct val="115000"/>
                        </a:lnSpc>
                        <a:spcAft>
                          <a:spcPts val="0"/>
                        </a:spcAft>
                      </a:pPr>
                      <a:r>
                        <a:rPr lang="en-US" sz="900" dirty="0">
                          <a:effectLst/>
                        </a:rPr>
                        <a:t>By the end of this course the student must be able to:</a:t>
                      </a:r>
                      <a:endParaRPr lang="en-US" sz="800" dirty="0">
                        <a:effectLst/>
                      </a:endParaRPr>
                    </a:p>
                    <a:p>
                      <a:pPr algn="just" rtl="0">
                        <a:lnSpc>
                          <a:spcPct val="115000"/>
                        </a:lnSpc>
                        <a:spcAft>
                          <a:spcPts val="0"/>
                        </a:spcAft>
                      </a:pPr>
                      <a:r>
                        <a:rPr lang="en-US" sz="900" dirty="0">
                          <a:effectLst/>
                        </a:rPr>
                        <a:t>Use pertinent biological information as well as state of science information pertaining in the field of invertebrate animal medicine to develop the familiarity with importance of invertebrates in biomedical research and ecosystems.</a:t>
                      </a:r>
                      <a:endParaRPr lang="en-US" sz="800" dirty="0">
                        <a:effectLst/>
                        <a:latin typeface="Times New Roman"/>
                        <a:ea typeface="Times New Roman"/>
                        <a:cs typeface="Arial"/>
                      </a:endParaRPr>
                    </a:p>
                  </a:txBody>
                  <a:tcPr marL="53062" marR="53062" marT="0" marB="0"/>
                </a:tc>
              </a:tr>
              <a:tr h="135604">
                <a:tc gridSpan="2">
                  <a:txBody>
                    <a:bodyPr/>
                    <a:lstStyle/>
                    <a:p>
                      <a:pPr algn="l" rtl="0">
                        <a:lnSpc>
                          <a:spcPct val="115000"/>
                        </a:lnSpc>
                        <a:spcAft>
                          <a:spcPts val="0"/>
                        </a:spcAft>
                        <a:tabLst>
                          <a:tab pos="150495" algn="l"/>
                        </a:tabLst>
                      </a:pPr>
                      <a:r>
                        <a:rPr lang="ar-EG" sz="800" kern="1200">
                          <a:effectLst/>
                        </a:rPr>
                        <a:t>3-المخرجات التعليمية المستهدفة من المقرر:</a:t>
                      </a:r>
                      <a:endParaRPr lang="en-US" sz="800">
                        <a:effectLst/>
                        <a:latin typeface="Times New Roman"/>
                        <a:ea typeface="Times New Roman"/>
                        <a:cs typeface="Arial"/>
                      </a:endParaRPr>
                    </a:p>
                  </a:txBody>
                  <a:tcPr marL="53062" marR="53062" marT="0" marB="0" anchor="ctr"/>
                </a:tc>
                <a:tc hMerge="1">
                  <a:txBody>
                    <a:bodyPr/>
                    <a:lstStyle/>
                    <a:p>
                      <a:pPr rtl="1"/>
                      <a:endParaRPr lang="ar-EG"/>
                    </a:p>
                  </a:txBody>
                  <a:tcPr/>
                </a:tc>
              </a:tr>
              <a:tr h="976346">
                <a:tc>
                  <a:txBody>
                    <a:bodyPr/>
                    <a:lstStyle/>
                    <a:p>
                      <a:pPr rtl="0">
                        <a:lnSpc>
                          <a:spcPct val="115000"/>
                        </a:lnSpc>
                        <a:spcAft>
                          <a:spcPts val="0"/>
                        </a:spcAft>
                      </a:pPr>
                      <a:r>
                        <a:rPr lang="ar-SA" sz="900" kern="1200" dirty="0">
                          <a:effectLst/>
                        </a:rPr>
                        <a:t>أ ـ المعلومات والمفاهيم:</a:t>
                      </a:r>
                      <a:endParaRPr lang="en-US" sz="800" dirty="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a1. Identify the general concepts of natural history and taxonomy of certain invertebrates.</a:t>
                      </a:r>
                      <a:endParaRPr lang="en-US" sz="800" dirty="0">
                        <a:effectLst/>
                      </a:endParaRPr>
                    </a:p>
                    <a:p>
                      <a:pPr algn="l" rtl="0">
                        <a:lnSpc>
                          <a:spcPct val="115000"/>
                        </a:lnSpc>
                        <a:spcAft>
                          <a:spcPts val="0"/>
                        </a:spcAft>
                      </a:pPr>
                      <a:r>
                        <a:rPr lang="en-US" sz="900" dirty="0">
                          <a:effectLst/>
                        </a:rPr>
                        <a:t>a2. Identify the general information about anatomy and physiology of certain invertebrate groups.</a:t>
                      </a:r>
                      <a:endParaRPr lang="en-US" sz="800" dirty="0">
                        <a:effectLst/>
                      </a:endParaRPr>
                    </a:p>
                    <a:p>
                      <a:pPr algn="l" rtl="0">
                        <a:lnSpc>
                          <a:spcPct val="115000"/>
                        </a:lnSpc>
                        <a:spcAft>
                          <a:spcPts val="0"/>
                        </a:spcAft>
                      </a:pPr>
                      <a:r>
                        <a:rPr lang="en-US" sz="900" dirty="0">
                          <a:effectLst/>
                        </a:rPr>
                        <a:t>a3. Recognize the benefits as well as the environmental disorders and infectious diseases of certain invertebrate animals.</a:t>
                      </a:r>
                      <a:endParaRPr lang="en-US" sz="800" dirty="0">
                        <a:effectLst/>
                      </a:endParaRPr>
                    </a:p>
                    <a:p>
                      <a:pPr algn="l" rtl="0">
                        <a:lnSpc>
                          <a:spcPct val="115000"/>
                        </a:lnSpc>
                        <a:spcAft>
                          <a:spcPts val="0"/>
                        </a:spcAft>
                      </a:pPr>
                      <a:r>
                        <a:rPr lang="en-US" sz="900" dirty="0">
                          <a:effectLst/>
                        </a:rPr>
                        <a:t>a4. List the medically importance of certain invertebrates </a:t>
                      </a:r>
                      <a:endParaRPr lang="en-US" sz="800" dirty="0">
                        <a:effectLst/>
                        <a:latin typeface="Times New Roman"/>
                        <a:ea typeface="Times New Roman"/>
                        <a:cs typeface="Arial"/>
                      </a:endParaRPr>
                    </a:p>
                  </a:txBody>
                  <a:tcPr marL="53062" marR="53062" marT="0" marB="0">
                    <a:solidFill>
                      <a:schemeClr val="bg2">
                        <a:lumMod val="90000"/>
                      </a:schemeClr>
                    </a:solidFill>
                  </a:tcPr>
                </a:tc>
              </a:tr>
              <a:tr h="813622">
                <a:tc>
                  <a:txBody>
                    <a:bodyPr/>
                    <a:lstStyle/>
                    <a:p>
                      <a:pPr rtl="0">
                        <a:lnSpc>
                          <a:spcPct val="115000"/>
                        </a:lnSpc>
                        <a:spcAft>
                          <a:spcPts val="0"/>
                        </a:spcAft>
                      </a:pPr>
                      <a:r>
                        <a:rPr lang="ar-SA" sz="900" kern="1200">
                          <a:effectLst/>
                        </a:rPr>
                        <a:t>ب ـ المهارات الذهنية </a:t>
                      </a:r>
                      <a:endParaRPr lang="en-US" sz="80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b1. Report symptoms of infectious diseases to increase the familiarity with invertebrate importance.</a:t>
                      </a:r>
                      <a:endParaRPr lang="en-US" sz="800" dirty="0">
                        <a:effectLst/>
                      </a:endParaRPr>
                    </a:p>
                    <a:p>
                      <a:pPr algn="l" rtl="0">
                        <a:lnSpc>
                          <a:spcPct val="115000"/>
                        </a:lnSpc>
                        <a:spcAft>
                          <a:spcPts val="0"/>
                        </a:spcAft>
                      </a:pPr>
                      <a:r>
                        <a:rPr lang="en-US" sz="900" dirty="0">
                          <a:effectLst/>
                        </a:rPr>
                        <a:t>b2. Review the benefits as well as the environmental disorders to develop the familiarity with importance of invertebrates in ecosystems.</a:t>
                      </a:r>
                      <a:endParaRPr lang="en-US" sz="800" dirty="0">
                        <a:effectLst/>
                        <a:latin typeface="Times New Roman"/>
                        <a:ea typeface="Times New Roman"/>
                        <a:cs typeface="Arial"/>
                      </a:endParaRPr>
                    </a:p>
                  </a:txBody>
                  <a:tcPr marL="53062" marR="53062" marT="0" marB="0">
                    <a:solidFill>
                      <a:schemeClr val="bg2">
                        <a:lumMod val="75000"/>
                      </a:schemeClr>
                    </a:solidFill>
                  </a:tcPr>
                </a:tc>
              </a:tr>
              <a:tr h="650897">
                <a:tc>
                  <a:txBody>
                    <a:bodyPr/>
                    <a:lstStyle/>
                    <a:p>
                      <a:pPr rtl="0">
                        <a:lnSpc>
                          <a:spcPct val="115000"/>
                        </a:lnSpc>
                        <a:spcAft>
                          <a:spcPts val="0"/>
                        </a:spcAft>
                      </a:pPr>
                      <a:r>
                        <a:rPr lang="ar-SA" sz="900" kern="1200">
                          <a:effectLst/>
                        </a:rPr>
                        <a:t>جـ ـ المهارات المهنية الخاصة بالمقرر : </a:t>
                      </a:r>
                      <a:endParaRPr lang="en-US" sz="80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c1. Use the light microscope to identify the infectious diseases of certain invertebrate animals.</a:t>
                      </a:r>
                      <a:endParaRPr lang="en-US" sz="800" dirty="0">
                        <a:effectLst/>
                      </a:endParaRPr>
                    </a:p>
                    <a:p>
                      <a:pPr algn="l" rtl="0">
                        <a:lnSpc>
                          <a:spcPct val="115000"/>
                        </a:lnSpc>
                        <a:spcAft>
                          <a:spcPts val="0"/>
                        </a:spcAft>
                      </a:pPr>
                      <a:r>
                        <a:rPr lang="en-US" sz="900" dirty="0">
                          <a:effectLst/>
                        </a:rPr>
                        <a:t>c2. Examine various disorders in the selected examples of invertebrate animals to increase the information in the field of invertebrate animal medicine.</a:t>
                      </a:r>
                      <a:endParaRPr lang="en-US" sz="800" dirty="0">
                        <a:effectLst/>
                        <a:latin typeface="Times New Roman"/>
                        <a:ea typeface="Times New Roman"/>
                        <a:cs typeface="Arial"/>
                      </a:endParaRPr>
                    </a:p>
                  </a:txBody>
                  <a:tcPr marL="53062" marR="53062" marT="0" marB="0">
                    <a:solidFill>
                      <a:schemeClr val="bg2">
                        <a:lumMod val="50000"/>
                      </a:schemeClr>
                    </a:solidFill>
                  </a:tcPr>
                </a:tc>
              </a:tr>
              <a:tr h="650897">
                <a:tc>
                  <a:txBody>
                    <a:bodyPr/>
                    <a:lstStyle/>
                    <a:p>
                      <a:pPr rtl="0">
                        <a:lnSpc>
                          <a:spcPct val="115000"/>
                        </a:lnSpc>
                        <a:spcAft>
                          <a:spcPts val="0"/>
                        </a:spcAft>
                      </a:pPr>
                      <a:r>
                        <a:rPr lang="ar-SA" sz="900" kern="1200" dirty="0">
                          <a:effectLst/>
                        </a:rPr>
                        <a:t>د ـ المهارات العامة:</a:t>
                      </a:r>
                      <a:endParaRPr lang="en-US" sz="800" dirty="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d1. Acquire self- and long life-learning during the study of the invertebrate medicine.</a:t>
                      </a:r>
                      <a:endParaRPr lang="en-US" sz="800" dirty="0">
                        <a:effectLst/>
                      </a:endParaRPr>
                    </a:p>
                    <a:p>
                      <a:pPr algn="l" rtl="0">
                        <a:lnSpc>
                          <a:spcPct val="115000"/>
                        </a:lnSpc>
                        <a:spcAft>
                          <a:spcPts val="0"/>
                        </a:spcAft>
                      </a:pPr>
                      <a:r>
                        <a:rPr lang="en-US" sz="900" dirty="0">
                          <a:effectLst/>
                        </a:rPr>
                        <a:t>d2. Apply scientific models, and tools effectively to understand the different symptoms of invertebrate diseases</a:t>
                      </a:r>
                      <a:r>
                        <a:rPr lang="en-US" sz="800" kern="1200" dirty="0">
                          <a:effectLst/>
                        </a:rPr>
                        <a:t>.</a:t>
                      </a:r>
                      <a:endParaRPr lang="en-US" sz="800" dirty="0">
                        <a:effectLst/>
                        <a:latin typeface="Times New Roman"/>
                        <a:ea typeface="Times New Roman"/>
                        <a:cs typeface="Arial"/>
                      </a:endParaRPr>
                    </a:p>
                  </a:txBody>
                  <a:tcPr marL="53062" marR="53062"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325201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1974691"/>
              </p:ext>
            </p:extLst>
          </p:nvPr>
        </p:nvGraphicFramePr>
        <p:xfrm>
          <a:off x="698500" y="2381980"/>
          <a:ext cx="7747000" cy="3610102"/>
        </p:xfrm>
        <a:graphic>
          <a:graphicData uri="http://schemas.openxmlformats.org/drawingml/2006/table">
            <a:tbl>
              <a:tblPr firstRow="1" firstCol="1" bandRow="1">
                <a:tableStyleId>{5C22544A-7EE6-4342-B048-85BDC9FD1C3A}</a:tableStyleId>
              </a:tblPr>
              <a:tblGrid>
                <a:gridCol w="1036549"/>
                <a:gridCol w="3780536"/>
                <a:gridCol w="849071"/>
                <a:gridCol w="979221"/>
                <a:gridCol w="1101623"/>
              </a:tblGrid>
              <a:tr h="208280">
                <a:tc>
                  <a:txBody>
                    <a:bodyPr/>
                    <a:lstStyle/>
                    <a:p>
                      <a:pPr algn="l">
                        <a:lnSpc>
                          <a:spcPct val="115000"/>
                        </a:lnSpc>
                        <a:spcAft>
                          <a:spcPts val="0"/>
                        </a:spcAft>
                      </a:pPr>
                      <a:r>
                        <a:rPr lang="en-US" sz="1000" kern="1200">
                          <a:effectLst/>
                        </a:rPr>
                        <a:t>W.</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Topic</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Lect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Pract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Tutor.</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Introduction</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Porifera (Sponges)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3</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Coelenterates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4</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Turbellarians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5</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Annelids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6</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Custaceans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7</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Midterm exam  </a:t>
                      </a:r>
                      <a:endParaRPr lang="en-US" sz="1000">
                        <a:effectLst/>
                        <a:latin typeface="Times New Roman"/>
                        <a:ea typeface="Times New Roman"/>
                        <a:cs typeface="Arial"/>
                      </a:endParaRPr>
                    </a:p>
                  </a:txBody>
                  <a:tcPr marL="68580" marR="68580" marT="0" marB="0"/>
                </a:tc>
                <a:tc>
                  <a:txBody>
                    <a:bodyPr/>
                    <a:lstStyle/>
                    <a:p>
                      <a:pPr algn="l" rtl="0">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8</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Insects</a:t>
                      </a:r>
                      <a:r>
                        <a:rPr lang="en-US" sz="1400">
                          <a:effectLst/>
                        </a:rPr>
                        <a:t>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9</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Horseshoe Crabs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10</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Spiders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Gastropods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Cephalopods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13</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Bivalves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14</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Echinodermats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15</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ar-SA" sz="1200">
                          <a:effectLst/>
                        </a:rPr>
                        <a:t> </a:t>
                      </a:r>
                      <a:r>
                        <a:rPr lang="en-US" sz="1200">
                          <a:effectLst/>
                        </a:rPr>
                        <a:t>Practical exam.</a:t>
                      </a:r>
                      <a:endParaRPr lang="en-US" sz="1000">
                        <a:effectLst/>
                        <a:latin typeface="Times New Roman"/>
                        <a:ea typeface="Times New Roman"/>
                        <a:cs typeface="Arial"/>
                      </a:endParaRPr>
                    </a:p>
                  </a:txBody>
                  <a:tcPr marL="68580" marR="68580" marT="0" marB="0" anchor="ctr"/>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212090">
                <a:tc>
                  <a:txBody>
                    <a:bodyPr/>
                    <a:lstStyle/>
                    <a:p>
                      <a:pPr algn="l">
                        <a:lnSpc>
                          <a:spcPct val="115000"/>
                        </a:lnSpc>
                        <a:spcAft>
                          <a:spcPts val="0"/>
                        </a:spcAft>
                      </a:pPr>
                      <a:r>
                        <a:rPr lang="en-US" sz="1000">
                          <a:effectLst/>
                        </a:rPr>
                        <a:t>16&amp;17</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Writing and oral exam. </a:t>
                      </a:r>
                      <a:endParaRPr lang="en-US" sz="1000">
                        <a:effectLst/>
                        <a:latin typeface="Times New Roman"/>
                        <a:ea typeface="Times New Roman"/>
                        <a:cs typeface="Arial"/>
                      </a:endParaRPr>
                    </a:p>
                  </a:txBody>
                  <a:tcPr marL="68580" marR="68580" marT="0" marB="0" anchor="ctr"/>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dirty="0">
                          <a:effectLst/>
                        </a:rPr>
                        <a:t>0</a:t>
                      </a:r>
                      <a:endParaRPr lang="en-US" sz="1000" dirty="0">
                        <a:effectLst/>
                        <a:latin typeface="Times New Roman"/>
                        <a:ea typeface="Times New Roman"/>
                        <a:cs typeface="Arial"/>
                      </a:endParaRPr>
                    </a:p>
                  </a:txBody>
                  <a:tcPr marL="68580" marR="68580" marT="0" marB="0"/>
                </a:tc>
              </a:tr>
            </a:tbl>
          </a:graphicData>
        </a:graphic>
      </p:graphicFrame>
      <p:sp>
        <p:nvSpPr>
          <p:cNvPr id="3" name="Title 2"/>
          <p:cNvSpPr>
            <a:spLocks noGrp="1"/>
          </p:cNvSpPr>
          <p:nvPr>
            <p:ph type="title"/>
          </p:nvPr>
        </p:nvSpPr>
        <p:spPr>
          <a:solidFill>
            <a:schemeClr val="tx1"/>
          </a:solidFill>
        </p:spPr>
        <p:txBody>
          <a:bodyPr/>
          <a:lstStyle/>
          <a:p>
            <a:r>
              <a:rPr lang="en-US" dirty="0" smtClean="0">
                <a:solidFill>
                  <a:srgbClr val="FFC000"/>
                </a:solidFill>
              </a:rPr>
              <a:t>Content</a:t>
            </a:r>
            <a:endParaRPr lang="ar-EG" dirty="0">
              <a:solidFill>
                <a:srgbClr val="FFC000"/>
              </a:solidFill>
            </a:endParaRPr>
          </a:p>
        </p:txBody>
      </p:sp>
    </p:spTree>
    <p:extLst>
      <p:ext uri="{BB962C8B-B14F-4D97-AF65-F5344CB8AC3E}">
        <p14:creationId xmlns:p14="http://schemas.microsoft.com/office/powerpoint/2010/main" val="2818889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55000" lnSpcReduction="20000"/>
          </a:bodyPr>
          <a:lstStyle/>
          <a:p>
            <a:pPr algn="l" rtl="0"/>
            <a:r>
              <a:rPr lang="en-US" sz="4300" b="1" u="sng" dirty="0">
                <a:solidFill>
                  <a:srgbClr val="FF0000"/>
                </a:solidFill>
              </a:rPr>
              <a:t>Quick </a:t>
            </a:r>
            <a:r>
              <a:rPr lang="en-US" sz="4300" b="1" u="sng" dirty="0" smtClean="0">
                <a:solidFill>
                  <a:srgbClr val="FF0000"/>
                </a:solidFill>
              </a:rPr>
              <a:t>Facts</a:t>
            </a:r>
          </a:p>
          <a:p>
            <a:pPr lvl="1" algn="l" rtl="0"/>
            <a:r>
              <a:rPr lang="en-US" sz="3400" b="1" dirty="0"/>
              <a:t>The annelids include earthworms, </a:t>
            </a:r>
            <a:r>
              <a:rPr lang="en-US" sz="3400" b="1" dirty="0" err="1"/>
              <a:t>polychaete</a:t>
            </a:r>
            <a:r>
              <a:rPr lang="en-US" sz="3400" b="1" dirty="0"/>
              <a:t> worms, and leeches. </a:t>
            </a:r>
          </a:p>
          <a:p>
            <a:pPr lvl="1" algn="l" rtl="0"/>
            <a:r>
              <a:rPr lang="en-US" sz="3400" b="1" dirty="0"/>
              <a:t>All are to some extent segmented. Segments each contain elements of such body systems as circulatory, nervous, and excretory tracts. </a:t>
            </a:r>
          </a:p>
          <a:p>
            <a:pPr lvl="1" algn="l" rtl="0"/>
            <a:r>
              <a:rPr lang="en-US" sz="3400" b="1" dirty="0"/>
              <a:t>The body wall of annelids is characterized circular and longitudinal muscle fibers surrounded by a moist, </a:t>
            </a:r>
            <a:r>
              <a:rPr lang="en-US" sz="3400" b="1" dirty="0" err="1"/>
              <a:t>acellular</a:t>
            </a:r>
            <a:r>
              <a:rPr lang="en-US" sz="3400" b="1" dirty="0"/>
              <a:t> cuticle that is secreted by an epidermal epithelium. </a:t>
            </a:r>
          </a:p>
          <a:p>
            <a:pPr lvl="1" algn="l" rtl="0"/>
            <a:r>
              <a:rPr lang="en-US" sz="3400" b="1" dirty="0"/>
              <a:t>All annelids except leeches also have </a:t>
            </a:r>
            <a:r>
              <a:rPr lang="en-US" sz="3400" b="1" dirty="0" err="1"/>
              <a:t>chitonous</a:t>
            </a:r>
            <a:r>
              <a:rPr lang="en-US" sz="3400" b="1" dirty="0"/>
              <a:t> hair-like structures, called setae, projecting from their cuticle. Sometimes the setae are located on paddle-like appendages called </a:t>
            </a:r>
            <a:r>
              <a:rPr lang="en-US" sz="3400" b="1" dirty="0" err="1"/>
              <a:t>parapodia</a:t>
            </a:r>
            <a:r>
              <a:rPr lang="en-US" sz="3400" b="1" dirty="0"/>
              <a:t>.</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572507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circle(in)">
                                      <p:cBhvr>
                                        <p:cTn id="2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47500" lnSpcReduction="20000"/>
          </a:bodyPr>
          <a:lstStyle/>
          <a:p>
            <a:pPr algn="l" rtl="0"/>
            <a:r>
              <a:rPr lang="en-US" b="1" u="sng" dirty="0">
                <a:solidFill>
                  <a:srgbClr val="FF0000"/>
                </a:solidFill>
              </a:rPr>
              <a:t>Quick </a:t>
            </a:r>
            <a:r>
              <a:rPr lang="en-US" b="1" u="sng" dirty="0" smtClean="0">
                <a:solidFill>
                  <a:srgbClr val="FF0000"/>
                </a:solidFill>
              </a:rPr>
              <a:t>Facts</a:t>
            </a:r>
          </a:p>
          <a:p>
            <a:pPr lvl="1" algn="l" rtl="0"/>
            <a:r>
              <a:rPr lang="en-US" sz="3400" b="1" dirty="0"/>
              <a:t>Annelids are </a:t>
            </a:r>
            <a:r>
              <a:rPr lang="en-US" sz="3400" b="1" dirty="0" err="1"/>
              <a:t>schizocoelous</a:t>
            </a:r>
            <a:r>
              <a:rPr lang="en-US" sz="3400" b="1" dirty="0"/>
              <a:t> and with a large and well-developed true coelom. Except in leeches, the coelom is partially subdivided by septa. Hydrostatic pressure is maintained across segments and helps maintain body rigidity, allowing muscle contractions to bend the body without collapsing it.</a:t>
            </a:r>
          </a:p>
          <a:p>
            <a:pPr lvl="1" algn="l" rtl="0"/>
            <a:r>
              <a:rPr lang="en-US" sz="3400" b="1" dirty="0"/>
              <a:t>The internal organs of annelids are include a closed, segmentally-arranged circulatory system. The digestive system is a complete tube with mouth and anus. Gases are exchanged through the skin, or sometimes through specialized gills or modified </a:t>
            </a:r>
            <a:r>
              <a:rPr lang="en-US" sz="3400" b="1" dirty="0" err="1"/>
              <a:t>parapodia</a:t>
            </a:r>
            <a:r>
              <a:rPr lang="en-US" sz="3400" b="1" dirty="0"/>
              <a:t>. Each segment typically contains a pair of </a:t>
            </a:r>
            <a:r>
              <a:rPr lang="en-US" sz="3400" b="1" dirty="0" err="1"/>
              <a:t>nephridia</a:t>
            </a:r>
            <a:r>
              <a:rPr lang="en-US" sz="3400" b="1" dirty="0"/>
              <a:t>. The nervous system includes a pair of cephalic ganglia attached to double nerve cords that run the length of the animal along the ventral body wall, with ganglia and branches in each segment. Annelids have some combination of tactile organs, chemoreceptors, balance receptors, and photoreceptors; some forms have fairly well developed eyes, including lenses.</a:t>
            </a: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3429840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77500" lnSpcReduction="20000"/>
          </a:bodyPr>
          <a:lstStyle/>
          <a:p>
            <a:pPr algn="l" rtl="0"/>
            <a:r>
              <a:rPr lang="en-US" b="1" u="sng" dirty="0">
                <a:solidFill>
                  <a:srgbClr val="FF0000"/>
                </a:solidFill>
              </a:rPr>
              <a:t>Quick </a:t>
            </a:r>
            <a:r>
              <a:rPr lang="en-US" b="1" u="sng" dirty="0" smtClean="0">
                <a:solidFill>
                  <a:srgbClr val="FF0000"/>
                </a:solidFill>
              </a:rPr>
              <a:t>Facts</a:t>
            </a:r>
          </a:p>
          <a:p>
            <a:pPr lvl="1" algn="l" rtl="0"/>
            <a:r>
              <a:rPr lang="en-US" sz="3400" b="1" dirty="0" smtClean="0"/>
              <a:t>Annelids </a:t>
            </a:r>
            <a:r>
              <a:rPr lang="en-US" sz="3400" b="1" dirty="0"/>
              <a:t>may be </a:t>
            </a:r>
            <a:r>
              <a:rPr lang="en-US" sz="3400" b="1" dirty="0" err="1"/>
              <a:t>monoecious</a:t>
            </a:r>
            <a:r>
              <a:rPr lang="en-US" sz="3400" b="1" dirty="0"/>
              <a:t> or </a:t>
            </a:r>
            <a:r>
              <a:rPr lang="en-US" sz="3400" b="1" dirty="0" err="1"/>
              <a:t>dioecious</a:t>
            </a:r>
            <a:r>
              <a:rPr lang="en-US" sz="3400" b="1" dirty="0"/>
              <a:t>. Larva may or may not be present; if present they are of the </a:t>
            </a:r>
            <a:r>
              <a:rPr lang="en-US" sz="3400" b="1" dirty="0" err="1"/>
              <a:t>trochophore</a:t>
            </a:r>
            <a:r>
              <a:rPr lang="en-US" sz="3400" b="1" dirty="0"/>
              <a:t> type. Some forms also reproduce asexually. </a:t>
            </a:r>
          </a:p>
          <a:p>
            <a:pPr lvl="1" algn="l" rtl="0"/>
            <a:r>
              <a:rPr lang="en-US" sz="3400" b="1" dirty="0"/>
              <a:t>Members of the Phylum Annelida can be found throughout the world, in marine, freshwater, and terrestrial environments. Ecologically, they range from passive filter feeders to voracious and active predators.</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2762055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lnSpcReduction="10000"/>
          </a:bodyPr>
          <a:lstStyle/>
          <a:p>
            <a:pPr algn="l" rtl="0"/>
            <a:r>
              <a:rPr lang="en-US" b="1" dirty="0">
                <a:solidFill>
                  <a:srgbClr val="FF0000"/>
                </a:solidFill>
              </a:rPr>
              <a:t>Medical Importance of Annelids</a:t>
            </a:r>
            <a:endParaRPr lang="en-US" dirty="0">
              <a:solidFill>
                <a:srgbClr val="FF0000"/>
              </a:solidFill>
            </a:endParaRPr>
          </a:p>
          <a:p>
            <a:pPr lvl="1" algn="l" rtl="0">
              <a:buFont typeface="Wingdings" pitchFamily="2" charset="2"/>
              <a:buChar char="Ø"/>
            </a:pPr>
            <a:r>
              <a:rPr lang="en-US" b="1" dirty="0">
                <a:cs typeface="+mj-cs"/>
              </a:rPr>
              <a:t>Leeches, from class </a:t>
            </a:r>
            <a:r>
              <a:rPr lang="en-US" b="1" dirty="0" err="1">
                <a:cs typeface="+mj-cs"/>
              </a:rPr>
              <a:t>Hirudinea</a:t>
            </a:r>
            <a:r>
              <a:rPr lang="en-US" b="1" dirty="0">
                <a:cs typeface="+mj-cs"/>
              </a:rPr>
              <a:t>, are of medical importance because of the antibiotics in it's </a:t>
            </a:r>
            <a:r>
              <a:rPr lang="en-US" b="1" dirty="0" smtClean="0">
                <a:cs typeface="+mj-cs"/>
              </a:rPr>
              <a:t>saliva.</a:t>
            </a:r>
          </a:p>
          <a:p>
            <a:pPr lvl="1" algn="l" rtl="0">
              <a:buFont typeface="Wingdings" pitchFamily="2" charset="2"/>
              <a:buChar char="Ø"/>
            </a:pPr>
            <a:r>
              <a:rPr lang="en-US" b="1" dirty="0" smtClean="0">
                <a:cs typeface="+mj-cs"/>
              </a:rPr>
              <a:t>The </a:t>
            </a:r>
            <a:r>
              <a:rPr lang="en-US" b="1" dirty="0">
                <a:cs typeface="+mj-cs"/>
              </a:rPr>
              <a:t>leech saliva also contain an anticoagulant that help dissolve blood clots especially in </a:t>
            </a:r>
            <a:r>
              <a:rPr lang="en-US" b="1" dirty="0" smtClean="0">
                <a:cs typeface="+mj-cs"/>
              </a:rPr>
              <a:t>surgery.</a:t>
            </a:r>
          </a:p>
          <a:p>
            <a:pPr lvl="1" algn="l" rtl="0">
              <a:buFont typeface="Wingdings" pitchFamily="2" charset="2"/>
              <a:buChar char="Ø"/>
            </a:pPr>
            <a:r>
              <a:rPr lang="en-US" b="1" dirty="0">
                <a:cs typeface="+mj-cs"/>
              </a:rPr>
              <a:t>The medicinal leech was used by doctors to bleed their patients. More recently leeches have been used to assist in </a:t>
            </a:r>
            <a:r>
              <a:rPr lang="en-US" b="1" u="sng" dirty="0">
                <a:cs typeface="+mj-cs"/>
                <a:hlinkClick r:id="rId2" tooltip="Microsurgery"/>
              </a:rPr>
              <a:t>microsurgery</a:t>
            </a:r>
            <a:r>
              <a:rPr lang="en-US" b="1" dirty="0">
                <a:cs typeface="+mj-cs"/>
              </a:rPr>
              <a:t>, and their </a:t>
            </a:r>
            <a:r>
              <a:rPr lang="en-US" b="1" u="sng" dirty="0">
                <a:cs typeface="+mj-cs"/>
                <a:hlinkClick r:id="rId3" tooltip="Saliva"/>
              </a:rPr>
              <a:t>saliva</a:t>
            </a:r>
            <a:r>
              <a:rPr lang="en-US" b="1" dirty="0">
                <a:cs typeface="+mj-cs"/>
              </a:rPr>
              <a:t> has provided </a:t>
            </a:r>
            <a:r>
              <a:rPr lang="en-US" b="1" u="sng" dirty="0">
                <a:cs typeface="+mj-cs"/>
                <a:hlinkClick r:id="rId4" tooltip="Anti-inflammatory"/>
              </a:rPr>
              <a:t>anti-inflammatory</a:t>
            </a:r>
            <a:r>
              <a:rPr lang="en-US" b="1" dirty="0">
                <a:cs typeface="+mj-cs"/>
              </a:rPr>
              <a:t> compounds and several important </a:t>
            </a:r>
            <a:r>
              <a:rPr lang="en-US" b="1" u="sng" dirty="0">
                <a:cs typeface="+mj-cs"/>
                <a:hlinkClick r:id="rId5" tooltip="Anticoagulant"/>
              </a:rPr>
              <a:t>anticoagulants</a:t>
            </a:r>
            <a:r>
              <a:rPr lang="en-US" b="1" dirty="0">
                <a:cs typeface="+mj-cs"/>
              </a:rPr>
              <a:t>, one of which also prevents </a:t>
            </a:r>
            <a:r>
              <a:rPr lang="en-US" b="1" u="sng" dirty="0">
                <a:cs typeface="+mj-cs"/>
                <a:hlinkClick r:id="rId6" tooltip="Tumor"/>
              </a:rPr>
              <a:t>tumors</a:t>
            </a:r>
            <a:r>
              <a:rPr lang="en-US" b="1" dirty="0">
                <a:cs typeface="+mj-cs"/>
              </a:rPr>
              <a:t> from </a:t>
            </a:r>
            <a:r>
              <a:rPr lang="en-US" b="1" u="sng" dirty="0">
                <a:cs typeface="+mj-cs"/>
                <a:hlinkClick r:id="rId7" tooltip="Metastasis"/>
              </a:rPr>
              <a:t>spreading</a:t>
            </a:r>
            <a:r>
              <a:rPr lang="en-US" b="1" dirty="0">
                <a:cs typeface="+mj-cs"/>
              </a:rPr>
              <a:t>. </a:t>
            </a:r>
            <a:endParaRPr lang="en-US" b="1" dirty="0" smtClean="0">
              <a:cs typeface="+mj-cs"/>
            </a:endParaRPr>
          </a:p>
          <a:p>
            <a:pPr marL="0" indent="0" algn="l" rtl="0">
              <a:buNone/>
            </a:pPr>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254686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algn="l" rtl="0"/>
            <a:r>
              <a:rPr lang="en-US" b="1" dirty="0">
                <a:solidFill>
                  <a:srgbClr val="FF0000"/>
                </a:solidFill>
              </a:rPr>
              <a:t>Medical Importance of Annelids</a:t>
            </a:r>
            <a:endParaRPr lang="en-US" dirty="0">
              <a:solidFill>
                <a:srgbClr val="FF0000"/>
              </a:solidFill>
            </a:endParaRPr>
          </a:p>
          <a:p>
            <a:pPr lvl="1" algn="l" rtl="0">
              <a:buFont typeface="Wingdings" pitchFamily="2" charset="2"/>
              <a:buChar char="Ø"/>
            </a:pPr>
            <a:r>
              <a:rPr lang="en-US" b="1" dirty="0" smtClean="0">
                <a:cs typeface="+mj-cs"/>
              </a:rPr>
              <a:t>Medicinal leech is still used to heal severed appendages. They are also used in cosmetic surgeries and skin grafts because of their anesthetics and antibiotics powers. </a:t>
            </a:r>
          </a:p>
          <a:p>
            <a:pPr lvl="1" algn="l" rtl="0">
              <a:buFont typeface="Wingdings" pitchFamily="2" charset="2"/>
              <a:buChar char="Ø"/>
            </a:pPr>
            <a:r>
              <a:rPr lang="en-US" b="1" dirty="0" smtClean="0">
                <a:cs typeface="+mj-cs"/>
              </a:rPr>
              <a:t> Some earthworms are used in interior parts of China, India and Japan for preparing medicines for bladder stones, jaundice, piles and rheumatism.</a:t>
            </a:r>
          </a:p>
          <a:p>
            <a:pPr marL="0" indent="0" algn="l" rtl="0">
              <a:buNone/>
            </a:pPr>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spTree>
    <p:extLst>
      <p:ext uri="{BB962C8B-B14F-4D97-AF65-F5344CB8AC3E}">
        <p14:creationId xmlns:p14="http://schemas.microsoft.com/office/powerpoint/2010/main" val="3258641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dirty="0" smtClean="0">
                <a:solidFill>
                  <a:srgbClr val="FFC000"/>
                </a:solidFill>
              </a:rPr>
              <a:t>Annelids</a:t>
            </a:r>
            <a:endParaRPr lang="en-US" dirty="0">
              <a:solidFill>
                <a:srgbClr val="FFC000"/>
              </a:solidFill>
            </a:endParaRPr>
          </a:p>
        </p:txBody>
      </p:sp>
      <p:pic>
        <p:nvPicPr>
          <p:cNvPr id="4" name="Picture 3"/>
          <p:cNvPicPr/>
          <p:nvPr/>
        </p:nvPicPr>
        <p:blipFill>
          <a:blip r:embed="rId2"/>
          <a:stretch>
            <a:fillRect/>
          </a:stretch>
        </p:blipFill>
        <p:spPr>
          <a:xfrm>
            <a:off x="2209801" y="2495550"/>
            <a:ext cx="3949382" cy="3524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0904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518</TotalTime>
  <Words>957</Words>
  <Application>Microsoft Office PowerPoint</Application>
  <PresentationFormat>On-screen Show (4:3)</PresentationFormat>
  <Paragraphs>160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Hardcover</vt:lpstr>
      <vt:lpstr>MEDICAL Invertebrates</vt:lpstr>
      <vt:lpstr>COURSE SPECIFICATION</vt:lpstr>
      <vt:lpstr>Content</vt:lpstr>
      <vt:lpstr>Annelids</vt:lpstr>
      <vt:lpstr>Annelids</vt:lpstr>
      <vt:lpstr>Annelids</vt:lpstr>
      <vt:lpstr>Annelids</vt:lpstr>
      <vt:lpstr>Annelids</vt:lpstr>
      <vt:lpstr>Annelids</vt:lpstr>
      <vt:lpstr>Annelids</vt:lpstr>
      <vt:lpstr>Annelids</vt:lpstr>
      <vt:lpstr>Annelids</vt:lpstr>
      <vt:lpstr>See you in the next lecture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Omega</dc:creator>
  <cp:lastModifiedBy>Omega</cp:lastModifiedBy>
  <cp:revision>32</cp:revision>
  <dcterms:created xsi:type="dcterms:W3CDTF">2006-08-16T00:00:00Z</dcterms:created>
  <dcterms:modified xsi:type="dcterms:W3CDTF">2020-03-09T20:00:17Z</dcterms:modified>
</cp:coreProperties>
</file>