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 id="2147483708" r:id="rId2"/>
  </p:sldMasterIdLst>
  <p:sldIdLst>
    <p:sldId id="256" r:id="rId3"/>
    <p:sldId id="325" r:id="rId4"/>
    <p:sldId id="326" r:id="rId5"/>
    <p:sldId id="327" r:id="rId6"/>
    <p:sldId id="328" r:id="rId7"/>
    <p:sldId id="340" r:id="rId8"/>
    <p:sldId id="341" r:id="rId9"/>
    <p:sldId id="342" r:id="rId10"/>
    <p:sldId id="329" r:id="rId11"/>
    <p:sldId id="330" r:id="rId12"/>
    <p:sldId id="331" r:id="rId13"/>
    <p:sldId id="332" r:id="rId14"/>
    <p:sldId id="333" r:id="rId15"/>
    <p:sldId id="334" r:id="rId16"/>
    <p:sldId id="335" r:id="rId17"/>
    <p:sldId id="336" r:id="rId18"/>
    <p:sldId id="337" r:id="rId19"/>
    <p:sldId id="338" r:id="rId20"/>
    <p:sldId id="339" r:id="rId21"/>
    <p:sldId id="343" r:id="rId22"/>
    <p:sldId id="344" r:id="rId23"/>
    <p:sldId id="345" r:id="rId24"/>
    <p:sldId id="346" r:id="rId25"/>
    <p:sldId id="34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64" r:id="rId43"/>
    <p:sldId id="365" r:id="rId44"/>
    <p:sldId id="366" r:id="rId45"/>
    <p:sldId id="367" r:id="rId46"/>
    <p:sldId id="368" r:id="rId47"/>
    <p:sldId id="369" r:id="rId48"/>
    <p:sldId id="370" r:id="rId49"/>
    <p:sldId id="371" r:id="rId50"/>
    <p:sldId id="372" r:id="rId51"/>
    <p:sldId id="373" r:id="rId52"/>
    <p:sldId id="374" r:id="rId53"/>
    <p:sldId id="375" r:id="rId54"/>
    <p:sldId id="376" r:id="rId55"/>
    <p:sldId id="377" r:id="rId56"/>
    <p:sldId id="378" r:id="rId57"/>
    <p:sldId id="379" r:id="rId58"/>
    <p:sldId id="380" r:id="rId59"/>
    <p:sldId id="381" r:id="rId60"/>
    <p:sldId id="382" r:id="rId61"/>
    <p:sldId id="383" r:id="rId62"/>
    <p:sldId id="384" r:id="rId63"/>
    <p:sldId id="385" r:id="rId64"/>
    <p:sldId id="386" r:id="rId65"/>
    <p:sldId id="387" r:id="rId66"/>
    <p:sldId id="388" r:id="rId67"/>
    <p:sldId id="389" r:id="rId68"/>
    <p:sldId id="390" r:id="rId69"/>
    <p:sldId id="391" r:id="rId70"/>
    <p:sldId id="392" r:id="rId71"/>
    <p:sldId id="393" r:id="rId72"/>
    <p:sldId id="394" r:id="rId73"/>
    <p:sldId id="395" r:id="rId74"/>
    <p:sldId id="396" r:id="rId75"/>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2" d="100"/>
          <a:sy n="72" d="100"/>
        </p:scale>
        <p:origin x="111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6F89C34-5025-4429-8A6D-2AE1F0808184}" type="datetimeFigureOut">
              <a:rPr lang="ar-EG" smtClean="0"/>
              <a:t>21/07/1441</a:t>
            </a:fld>
            <a:endParaRPr lang="ar-EG"/>
          </a:p>
        </p:txBody>
      </p:sp>
      <p:sp>
        <p:nvSpPr>
          <p:cNvPr id="20" name="Footer Placeholder 19"/>
          <p:cNvSpPr>
            <a:spLocks noGrp="1"/>
          </p:cNvSpPr>
          <p:nvPr>
            <p:ph type="ftr" sz="quarter" idx="11"/>
          </p:nvPr>
        </p:nvSpPr>
        <p:spPr/>
        <p:txBody>
          <a:bodyPr/>
          <a:lstStyle>
            <a:extLst/>
          </a:lstStyle>
          <a:p>
            <a:endParaRPr lang="ar-EG"/>
          </a:p>
        </p:txBody>
      </p:sp>
      <p:sp>
        <p:nvSpPr>
          <p:cNvPr id="10" name="Slide Number Placeholder 9"/>
          <p:cNvSpPr>
            <a:spLocks noGrp="1"/>
          </p:cNvSpPr>
          <p:nvPr>
            <p:ph type="sldNum" sz="quarter" idx="12"/>
          </p:nvPr>
        </p:nvSpPr>
        <p:spPr/>
        <p:txBody>
          <a:bodyPr/>
          <a:lstStyle>
            <a:extLst/>
          </a:lstStyle>
          <a:p>
            <a:fld id="{3738AA7E-075F-40AE-9FEB-71E2678CCD27}" type="slidenum">
              <a:rPr lang="ar-EG" smtClean="0"/>
              <a:t>‹#›</a:t>
            </a:fld>
            <a:endParaRPr lang="ar-EG"/>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F89C34-5025-4429-8A6D-2AE1F0808184}" type="datetimeFigureOut">
              <a:rPr lang="ar-EG" smtClean="0"/>
              <a:t>21/07/1441</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3738AA7E-075F-40AE-9FEB-71E2678CCD27}"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F89C34-5025-4429-8A6D-2AE1F0808184}" type="datetimeFigureOut">
              <a:rPr lang="ar-EG" smtClean="0"/>
              <a:t>21/07/1441</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3738AA7E-075F-40AE-9FEB-71E2678CCD27}" type="slidenum">
              <a:rPr lang="ar-EG" smtClean="0"/>
              <a:t>‹#›</a:t>
            </a:fld>
            <a:endParaRPr lang="ar-E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8C6E240-1C1B-4F1C-BB22-300C1FB90312}" type="datetimeFigureOut">
              <a:rPr lang="ar-EG" smtClean="0">
                <a:solidFill>
                  <a:srgbClr val="575F6D"/>
                </a:solidFill>
              </a:rPr>
              <a:pPr/>
              <a:t>21/07/1441</a:t>
            </a:fld>
            <a:endParaRPr lang="ar-EG">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ar-EG">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91247762-B80D-4DBB-A075-9B74DD1A6B5E}" type="slidenum">
              <a:rPr lang="ar-EG" smtClean="0"/>
              <a:pPr/>
              <a:t>‹#›</a:t>
            </a:fld>
            <a:endParaRPr lang="ar-EG"/>
          </a:p>
        </p:txBody>
      </p:sp>
    </p:spTree>
    <p:extLst>
      <p:ext uri="{BB962C8B-B14F-4D97-AF65-F5344CB8AC3E}">
        <p14:creationId xmlns:p14="http://schemas.microsoft.com/office/powerpoint/2010/main" val="23265632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8C6E240-1C1B-4F1C-BB22-300C1FB90312}" type="datetimeFigureOut">
              <a:rPr lang="ar-EG" smtClean="0">
                <a:solidFill>
                  <a:srgbClr val="575F6D"/>
                </a:solidFill>
              </a:rPr>
              <a:pPr/>
              <a:t>21/07/1441</a:t>
            </a:fld>
            <a:endParaRPr lang="ar-EG">
              <a:solidFill>
                <a:srgbClr val="575F6D"/>
              </a:solidFill>
            </a:endParaRPr>
          </a:p>
        </p:txBody>
      </p:sp>
      <p:sp>
        <p:nvSpPr>
          <p:cNvPr id="9" name="Slide Number Placeholder 8"/>
          <p:cNvSpPr>
            <a:spLocks noGrp="1"/>
          </p:cNvSpPr>
          <p:nvPr>
            <p:ph type="sldNum" sz="quarter" idx="15"/>
          </p:nvPr>
        </p:nvSpPr>
        <p:spPr/>
        <p:txBody>
          <a:bodyPr rtlCol="0"/>
          <a:lstStyle/>
          <a:p>
            <a:fld id="{91247762-B80D-4DBB-A075-9B74DD1A6B5E}" type="slidenum">
              <a:rPr lang="ar-EG" smtClean="0"/>
              <a:pPr/>
              <a:t>‹#›</a:t>
            </a:fld>
            <a:endParaRPr lang="ar-EG"/>
          </a:p>
        </p:txBody>
      </p:sp>
      <p:sp>
        <p:nvSpPr>
          <p:cNvPr id="10" name="Footer Placeholder 9"/>
          <p:cNvSpPr>
            <a:spLocks noGrp="1"/>
          </p:cNvSpPr>
          <p:nvPr>
            <p:ph type="ftr" sz="quarter" idx="16"/>
          </p:nvPr>
        </p:nvSpPr>
        <p:spPr/>
        <p:txBody>
          <a:bodyPr rtlCol="0"/>
          <a:lstStyle/>
          <a:p>
            <a:endParaRPr lang="ar-EG">
              <a:solidFill>
                <a:srgbClr val="575F6D"/>
              </a:solidFill>
            </a:endParaRPr>
          </a:p>
        </p:txBody>
      </p:sp>
    </p:spTree>
    <p:extLst>
      <p:ext uri="{BB962C8B-B14F-4D97-AF65-F5344CB8AC3E}">
        <p14:creationId xmlns:p14="http://schemas.microsoft.com/office/powerpoint/2010/main" val="3778885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8C6E240-1C1B-4F1C-BB22-300C1FB90312}" type="datetimeFigureOut">
              <a:rPr lang="ar-EG" smtClean="0">
                <a:solidFill>
                  <a:srgbClr val="FFF39D"/>
                </a:solidFill>
              </a:rPr>
              <a:pPr/>
              <a:t>21/07/1441</a:t>
            </a:fld>
            <a:endParaRPr lang="ar-EG">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ar-EG">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91247762-B80D-4DBB-A075-9B74DD1A6B5E}" type="slidenum">
              <a:rPr lang="ar-EG" smtClean="0"/>
              <a:pPr/>
              <a:t>‹#›</a:t>
            </a:fld>
            <a:endParaRPr lang="ar-EG"/>
          </a:p>
        </p:txBody>
      </p:sp>
    </p:spTree>
    <p:extLst>
      <p:ext uri="{BB962C8B-B14F-4D97-AF65-F5344CB8AC3E}">
        <p14:creationId xmlns:p14="http://schemas.microsoft.com/office/powerpoint/2010/main" val="324844846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8C6E240-1C1B-4F1C-BB22-300C1FB90312}" type="datetimeFigureOut">
              <a:rPr lang="ar-EG" smtClean="0">
                <a:solidFill>
                  <a:srgbClr val="575F6D"/>
                </a:solidFill>
              </a:rPr>
              <a:pPr/>
              <a:t>21/07/1441</a:t>
            </a:fld>
            <a:endParaRPr lang="ar-EG">
              <a:solidFill>
                <a:srgbClr val="575F6D"/>
              </a:solidFill>
            </a:endParaRPr>
          </a:p>
        </p:txBody>
      </p:sp>
      <p:sp>
        <p:nvSpPr>
          <p:cNvPr id="6" name="Footer Placeholder 5"/>
          <p:cNvSpPr>
            <a:spLocks noGrp="1"/>
          </p:cNvSpPr>
          <p:nvPr>
            <p:ph type="ftr" sz="quarter" idx="11"/>
          </p:nvPr>
        </p:nvSpPr>
        <p:spPr/>
        <p:txBody>
          <a:bodyPr/>
          <a:lstStyle/>
          <a:p>
            <a:endParaRPr lang="ar-EG">
              <a:solidFill>
                <a:srgbClr val="575F6D"/>
              </a:solidFill>
            </a:endParaRPr>
          </a:p>
        </p:txBody>
      </p:sp>
      <p:sp>
        <p:nvSpPr>
          <p:cNvPr id="7" name="Slide Number Placeholder 6"/>
          <p:cNvSpPr>
            <a:spLocks noGrp="1"/>
          </p:cNvSpPr>
          <p:nvPr>
            <p:ph type="sldNum" sz="quarter" idx="12"/>
          </p:nvPr>
        </p:nvSpPr>
        <p:spPr/>
        <p:txBody>
          <a:bodyPr/>
          <a:lstStyle/>
          <a:p>
            <a:fld id="{91247762-B80D-4DBB-A075-9B74DD1A6B5E}" type="slidenum">
              <a:rPr lang="ar-EG" smtClean="0"/>
              <a:pPr/>
              <a:t>‹#›</a:t>
            </a:fld>
            <a:endParaRPr lang="ar-EG"/>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179338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8C6E240-1C1B-4F1C-BB22-300C1FB90312}" type="datetimeFigureOut">
              <a:rPr lang="ar-EG" smtClean="0">
                <a:solidFill>
                  <a:srgbClr val="575F6D"/>
                </a:solidFill>
              </a:rPr>
              <a:pPr/>
              <a:t>21/07/1441</a:t>
            </a:fld>
            <a:endParaRPr lang="ar-EG">
              <a:solidFill>
                <a:srgbClr val="575F6D"/>
              </a:solidFill>
            </a:endParaRPr>
          </a:p>
        </p:txBody>
      </p:sp>
      <p:sp>
        <p:nvSpPr>
          <p:cNvPr id="8" name="Footer Placeholder 7"/>
          <p:cNvSpPr>
            <a:spLocks noGrp="1"/>
          </p:cNvSpPr>
          <p:nvPr>
            <p:ph type="ftr" sz="quarter" idx="11"/>
          </p:nvPr>
        </p:nvSpPr>
        <p:spPr/>
        <p:txBody>
          <a:bodyPr/>
          <a:lstStyle/>
          <a:p>
            <a:endParaRPr lang="ar-EG">
              <a:solidFill>
                <a:srgbClr val="575F6D"/>
              </a:solidFill>
            </a:endParaRPr>
          </a:p>
        </p:txBody>
      </p:sp>
      <p:sp>
        <p:nvSpPr>
          <p:cNvPr id="9" name="Slide Number Placeholder 8"/>
          <p:cNvSpPr>
            <a:spLocks noGrp="1"/>
          </p:cNvSpPr>
          <p:nvPr>
            <p:ph type="sldNum" sz="quarter" idx="12"/>
          </p:nvPr>
        </p:nvSpPr>
        <p:spPr/>
        <p:txBody>
          <a:bodyPr/>
          <a:lstStyle/>
          <a:p>
            <a:fld id="{91247762-B80D-4DBB-A075-9B74DD1A6B5E}" type="slidenum">
              <a:rPr lang="ar-EG" smtClean="0"/>
              <a:pPr/>
              <a:t>‹#›</a:t>
            </a:fld>
            <a:endParaRPr lang="ar-EG"/>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916772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8C6E240-1C1B-4F1C-BB22-300C1FB90312}" type="datetimeFigureOut">
              <a:rPr lang="ar-EG" smtClean="0">
                <a:solidFill>
                  <a:srgbClr val="575F6D"/>
                </a:solidFill>
              </a:rPr>
              <a:pPr/>
              <a:t>21/07/1441</a:t>
            </a:fld>
            <a:endParaRPr lang="ar-EG">
              <a:solidFill>
                <a:srgbClr val="575F6D"/>
              </a:solidFill>
            </a:endParaRPr>
          </a:p>
        </p:txBody>
      </p:sp>
      <p:sp>
        <p:nvSpPr>
          <p:cNvPr id="7" name="Slide Number Placeholder 6"/>
          <p:cNvSpPr>
            <a:spLocks noGrp="1"/>
          </p:cNvSpPr>
          <p:nvPr>
            <p:ph type="sldNum" sz="quarter" idx="11"/>
          </p:nvPr>
        </p:nvSpPr>
        <p:spPr/>
        <p:txBody>
          <a:bodyPr rtlCol="0"/>
          <a:lstStyle/>
          <a:p>
            <a:fld id="{91247762-B80D-4DBB-A075-9B74DD1A6B5E}" type="slidenum">
              <a:rPr lang="ar-EG" smtClean="0"/>
              <a:pPr/>
              <a:t>‹#›</a:t>
            </a:fld>
            <a:endParaRPr lang="ar-EG"/>
          </a:p>
        </p:txBody>
      </p:sp>
      <p:sp>
        <p:nvSpPr>
          <p:cNvPr id="8" name="Footer Placeholder 7"/>
          <p:cNvSpPr>
            <a:spLocks noGrp="1"/>
          </p:cNvSpPr>
          <p:nvPr>
            <p:ph type="ftr" sz="quarter" idx="12"/>
          </p:nvPr>
        </p:nvSpPr>
        <p:spPr/>
        <p:txBody>
          <a:bodyPr rtlCol="0"/>
          <a:lstStyle/>
          <a:p>
            <a:endParaRPr lang="ar-EG">
              <a:solidFill>
                <a:srgbClr val="575F6D"/>
              </a:solidFill>
            </a:endParaRPr>
          </a:p>
        </p:txBody>
      </p:sp>
    </p:spTree>
    <p:extLst>
      <p:ext uri="{BB962C8B-B14F-4D97-AF65-F5344CB8AC3E}">
        <p14:creationId xmlns:p14="http://schemas.microsoft.com/office/powerpoint/2010/main" val="147520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6E240-1C1B-4F1C-BB22-300C1FB90312}" type="datetimeFigureOut">
              <a:rPr lang="ar-EG" smtClean="0">
                <a:solidFill>
                  <a:srgbClr val="575F6D"/>
                </a:solidFill>
              </a:rPr>
              <a:pPr/>
              <a:t>21/07/1441</a:t>
            </a:fld>
            <a:endParaRPr lang="ar-EG">
              <a:solidFill>
                <a:srgbClr val="575F6D"/>
              </a:solidFill>
            </a:endParaRPr>
          </a:p>
        </p:txBody>
      </p:sp>
      <p:sp>
        <p:nvSpPr>
          <p:cNvPr id="3" name="Footer Placeholder 2"/>
          <p:cNvSpPr>
            <a:spLocks noGrp="1"/>
          </p:cNvSpPr>
          <p:nvPr>
            <p:ph type="ftr" sz="quarter" idx="11"/>
          </p:nvPr>
        </p:nvSpPr>
        <p:spPr/>
        <p:txBody>
          <a:bodyPr/>
          <a:lstStyle/>
          <a:p>
            <a:endParaRPr lang="ar-EG">
              <a:solidFill>
                <a:srgbClr val="575F6D"/>
              </a:solidFill>
            </a:endParaRPr>
          </a:p>
        </p:txBody>
      </p:sp>
      <p:sp>
        <p:nvSpPr>
          <p:cNvPr id="4" name="Slide Number Placeholder 3"/>
          <p:cNvSpPr>
            <a:spLocks noGrp="1"/>
          </p:cNvSpPr>
          <p:nvPr>
            <p:ph type="sldNum" sz="quarter" idx="12"/>
          </p:nvPr>
        </p:nvSpPr>
        <p:spPr/>
        <p:txBody>
          <a:bodyPr/>
          <a:lstStyle/>
          <a:p>
            <a:fld id="{91247762-B80D-4DBB-A075-9B74DD1A6B5E}" type="slidenum">
              <a:rPr lang="ar-EG" smtClean="0"/>
              <a:pPr/>
              <a:t>‹#›</a:t>
            </a:fld>
            <a:endParaRPr lang="ar-EG"/>
          </a:p>
        </p:txBody>
      </p:sp>
    </p:spTree>
    <p:extLst>
      <p:ext uri="{BB962C8B-B14F-4D97-AF65-F5344CB8AC3E}">
        <p14:creationId xmlns:p14="http://schemas.microsoft.com/office/powerpoint/2010/main" val="1178647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8C6E240-1C1B-4F1C-BB22-300C1FB90312}" type="datetimeFigureOut">
              <a:rPr lang="ar-EG" smtClean="0">
                <a:solidFill>
                  <a:srgbClr val="575F6D"/>
                </a:solidFill>
              </a:rPr>
              <a:pPr/>
              <a:t>21/07/1441</a:t>
            </a:fld>
            <a:endParaRPr lang="ar-EG">
              <a:solidFill>
                <a:srgbClr val="575F6D"/>
              </a:solidFill>
            </a:endParaRPr>
          </a:p>
        </p:txBody>
      </p:sp>
      <p:sp>
        <p:nvSpPr>
          <p:cNvPr id="22" name="Slide Number Placeholder 21"/>
          <p:cNvSpPr>
            <a:spLocks noGrp="1"/>
          </p:cNvSpPr>
          <p:nvPr>
            <p:ph type="sldNum" sz="quarter" idx="15"/>
          </p:nvPr>
        </p:nvSpPr>
        <p:spPr/>
        <p:txBody>
          <a:bodyPr rtlCol="0"/>
          <a:lstStyle/>
          <a:p>
            <a:fld id="{91247762-B80D-4DBB-A075-9B74DD1A6B5E}" type="slidenum">
              <a:rPr lang="ar-EG" smtClean="0"/>
              <a:pPr/>
              <a:t>‹#›</a:t>
            </a:fld>
            <a:endParaRPr lang="ar-EG"/>
          </a:p>
        </p:txBody>
      </p:sp>
      <p:sp>
        <p:nvSpPr>
          <p:cNvPr id="23" name="Footer Placeholder 22"/>
          <p:cNvSpPr>
            <a:spLocks noGrp="1"/>
          </p:cNvSpPr>
          <p:nvPr>
            <p:ph type="ftr" sz="quarter" idx="16"/>
          </p:nvPr>
        </p:nvSpPr>
        <p:spPr/>
        <p:txBody>
          <a:bodyPr rtlCol="0"/>
          <a:lstStyle/>
          <a:p>
            <a:endParaRPr lang="ar-EG">
              <a:solidFill>
                <a:srgbClr val="575F6D"/>
              </a:solidFill>
            </a:endParaRPr>
          </a:p>
        </p:txBody>
      </p:sp>
    </p:spTree>
    <p:extLst>
      <p:ext uri="{BB962C8B-B14F-4D97-AF65-F5344CB8AC3E}">
        <p14:creationId xmlns:p14="http://schemas.microsoft.com/office/powerpoint/2010/main" val="254000442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F89C34-5025-4429-8A6D-2AE1F0808184}" type="datetimeFigureOut">
              <a:rPr lang="ar-EG" smtClean="0"/>
              <a:t>21/07/1441</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3738AA7E-075F-40AE-9FEB-71E2678CCD27}" type="slidenum">
              <a:rPr lang="ar-EG" smtClean="0"/>
              <a:t>‹#›</a:t>
            </a:fld>
            <a:endParaRPr lang="ar-EG"/>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98C6E240-1C1B-4F1C-BB22-300C1FB90312}" type="datetimeFigureOut">
              <a:rPr lang="ar-EG" smtClean="0">
                <a:solidFill>
                  <a:srgbClr val="575F6D"/>
                </a:solidFill>
              </a:rPr>
              <a:pPr/>
              <a:t>21/07/1441</a:t>
            </a:fld>
            <a:endParaRPr lang="ar-EG">
              <a:solidFill>
                <a:srgbClr val="575F6D"/>
              </a:solidFill>
            </a:endParaRPr>
          </a:p>
        </p:txBody>
      </p:sp>
      <p:sp>
        <p:nvSpPr>
          <p:cNvPr id="18" name="Slide Number Placeholder 17"/>
          <p:cNvSpPr>
            <a:spLocks noGrp="1"/>
          </p:cNvSpPr>
          <p:nvPr>
            <p:ph type="sldNum" sz="quarter" idx="11"/>
          </p:nvPr>
        </p:nvSpPr>
        <p:spPr/>
        <p:txBody>
          <a:bodyPr rtlCol="0"/>
          <a:lstStyle/>
          <a:p>
            <a:fld id="{91247762-B80D-4DBB-A075-9B74DD1A6B5E}" type="slidenum">
              <a:rPr lang="ar-EG" smtClean="0"/>
              <a:pPr/>
              <a:t>‹#›</a:t>
            </a:fld>
            <a:endParaRPr lang="ar-EG"/>
          </a:p>
        </p:txBody>
      </p:sp>
      <p:sp>
        <p:nvSpPr>
          <p:cNvPr id="21" name="Footer Placeholder 20"/>
          <p:cNvSpPr>
            <a:spLocks noGrp="1"/>
          </p:cNvSpPr>
          <p:nvPr>
            <p:ph type="ftr" sz="quarter" idx="12"/>
          </p:nvPr>
        </p:nvSpPr>
        <p:spPr/>
        <p:txBody>
          <a:bodyPr rtlCol="0"/>
          <a:lstStyle/>
          <a:p>
            <a:endParaRPr lang="ar-EG">
              <a:solidFill>
                <a:srgbClr val="575F6D"/>
              </a:solidFill>
            </a:endParaRPr>
          </a:p>
        </p:txBody>
      </p:sp>
    </p:spTree>
    <p:extLst>
      <p:ext uri="{BB962C8B-B14F-4D97-AF65-F5344CB8AC3E}">
        <p14:creationId xmlns:p14="http://schemas.microsoft.com/office/powerpoint/2010/main" val="176792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C6E240-1C1B-4F1C-BB22-300C1FB90312}" type="datetimeFigureOut">
              <a:rPr lang="ar-EG" smtClean="0">
                <a:solidFill>
                  <a:srgbClr val="575F6D"/>
                </a:solidFill>
              </a:rPr>
              <a:pPr/>
              <a:t>21/07/1441</a:t>
            </a:fld>
            <a:endParaRPr lang="ar-EG">
              <a:solidFill>
                <a:srgbClr val="575F6D"/>
              </a:solidFill>
            </a:endParaRPr>
          </a:p>
        </p:txBody>
      </p:sp>
      <p:sp>
        <p:nvSpPr>
          <p:cNvPr id="5" name="Footer Placeholder 4"/>
          <p:cNvSpPr>
            <a:spLocks noGrp="1"/>
          </p:cNvSpPr>
          <p:nvPr>
            <p:ph type="ftr" sz="quarter" idx="11"/>
          </p:nvPr>
        </p:nvSpPr>
        <p:spPr/>
        <p:txBody>
          <a:bodyPr/>
          <a:lstStyle/>
          <a:p>
            <a:endParaRPr lang="ar-EG">
              <a:solidFill>
                <a:srgbClr val="575F6D"/>
              </a:solidFill>
            </a:endParaRPr>
          </a:p>
        </p:txBody>
      </p:sp>
      <p:sp>
        <p:nvSpPr>
          <p:cNvPr id="6" name="Slide Number Placeholder 5"/>
          <p:cNvSpPr>
            <a:spLocks noGrp="1"/>
          </p:cNvSpPr>
          <p:nvPr>
            <p:ph type="sldNum" sz="quarter" idx="12"/>
          </p:nvPr>
        </p:nvSpPr>
        <p:spPr/>
        <p:txBody>
          <a:bodyPr/>
          <a:lstStyle/>
          <a:p>
            <a:fld id="{91247762-B80D-4DBB-A075-9B74DD1A6B5E}" type="slidenum">
              <a:rPr lang="ar-EG" smtClean="0"/>
              <a:pPr/>
              <a:t>‹#›</a:t>
            </a:fld>
            <a:endParaRPr lang="ar-EG"/>
          </a:p>
        </p:txBody>
      </p:sp>
    </p:spTree>
    <p:extLst>
      <p:ext uri="{BB962C8B-B14F-4D97-AF65-F5344CB8AC3E}">
        <p14:creationId xmlns:p14="http://schemas.microsoft.com/office/powerpoint/2010/main" val="2242757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C6E240-1C1B-4F1C-BB22-300C1FB90312}" type="datetimeFigureOut">
              <a:rPr lang="ar-EG" smtClean="0">
                <a:solidFill>
                  <a:srgbClr val="575F6D"/>
                </a:solidFill>
              </a:rPr>
              <a:pPr/>
              <a:t>21/07/1441</a:t>
            </a:fld>
            <a:endParaRPr lang="ar-EG">
              <a:solidFill>
                <a:srgbClr val="575F6D"/>
              </a:solidFill>
            </a:endParaRPr>
          </a:p>
        </p:txBody>
      </p:sp>
      <p:sp>
        <p:nvSpPr>
          <p:cNvPr id="5" name="Footer Placeholder 4"/>
          <p:cNvSpPr>
            <a:spLocks noGrp="1"/>
          </p:cNvSpPr>
          <p:nvPr>
            <p:ph type="ftr" sz="quarter" idx="11"/>
          </p:nvPr>
        </p:nvSpPr>
        <p:spPr/>
        <p:txBody>
          <a:bodyPr/>
          <a:lstStyle/>
          <a:p>
            <a:endParaRPr lang="ar-EG">
              <a:solidFill>
                <a:srgbClr val="575F6D"/>
              </a:solidFill>
            </a:endParaRPr>
          </a:p>
        </p:txBody>
      </p:sp>
      <p:sp>
        <p:nvSpPr>
          <p:cNvPr id="6" name="Slide Number Placeholder 5"/>
          <p:cNvSpPr>
            <a:spLocks noGrp="1"/>
          </p:cNvSpPr>
          <p:nvPr>
            <p:ph type="sldNum" sz="quarter" idx="12"/>
          </p:nvPr>
        </p:nvSpPr>
        <p:spPr/>
        <p:txBody>
          <a:bodyPr/>
          <a:lstStyle/>
          <a:p>
            <a:fld id="{91247762-B80D-4DBB-A075-9B74DD1A6B5E}" type="slidenum">
              <a:rPr lang="ar-EG" smtClean="0"/>
              <a:pPr/>
              <a:t>‹#›</a:t>
            </a:fld>
            <a:endParaRPr lang="ar-EG"/>
          </a:p>
        </p:txBody>
      </p:sp>
    </p:spTree>
    <p:extLst>
      <p:ext uri="{BB962C8B-B14F-4D97-AF65-F5344CB8AC3E}">
        <p14:creationId xmlns:p14="http://schemas.microsoft.com/office/powerpoint/2010/main" val="2422071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6F89C34-5025-4429-8A6D-2AE1F0808184}" type="datetimeFigureOut">
              <a:rPr lang="ar-EG" smtClean="0"/>
              <a:t>21/07/1441</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3738AA7E-075F-40AE-9FEB-71E2678CCD27}" type="slidenum">
              <a:rPr lang="ar-EG" smtClean="0"/>
              <a:t>‹#›</a:t>
            </a:fld>
            <a:endParaRPr lang="ar-EG"/>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6F89C34-5025-4429-8A6D-2AE1F0808184}" type="datetimeFigureOut">
              <a:rPr lang="ar-EG" smtClean="0"/>
              <a:t>21/07/1441</a:t>
            </a:fld>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3738AA7E-075F-40AE-9FEB-71E2678CCD27}" type="slidenum">
              <a:rPr lang="ar-EG" smtClean="0"/>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6F89C34-5025-4429-8A6D-2AE1F0808184}" type="datetimeFigureOut">
              <a:rPr lang="ar-EG" smtClean="0"/>
              <a:t>21/07/1441</a:t>
            </a:fld>
            <a:endParaRPr lang="ar-EG"/>
          </a:p>
        </p:txBody>
      </p:sp>
      <p:sp>
        <p:nvSpPr>
          <p:cNvPr id="8" name="Footer Placeholder 7"/>
          <p:cNvSpPr>
            <a:spLocks noGrp="1"/>
          </p:cNvSpPr>
          <p:nvPr>
            <p:ph type="ftr" sz="quarter" idx="11"/>
          </p:nvPr>
        </p:nvSpPr>
        <p:spPr/>
        <p:txBody>
          <a:bodyPr/>
          <a:lstStyle>
            <a:extLst/>
          </a:lstStyle>
          <a:p>
            <a:endParaRPr lang="ar-EG"/>
          </a:p>
        </p:txBody>
      </p:sp>
      <p:sp>
        <p:nvSpPr>
          <p:cNvPr id="9" name="Slide Number Placeholder 8"/>
          <p:cNvSpPr>
            <a:spLocks noGrp="1"/>
          </p:cNvSpPr>
          <p:nvPr>
            <p:ph type="sldNum" sz="quarter" idx="12"/>
          </p:nvPr>
        </p:nvSpPr>
        <p:spPr/>
        <p:txBody>
          <a:bodyPr/>
          <a:lstStyle>
            <a:extLst/>
          </a:lstStyle>
          <a:p>
            <a:fld id="{3738AA7E-075F-40AE-9FEB-71E2678CCD27}" type="slidenum">
              <a:rPr lang="ar-EG" smtClean="0"/>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6F89C34-5025-4429-8A6D-2AE1F0808184}" type="datetimeFigureOut">
              <a:rPr lang="ar-EG" smtClean="0"/>
              <a:t>21/07/1441</a:t>
            </a:fld>
            <a:endParaRPr lang="ar-EG"/>
          </a:p>
        </p:txBody>
      </p:sp>
      <p:sp>
        <p:nvSpPr>
          <p:cNvPr id="4" name="Footer Placeholder 3"/>
          <p:cNvSpPr>
            <a:spLocks noGrp="1"/>
          </p:cNvSpPr>
          <p:nvPr>
            <p:ph type="ftr" sz="quarter" idx="11"/>
          </p:nvPr>
        </p:nvSpPr>
        <p:spPr/>
        <p:txBody>
          <a:bodyPr/>
          <a:lstStyle>
            <a:extLst/>
          </a:lstStyle>
          <a:p>
            <a:endParaRPr lang="ar-EG"/>
          </a:p>
        </p:txBody>
      </p:sp>
      <p:sp>
        <p:nvSpPr>
          <p:cNvPr id="5" name="Slide Number Placeholder 4"/>
          <p:cNvSpPr>
            <a:spLocks noGrp="1"/>
          </p:cNvSpPr>
          <p:nvPr>
            <p:ph type="sldNum" sz="quarter" idx="12"/>
          </p:nvPr>
        </p:nvSpPr>
        <p:spPr/>
        <p:txBody>
          <a:bodyPr/>
          <a:lstStyle>
            <a:extLst/>
          </a:lstStyle>
          <a:p>
            <a:fld id="{3738AA7E-075F-40AE-9FEB-71E2678CCD27}" type="slidenum">
              <a:rPr lang="ar-EG" smtClean="0"/>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6F89C34-5025-4429-8A6D-2AE1F0808184}" type="datetimeFigureOut">
              <a:rPr lang="ar-EG" smtClean="0"/>
              <a:t>21/07/1441</a:t>
            </a:fld>
            <a:endParaRPr lang="ar-EG"/>
          </a:p>
        </p:txBody>
      </p:sp>
      <p:sp>
        <p:nvSpPr>
          <p:cNvPr id="3" name="Footer Placeholder 2"/>
          <p:cNvSpPr>
            <a:spLocks noGrp="1"/>
          </p:cNvSpPr>
          <p:nvPr>
            <p:ph type="ftr" sz="quarter" idx="11"/>
          </p:nvPr>
        </p:nvSpPr>
        <p:spPr/>
        <p:txBody>
          <a:bodyPr/>
          <a:lstStyle>
            <a:extLst/>
          </a:lstStyle>
          <a:p>
            <a:endParaRPr lang="ar-EG"/>
          </a:p>
        </p:txBody>
      </p:sp>
      <p:sp>
        <p:nvSpPr>
          <p:cNvPr id="4" name="Slide Number Placeholder 3"/>
          <p:cNvSpPr>
            <a:spLocks noGrp="1"/>
          </p:cNvSpPr>
          <p:nvPr>
            <p:ph type="sldNum" sz="quarter" idx="12"/>
          </p:nvPr>
        </p:nvSpPr>
        <p:spPr/>
        <p:txBody>
          <a:bodyPr/>
          <a:lstStyle>
            <a:extLst/>
          </a:lstStyle>
          <a:p>
            <a:fld id="{3738AA7E-075F-40AE-9FEB-71E2678CCD27}" type="slidenum">
              <a:rPr lang="ar-EG" smtClean="0"/>
              <a:t>‹#›</a:t>
            </a:fld>
            <a:endParaRPr lang="ar-EG"/>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6F89C34-5025-4429-8A6D-2AE1F0808184}" type="datetimeFigureOut">
              <a:rPr lang="ar-EG" smtClean="0"/>
              <a:t>21/07/1441</a:t>
            </a:fld>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3738AA7E-075F-40AE-9FEB-71E2678CCD27}" type="slidenum">
              <a:rPr lang="ar-EG" smtClean="0"/>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6F89C34-5025-4429-8A6D-2AE1F0808184}" type="datetimeFigureOut">
              <a:rPr lang="ar-EG" smtClean="0"/>
              <a:t>21/07/1441</a:t>
            </a:fld>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3738AA7E-075F-40AE-9FEB-71E2678CCD27}" type="slidenum">
              <a:rPr lang="ar-EG" smtClean="0"/>
              <a:t>‹#›</a:t>
            </a:fld>
            <a:endParaRPr lang="ar-EG"/>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6F89C34-5025-4429-8A6D-2AE1F0808184}" type="datetimeFigureOut">
              <a:rPr lang="ar-EG" smtClean="0"/>
              <a:t>21/07/1441</a:t>
            </a:fld>
            <a:endParaRPr lang="ar-EG"/>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EG"/>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738AA7E-075F-40AE-9FEB-71E2678CCD27}" type="slidenum">
              <a:rPr lang="ar-EG" smtClean="0"/>
              <a:t>‹#›</a:t>
            </a:fld>
            <a:endParaRPr lang="ar-EG"/>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8C6E240-1C1B-4F1C-BB22-300C1FB90312}" type="datetimeFigureOut">
              <a:rPr lang="ar-EG" smtClean="0">
                <a:solidFill>
                  <a:srgbClr val="575F6D"/>
                </a:solidFill>
              </a:rPr>
              <a:pPr/>
              <a:t>21/07/1441</a:t>
            </a:fld>
            <a:endParaRPr lang="ar-EG">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EG">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1247762-B80D-4DBB-A075-9B74DD1A6B5E}" type="slidenum">
              <a:rPr lang="ar-EG" smtClean="0"/>
              <a:pPr/>
              <a:t>‹#›</a:t>
            </a:fld>
            <a:endParaRPr lang="ar-EG"/>
          </a:p>
        </p:txBody>
      </p:sp>
    </p:spTree>
    <p:extLst>
      <p:ext uri="{BB962C8B-B14F-4D97-AF65-F5344CB8AC3E}">
        <p14:creationId xmlns:p14="http://schemas.microsoft.com/office/powerpoint/2010/main" val="16647145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204864"/>
            <a:ext cx="8458200" cy="1222375"/>
          </a:xfrm>
        </p:spPr>
        <p:txBody>
          <a:bodyPr/>
          <a:lstStyle/>
          <a:p>
            <a:r>
              <a:rPr lang="en-US" dirty="0">
                <a:solidFill>
                  <a:schemeClr val="tx1"/>
                </a:solidFill>
                <a:latin typeface="AdvGulliv-R"/>
              </a:rPr>
              <a:t>Land reclamation</a:t>
            </a:r>
            <a:endParaRPr lang="ar-EG" dirty="0">
              <a:solidFill>
                <a:schemeClr val="tx1"/>
              </a:solidFill>
            </a:endParaRPr>
          </a:p>
        </p:txBody>
      </p:sp>
      <p:sp>
        <p:nvSpPr>
          <p:cNvPr id="3" name="Subtitle 2"/>
          <p:cNvSpPr>
            <a:spLocks noGrp="1"/>
          </p:cNvSpPr>
          <p:nvPr>
            <p:ph type="subTitle" idx="1"/>
          </p:nvPr>
        </p:nvSpPr>
        <p:spPr>
          <a:xfrm>
            <a:off x="1371600" y="3645023"/>
            <a:ext cx="6400800" cy="1384177"/>
          </a:xfrm>
        </p:spPr>
        <p:txBody>
          <a:bodyPr/>
          <a:lstStyle/>
          <a:p>
            <a:r>
              <a:rPr lang="en-US" dirty="0">
                <a:solidFill>
                  <a:srgbClr val="C00000"/>
                </a:solidFill>
              </a:rPr>
              <a:t>Dr. Rasha Abou Samra</a:t>
            </a:r>
          </a:p>
          <a:p>
            <a:endParaRPr lang="ar-EG" dirty="0"/>
          </a:p>
        </p:txBody>
      </p:sp>
    </p:spTree>
    <p:extLst>
      <p:ext uri="{BB962C8B-B14F-4D97-AF65-F5344CB8AC3E}">
        <p14:creationId xmlns:p14="http://schemas.microsoft.com/office/powerpoint/2010/main" val="2137916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32656"/>
            <a:ext cx="7498080" cy="5915744"/>
          </a:xfrm>
        </p:spPr>
        <p:txBody>
          <a:bodyPr>
            <a:normAutofit/>
          </a:bodyPr>
          <a:lstStyle/>
          <a:p>
            <a:pPr algn="just" rtl="0">
              <a:lnSpc>
                <a:spcPct val="150000"/>
              </a:lnSpc>
            </a:pPr>
            <a:r>
              <a:rPr lang="en-US" sz="2400" b="1" dirty="0">
                <a:solidFill>
                  <a:srgbClr val="C00000"/>
                </a:solidFill>
              </a:rPr>
              <a:t>When P fertilizer is added to </a:t>
            </a:r>
            <a:r>
              <a:rPr lang="en-US" sz="2400" b="1" dirty="0" smtClean="0">
                <a:solidFill>
                  <a:srgbClr val="C00000"/>
                </a:solidFill>
              </a:rPr>
              <a:t>calcareous soils</a:t>
            </a:r>
            <a:r>
              <a:rPr lang="en-US" sz="2400" b="1" dirty="0">
                <a:solidFill>
                  <a:srgbClr val="C00000"/>
                </a:solidFill>
              </a:rPr>
              <a:t>, a series of fixation reactions </a:t>
            </a:r>
            <a:r>
              <a:rPr lang="en-US" sz="2400" b="1" dirty="0" smtClean="0">
                <a:solidFill>
                  <a:srgbClr val="C00000"/>
                </a:solidFill>
              </a:rPr>
              <a:t>occur that </a:t>
            </a:r>
            <a:r>
              <a:rPr lang="en-US" sz="2400" b="1" dirty="0">
                <a:solidFill>
                  <a:srgbClr val="C00000"/>
                </a:solidFill>
              </a:rPr>
              <a:t>gradually decrease its </a:t>
            </a:r>
            <a:r>
              <a:rPr lang="en-US" sz="2400" b="1" dirty="0" smtClean="0">
                <a:solidFill>
                  <a:srgbClr val="C00000"/>
                </a:solidFill>
              </a:rPr>
              <a:t>solubility and </a:t>
            </a:r>
            <a:r>
              <a:rPr lang="en-US" sz="2400" b="1" dirty="0">
                <a:solidFill>
                  <a:srgbClr val="C00000"/>
                </a:solidFill>
              </a:rPr>
              <a:t>eventually its availability to plants</a:t>
            </a:r>
            <a:r>
              <a:rPr lang="en-US" sz="2400" b="1" dirty="0" smtClean="0">
                <a:solidFill>
                  <a:srgbClr val="C00000"/>
                </a:solidFill>
              </a:rPr>
              <a:t>.</a:t>
            </a:r>
          </a:p>
          <a:p>
            <a:pPr algn="just" rtl="0">
              <a:lnSpc>
                <a:spcPct val="150000"/>
              </a:lnSpc>
            </a:pPr>
            <a:r>
              <a:rPr lang="en-US" sz="2400" b="1" dirty="0"/>
              <a:t>Phosphorus "fixation" is a combination </a:t>
            </a:r>
            <a:r>
              <a:rPr lang="en-US" sz="2400" b="1" dirty="0" smtClean="0"/>
              <a:t>of surface </a:t>
            </a:r>
            <a:r>
              <a:rPr lang="en-US" sz="2400" b="1" dirty="0"/>
              <a:t>adsorption on both clay and </a:t>
            </a:r>
            <a:r>
              <a:rPr lang="en-US" sz="2400" b="1" dirty="0" smtClean="0"/>
              <a:t>lime surfaces</a:t>
            </a:r>
            <a:r>
              <a:rPr lang="en-US" sz="2400" b="1" dirty="0"/>
              <a:t>, and </a:t>
            </a:r>
            <a:r>
              <a:rPr lang="en-US" sz="2400" b="1" dirty="0" smtClean="0"/>
              <a:t>precipitation of various calcium phosphate </a:t>
            </a:r>
            <a:r>
              <a:rPr lang="en-US" sz="2400" b="1" dirty="0"/>
              <a:t>minerals</a:t>
            </a:r>
            <a:r>
              <a:rPr lang="en-US" sz="2400" b="1" dirty="0" smtClean="0"/>
              <a:t>.</a:t>
            </a:r>
          </a:p>
          <a:p>
            <a:pPr algn="just" rtl="0">
              <a:lnSpc>
                <a:spcPct val="150000"/>
              </a:lnSpc>
            </a:pPr>
            <a:endParaRPr lang="ar-EG" sz="2400" b="1" dirty="0"/>
          </a:p>
        </p:txBody>
      </p:sp>
    </p:spTree>
    <p:extLst>
      <p:ext uri="{BB962C8B-B14F-4D97-AF65-F5344CB8AC3E}">
        <p14:creationId xmlns:p14="http://schemas.microsoft.com/office/powerpoint/2010/main" val="2892896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04664"/>
            <a:ext cx="7498080" cy="5843736"/>
          </a:xfrm>
        </p:spPr>
        <p:txBody>
          <a:bodyPr>
            <a:normAutofit fontScale="85000" lnSpcReduction="10000"/>
          </a:bodyPr>
          <a:lstStyle/>
          <a:p>
            <a:pPr algn="just" rtl="0">
              <a:lnSpc>
                <a:spcPct val="150000"/>
              </a:lnSpc>
            </a:pPr>
            <a:r>
              <a:rPr lang="en-US" sz="2400" b="1" dirty="0"/>
              <a:t>While </a:t>
            </a:r>
            <a:r>
              <a:rPr lang="en-US" sz="2400" b="1" dirty="0" smtClean="0"/>
              <a:t>the total </a:t>
            </a:r>
            <a:r>
              <a:rPr lang="en-US" sz="2400" b="1" dirty="0"/>
              <a:t>lime </a:t>
            </a:r>
            <a:r>
              <a:rPr lang="en-US" sz="2400" b="1" dirty="0" smtClean="0"/>
              <a:t>content of </a:t>
            </a:r>
            <a:r>
              <a:rPr lang="en-US" sz="2400" b="1" dirty="0"/>
              <a:t>a soil </a:t>
            </a:r>
            <a:r>
              <a:rPr lang="en-US" sz="2400" b="1" dirty="0" smtClean="0"/>
              <a:t>is important for predicting </a:t>
            </a:r>
            <a:r>
              <a:rPr lang="en-US" sz="2400" b="1" dirty="0"/>
              <a:t>P reactions</a:t>
            </a:r>
            <a:r>
              <a:rPr lang="en-US" sz="2400" b="1" dirty="0" smtClean="0"/>
              <a:t>, the lime particle </a:t>
            </a:r>
            <a:r>
              <a:rPr lang="en-US" sz="2400" b="1" dirty="0"/>
              <a:t>size (</a:t>
            </a:r>
            <a:r>
              <a:rPr lang="en-US" sz="2400" b="1" dirty="0" smtClean="0"/>
              <a:t>and its </a:t>
            </a:r>
            <a:r>
              <a:rPr lang="en-US" sz="2400" b="1" dirty="0"/>
              <a:t>effect on </a:t>
            </a:r>
            <a:r>
              <a:rPr lang="en-US" sz="2400" b="1" dirty="0" smtClean="0"/>
              <a:t>reactive surface </a:t>
            </a:r>
            <a:r>
              <a:rPr lang="en-US" sz="2400" b="1" dirty="0"/>
              <a:t>area</a:t>
            </a:r>
            <a:r>
              <a:rPr lang="en-US" sz="2400" b="1" dirty="0" smtClean="0"/>
              <a:t>) is </a:t>
            </a:r>
            <a:r>
              <a:rPr lang="en-US" sz="2400" b="1" dirty="0"/>
              <a:t>often a </a:t>
            </a:r>
            <a:r>
              <a:rPr lang="en-US" sz="2400" b="1" dirty="0" smtClean="0"/>
              <a:t>better predictor </a:t>
            </a:r>
            <a:r>
              <a:rPr lang="en-US" sz="2400" b="1" dirty="0"/>
              <a:t>of </a:t>
            </a:r>
            <a:r>
              <a:rPr lang="en-US" sz="2400" b="1" dirty="0" smtClean="0"/>
              <a:t>P behavior.</a:t>
            </a:r>
          </a:p>
          <a:p>
            <a:pPr algn="just" rtl="0">
              <a:lnSpc>
                <a:spcPct val="150000"/>
              </a:lnSpc>
            </a:pPr>
            <a:r>
              <a:rPr lang="en-US" sz="2400" b="1" dirty="0" smtClean="0">
                <a:solidFill>
                  <a:srgbClr val="C00000"/>
                </a:solidFill>
              </a:rPr>
              <a:t>Although a calcareous soil </a:t>
            </a:r>
            <a:r>
              <a:rPr lang="en-US" sz="2400" b="1" dirty="0">
                <a:solidFill>
                  <a:srgbClr val="C00000"/>
                </a:solidFill>
              </a:rPr>
              <a:t>may </a:t>
            </a:r>
            <a:r>
              <a:rPr lang="en-US" sz="2400" b="1" dirty="0" smtClean="0">
                <a:solidFill>
                  <a:srgbClr val="C00000"/>
                </a:solidFill>
              </a:rPr>
              <a:t>be dominated by free </a:t>
            </a:r>
            <a:r>
              <a:rPr lang="en-US" sz="2400" b="1" dirty="0">
                <a:solidFill>
                  <a:srgbClr val="C00000"/>
                </a:solidFill>
              </a:rPr>
              <a:t>lime, it may also contain </a:t>
            </a:r>
            <a:r>
              <a:rPr lang="en-US" sz="2400" b="1" dirty="0" smtClean="0">
                <a:solidFill>
                  <a:srgbClr val="C00000"/>
                </a:solidFill>
              </a:rPr>
              <a:t>significant amounts </a:t>
            </a:r>
            <a:r>
              <a:rPr lang="en-US" sz="2400" b="1" dirty="0">
                <a:solidFill>
                  <a:srgbClr val="C00000"/>
                </a:solidFill>
              </a:rPr>
              <a:t>of iron (Fe), aluminum (Al), </a:t>
            </a:r>
            <a:r>
              <a:rPr lang="en-US" sz="2400" b="1" dirty="0" smtClean="0">
                <a:solidFill>
                  <a:srgbClr val="C00000"/>
                </a:solidFill>
              </a:rPr>
              <a:t>and manganese </a:t>
            </a:r>
            <a:r>
              <a:rPr lang="en-US" sz="2400" b="1" dirty="0">
                <a:solidFill>
                  <a:srgbClr val="C00000"/>
                </a:solidFill>
              </a:rPr>
              <a:t>(Mn)...either as discrete minerals</a:t>
            </a:r>
            <a:r>
              <a:rPr lang="en-US" sz="2400" b="1" dirty="0" smtClean="0">
                <a:solidFill>
                  <a:srgbClr val="C00000"/>
                </a:solidFill>
              </a:rPr>
              <a:t>, as </a:t>
            </a:r>
            <a:r>
              <a:rPr lang="en-US" sz="2400" b="1" dirty="0">
                <a:solidFill>
                  <a:srgbClr val="C00000"/>
                </a:solidFill>
              </a:rPr>
              <a:t>coatings on soil particles, </a:t>
            </a:r>
            <a:r>
              <a:rPr lang="en-US" sz="2400" b="1" dirty="0" smtClean="0">
                <a:solidFill>
                  <a:srgbClr val="C00000"/>
                </a:solidFill>
              </a:rPr>
              <a:t>or complexed </a:t>
            </a:r>
            <a:r>
              <a:rPr lang="en-US" sz="2400" b="1" dirty="0">
                <a:solidFill>
                  <a:srgbClr val="C00000"/>
                </a:solidFill>
              </a:rPr>
              <a:t>with soil organic matter. </a:t>
            </a:r>
            <a:endParaRPr lang="en-US" sz="2400" b="1" dirty="0" smtClean="0">
              <a:solidFill>
                <a:srgbClr val="C00000"/>
              </a:solidFill>
            </a:endParaRPr>
          </a:p>
          <a:p>
            <a:pPr algn="just" rtl="0">
              <a:lnSpc>
                <a:spcPct val="150000"/>
              </a:lnSpc>
            </a:pPr>
            <a:r>
              <a:rPr lang="en-US" sz="2400" b="1" dirty="0" smtClean="0"/>
              <a:t>These metals </a:t>
            </a:r>
            <a:r>
              <a:rPr lang="en-US" sz="2400" b="1" dirty="0"/>
              <a:t>provide strong sorption sites for </a:t>
            </a:r>
            <a:r>
              <a:rPr lang="en-US" sz="2400" b="1" dirty="0" smtClean="0"/>
              <a:t>P and </a:t>
            </a:r>
            <a:r>
              <a:rPr lang="en-US" sz="2400" b="1" dirty="0"/>
              <a:t>are frequently more significant in </a:t>
            </a:r>
            <a:r>
              <a:rPr lang="en-US" sz="2400" b="1" dirty="0" smtClean="0"/>
              <a:t>controlling P </a:t>
            </a:r>
            <a:r>
              <a:rPr lang="en-US" sz="2400" b="1" dirty="0"/>
              <a:t>solubility in calcareous soils </a:t>
            </a:r>
            <a:r>
              <a:rPr lang="en-US" sz="2400" b="1" dirty="0" smtClean="0"/>
              <a:t>than lime </a:t>
            </a:r>
            <a:r>
              <a:rPr lang="en-US" sz="2400" b="1" dirty="0"/>
              <a:t>itself.</a:t>
            </a:r>
            <a:endParaRPr lang="ar-EG" sz="2400" b="1" dirty="0"/>
          </a:p>
        </p:txBody>
      </p:sp>
    </p:spTree>
    <p:extLst>
      <p:ext uri="{BB962C8B-B14F-4D97-AF65-F5344CB8AC3E}">
        <p14:creationId xmlns:p14="http://schemas.microsoft.com/office/powerpoint/2010/main" val="3540467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04664"/>
            <a:ext cx="7498080" cy="5843736"/>
          </a:xfrm>
        </p:spPr>
        <p:txBody>
          <a:bodyPr>
            <a:normAutofit/>
          </a:bodyPr>
          <a:lstStyle/>
          <a:p>
            <a:pPr algn="just" rtl="0">
              <a:lnSpc>
                <a:spcPct val="150000"/>
              </a:lnSpc>
            </a:pPr>
            <a:r>
              <a:rPr lang="en-US" sz="2400" b="1" dirty="0"/>
              <a:t>As fertilizer P reacts in calcareous soils</a:t>
            </a:r>
            <a:r>
              <a:rPr lang="en-US" sz="2400" b="1" dirty="0" smtClean="0"/>
              <a:t>, it </a:t>
            </a:r>
            <a:r>
              <a:rPr lang="en-US" sz="2400" b="1" dirty="0"/>
              <a:t>is converted to less soluble </a:t>
            </a:r>
            <a:r>
              <a:rPr lang="en-US" sz="2400" b="1" dirty="0" smtClean="0"/>
              <a:t>compounds such </a:t>
            </a:r>
            <a:r>
              <a:rPr lang="en-US" sz="2400" b="1" dirty="0"/>
              <a:t>as dicalcium phosphate dihydrate or octacalcium phosphate. In some cases </a:t>
            </a:r>
            <a:r>
              <a:rPr lang="en-US" sz="2400" b="1" dirty="0" smtClean="0"/>
              <a:t>it may </a:t>
            </a:r>
            <a:r>
              <a:rPr lang="en-US" sz="2400" b="1" dirty="0"/>
              <a:t>eventually convert to hydroxyapatite</a:t>
            </a:r>
            <a:r>
              <a:rPr lang="en-US" sz="2400" b="1" dirty="0" smtClean="0"/>
              <a:t>.</a:t>
            </a:r>
          </a:p>
          <a:p>
            <a:pPr algn="just" rtl="0">
              <a:lnSpc>
                <a:spcPct val="150000"/>
              </a:lnSpc>
            </a:pPr>
            <a:r>
              <a:rPr lang="en-US" sz="2400" b="1" dirty="0">
                <a:solidFill>
                  <a:srgbClr val="C00000"/>
                </a:solidFill>
              </a:rPr>
              <a:t>A variety of management practices can </a:t>
            </a:r>
            <a:r>
              <a:rPr lang="en-US" sz="2400" b="1" dirty="0" smtClean="0">
                <a:solidFill>
                  <a:srgbClr val="C00000"/>
                </a:solidFill>
              </a:rPr>
              <a:t>be used </a:t>
            </a:r>
            <a:r>
              <a:rPr lang="en-US" sz="2400" b="1" dirty="0">
                <a:solidFill>
                  <a:srgbClr val="C00000"/>
                </a:solidFill>
              </a:rPr>
              <a:t>to slow these natural fixation </a:t>
            </a:r>
            <a:r>
              <a:rPr lang="en-US" sz="2400" b="1" dirty="0" smtClean="0">
                <a:solidFill>
                  <a:srgbClr val="C00000"/>
                </a:solidFill>
              </a:rPr>
              <a:t>processes and </a:t>
            </a:r>
            <a:r>
              <a:rPr lang="en-US" sz="2400" b="1" dirty="0">
                <a:solidFill>
                  <a:srgbClr val="C00000"/>
                </a:solidFill>
              </a:rPr>
              <a:t>increase the efficiency of </a:t>
            </a:r>
            <a:r>
              <a:rPr lang="en-US" sz="2400" b="1" dirty="0" smtClean="0">
                <a:solidFill>
                  <a:srgbClr val="C00000"/>
                </a:solidFill>
              </a:rPr>
              <a:t>applied fertilizer </a:t>
            </a:r>
            <a:r>
              <a:rPr lang="en-US" sz="2400" b="1" dirty="0">
                <a:solidFill>
                  <a:srgbClr val="C00000"/>
                </a:solidFill>
              </a:rPr>
              <a:t>for crop growth.</a:t>
            </a:r>
            <a:endParaRPr lang="ar-EG" sz="2400" b="1" dirty="0">
              <a:solidFill>
                <a:srgbClr val="C00000"/>
              </a:solidFill>
            </a:endParaRPr>
          </a:p>
        </p:txBody>
      </p:sp>
    </p:spTree>
    <p:extLst>
      <p:ext uri="{BB962C8B-B14F-4D97-AF65-F5344CB8AC3E}">
        <p14:creationId xmlns:p14="http://schemas.microsoft.com/office/powerpoint/2010/main" val="2665156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32656"/>
            <a:ext cx="7498080" cy="5915744"/>
          </a:xfrm>
        </p:spPr>
        <p:txBody>
          <a:bodyPr>
            <a:normAutofit fontScale="85000" lnSpcReduction="10000"/>
          </a:bodyPr>
          <a:lstStyle/>
          <a:p>
            <a:pPr algn="just" rtl="0">
              <a:lnSpc>
                <a:spcPct val="150000"/>
              </a:lnSpc>
            </a:pPr>
            <a:r>
              <a:rPr lang="en-US" sz="2400" b="1" dirty="0">
                <a:solidFill>
                  <a:srgbClr val="C00000"/>
                </a:solidFill>
              </a:rPr>
              <a:t>Number of the factors controlling P </a:t>
            </a:r>
            <a:r>
              <a:rPr lang="en-US" sz="2400" b="1" dirty="0" smtClean="0">
                <a:solidFill>
                  <a:srgbClr val="C00000"/>
                </a:solidFill>
              </a:rPr>
              <a:t>availability:</a:t>
            </a:r>
          </a:p>
          <a:p>
            <a:pPr algn="just" rtl="0">
              <a:lnSpc>
                <a:spcPct val="150000"/>
              </a:lnSpc>
            </a:pPr>
            <a:r>
              <a:rPr lang="en-US" sz="3000" b="1" i="1" u="sng" dirty="0" smtClean="0"/>
              <a:t>Time</a:t>
            </a:r>
          </a:p>
          <a:p>
            <a:pPr algn="just" rtl="0">
              <a:lnSpc>
                <a:spcPct val="150000"/>
              </a:lnSpc>
            </a:pPr>
            <a:r>
              <a:rPr lang="en-US" sz="2400" b="1" dirty="0" smtClean="0">
                <a:solidFill>
                  <a:srgbClr val="C00000"/>
                </a:solidFill>
              </a:rPr>
              <a:t>Insoluble </a:t>
            </a:r>
            <a:r>
              <a:rPr lang="en-US" sz="2400" b="1" dirty="0">
                <a:solidFill>
                  <a:srgbClr val="C00000"/>
                </a:solidFill>
              </a:rPr>
              <a:t>rock P is treated </a:t>
            </a:r>
            <a:r>
              <a:rPr lang="en-US" sz="2400" b="1" dirty="0" smtClean="0">
                <a:solidFill>
                  <a:srgbClr val="C00000"/>
                </a:solidFill>
              </a:rPr>
              <a:t>after mining </a:t>
            </a:r>
            <a:r>
              <a:rPr lang="en-US" sz="2400" b="1" dirty="0">
                <a:solidFill>
                  <a:srgbClr val="C00000"/>
                </a:solidFill>
              </a:rPr>
              <a:t>from geologic deposits to </a:t>
            </a:r>
            <a:r>
              <a:rPr lang="en-US" sz="2400" b="1" dirty="0" smtClean="0">
                <a:solidFill>
                  <a:srgbClr val="C00000"/>
                </a:solidFill>
              </a:rPr>
              <a:t>enhance its </a:t>
            </a:r>
            <a:r>
              <a:rPr lang="en-US" sz="2400" b="1" dirty="0">
                <a:solidFill>
                  <a:srgbClr val="C00000"/>
                </a:solidFill>
              </a:rPr>
              <a:t>solubility and usefulness </a:t>
            </a:r>
            <a:r>
              <a:rPr lang="en-US" sz="2400" b="1" dirty="0" smtClean="0">
                <a:solidFill>
                  <a:srgbClr val="C00000"/>
                </a:solidFill>
              </a:rPr>
              <a:t>for plants</a:t>
            </a:r>
            <a:r>
              <a:rPr lang="en-US" sz="2400" b="1" dirty="0">
                <a:solidFill>
                  <a:srgbClr val="C00000"/>
                </a:solidFill>
              </a:rPr>
              <a:t>. </a:t>
            </a:r>
            <a:endParaRPr lang="en-US" sz="2400" b="1" dirty="0" smtClean="0">
              <a:solidFill>
                <a:srgbClr val="C00000"/>
              </a:solidFill>
            </a:endParaRPr>
          </a:p>
          <a:p>
            <a:pPr algn="just" rtl="0">
              <a:lnSpc>
                <a:spcPct val="150000"/>
              </a:lnSpc>
            </a:pPr>
            <a:r>
              <a:rPr lang="en-US" sz="2400" b="1" dirty="0" smtClean="0"/>
              <a:t>Fertilizer </a:t>
            </a:r>
            <a:r>
              <a:rPr lang="en-US" sz="2400" b="1" dirty="0"/>
              <a:t>P is most soluble </a:t>
            </a:r>
            <a:r>
              <a:rPr lang="en-US" sz="2400" b="1" dirty="0" smtClean="0"/>
              <a:t>immediately after </a:t>
            </a:r>
            <a:r>
              <a:rPr lang="en-US" sz="2400" b="1" dirty="0"/>
              <a:t>addition to soil, then it </a:t>
            </a:r>
            <a:r>
              <a:rPr lang="en-US" sz="2400" b="1" dirty="0" smtClean="0"/>
              <a:t>undergoes many </a:t>
            </a:r>
            <a:r>
              <a:rPr lang="en-US" sz="2400" b="1" dirty="0"/>
              <a:t>chemical reactions that </a:t>
            </a:r>
            <a:r>
              <a:rPr lang="en-US" sz="2400" b="1" dirty="0" smtClean="0"/>
              <a:t>result in </a:t>
            </a:r>
            <a:r>
              <a:rPr lang="en-US" sz="2400" b="1" dirty="0"/>
              <a:t>gradually diminished </a:t>
            </a:r>
            <a:r>
              <a:rPr lang="en-US" sz="2400" b="1" dirty="0" smtClean="0"/>
              <a:t>solubility .</a:t>
            </a:r>
            <a:endParaRPr lang="en-US" sz="2400" b="1" dirty="0"/>
          </a:p>
          <a:p>
            <a:pPr algn="just" rtl="0">
              <a:lnSpc>
                <a:spcPct val="150000"/>
              </a:lnSpc>
            </a:pPr>
            <a:r>
              <a:rPr lang="en-US" sz="2400" b="1" dirty="0">
                <a:solidFill>
                  <a:srgbClr val="C00000"/>
                </a:solidFill>
              </a:rPr>
              <a:t>Residual fertilizer P continues to </a:t>
            </a:r>
            <a:r>
              <a:rPr lang="en-US" sz="2400" b="1" dirty="0" smtClean="0">
                <a:solidFill>
                  <a:srgbClr val="C00000"/>
                </a:solidFill>
              </a:rPr>
              <a:t>be available </a:t>
            </a:r>
            <a:r>
              <a:rPr lang="en-US" sz="2400" b="1" dirty="0">
                <a:solidFill>
                  <a:srgbClr val="C00000"/>
                </a:solidFill>
              </a:rPr>
              <a:t>for plant uptake for many years</a:t>
            </a:r>
            <a:r>
              <a:rPr lang="en-US" sz="2400" b="1" dirty="0" smtClean="0">
                <a:solidFill>
                  <a:srgbClr val="C00000"/>
                </a:solidFill>
              </a:rPr>
              <a:t>, but </a:t>
            </a:r>
            <a:r>
              <a:rPr lang="en-US" sz="2400" b="1" dirty="0">
                <a:solidFill>
                  <a:srgbClr val="C00000"/>
                </a:solidFill>
              </a:rPr>
              <a:t>freshly applied P is generally </a:t>
            </a:r>
            <a:r>
              <a:rPr lang="en-US" sz="2400" b="1" dirty="0" smtClean="0">
                <a:solidFill>
                  <a:srgbClr val="C00000"/>
                </a:solidFill>
              </a:rPr>
              <a:t>most soluble </a:t>
            </a:r>
            <a:r>
              <a:rPr lang="en-US" sz="2400" b="1" dirty="0">
                <a:solidFill>
                  <a:srgbClr val="C00000"/>
                </a:solidFill>
              </a:rPr>
              <a:t>and available for plant uptake.</a:t>
            </a:r>
            <a:endParaRPr lang="ar-EG" sz="2400" b="1" dirty="0">
              <a:solidFill>
                <a:srgbClr val="C00000"/>
              </a:solidFill>
            </a:endParaRPr>
          </a:p>
        </p:txBody>
      </p:sp>
    </p:spTree>
    <p:extLst>
      <p:ext uri="{BB962C8B-B14F-4D97-AF65-F5344CB8AC3E}">
        <p14:creationId xmlns:p14="http://schemas.microsoft.com/office/powerpoint/2010/main" val="2863697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60648"/>
            <a:ext cx="7498080" cy="5987752"/>
          </a:xfrm>
        </p:spPr>
        <p:txBody>
          <a:bodyPr>
            <a:normAutofit/>
          </a:bodyPr>
          <a:lstStyle/>
          <a:p>
            <a:pPr algn="l" rtl="0"/>
            <a:r>
              <a:rPr lang="en-US" sz="2800" b="1" i="1" u="sng" dirty="0"/>
              <a:t>Phosphorus Fertilizer </a:t>
            </a:r>
            <a:r>
              <a:rPr lang="en-US" sz="2800" b="1" i="1" u="sng" dirty="0" smtClean="0"/>
              <a:t>Source</a:t>
            </a:r>
          </a:p>
          <a:p>
            <a:pPr algn="just" rtl="0">
              <a:lnSpc>
                <a:spcPct val="150000"/>
              </a:lnSpc>
            </a:pPr>
            <a:r>
              <a:rPr lang="en-US" sz="2400" b="1" dirty="0">
                <a:solidFill>
                  <a:srgbClr val="C00000"/>
                </a:solidFill>
              </a:rPr>
              <a:t>The selection </a:t>
            </a:r>
            <a:r>
              <a:rPr lang="en-US" sz="2400" b="1" dirty="0" smtClean="0">
                <a:solidFill>
                  <a:srgbClr val="C00000"/>
                </a:solidFill>
              </a:rPr>
              <a:t>of a </a:t>
            </a:r>
            <a:r>
              <a:rPr lang="en-US" sz="2400" b="1" dirty="0">
                <a:solidFill>
                  <a:srgbClr val="C00000"/>
                </a:solidFill>
              </a:rPr>
              <a:t>specific P source should be based on </a:t>
            </a:r>
            <a:r>
              <a:rPr lang="en-US" sz="2400" b="1" dirty="0" smtClean="0">
                <a:solidFill>
                  <a:srgbClr val="C00000"/>
                </a:solidFill>
              </a:rPr>
              <a:t>other factors </a:t>
            </a:r>
            <a:r>
              <a:rPr lang="en-US" sz="2400" b="1" dirty="0">
                <a:solidFill>
                  <a:srgbClr val="C00000"/>
                </a:solidFill>
              </a:rPr>
              <a:t>such as application equipment</a:t>
            </a:r>
            <a:r>
              <a:rPr lang="en-US" sz="2400" b="1" dirty="0" smtClean="0">
                <a:solidFill>
                  <a:srgbClr val="C00000"/>
                </a:solidFill>
              </a:rPr>
              <a:t>, suitability </a:t>
            </a:r>
            <a:r>
              <a:rPr lang="en-US" sz="2400" b="1" dirty="0">
                <a:solidFill>
                  <a:srgbClr val="C00000"/>
                </a:solidFill>
              </a:rPr>
              <a:t>of fluids or granules, and price</a:t>
            </a:r>
            <a:r>
              <a:rPr lang="en-US" sz="2400" b="1" dirty="0" smtClean="0">
                <a:solidFill>
                  <a:srgbClr val="C00000"/>
                </a:solidFill>
              </a:rPr>
              <a:t>.</a:t>
            </a:r>
          </a:p>
          <a:p>
            <a:pPr algn="just" rtl="0">
              <a:lnSpc>
                <a:spcPct val="150000"/>
              </a:lnSpc>
            </a:pPr>
            <a:r>
              <a:rPr lang="en-US" sz="2400" b="1" dirty="0"/>
              <a:t>For example, </a:t>
            </a:r>
            <a:r>
              <a:rPr lang="en-US" sz="2400" b="1" dirty="0" smtClean="0"/>
              <a:t>recent work </a:t>
            </a:r>
            <a:r>
              <a:rPr lang="en-US" sz="2400" b="1" dirty="0"/>
              <a:t>from Australia in extremely </a:t>
            </a:r>
            <a:r>
              <a:rPr lang="en-US" sz="2400" b="1" dirty="0" smtClean="0"/>
              <a:t>calcareous soils </a:t>
            </a:r>
            <a:r>
              <a:rPr lang="en-US" sz="2400" b="1" dirty="0"/>
              <a:t>has suggested that fluid </a:t>
            </a:r>
            <a:r>
              <a:rPr lang="en-US" sz="2400" b="1" dirty="0" smtClean="0"/>
              <a:t>P sources </a:t>
            </a:r>
            <a:r>
              <a:rPr lang="en-US" sz="2400" b="1" dirty="0"/>
              <a:t>may have somewhat greater </a:t>
            </a:r>
            <a:r>
              <a:rPr lang="en-US" sz="2400" b="1" dirty="0" smtClean="0"/>
              <a:t>solubility and </a:t>
            </a:r>
            <a:r>
              <a:rPr lang="en-US" sz="2400" b="1" dirty="0"/>
              <a:t>enhanced plant availability </a:t>
            </a:r>
            <a:r>
              <a:rPr lang="en-US" sz="2400" b="1" dirty="0" smtClean="0"/>
              <a:t>than granular </a:t>
            </a:r>
            <a:r>
              <a:rPr lang="en-US" sz="2400" b="1" dirty="0"/>
              <a:t>fertilizers.</a:t>
            </a:r>
            <a:endParaRPr lang="ar-EG" sz="2400" b="1" dirty="0"/>
          </a:p>
        </p:txBody>
      </p:sp>
    </p:spTree>
    <p:extLst>
      <p:ext uri="{BB962C8B-B14F-4D97-AF65-F5344CB8AC3E}">
        <p14:creationId xmlns:p14="http://schemas.microsoft.com/office/powerpoint/2010/main" val="2294289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88640"/>
            <a:ext cx="7498080" cy="6059760"/>
          </a:xfrm>
        </p:spPr>
        <p:txBody>
          <a:bodyPr>
            <a:noAutofit/>
          </a:bodyPr>
          <a:lstStyle/>
          <a:p>
            <a:pPr algn="just" rtl="0"/>
            <a:r>
              <a:rPr lang="en-US" sz="2400" b="1" dirty="0">
                <a:solidFill>
                  <a:srgbClr val="C00000"/>
                </a:solidFill>
              </a:rPr>
              <a:t>There is large variability in the </a:t>
            </a:r>
            <a:r>
              <a:rPr lang="en-US" sz="2400" b="1" dirty="0" smtClean="0">
                <a:solidFill>
                  <a:srgbClr val="C00000"/>
                </a:solidFill>
              </a:rPr>
              <a:t>solubility and </a:t>
            </a:r>
            <a:r>
              <a:rPr lang="en-US" sz="2400" b="1" dirty="0">
                <a:solidFill>
                  <a:srgbClr val="C00000"/>
                </a:solidFill>
              </a:rPr>
              <a:t>availability of P from </a:t>
            </a:r>
            <a:r>
              <a:rPr lang="en-US" sz="2400" b="1" dirty="0" smtClean="0">
                <a:solidFill>
                  <a:srgbClr val="C00000"/>
                </a:solidFill>
              </a:rPr>
              <a:t>various materials </a:t>
            </a:r>
            <a:r>
              <a:rPr lang="en-US" sz="2400" b="1" dirty="0">
                <a:solidFill>
                  <a:srgbClr val="C00000"/>
                </a:solidFill>
              </a:rPr>
              <a:t>added to calcareous soil </a:t>
            </a:r>
            <a:endParaRPr lang="en-US" sz="2400" b="1" dirty="0" smtClean="0">
              <a:solidFill>
                <a:srgbClr val="C00000"/>
              </a:solidFill>
            </a:endParaRPr>
          </a:p>
          <a:p>
            <a:pPr algn="just" rtl="0"/>
            <a:r>
              <a:rPr lang="en-US" sz="2400" b="1" dirty="0" smtClean="0"/>
              <a:t>These </a:t>
            </a:r>
            <a:r>
              <a:rPr lang="en-US" sz="2400" b="1" dirty="0"/>
              <a:t>large differences are largely </a:t>
            </a:r>
            <a:r>
              <a:rPr lang="en-US" sz="2400" b="1" dirty="0" smtClean="0"/>
              <a:t>due to </a:t>
            </a:r>
            <a:r>
              <a:rPr lang="en-US" sz="2400" b="1" dirty="0"/>
              <a:t>the unique properties of the materials</a:t>
            </a:r>
            <a:r>
              <a:rPr lang="en-US" sz="2400" b="1" dirty="0" smtClean="0"/>
              <a:t>, rather </a:t>
            </a:r>
            <a:r>
              <a:rPr lang="en-US" sz="2400" b="1" dirty="0"/>
              <a:t>than any unique character </a:t>
            </a:r>
            <a:r>
              <a:rPr lang="en-US" sz="2400" b="1" dirty="0" smtClean="0"/>
              <a:t>associated with </a:t>
            </a:r>
            <a:r>
              <a:rPr lang="en-US" sz="2400" b="1" dirty="0"/>
              <a:t>a specific soil. </a:t>
            </a:r>
            <a:endParaRPr lang="en-US" sz="2400" b="1" dirty="0" smtClean="0"/>
          </a:p>
          <a:p>
            <a:pPr algn="just" rtl="0"/>
            <a:r>
              <a:rPr lang="en-US" sz="2400" b="1" dirty="0" smtClean="0">
                <a:solidFill>
                  <a:srgbClr val="C00000"/>
                </a:solidFill>
              </a:rPr>
              <a:t>For </a:t>
            </a:r>
            <a:r>
              <a:rPr lang="en-US" sz="2400" b="1" dirty="0">
                <a:solidFill>
                  <a:srgbClr val="C00000"/>
                </a:solidFill>
              </a:rPr>
              <a:t>example, </a:t>
            </a:r>
            <a:r>
              <a:rPr lang="en-US" sz="2400" b="1" dirty="0" smtClean="0">
                <a:solidFill>
                  <a:srgbClr val="C00000"/>
                </a:solidFill>
              </a:rPr>
              <a:t>the polymer-coated</a:t>
            </a:r>
            <a:r>
              <a:rPr lang="en-US" sz="2400" b="1" dirty="0">
                <a:solidFill>
                  <a:srgbClr val="C00000"/>
                </a:solidFill>
              </a:rPr>
              <a:t>, slow release P</a:t>
            </a:r>
          </a:p>
          <a:p>
            <a:pPr algn="just" rtl="0"/>
            <a:r>
              <a:rPr lang="en-US" sz="2400" b="1" dirty="0">
                <a:solidFill>
                  <a:srgbClr val="C00000"/>
                </a:solidFill>
              </a:rPr>
              <a:t>source has very low </a:t>
            </a:r>
            <a:r>
              <a:rPr lang="en-US" sz="2400" b="1" dirty="0" smtClean="0">
                <a:solidFill>
                  <a:srgbClr val="C00000"/>
                </a:solidFill>
              </a:rPr>
              <a:t>apparent solubility</a:t>
            </a:r>
            <a:r>
              <a:rPr lang="en-US" sz="2400" b="1" dirty="0">
                <a:solidFill>
                  <a:srgbClr val="C00000"/>
                </a:solidFill>
              </a:rPr>
              <a:t>, but is able to </a:t>
            </a:r>
            <a:r>
              <a:rPr lang="en-US" sz="2400" b="1" dirty="0" smtClean="0">
                <a:solidFill>
                  <a:srgbClr val="C00000"/>
                </a:solidFill>
              </a:rPr>
              <a:t>support high </a:t>
            </a:r>
            <a:r>
              <a:rPr lang="en-US" sz="2400" b="1" dirty="0">
                <a:solidFill>
                  <a:srgbClr val="C00000"/>
                </a:solidFill>
              </a:rPr>
              <a:t>levels of plant P accumulation.</a:t>
            </a:r>
          </a:p>
          <a:p>
            <a:pPr algn="just" rtl="0"/>
            <a:r>
              <a:rPr lang="en-US" sz="2400" b="1" dirty="0"/>
              <a:t>The soluble </a:t>
            </a:r>
            <a:r>
              <a:rPr lang="en-US" sz="2400" b="1" dirty="0" smtClean="0"/>
              <a:t>P sources </a:t>
            </a:r>
            <a:r>
              <a:rPr lang="en-US" sz="2400" b="1" dirty="0"/>
              <a:t>and liquid </a:t>
            </a:r>
            <a:r>
              <a:rPr lang="en-US" sz="2400" b="1" dirty="0" smtClean="0"/>
              <a:t>manures have </a:t>
            </a:r>
            <a:r>
              <a:rPr lang="en-US" sz="2400" b="1" dirty="0"/>
              <a:t>very high solubility </a:t>
            </a:r>
            <a:r>
              <a:rPr lang="en-US" sz="2400" b="1" dirty="0" smtClean="0"/>
              <a:t>and also </a:t>
            </a:r>
            <a:r>
              <a:rPr lang="en-US" sz="2400" b="1" dirty="0"/>
              <a:t>are able to maintain </a:t>
            </a:r>
            <a:r>
              <a:rPr lang="en-US" sz="2400" b="1" dirty="0" smtClean="0"/>
              <a:t>high P </a:t>
            </a:r>
            <a:r>
              <a:rPr lang="en-US" sz="2400" b="1" dirty="0"/>
              <a:t>recovery by barley.</a:t>
            </a:r>
            <a:endParaRPr lang="ar-EG" sz="2400" b="1" dirty="0"/>
          </a:p>
        </p:txBody>
      </p:sp>
    </p:spTree>
    <p:extLst>
      <p:ext uri="{BB962C8B-B14F-4D97-AF65-F5344CB8AC3E}">
        <p14:creationId xmlns:p14="http://schemas.microsoft.com/office/powerpoint/2010/main" val="4055388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548680"/>
            <a:ext cx="7498080" cy="5699720"/>
          </a:xfrm>
        </p:spPr>
        <p:txBody>
          <a:bodyPr>
            <a:normAutofit fontScale="77500" lnSpcReduction="20000"/>
          </a:bodyPr>
          <a:lstStyle/>
          <a:p>
            <a:pPr algn="just" rtl="0"/>
            <a:r>
              <a:rPr lang="en-US" sz="3600" b="1" i="1" u="sng" dirty="0"/>
              <a:t>Organic Matter</a:t>
            </a:r>
          </a:p>
          <a:p>
            <a:pPr algn="just" rtl="0">
              <a:lnSpc>
                <a:spcPct val="160000"/>
              </a:lnSpc>
            </a:pPr>
            <a:r>
              <a:rPr lang="en-US" sz="2700" b="1" dirty="0">
                <a:solidFill>
                  <a:srgbClr val="C00000"/>
                </a:solidFill>
              </a:rPr>
              <a:t>In the soil solution, there are several chemical components that will delay or prevent the reaction of P with lime. </a:t>
            </a:r>
          </a:p>
          <a:p>
            <a:pPr algn="just" rtl="0">
              <a:lnSpc>
                <a:spcPct val="160000"/>
              </a:lnSpc>
            </a:pPr>
            <a:r>
              <a:rPr lang="en-US" sz="2700" b="1" dirty="0"/>
              <a:t>Organic matter has been found to interfere in the fixation reactions of P with lime. </a:t>
            </a:r>
          </a:p>
          <a:p>
            <a:pPr algn="just" rtl="0">
              <a:lnSpc>
                <a:spcPct val="160000"/>
              </a:lnSpc>
            </a:pPr>
            <a:r>
              <a:rPr lang="en-US" sz="2700" b="1" dirty="0">
                <a:solidFill>
                  <a:srgbClr val="C00000"/>
                </a:solidFill>
              </a:rPr>
              <a:t>This inhibition of P fixation may account for the observation that P availability is frequently greater in manured soils and with the addition of humic substances in lime-rich soil. </a:t>
            </a:r>
          </a:p>
          <a:p>
            <a:pPr algn="just" rtl="0">
              <a:lnSpc>
                <a:spcPct val="160000"/>
              </a:lnSpc>
            </a:pPr>
            <a:r>
              <a:rPr lang="en-US" sz="2700" b="1" dirty="0"/>
              <a:t>Higher levels of soluble Fe, Al, and Mn are also related to increased P fixation in calcareous soils.</a:t>
            </a:r>
            <a:endParaRPr lang="ar-EG" sz="2700" b="1" dirty="0"/>
          </a:p>
        </p:txBody>
      </p:sp>
    </p:spTree>
    <p:extLst>
      <p:ext uri="{BB962C8B-B14F-4D97-AF65-F5344CB8AC3E}">
        <p14:creationId xmlns:p14="http://schemas.microsoft.com/office/powerpoint/2010/main" val="554407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04664"/>
            <a:ext cx="7498080" cy="5843736"/>
          </a:xfrm>
        </p:spPr>
        <p:txBody>
          <a:bodyPr>
            <a:normAutofit/>
          </a:bodyPr>
          <a:lstStyle/>
          <a:p>
            <a:pPr algn="just" rtl="0"/>
            <a:r>
              <a:rPr lang="en-US" sz="2800" b="1" i="1" u="sng" dirty="0" smtClean="0"/>
              <a:t>Temperature</a:t>
            </a:r>
            <a:endParaRPr lang="en-US" sz="2800" dirty="0" smtClean="0"/>
          </a:p>
          <a:p>
            <a:pPr algn="just" rtl="0">
              <a:lnSpc>
                <a:spcPct val="150000"/>
              </a:lnSpc>
            </a:pPr>
            <a:r>
              <a:rPr lang="en-US" sz="2400" b="1" dirty="0">
                <a:solidFill>
                  <a:srgbClr val="C00000"/>
                </a:solidFill>
              </a:rPr>
              <a:t>Soil temperature </a:t>
            </a:r>
            <a:r>
              <a:rPr lang="en-US" sz="2400" b="1" dirty="0" smtClean="0">
                <a:solidFill>
                  <a:srgbClr val="C00000"/>
                </a:solidFill>
              </a:rPr>
              <a:t>has two </a:t>
            </a:r>
            <a:r>
              <a:rPr lang="en-US" sz="2400" b="1" dirty="0">
                <a:solidFill>
                  <a:srgbClr val="C00000"/>
                </a:solidFill>
              </a:rPr>
              <a:t>opposing effects on soil P availability.</a:t>
            </a:r>
          </a:p>
          <a:p>
            <a:pPr algn="just" rtl="0">
              <a:lnSpc>
                <a:spcPct val="150000"/>
              </a:lnSpc>
            </a:pPr>
            <a:r>
              <a:rPr lang="en-US" sz="2400" b="1" dirty="0"/>
              <a:t>When fertilizer P is added to soil, it </a:t>
            </a:r>
            <a:r>
              <a:rPr lang="en-US" sz="2400" b="1" dirty="0" smtClean="0"/>
              <a:t>continually reacts </a:t>
            </a:r>
            <a:r>
              <a:rPr lang="en-US" sz="2400" b="1" dirty="0"/>
              <a:t>and forms </a:t>
            </a:r>
            <a:r>
              <a:rPr lang="en-US" sz="2400" b="1" dirty="0" smtClean="0"/>
              <a:t>increasingly stable </a:t>
            </a:r>
            <a:r>
              <a:rPr lang="en-US" sz="2400" b="1" dirty="0"/>
              <a:t>compounds for many months </a:t>
            </a:r>
            <a:r>
              <a:rPr lang="en-US" sz="2400" b="1" dirty="0" smtClean="0"/>
              <a:t>after application</a:t>
            </a:r>
            <a:r>
              <a:rPr lang="en-US" sz="2400" b="1" dirty="0"/>
              <a:t>. </a:t>
            </a:r>
            <a:endParaRPr lang="en-US" sz="2400" b="1" dirty="0" smtClean="0"/>
          </a:p>
          <a:p>
            <a:pPr algn="just" rtl="0">
              <a:lnSpc>
                <a:spcPct val="150000"/>
              </a:lnSpc>
            </a:pPr>
            <a:r>
              <a:rPr lang="en-US" sz="2400" b="1" dirty="0" smtClean="0">
                <a:solidFill>
                  <a:srgbClr val="C00000"/>
                </a:solidFill>
              </a:rPr>
              <a:t>The </a:t>
            </a:r>
            <a:r>
              <a:rPr lang="en-US" sz="2400" b="1" dirty="0">
                <a:solidFill>
                  <a:srgbClr val="C00000"/>
                </a:solidFill>
              </a:rPr>
              <a:t>kinetics of the </a:t>
            </a:r>
            <a:r>
              <a:rPr lang="en-US" sz="2400" b="1" dirty="0" smtClean="0">
                <a:solidFill>
                  <a:srgbClr val="C00000"/>
                </a:solidFill>
              </a:rPr>
              <a:t>conversion of </a:t>
            </a:r>
            <a:r>
              <a:rPr lang="en-US" sz="2400" b="1" dirty="0">
                <a:solidFill>
                  <a:srgbClr val="C00000"/>
                </a:solidFill>
              </a:rPr>
              <a:t>P to less soluble forms is more </a:t>
            </a:r>
            <a:r>
              <a:rPr lang="en-US" sz="2400" b="1" dirty="0" smtClean="0">
                <a:solidFill>
                  <a:srgbClr val="C00000"/>
                </a:solidFill>
              </a:rPr>
              <a:t>rapid under </a:t>
            </a:r>
            <a:r>
              <a:rPr lang="en-US" sz="2400" b="1" dirty="0">
                <a:solidFill>
                  <a:srgbClr val="C00000"/>
                </a:solidFill>
              </a:rPr>
              <a:t>warmer conditions than in cooler soil</a:t>
            </a:r>
            <a:endParaRPr lang="ar-EG" sz="2400" b="1" dirty="0">
              <a:solidFill>
                <a:srgbClr val="C00000"/>
              </a:solidFill>
            </a:endParaRPr>
          </a:p>
        </p:txBody>
      </p:sp>
    </p:spTree>
    <p:extLst>
      <p:ext uri="{BB962C8B-B14F-4D97-AF65-F5344CB8AC3E}">
        <p14:creationId xmlns:p14="http://schemas.microsoft.com/office/powerpoint/2010/main" val="3060903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548680"/>
            <a:ext cx="7498080" cy="5699720"/>
          </a:xfrm>
        </p:spPr>
        <p:txBody>
          <a:bodyPr>
            <a:normAutofit lnSpcReduction="10000"/>
          </a:bodyPr>
          <a:lstStyle/>
          <a:p>
            <a:pPr algn="just" rtl="0">
              <a:lnSpc>
                <a:spcPct val="150000"/>
              </a:lnSpc>
            </a:pPr>
            <a:r>
              <a:rPr lang="en-US" sz="2400" b="1" dirty="0">
                <a:solidFill>
                  <a:srgbClr val="C00000"/>
                </a:solidFill>
              </a:rPr>
              <a:t>An opposite effect occurs as </a:t>
            </a:r>
            <a:r>
              <a:rPr lang="en-US" sz="2400" b="1" dirty="0" smtClean="0">
                <a:solidFill>
                  <a:srgbClr val="C00000"/>
                </a:solidFill>
              </a:rPr>
              <a:t>increased soil </a:t>
            </a:r>
            <a:r>
              <a:rPr lang="en-US" sz="2400" b="1" dirty="0">
                <a:solidFill>
                  <a:srgbClr val="C00000"/>
                </a:solidFill>
              </a:rPr>
              <a:t>temperature raises the solubility of </a:t>
            </a:r>
            <a:r>
              <a:rPr lang="en-US" sz="2400" b="1" dirty="0" smtClean="0">
                <a:solidFill>
                  <a:srgbClr val="C00000"/>
                </a:solidFill>
              </a:rPr>
              <a:t>soil P </a:t>
            </a:r>
            <a:r>
              <a:rPr lang="en-US" sz="2400" b="1" dirty="0">
                <a:solidFill>
                  <a:srgbClr val="C00000"/>
                </a:solidFill>
              </a:rPr>
              <a:t>forms (both adsorbed or precipitated P).</a:t>
            </a:r>
          </a:p>
          <a:p>
            <a:pPr algn="just" rtl="0">
              <a:lnSpc>
                <a:spcPct val="150000"/>
              </a:lnSpc>
            </a:pPr>
            <a:r>
              <a:rPr lang="en-US" sz="2400" b="1" dirty="0"/>
              <a:t>This well-known phenomenon accounts </a:t>
            </a:r>
            <a:r>
              <a:rPr lang="en-US" sz="2400" b="1" dirty="0" smtClean="0"/>
              <a:t>for frequent </a:t>
            </a:r>
            <a:r>
              <a:rPr lang="en-US" sz="2400" b="1" dirty="0"/>
              <a:t>crop responses from added P </a:t>
            </a:r>
            <a:r>
              <a:rPr lang="en-US" sz="2400" b="1" dirty="0" smtClean="0"/>
              <a:t>in cool </a:t>
            </a:r>
            <a:r>
              <a:rPr lang="en-US" sz="2400" b="1" dirty="0"/>
              <a:t>soils in the spring. </a:t>
            </a:r>
            <a:endParaRPr lang="en-US" sz="2400" b="1" dirty="0" smtClean="0"/>
          </a:p>
          <a:p>
            <a:pPr algn="just" rtl="0">
              <a:lnSpc>
                <a:spcPct val="150000"/>
              </a:lnSpc>
            </a:pPr>
            <a:r>
              <a:rPr lang="en-US" sz="2400" b="1" dirty="0" smtClean="0">
                <a:solidFill>
                  <a:srgbClr val="C00000"/>
                </a:solidFill>
              </a:rPr>
              <a:t>In </a:t>
            </a:r>
            <a:r>
              <a:rPr lang="en-US" sz="2400" b="1" dirty="0">
                <a:solidFill>
                  <a:srgbClr val="C00000"/>
                </a:solidFill>
              </a:rPr>
              <a:t>addition to </a:t>
            </a:r>
            <a:r>
              <a:rPr lang="en-US" sz="2400" b="1" dirty="0" smtClean="0">
                <a:solidFill>
                  <a:srgbClr val="C00000"/>
                </a:solidFill>
              </a:rPr>
              <a:t>improved solubility</a:t>
            </a:r>
            <a:r>
              <a:rPr lang="en-US" sz="2400" b="1" dirty="0">
                <a:solidFill>
                  <a:srgbClr val="C00000"/>
                </a:solidFill>
              </a:rPr>
              <a:t>, higher soil </a:t>
            </a:r>
            <a:r>
              <a:rPr lang="en-US" sz="2400" b="1" dirty="0" smtClean="0">
                <a:solidFill>
                  <a:srgbClr val="C00000"/>
                </a:solidFill>
              </a:rPr>
              <a:t>temperature increases </a:t>
            </a:r>
            <a:r>
              <a:rPr lang="en-US" sz="2400" b="1" dirty="0">
                <a:solidFill>
                  <a:srgbClr val="C00000"/>
                </a:solidFill>
              </a:rPr>
              <a:t>P diffusion to plant roots and </a:t>
            </a:r>
            <a:r>
              <a:rPr lang="en-US" sz="2400" b="1" dirty="0" smtClean="0">
                <a:solidFill>
                  <a:srgbClr val="C00000"/>
                </a:solidFill>
              </a:rPr>
              <a:t>enhances overall </a:t>
            </a:r>
            <a:r>
              <a:rPr lang="en-US" sz="2400" b="1" dirty="0">
                <a:solidFill>
                  <a:srgbClr val="C00000"/>
                </a:solidFill>
              </a:rPr>
              <a:t>root activity and proliferation.</a:t>
            </a:r>
            <a:endParaRPr lang="ar-EG" sz="2400" b="1" dirty="0">
              <a:solidFill>
                <a:srgbClr val="C00000"/>
              </a:solidFill>
            </a:endParaRPr>
          </a:p>
        </p:txBody>
      </p:sp>
    </p:spTree>
    <p:extLst>
      <p:ext uri="{BB962C8B-B14F-4D97-AF65-F5344CB8AC3E}">
        <p14:creationId xmlns:p14="http://schemas.microsoft.com/office/powerpoint/2010/main" val="3000685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76672"/>
            <a:ext cx="7498080" cy="5771728"/>
          </a:xfrm>
        </p:spPr>
        <p:txBody>
          <a:bodyPr/>
          <a:lstStyle/>
          <a:p>
            <a:pPr algn="just" rtl="0"/>
            <a:r>
              <a:rPr lang="en-US" sz="2800" b="1" i="1" u="sng" dirty="0"/>
              <a:t>Adjusting for Calcareous </a:t>
            </a:r>
            <a:r>
              <a:rPr lang="en-US" sz="2800" b="1" i="1" u="sng" dirty="0" smtClean="0"/>
              <a:t>Soils</a:t>
            </a:r>
            <a:endParaRPr lang="en-US" dirty="0" smtClean="0"/>
          </a:p>
          <a:p>
            <a:pPr algn="just" rtl="0">
              <a:lnSpc>
                <a:spcPct val="150000"/>
              </a:lnSpc>
            </a:pPr>
            <a:r>
              <a:rPr lang="en-US" sz="2400" b="1" dirty="0" smtClean="0">
                <a:solidFill>
                  <a:srgbClr val="C00000"/>
                </a:solidFill>
              </a:rPr>
              <a:t>Since the </a:t>
            </a:r>
            <a:r>
              <a:rPr lang="en-US" sz="2400" b="1" dirty="0">
                <a:solidFill>
                  <a:srgbClr val="C00000"/>
                </a:solidFill>
              </a:rPr>
              <a:t>presence of lime in soils can reduce </a:t>
            </a:r>
            <a:r>
              <a:rPr lang="en-US" sz="2400" b="1" dirty="0" smtClean="0">
                <a:solidFill>
                  <a:srgbClr val="C00000"/>
                </a:solidFill>
              </a:rPr>
              <a:t>P availability </a:t>
            </a:r>
            <a:r>
              <a:rPr lang="en-US" sz="2400" b="1" dirty="0">
                <a:solidFill>
                  <a:srgbClr val="C00000"/>
                </a:solidFill>
              </a:rPr>
              <a:t>to crops, fertilizer </a:t>
            </a:r>
            <a:r>
              <a:rPr lang="en-US" sz="2400" b="1" dirty="0" smtClean="0">
                <a:solidFill>
                  <a:srgbClr val="C00000"/>
                </a:solidFill>
              </a:rPr>
              <a:t>recommendations are </a:t>
            </a:r>
            <a:r>
              <a:rPr lang="en-US" sz="2400" b="1" dirty="0">
                <a:solidFill>
                  <a:srgbClr val="C00000"/>
                </a:solidFill>
              </a:rPr>
              <a:t>frequently adjusted to </a:t>
            </a:r>
            <a:r>
              <a:rPr lang="en-US" sz="2400" b="1" dirty="0" smtClean="0">
                <a:solidFill>
                  <a:srgbClr val="C00000"/>
                </a:solidFill>
              </a:rPr>
              <a:t>account for </a:t>
            </a:r>
            <a:r>
              <a:rPr lang="en-US" sz="2400" b="1" dirty="0">
                <a:solidFill>
                  <a:srgbClr val="C00000"/>
                </a:solidFill>
              </a:rPr>
              <a:t>this condition.</a:t>
            </a:r>
            <a:endParaRPr lang="ar-EG" sz="2400" b="1" dirty="0">
              <a:solidFill>
                <a:srgbClr val="C00000"/>
              </a:solidFill>
            </a:endParaRPr>
          </a:p>
        </p:txBody>
      </p:sp>
    </p:spTree>
    <p:extLst>
      <p:ext uri="{BB962C8B-B14F-4D97-AF65-F5344CB8AC3E}">
        <p14:creationId xmlns:p14="http://schemas.microsoft.com/office/powerpoint/2010/main" val="780567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78098"/>
          </a:xfrm>
        </p:spPr>
        <p:txBody>
          <a:bodyPr/>
          <a:lstStyle/>
          <a:p>
            <a:r>
              <a:rPr lang="en-US" sz="2900" dirty="0">
                <a:solidFill>
                  <a:srgbClr val="C00000"/>
                </a:solidFill>
                <a:latin typeface="Arial Black" pitchFamily="34" charset="0"/>
              </a:rPr>
              <a:t>Calcareous Soils</a:t>
            </a:r>
            <a:endParaRPr lang="ar-EG" sz="2900" dirty="0">
              <a:solidFill>
                <a:srgbClr val="C00000"/>
              </a:solidFill>
              <a:latin typeface="Arial Black" pitchFamily="34" charset="0"/>
            </a:endParaRPr>
          </a:p>
        </p:txBody>
      </p:sp>
      <p:sp>
        <p:nvSpPr>
          <p:cNvPr id="3" name="Content Placeholder 2"/>
          <p:cNvSpPr>
            <a:spLocks noGrp="1"/>
          </p:cNvSpPr>
          <p:nvPr>
            <p:ph idx="1"/>
          </p:nvPr>
        </p:nvSpPr>
        <p:spPr>
          <a:xfrm>
            <a:off x="1435608" y="1124744"/>
            <a:ext cx="7498080" cy="5123656"/>
          </a:xfrm>
        </p:spPr>
        <p:txBody>
          <a:bodyPr>
            <a:normAutofit/>
          </a:bodyPr>
          <a:lstStyle/>
          <a:p>
            <a:pPr algn="just" rtl="0">
              <a:lnSpc>
                <a:spcPct val="150000"/>
              </a:lnSpc>
            </a:pPr>
            <a:r>
              <a:rPr lang="en-US" sz="2400" b="1" dirty="0"/>
              <a:t>Calcareous soils are </a:t>
            </a:r>
            <a:r>
              <a:rPr lang="en-US" sz="2400" b="1" dirty="0" smtClean="0"/>
              <a:t>identified by </a:t>
            </a:r>
            <a:r>
              <a:rPr lang="en-US" sz="2400" b="1" dirty="0"/>
              <a:t>the presence of the mineral </a:t>
            </a:r>
            <a:r>
              <a:rPr lang="en-US" sz="2400" b="1" dirty="0" smtClean="0"/>
              <a:t>calcium carbonate </a:t>
            </a:r>
            <a:r>
              <a:rPr lang="en-US" sz="2400" b="1" dirty="0"/>
              <a:t>(CaCO</a:t>
            </a:r>
            <a:r>
              <a:rPr lang="en-US" sz="2400" b="1" baseline="-25000" dirty="0"/>
              <a:t>3 </a:t>
            </a:r>
            <a:r>
              <a:rPr lang="en-US" sz="2400" b="1" dirty="0"/>
              <a:t>or lime) in the </a:t>
            </a:r>
            <a:r>
              <a:rPr lang="en-US" sz="2400" b="1" dirty="0" smtClean="0"/>
              <a:t>parent material </a:t>
            </a:r>
            <a:r>
              <a:rPr lang="en-US" sz="2400" b="1" dirty="0"/>
              <a:t>and an accumulation of lime</a:t>
            </a:r>
            <a:r>
              <a:rPr lang="en-US" sz="2400" b="1" dirty="0" smtClean="0"/>
              <a:t>.</a:t>
            </a:r>
          </a:p>
          <a:p>
            <a:pPr algn="just" rtl="0">
              <a:lnSpc>
                <a:spcPct val="150000"/>
              </a:lnSpc>
            </a:pPr>
            <a:r>
              <a:rPr lang="en-US" sz="2400" b="1" dirty="0" smtClean="0">
                <a:solidFill>
                  <a:srgbClr val="C00000"/>
                </a:solidFill>
              </a:rPr>
              <a:t>Soils </a:t>
            </a:r>
            <a:r>
              <a:rPr lang="en-US" sz="2400" b="1" dirty="0">
                <a:solidFill>
                  <a:srgbClr val="C00000"/>
                </a:solidFill>
              </a:rPr>
              <a:t>are common in </a:t>
            </a:r>
            <a:r>
              <a:rPr lang="en-US" sz="2400" b="1" dirty="0" smtClean="0">
                <a:solidFill>
                  <a:srgbClr val="C00000"/>
                </a:solidFill>
              </a:rPr>
              <a:t>arid and </a:t>
            </a:r>
            <a:r>
              <a:rPr lang="en-US" sz="2400" b="1" dirty="0">
                <a:solidFill>
                  <a:srgbClr val="C00000"/>
                </a:solidFill>
              </a:rPr>
              <a:t>semi-arid climates and occur </a:t>
            </a:r>
            <a:r>
              <a:rPr lang="en-US" sz="2400" b="1" dirty="0" smtClean="0">
                <a:solidFill>
                  <a:srgbClr val="C00000"/>
                </a:solidFill>
              </a:rPr>
              <a:t>as inclusions </a:t>
            </a:r>
            <a:r>
              <a:rPr lang="en-US" sz="2400" b="1" dirty="0">
                <a:solidFill>
                  <a:srgbClr val="C00000"/>
                </a:solidFill>
              </a:rPr>
              <a:t>in more humid regions, </a:t>
            </a:r>
            <a:r>
              <a:rPr lang="en-US" sz="2400" b="1" dirty="0" smtClean="0">
                <a:solidFill>
                  <a:srgbClr val="C00000"/>
                </a:solidFill>
              </a:rPr>
              <a:t>affecting over </a:t>
            </a:r>
            <a:r>
              <a:rPr lang="en-US" sz="2400" b="1" dirty="0">
                <a:solidFill>
                  <a:srgbClr val="C00000"/>
                </a:solidFill>
              </a:rPr>
              <a:t>1.5 billion acres of soil worldwide</a:t>
            </a:r>
            <a:endParaRPr lang="ar-EG" sz="2400" b="1" dirty="0">
              <a:solidFill>
                <a:srgbClr val="C00000"/>
              </a:solidFill>
            </a:endParaRPr>
          </a:p>
        </p:txBody>
      </p:sp>
    </p:spTree>
    <p:extLst>
      <p:ext uri="{BB962C8B-B14F-4D97-AF65-F5344CB8AC3E}">
        <p14:creationId xmlns:p14="http://schemas.microsoft.com/office/powerpoint/2010/main" val="1103249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548680"/>
            <a:ext cx="7498080" cy="5699720"/>
          </a:xfrm>
        </p:spPr>
        <p:txBody>
          <a:bodyPr/>
          <a:lstStyle/>
          <a:p>
            <a:pPr algn="just" rtl="0"/>
            <a:r>
              <a:rPr lang="en-US" b="1" dirty="0">
                <a:solidFill>
                  <a:srgbClr val="C00000"/>
                </a:solidFill>
              </a:rPr>
              <a:t>Calcareous land reclamation </a:t>
            </a:r>
            <a:endParaRPr lang="en-US" b="1" dirty="0" smtClean="0">
              <a:solidFill>
                <a:srgbClr val="C00000"/>
              </a:solidFill>
            </a:endParaRPr>
          </a:p>
          <a:p>
            <a:pPr algn="just" rtl="0">
              <a:lnSpc>
                <a:spcPct val="150000"/>
              </a:lnSpc>
            </a:pPr>
            <a:r>
              <a:rPr lang="en-US" sz="2400" b="1" dirty="0"/>
              <a:t>land reclamation operations begin the process of land inventory</a:t>
            </a:r>
            <a:r>
              <a:rPr lang="en-US" sz="2400" b="1" dirty="0" smtClean="0"/>
              <a:t>.</a:t>
            </a:r>
          </a:p>
          <a:p>
            <a:pPr algn="just" rtl="0">
              <a:lnSpc>
                <a:spcPct val="150000"/>
              </a:lnSpc>
            </a:pPr>
            <a:r>
              <a:rPr lang="en-US" sz="2400" b="1" dirty="0">
                <a:solidFill>
                  <a:srgbClr val="C00000"/>
                </a:solidFill>
              </a:rPr>
              <a:t>Irrigation system, known contouring irrigation and sprinkler irrigation as well as allow the cultivation of this </a:t>
            </a:r>
            <a:r>
              <a:rPr lang="en-US" sz="2400" b="1" dirty="0" smtClean="0">
                <a:solidFill>
                  <a:srgbClr val="C00000"/>
                </a:solidFill>
              </a:rPr>
              <a:t>land.</a:t>
            </a:r>
          </a:p>
          <a:p>
            <a:pPr algn="just" rtl="0">
              <a:lnSpc>
                <a:spcPct val="150000"/>
              </a:lnSpc>
            </a:pPr>
            <a:r>
              <a:rPr lang="en-US" sz="2400" b="1" dirty="0"/>
              <a:t>Some areas may need to wash the salts</a:t>
            </a:r>
            <a:r>
              <a:rPr lang="en-US" sz="2400" b="1" dirty="0" smtClean="0"/>
              <a:t>.</a:t>
            </a:r>
          </a:p>
          <a:p>
            <a:pPr algn="just" rtl="0">
              <a:lnSpc>
                <a:spcPct val="150000"/>
              </a:lnSpc>
            </a:pPr>
            <a:r>
              <a:rPr lang="en-US" sz="2400" b="1" dirty="0"/>
              <a:t>Add organic matter to improve the natural qualities.</a:t>
            </a:r>
          </a:p>
          <a:p>
            <a:pPr algn="just" rtl="0">
              <a:lnSpc>
                <a:spcPct val="150000"/>
              </a:lnSpc>
            </a:pPr>
            <a:endParaRPr lang="ar-EG" sz="2400" b="1" dirty="0"/>
          </a:p>
        </p:txBody>
      </p:sp>
    </p:spTree>
    <p:extLst>
      <p:ext uri="{BB962C8B-B14F-4D97-AF65-F5344CB8AC3E}">
        <p14:creationId xmlns:p14="http://schemas.microsoft.com/office/powerpoint/2010/main" val="2762357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548680"/>
            <a:ext cx="7498080" cy="5699720"/>
          </a:xfrm>
        </p:spPr>
        <p:txBody>
          <a:bodyPr>
            <a:normAutofit/>
          </a:bodyPr>
          <a:lstStyle/>
          <a:p>
            <a:pPr algn="just" rtl="0">
              <a:lnSpc>
                <a:spcPct val="150000"/>
              </a:lnSpc>
            </a:pPr>
            <a:r>
              <a:rPr lang="en-US" sz="2400" b="1" dirty="0" smtClean="0"/>
              <a:t>Addition Nile silt in the case provided economically.</a:t>
            </a:r>
          </a:p>
          <a:p>
            <a:pPr algn="just" rtl="0">
              <a:lnSpc>
                <a:spcPct val="150000"/>
              </a:lnSpc>
            </a:pPr>
            <a:r>
              <a:rPr lang="en-US" sz="2400" b="1" dirty="0" smtClean="0">
                <a:solidFill>
                  <a:srgbClr val="C00000"/>
                </a:solidFill>
              </a:rPr>
              <a:t>Add </a:t>
            </a:r>
            <a:r>
              <a:rPr lang="en-US" sz="2400" b="1" dirty="0">
                <a:solidFill>
                  <a:srgbClr val="C00000"/>
                </a:solidFill>
              </a:rPr>
              <a:t>green manures, which increases the organic matter</a:t>
            </a:r>
            <a:r>
              <a:rPr lang="en-US" sz="2400" b="1" dirty="0" smtClean="0">
                <a:solidFill>
                  <a:srgbClr val="C00000"/>
                </a:solidFill>
              </a:rPr>
              <a:t>.</a:t>
            </a:r>
          </a:p>
          <a:p>
            <a:pPr algn="just" rtl="0">
              <a:lnSpc>
                <a:spcPct val="150000"/>
              </a:lnSpc>
            </a:pPr>
            <a:r>
              <a:rPr lang="en-US" sz="2400" b="1" dirty="0"/>
              <a:t>When there are deaf calcareous layers must be disposed of deep plowing</a:t>
            </a:r>
            <a:r>
              <a:rPr lang="en-US" sz="2400" b="1" dirty="0" smtClean="0"/>
              <a:t>.</a:t>
            </a:r>
          </a:p>
          <a:p>
            <a:pPr algn="just" rtl="0">
              <a:lnSpc>
                <a:spcPct val="150000"/>
              </a:lnSpc>
            </a:pPr>
            <a:r>
              <a:rPr lang="en-US" sz="2400" b="1" dirty="0" smtClean="0">
                <a:solidFill>
                  <a:srgbClr val="C00000"/>
                </a:solidFill>
              </a:rPr>
              <a:t>Selection </a:t>
            </a:r>
            <a:r>
              <a:rPr lang="en-US" sz="2400" b="1" dirty="0">
                <a:solidFill>
                  <a:srgbClr val="C00000"/>
                </a:solidFill>
              </a:rPr>
              <a:t>of appropriate agricultural machinery to the characteristics of the soil</a:t>
            </a:r>
            <a:r>
              <a:rPr lang="en-US" sz="2400" b="1" dirty="0" smtClean="0">
                <a:solidFill>
                  <a:srgbClr val="C00000"/>
                </a:solidFill>
              </a:rPr>
              <a:t>.</a:t>
            </a:r>
          </a:p>
          <a:p>
            <a:pPr algn="just" rtl="0">
              <a:lnSpc>
                <a:spcPct val="150000"/>
              </a:lnSpc>
            </a:pPr>
            <a:r>
              <a:rPr lang="en-US" sz="2400" b="1" dirty="0" smtClean="0"/>
              <a:t>Appropriate </a:t>
            </a:r>
            <a:r>
              <a:rPr lang="en-US" sz="2400" b="1" dirty="0"/>
              <a:t>action irrigation program.</a:t>
            </a:r>
          </a:p>
          <a:p>
            <a:pPr algn="just" rtl="0">
              <a:lnSpc>
                <a:spcPct val="150000"/>
              </a:lnSpc>
            </a:pPr>
            <a:endParaRPr lang="en-US" sz="2400" b="1" dirty="0"/>
          </a:p>
          <a:p>
            <a:pPr algn="just" rtl="0">
              <a:lnSpc>
                <a:spcPct val="150000"/>
              </a:lnSpc>
            </a:pPr>
            <a:endParaRPr lang="en-US" sz="2400" b="1" dirty="0"/>
          </a:p>
          <a:p>
            <a:pPr algn="just" rtl="0">
              <a:lnSpc>
                <a:spcPct val="150000"/>
              </a:lnSpc>
            </a:pPr>
            <a:endParaRPr lang="en-US" sz="2400" b="1" dirty="0">
              <a:solidFill>
                <a:srgbClr val="C00000"/>
              </a:solidFill>
            </a:endParaRPr>
          </a:p>
          <a:p>
            <a:pPr algn="just" rtl="0">
              <a:lnSpc>
                <a:spcPct val="150000"/>
              </a:lnSpc>
            </a:pPr>
            <a:endParaRPr lang="en-US" sz="2400" b="1" dirty="0" smtClean="0"/>
          </a:p>
          <a:p>
            <a:pPr algn="just" rtl="0">
              <a:lnSpc>
                <a:spcPct val="150000"/>
              </a:lnSpc>
            </a:pPr>
            <a:endParaRPr lang="ar-EG" sz="2400" b="1" dirty="0"/>
          </a:p>
        </p:txBody>
      </p:sp>
    </p:spTree>
    <p:extLst>
      <p:ext uri="{BB962C8B-B14F-4D97-AF65-F5344CB8AC3E}">
        <p14:creationId xmlns:p14="http://schemas.microsoft.com/office/powerpoint/2010/main" val="3761034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548680"/>
            <a:ext cx="7498080" cy="5699720"/>
          </a:xfrm>
        </p:spPr>
        <p:txBody>
          <a:bodyPr>
            <a:normAutofit/>
          </a:bodyPr>
          <a:lstStyle/>
          <a:p>
            <a:pPr algn="just" rtl="0">
              <a:lnSpc>
                <a:spcPct val="150000"/>
              </a:lnSpc>
            </a:pPr>
            <a:r>
              <a:rPr lang="en-US" sz="2400" b="1" dirty="0" smtClean="0">
                <a:solidFill>
                  <a:srgbClr val="C00000"/>
                </a:solidFill>
              </a:rPr>
              <a:t>Choice of crops and varieties that adapt to the limestone land conditions in field crops.</a:t>
            </a:r>
            <a:endParaRPr lang="ar-EG" sz="2400" b="1" dirty="0">
              <a:solidFill>
                <a:srgbClr val="C00000"/>
              </a:solidFill>
            </a:endParaRPr>
          </a:p>
        </p:txBody>
      </p:sp>
    </p:spTree>
    <p:extLst>
      <p:ext uri="{BB962C8B-B14F-4D97-AF65-F5344CB8AC3E}">
        <p14:creationId xmlns:p14="http://schemas.microsoft.com/office/powerpoint/2010/main" val="3318350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90066"/>
          </a:xfrm>
        </p:spPr>
        <p:txBody>
          <a:bodyPr>
            <a:normAutofit fontScale="90000"/>
          </a:bodyPr>
          <a:lstStyle/>
          <a:p>
            <a:r>
              <a:rPr lang="en-US" dirty="0">
                <a:solidFill>
                  <a:srgbClr val="C00000"/>
                </a:solidFill>
              </a:rPr>
              <a:t>Sandy soils</a:t>
            </a:r>
            <a:endParaRPr lang="ar-EG" dirty="0">
              <a:solidFill>
                <a:srgbClr val="C00000"/>
              </a:solidFill>
            </a:endParaRPr>
          </a:p>
        </p:txBody>
      </p:sp>
      <p:sp>
        <p:nvSpPr>
          <p:cNvPr id="3" name="Content Placeholder 2"/>
          <p:cNvSpPr>
            <a:spLocks noGrp="1"/>
          </p:cNvSpPr>
          <p:nvPr>
            <p:ph idx="1"/>
          </p:nvPr>
        </p:nvSpPr>
        <p:spPr>
          <a:xfrm>
            <a:off x="1435608" y="908720"/>
            <a:ext cx="7498080" cy="5339680"/>
          </a:xfrm>
        </p:spPr>
        <p:txBody>
          <a:bodyPr>
            <a:normAutofit/>
          </a:bodyPr>
          <a:lstStyle/>
          <a:p>
            <a:pPr algn="just" rtl="0">
              <a:lnSpc>
                <a:spcPct val="150000"/>
              </a:lnSpc>
            </a:pPr>
            <a:r>
              <a:rPr lang="en-US" sz="2400" b="1" dirty="0"/>
              <a:t>Sandy soils are characterized by less than 18% clay and more than 68% sand in the first 100 cm of the solum</a:t>
            </a:r>
            <a:r>
              <a:rPr lang="en-US" sz="2400" b="1" dirty="0" smtClean="0"/>
              <a:t>.</a:t>
            </a:r>
          </a:p>
          <a:p>
            <a:pPr algn="just" rtl="0">
              <a:lnSpc>
                <a:spcPct val="150000"/>
              </a:lnSpc>
            </a:pPr>
            <a:r>
              <a:rPr lang="en-US" sz="2400" b="1" dirty="0">
                <a:solidFill>
                  <a:srgbClr val="C00000"/>
                </a:solidFill>
              </a:rPr>
              <a:t>In the World Reference Base (WRB) soil classification system (ISSS Working Group R.B. 1998), sandy soils may occur in the following Reference Soil Groups: </a:t>
            </a:r>
            <a:r>
              <a:rPr lang="en-US" sz="2400" b="1" dirty="0" err="1">
                <a:solidFill>
                  <a:srgbClr val="C00000"/>
                </a:solidFill>
              </a:rPr>
              <a:t>Arenosols</a:t>
            </a:r>
            <a:r>
              <a:rPr lang="en-US" sz="2400" b="1" dirty="0">
                <a:solidFill>
                  <a:srgbClr val="C00000"/>
                </a:solidFill>
              </a:rPr>
              <a:t>, </a:t>
            </a:r>
            <a:r>
              <a:rPr lang="en-US" sz="2400" b="1" dirty="0" err="1">
                <a:solidFill>
                  <a:srgbClr val="C00000"/>
                </a:solidFill>
              </a:rPr>
              <a:t>Regosols</a:t>
            </a:r>
            <a:r>
              <a:rPr lang="en-US" sz="2400" b="1" dirty="0">
                <a:solidFill>
                  <a:srgbClr val="C00000"/>
                </a:solidFill>
              </a:rPr>
              <a:t>, </a:t>
            </a:r>
            <a:r>
              <a:rPr lang="en-US" sz="2400" b="1" dirty="0" err="1">
                <a:solidFill>
                  <a:srgbClr val="C00000"/>
                </a:solidFill>
              </a:rPr>
              <a:t>Leptosols</a:t>
            </a:r>
            <a:r>
              <a:rPr lang="en-US" sz="2400" b="1" dirty="0">
                <a:solidFill>
                  <a:srgbClr val="C00000"/>
                </a:solidFill>
              </a:rPr>
              <a:t> and </a:t>
            </a:r>
            <a:r>
              <a:rPr lang="en-US" sz="2400" b="1" dirty="0" err="1">
                <a:solidFill>
                  <a:srgbClr val="C00000"/>
                </a:solidFill>
              </a:rPr>
              <a:t>Fluvisols</a:t>
            </a:r>
            <a:r>
              <a:rPr lang="en-US" sz="2400" b="1" dirty="0">
                <a:solidFill>
                  <a:srgbClr val="C00000"/>
                </a:solidFill>
              </a:rPr>
              <a:t>. </a:t>
            </a:r>
            <a:endParaRPr lang="ar-EG" sz="2400" b="1" dirty="0">
              <a:solidFill>
                <a:srgbClr val="C00000"/>
              </a:solidFill>
            </a:endParaRPr>
          </a:p>
        </p:txBody>
      </p:sp>
    </p:spTree>
    <p:extLst>
      <p:ext uri="{BB962C8B-B14F-4D97-AF65-F5344CB8AC3E}">
        <p14:creationId xmlns:p14="http://schemas.microsoft.com/office/powerpoint/2010/main" val="836342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76672"/>
            <a:ext cx="7498080" cy="5771728"/>
          </a:xfrm>
        </p:spPr>
        <p:txBody>
          <a:bodyPr>
            <a:normAutofit fontScale="92500"/>
          </a:bodyPr>
          <a:lstStyle/>
          <a:p>
            <a:pPr algn="just" rtl="0">
              <a:lnSpc>
                <a:spcPct val="150000"/>
              </a:lnSpc>
            </a:pPr>
            <a:r>
              <a:rPr lang="en-US" sz="2400" b="1" dirty="0">
                <a:solidFill>
                  <a:srgbClr val="C00000"/>
                </a:solidFill>
              </a:rPr>
              <a:t>These soils have developed in recently deposited sand materials such as alluvium or </a:t>
            </a:r>
            <a:r>
              <a:rPr lang="en-US" sz="2400" b="1" dirty="0" smtClean="0">
                <a:solidFill>
                  <a:srgbClr val="C00000"/>
                </a:solidFill>
              </a:rPr>
              <a:t>dunes.</a:t>
            </a:r>
          </a:p>
          <a:p>
            <a:pPr algn="just" rtl="0">
              <a:lnSpc>
                <a:spcPct val="150000"/>
              </a:lnSpc>
            </a:pPr>
            <a:r>
              <a:rPr lang="en-US" sz="2400" b="1" dirty="0"/>
              <a:t>They are weakly developed and show poor horizonation</a:t>
            </a:r>
            <a:r>
              <a:rPr lang="en-US" sz="2400" b="1" dirty="0" smtClean="0"/>
              <a:t>.</a:t>
            </a:r>
          </a:p>
          <a:p>
            <a:pPr algn="just" rtl="0">
              <a:lnSpc>
                <a:spcPct val="150000"/>
              </a:lnSpc>
            </a:pPr>
            <a:r>
              <a:rPr lang="en-US" sz="2400" b="1" dirty="0" smtClean="0">
                <a:solidFill>
                  <a:srgbClr val="C00000"/>
                </a:solidFill>
              </a:rPr>
              <a:t> </a:t>
            </a:r>
            <a:r>
              <a:rPr lang="en-US" sz="2400" b="1" dirty="0">
                <a:solidFill>
                  <a:srgbClr val="C00000"/>
                </a:solidFill>
              </a:rPr>
              <a:t>Soils characterized by a high proportion of sand in the first 100cm can also correspond to the upper part of highly developed soils formed in weathered quartz-rich material or rock, as evidence by the development of a highly depleted horizon.</a:t>
            </a:r>
            <a:endParaRPr lang="ar-EG" sz="2400" b="1" dirty="0">
              <a:solidFill>
                <a:srgbClr val="C00000"/>
              </a:solidFill>
            </a:endParaRPr>
          </a:p>
        </p:txBody>
      </p:sp>
    </p:spTree>
    <p:extLst>
      <p:ext uri="{BB962C8B-B14F-4D97-AF65-F5344CB8AC3E}">
        <p14:creationId xmlns:p14="http://schemas.microsoft.com/office/powerpoint/2010/main" val="2205962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32656"/>
            <a:ext cx="7498080" cy="5915744"/>
          </a:xfrm>
        </p:spPr>
        <p:txBody>
          <a:bodyPr>
            <a:normAutofit/>
          </a:bodyPr>
          <a:lstStyle/>
          <a:p>
            <a:pPr algn="just" rtl="0">
              <a:lnSpc>
                <a:spcPct val="200000"/>
              </a:lnSpc>
            </a:pPr>
            <a:r>
              <a:rPr lang="en-US" sz="2800" b="1" dirty="0" smtClean="0">
                <a:solidFill>
                  <a:srgbClr val="C00000"/>
                </a:solidFill>
              </a:rPr>
              <a:t>Physical properties : </a:t>
            </a:r>
          </a:p>
          <a:p>
            <a:pPr algn="just" rtl="0">
              <a:lnSpc>
                <a:spcPct val="200000"/>
              </a:lnSpc>
            </a:pPr>
            <a:r>
              <a:rPr lang="en-US" sz="2400" b="1" dirty="0" smtClean="0"/>
              <a:t>Weak structure or no structure,</a:t>
            </a:r>
          </a:p>
          <a:p>
            <a:pPr algn="just" rtl="0">
              <a:lnSpc>
                <a:spcPct val="200000"/>
              </a:lnSpc>
            </a:pPr>
            <a:r>
              <a:rPr lang="en-US" sz="2400" b="1" dirty="0" smtClean="0">
                <a:solidFill>
                  <a:srgbClr val="C00000"/>
                </a:solidFill>
              </a:rPr>
              <a:t> Poor water retention properties</a:t>
            </a:r>
          </a:p>
          <a:p>
            <a:pPr algn="just" rtl="0">
              <a:lnSpc>
                <a:spcPct val="200000"/>
              </a:lnSpc>
            </a:pPr>
            <a:r>
              <a:rPr lang="en-US" sz="2400" b="1" dirty="0" smtClean="0">
                <a:solidFill>
                  <a:srgbClr val="C00000"/>
                </a:solidFill>
              </a:rPr>
              <a:t> </a:t>
            </a:r>
            <a:r>
              <a:rPr lang="en-US" sz="2400" b="1" dirty="0"/>
              <a:t>High permeability</a:t>
            </a:r>
          </a:p>
          <a:p>
            <a:pPr algn="just" rtl="0">
              <a:lnSpc>
                <a:spcPct val="200000"/>
              </a:lnSpc>
            </a:pPr>
            <a:r>
              <a:rPr lang="en-US" sz="2400" b="1" dirty="0" smtClean="0">
                <a:solidFill>
                  <a:srgbClr val="C00000"/>
                </a:solidFill>
              </a:rPr>
              <a:t> Highly sensitivity to compaction with many adverse consequences.</a:t>
            </a:r>
            <a:endParaRPr lang="ar-EG" sz="2400" b="1" dirty="0">
              <a:solidFill>
                <a:srgbClr val="C00000"/>
              </a:solidFill>
            </a:endParaRPr>
          </a:p>
        </p:txBody>
      </p:sp>
    </p:spTree>
    <p:extLst>
      <p:ext uri="{BB962C8B-B14F-4D97-AF65-F5344CB8AC3E}">
        <p14:creationId xmlns:p14="http://schemas.microsoft.com/office/powerpoint/2010/main" val="4257030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76672"/>
            <a:ext cx="7498080" cy="5771728"/>
          </a:xfrm>
        </p:spPr>
        <p:txBody>
          <a:bodyPr/>
          <a:lstStyle/>
          <a:p>
            <a:pPr algn="just" rtl="0"/>
            <a:r>
              <a:rPr lang="en-US" sz="2800" b="1" dirty="0"/>
              <a:t>Structure, porosity and bulk </a:t>
            </a:r>
            <a:r>
              <a:rPr lang="en-US" sz="2800" b="1" dirty="0" smtClean="0"/>
              <a:t>density</a:t>
            </a:r>
          </a:p>
          <a:p>
            <a:pPr algn="just" rtl="0">
              <a:lnSpc>
                <a:spcPct val="150000"/>
              </a:lnSpc>
            </a:pPr>
            <a:r>
              <a:rPr lang="en-US" sz="2400" b="1" dirty="0">
                <a:solidFill>
                  <a:srgbClr val="C00000"/>
                </a:solidFill>
              </a:rPr>
              <a:t>Sandy soils are characterized by a lack of structure or that it is weakly development</a:t>
            </a:r>
            <a:r>
              <a:rPr lang="en-US" sz="2400" b="1" dirty="0" smtClean="0">
                <a:solidFill>
                  <a:srgbClr val="C00000"/>
                </a:solidFill>
              </a:rPr>
              <a:t>.</a:t>
            </a:r>
          </a:p>
          <a:p>
            <a:pPr algn="just" rtl="0">
              <a:lnSpc>
                <a:spcPct val="150000"/>
              </a:lnSpc>
            </a:pPr>
            <a:r>
              <a:rPr lang="en-US" sz="2400" b="1" dirty="0"/>
              <a:t>When they dried, sandy soils develop very few thin cracks </a:t>
            </a:r>
            <a:r>
              <a:rPr lang="en-US" sz="2400" b="1" dirty="0" smtClean="0"/>
              <a:t>organized </a:t>
            </a:r>
            <a:r>
              <a:rPr lang="en-US" sz="2400" b="1" dirty="0"/>
              <a:t>in a loose network</a:t>
            </a:r>
            <a:r>
              <a:rPr lang="en-US" sz="2400" b="1" dirty="0" smtClean="0"/>
              <a:t>.</a:t>
            </a:r>
          </a:p>
          <a:p>
            <a:pPr algn="just" rtl="0">
              <a:lnSpc>
                <a:spcPct val="150000"/>
              </a:lnSpc>
            </a:pPr>
            <a:r>
              <a:rPr lang="en-US" sz="2400" b="1" dirty="0" smtClean="0">
                <a:solidFill>
                  <a:srgbClr val="C00000"/>
                </a:solidFill>
              </a:rPr>
              <a:t> </a:t>
            </a:r>
            <a:r>
              <a:rPr lang="en-US" sz="2400" b="1" dirty="0">
                <a:solidFill>
                  <a:srgbClr val="C00000"/>
                </a:solidFill>
              </a:rPr>
              <a:t>The meagre shrinkage properties of these soils are related to the low clay content and the high proportion of low activity clays of many tropical sandy soils.</a:t>
            </a:r>
            <a:endParaRPr lang="ar-EG" sz="2400" b="1" dirty="0">
              <a:solidFill>
                <a:srgbClr val="C00000"/>
              </a:solidFill>
            </a:endParaRPr>
          </a:p>
        </p:txBody>
      </p:sp>
    </p:spTree>
    <p:extLst>
      <p:ext uri="{BB962C8B-B14F-4D97-AF65-F5344CB8AC3E}">
        <p14:creationId xmlns:p14="http://schemas.microsoft.com/office/powerpoint/2010/main" val="39134246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04664"/>
            <a:ext cx="7498080" cy="5843736"/>
          </a:xfrm>
        </p:spPr>
        <p:txBody>
          <a:bodyPr>
            <a:normAutofit/>
          </a:bodyPr>
          <a:lstStyle/>
          <a:p>
            <a:pPr algn="just" rtl="0">
              <a:lnSpc>
                <a:spcPct val="150000"/>
              </a:lnSpc>
            </a:pPr>
            <a:r>
              <a:rPr lang="en-US" sz="2400" b="1" dirty="0">
                <a:solidFill>
                  <a:srgbClr val="C00000"/>
                </a:solidFill>
              </a:rPr>
              <a:t>Sandy soils in the tropics show a large range of porosities and consequently bulk density (Db). Porosity ranges from 33% (Db = 1.78 g cm</a:t>
            </a:r>
            <a:r>
              <a:rPr lang="en-US" sz="2400" b="1" baseline="30000" dirty="0">
                <a:solidFill>
                  <a:srgbClr val="C00000"/>
                </a:solidFill>
              </a:rPr>
              <a:t>-3</a:t>
            </a:r>
            <a:r>
              <a:rPr lang="en-US" sz="2400" b="1" dirty="0">
                <a:solidFill>
                  <a:srgbClr val="C00000"/>
                </a:solidFill>
              </a:rPr>
              <a:t>) to 47% (Db = 1.40gcm </a:t>
            </a:r>
            <a:r>
              <a:rPr lang="en-US" sz="2400" b="1" baseline="30000" dirty="0">
                <a:solidFill>
                  <a:srgbClr val="C00000"/>
                </a:solidFill>
              </a:rPr>
              <a:t>-3</a:t>
            </a:r>
            <a:r>
              <a:rPr lang="en-US" sz="2400" b="1" dirty="0" smtClean="0">
                <a:solidFill>
                  <a:srgbClr val="C00000"/>
                </a:solidFill>
              </a:rPr>
              <a:t>). </a:t>
            </a:r>
          </a:p>
          <a:p>
            <a:pPr algn="just" rtl="0">
              <a:lnSpc>
                <a:spcPct val="150000"/>
              </a:lnSpc>
            </a:pPr>
            <a:r>
              <a:rPr lang="en-US" sz="2400" b="1" dirty="0" smtClean="0"/>
              <a:t>The </a:t>
            </a:r>
            <a:r>
              <a:rPr lang="en-US" sz="2400" b="1" dirty="0"/>
              <a:t>porosity in sandy soils is usually smaller than in clayey and silty soils</a:t>
            </a:r>
            <a:r>
              <a:rPr lang="en-US" sz="2400" b="1" dirty="0" smtClean="0"/>
              <a:t>.</a:t>
            </a:r>
          </a:p>
          <a:p>
            <a:pPr algn="just" rtl="0">
              <a:lnSpc>
                <a:spcPct val="150000"/>
              </a:lnSpc>
            </a:pPr>
            <a:endParaRPr lang="ar-EG" sz="2400" b="1" dirty="0"/>
          </a:p>
        </p:txBody>
      </p:sp>
    </p:spTree>
    <p:extLst>
      <p:ext uri="{BB962C8B-B14F-4D97-AF65-F5344CB8AC3E}">
        <p14:creationId xmlns:p14="http://schemas.microsoft.com/office/powerpoint/2010/main" val="3709623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32656"/>
            <a:ext cx="7498080" cy="5915744"/>
          </a:xfrm>
        </p:spPr>
        <p:txBody>
          <a:bodyPr>
            <a:normAutofit/>
          </a:bodyPr>
          <a:lstStyle/>
          <a:p>
            <a:pPr algn="l" rtl="0">
              <a:lnSpc>
                <a:spcPct val="150000"/>
              </a:lnSpc>
            </a:pPr>
            <a:r>
              <a:rPr lang="en-US" sz="2800" b="1" dirty="0"/>
              <a:t>Surface crusting and water </a:t>
            </a:r>
            <a:r>
              <a:rPr lang="en-US" sz="2800" b="1" dirty="0" smtClean="0"/>
              <a:t>infiltration</a:t>
            </a:r>
          </a:p>
          <a:p>
            <a:pPr algn="just" rtl="0">
              <a:lnSpc>
                <a:spcPct val="150000"/>
              </a:lnSpc>
            </a:pPr>
            <a:r>
              <a:rPr lang="en-US" sz="2400" b="1" dirty="0">
                <a:solidFill>
                  <a:srgbClr val="C00000"/>
                </a:solidFill>
              </a:rPr>
              <a:t>Because of the very small inter-particle cohesion that results in a very small aggregate stability, sandy soils are highly sensitive to surface </a:t>
            </a:r>
            <a:r>
              <a:rPr lang="en-US" sz="2400" b="1" dirty="0" smtClean="0">
                <a:solidFill>
                  <a:srgbClr val="C00000"/>
                </a:solidFill>
              </a:rPr>
              <a:t>crusting.</a:t>
            </a:r>
          </a:p>
          <a:p>
            <a:pPr algn="just" rtl="0">
              <a:lnSpc>
                <a:spcPct val="150000"/>
              </a:lnSpc>
            </a:pPr>
            <a:r>
              <a:rPr lang="en-US" sz="2400" b="1" dirty="0"/>
              <a:t>Crusts protect the soil surface from wind and interrill erosion but they also </a:t>
            </a:r>
            <a:r>
              <a:rPr lang="en-US" sz="2400" b="1" dirty="0" err="1"/>
              <a:t>favour</a:t>
            </a:r>
            <a:r>
              <a:rPr lang="en-US" sz="2400" b="1" dirty="0"/>
              <a:t> runoff and consequently rill and gully erosion </a:t>
            </a:r>
            <a:endParaRPr lang="ar-EG" sz="2400" b="1" dirty="0"/>
          </a:p>
        </p:txBody>
      </p:sp>
    </p:spTree>
    <p:extLst>
      <p:ext uri="{BB962C8B-B14F-4D97-AF65-F5344CB8AC3E}">
        <p14:creationId xmlns:p14="http://schemas.microsoft.com/office/powerpoint/2010/main" val="39378120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548680"/>
            <a:ext cx="7498080" cy="5699720"/>
          </a:xfrm>
        </p:spPr>
        <p:txBody>
          <a:bodyPr>
            <a:normAutofit fontScale="92500" lnSpcReduction="20000"/>
          </a:bodyPr>
          <a:lstStyle/>
          <a:p>
            <a:pPr algn="just" rtl="0"/>
            <a:r>
              <a:rPr lang="en-US" b="1" dirty="0"/>
              <a:t>Interrill </a:t>
            </a:r>
            <a:r>
              <a:rPr lang="en-US" b="1" dirty="0" smtClean="0"/>
              <a:t>Erosion</a:t>
            </a:r>
          </a:p>
          <a:p>
            <a:pPr algn="just" rtl="0">
              <a:lnSpc>
                <a:spcPct val="150000"/>
              </a:lnSpc>
            </a:pPr>
            <a:r>
              <a:rPr lang="en-US" sz="2400" b="1" dirty="0">
                <a:solidFill>
                  <a:srgbClr val="C00000"/>
                </a:solidFill>
              </a:rPr>
              <a:t>Raindrops striking exposed soil detach the soil particles and splash them into the air and into shallow overland flows. </a:t>
            </a:r>
            <a:endParaRPr lang="en-US" sz="2400" b="1" dirty="0" smtClean="0">
              <a:solidFill>
                <a:srgbClr val="C00000"/>
              </a:solidFill>
            </a:endParaRPr>
          </a:p>
          <a:p>
            <a:pPr algn="just" rtl="0">
              <a:lnSpc>
                <a:spcPct val="150000"/>
              </a:lnSpc>
            </a:pPr>
            <a:r>
              <a:rPr lang="en-US" b="1" dirty="0"/>
              <a:t>Rill erosion </a:t>
            </a:r>
          </a:p>
          <a:p>
            <a:pPr algn="just" rtl="0">
              <a:lnSpc>
                <a:spcPct val="150000"/>
              </a:lnSpc>
            </a:pPr>
            <a:r>
              <a:rPr lang="en-US" sz="2400" b="1" dirty="0" smtClean="0">
                <a:solidFill>
                  <a:srgbClr val="C00000"/>
                </a:solidFill>
              </a:rPr>
              <a:t> </a:t>
            </a:r>
            <a:r>
              <a:rPr lang="en-US" sz="2400" b="1" dirty="0">
                <a:solidFill>
                  <a:srgbClr val="C00000"/>
                </a:solidFill>
              </a:rPr>
              <a:t>the removal of soil by concentrated water running through little </a:t>
            </a:r>
            <a:r>
              <a:rPr lang="en-US" sz="2400" b="1" dirty="0" smtClean="0">
                <a:solidFill>
                  <a:srgbClr val="C00000"/>
                </a:solidFill>
              </a:rPr>
              <a:t>streamlets.</a:t>
            </a:r>
          </a:p>
          <a:p>
            <a:pPr algn="just" rtl="0">
              <a:lnSpc>
                <a:spcPct val="150000"/>
              </a:lnSpc>
            </a:pPr>
            <a:r>
              <a:rPr lang="en-US" b="1" dirty="0"/>
              <a:t>Gully erosion </a:t>
            </a:r>
          </a:p>
          <a:p>
            <a:pPr algn="just" rtl="0">
              <a:lnSpc>
                <a:spcPct val="150000"/>
              </a:lnSpc>
            </a:pPr>
            <a:r>
              <a:rPr lang="en-US" sz="2400" b="1" dirty="0" smtClean="0">
                <a:solidFill>
                  <a:srgbClr val="C00000"/>
                </a:solidFill>
              </a:rPr>
              <a:t> </a:t>
            </a:r>
            <a:r>
              <a:rPr lang="en-US" sz="2400" b="1" dirty="0">
                <a:solidFill>
                  <a:srgbClr val="C00000"/>
                </a:solidFill>
              </a:rPr>
              <a:t>an obvious form of soil erosion consisting of an open, incised and unstable channel generally more than 30 centimetres deep.</a:t>
            </a:r>
            <a:endParaRPr lang="ar-EG" sz="2400" b="1" dirty="0">
              <a:solidFill>
                <a:srgbClr val="C00000"/>
              </a:solidFill>
            </a:endParaRPr>
          </a:p>
        </p:txBody>
      </p:sp>
    </p:spTree>
    <p:extLst>
      <p:ext uri="{BB962C8B-B14F-4D97-AF65-F5344CB8AC3E}">
        <p14:creationId xmlns:p14="http://schemas.microsoft.com/office/powerpoint/2010/main" val="3914430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92696"/>
            <a:ext cx="7498080" cy="5555704"/>
          </a:xfrm>
        </p:spPr>
        <p:txBody>
          <a:bodyPr>
            <a:normAutofit/>
          </a:bodyPr>
          <a:lstStyle/>
          <a:p>
            <a:pPr algn="just" rtl="0">
              <a:lnSpc>
                <a:spcPct val="150000"/>
              </a:lnSpc>
            </a:pPr>
            <a:r>
              <a:rPr lang="en-US" sz="2400" b="1" dirty="0" smtClean="0">
                <a:solidFill>
                  <a:srgbClr val="C00000"/>
                </a:solidFill>
              </a:rPr>
              <a:t>This is recognized </a:t>
            </a:r>
            <a:r>
              <a:rPr lang="en-US" sz="2400" b="1" dirty="0">
                <a:solidFill>
                  <a:srgbClr val="C00000"/>
                </a:solidFill>
              </a:rPr>
              <a:t>by the </a:t>
            </a:r>
            <a:r>
              <a:rPr lang="en-US" sz="2400" b="1" dirty="0" smtClean="0">
                <a:solidFill>
                  <a:srgbClr val="C00000"/>
                </a:solidFill>
              </a:rPr>
              <a:t>fizzing </a:t>
            </a:r>
            <a:r>
              <a:rPr lang="en-US" sz="2400" b="1" dirty="0">
                <a:solidFill>
                  <a:srgbClr val="C00000"/>
                </a:solidFill>
              </a:rPr>
              <a:t>that occurs when these </a:t>
            </a:r>
            <a:r>
              <a:rPr lang="en-US" sz="2400" b="1" dirty="0" smtClean="0">
                <a:solidFill>
                  <a:srgbClr val="C00000"/>
                </a:solidFill>
              </a:rPr>
              <a:t>soils are </a:t>
            </a:r>
            <a:r>
              <a:rPr lang="en-US" sz="2400" b="1" dirty="0">
                <a:solidFill>
                  <a:srgbClr val="C00000"/>
                </a:solidFill>
              </a:rPr>
              <a:t>treated with dilute acid</a:t>
            </a:r>
            <a:r>
              <a:rPr lang="en-US" sz="2400" b="1" dirty="0" smtClean="0">
                <a:solidFill>
                  <a:srgbClr val="C00000"/>
                </a:solidFill>
              </a:rPr>
              <a:t>.</a:t>
            </a:r>
          </a:p>
          <a:p>
            <a:pPr algn="just" rtl="0">
              <a:lnSpc>
                <a:spcPct val="150000"/>
              </a:lnSpc>
            </a:pPr>
            <a:r>
              <a:rPr lang="en-US" sz="2400" b="1" dirty="0"/>
              <a:t>The pH </a:t>
            </a:r>
            <a:r>
              <a:rPr lang="en-US" sz="2400" b="1" dirty="0" smtClean="0"/>
              <a:t>of these </a:t>
            </a:r>
            <a:r>
              <a:rPr lang="en-US" sz="2400" b="1" dirty="0"/>
              <a:t>soils is usually above 7 and may </a:t>
            </a:r>
            <a:r>
              <a:rPr lang="en-US" sz="2400" b="1" dirty="0" smtClean="0"/>
              <a:t>be as </a:t>
            </a:r>
            <a:r>
              <a:rPr lang="en-US" sz="2400" b="1" dirty="0"/>
              <a:t>high as 8.5. </a:t>
            </a:r>
            <a:endParaRPr lang="en-US" sz="2400" b="1" dirty="0" smtClean="0"/>
          </a:p>
          <a:p>
            <a:pPr algn="just" rtl="0">
              <a:lnSpc>
                <a:spcPct val="150000"/>
              </a:lnSpc>
            </a:pPr>
            <a:r>
              <a:rPr lang="en-US" sz="2400" b="1" dirty="0" smtClean="0">
                <a:solidFill>
                  <a:srgbClr val="C00000"/>
                </a:solidFill>
              </a:rPr>
              <a:t>When </a:t>
            </a:r>
            <a:r>
              <a:rPr lang="en-US" sz="2400" b="1" dirty="0">
                <a:solidFill>
                  <a:srgbClr val="C00000"/>
                </a:solidFill>
              </a:rPr>
              <a:t>these soils </a:t>
            </a:r>
            <a:r>
              <a:rPr lang="en-US" sz="2400" b="1" dirty="0" smtClean="0">
                <a:solidFill>
                  <a:srgbClr val="C00000"/>
                </a:solidFill>
              </a:rPr>
              <a:t>contain sodium </a:t>
            </a:r>
            <a:r>
              <a:rPr lang="en-US" sz="2400" b="1" dirty="0">
                <a:solidFill>
                  <a:srgbClr val="C00000"/>
                </a:solidFill>
              </a:rPr>
              <a:t>carbonate, the pH may exceed 9.</a:t>
            </a:r>
          </a:p>
          <a:p>
            <a:pPr algn="just" rtl="0">
              <a:lnSpc>
                <a:spcPct val="150000"/>
              </a:lnSpc>
            </a:pPr>
            <a:r>
              <a:rPr lang="en-US" sz="2400" b="1" dirty="0"/>
              <a:t>In some soils, CaCO</a:t>
            </a:r>
            <a:r>
              <a:rPr lang="en-US" sz="2400" b="1" baseline="-25000" dirty="0"/>
              <a:t>3</a:t>
            </a:r>
            <a:r>
              <a:rPr lang="en-US" sz="2400" b="1" dirty="0" smtClean="0"/>
              <a:t> </a:t>
            </a:r>
            <a:r>
              <a:rPr lang="en-US" sz="2400" b="1" dirty="0"/>
              <a:t>can concentrate </a:t>
            </a:r>
            <a:r>
              <a:rPr lang="en-US" sz="2400" b="1" dirty="0" smtClean="0"/>
              <a:t>into very </a:t>
            </a:r>
            <a:r>
              <a:rPr lang="en-US" sz="2400" b="1" dirty="0"/>
              <a:t>hard layers, termed caliche, that </a:t>
            </a:r>
            <a:r>
              <a:rPr lang="en-US" sz="2400" b="1" dirty="0" smtClean="0"/>
              <a:t>are impermeable </a:t>
            </a:r>
            <a:r>
              <a:rPr lang="en-US" sz="2400" b="1" dirty="0"/>
              <a:t>to water and plant roots.</a:t>
            </a:r>
            <a:endParaRPr lang="ar-EG" sz="2400" b="1" dirty="0"/>
          </a:p>
        </p:txBody>
      </p:sp>
    </p:spTree>
    <p:extLst>
      <p:ext uri="{BB962C8B-B14F-4D97-AF65-F5344CB8AC3E}">
        <p14:creationId xmlns:p14="http://schemas.microsoft.com/office/powerpoint/2010/main" val="20545747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7786036" cy="58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91479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8640"/>
            <a:ext cx="7872000" cy="59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3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8064896" cy="650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1619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04664"/>
            <a:ext cx="7498080" cy="5843736"/>
          </a:xfrm>
        </p:spPr>
        <p:txBody>
          <a:bodyPr>
            <a:normAutofit/>
          </a:bodyPr>
          <a:lstStyle/>
          <a:p>
            <a:pPr algn="just" rtl="0">
              <a:lnSpc>
                <a:spcPct val="150000"/>
              </a:lnSpc>
            </a:pPr>
            <a:r>
              <a:rPr lang="en-US" sz="2400" b="1" dirty="0">
                <a:solidFill>
                  <a:srgbClr val="C00000"/>
                </a:solidFill>
              </a:rPr>
              <a:t>main types of structural crusts were recognised in sandy soils depending on the dominant forming process </a:t>
            </a:r>
            <a:endParaRPr lang="en-US" sz="2400" b="1" dirty="0" smtClean="0">
              <a:solidFill>
                <a:srgbClr val="C00000"/>
              </a:solidFill>
            </a:endParaRPr>
          </a:p>
          <a:p>
            <a:pPr algn="just" rtl="0">
              <a:lnSpc>
                <a:spcPct val="150000"/>
              </a:lnSpc>
            </a:pPr>
            <a:r>
              <a:rPr lang="en-US" sz="2400" b="1" dirty="0" smtClean="0">
                <a:solidFill>
                  <a:srgbClr val="C00000"/>
                </a:solidFill>
              </a:rPr>
              <a:t>(</a:t>
            </a:r>
            <a:r>
              <a:rPr lang="en-US" sz="2400" b="1" dirty="0">
                <a:solidFill>
                  <a:srgbClr val="C00000"/>
                </a:solidFill>
              </a:rPr>
              <a:t>i) sieving crusts made of well sorted micro-layers with average infiltrability of approximately 30 mm h </a:t>
            </a:r>
            <a:r>
              <a:rPr lang="en-US" sz="2400" b="1" baseline="30000" dirty="0">
                <a:solidFill>
                  <a:srgbClr val="C00000"/>
                </a:solidFill>
              </a:rPr>
              <a:t>-1</a:t>
            </a:r>
          </a:p>
          <a:p>
            <a:pPr algn="just" rtl="0">
              <a:lnSpc>
                <a:spcPct val="150000"/>
              </a:lnSpc>
            </a:pPr>
            <a:r>
              <a:rPr lang="en-US" sz="2400" b="1" dirty="0" smtClean="0">
                <a:solidFill>
                  <a:srgbClr val="C00000"/>
                </a:solidFill>
              </a:rPr>
              <a:t> </a:t>
            </a:r>
            <a:r>
              <a:rPr lang="en-US" sz="2400" b="1" dirty="0">
                <a:solidFill>
                  <a:srgbClr val="C00000"/>
                </a:solidFill>
              </a:rPr>
              <a:t>(ii) and packing crusts made of sand grains closely packed with average infiltrability of 10 </a:t>
            </a:r>
            <a:r>
              <a:rPr lang="en-US" sz="2400" b="1" dirty="0" smtClean="0">
                <a:solidFill>
                  <a:srgbClr val="C00000"/>
                </a:solidFill>
              </a:rPr>
              <a:t>mm h </a:t>
            </a:r>
            <a:r>
              <a:rPr lang="en-US" sz="2400" b="1" baseline="30000" dirty="0">
                <a:solidFill>
                  <a:srgbClr val="C00000"/>
                </a:solidFill>
              </a:rPr>
              <a:t>-1</a:t>
            </a:r>
            <a:endParaRPr lang="ar-EG" sz="2400" b="1" baseline="30000" dirty="0">
              <a:solidFill>
                <a:srgbClr val="C00000"/>
              </a:solidFill>
            </a:endParaRPr>
          </a:p>
        </p:txBody>
      </p:sp>
    </p:spTree>
    <p:extLst>
      <p:ext uri="{BB962C8B-B14F-4D97-AF65-F5344CB8AC3E}">
        <p14:creationId xmlns:p14="http://schemas.microsoft.com/office/powerpoint/2010/main" val="8842903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32656"/>
            <a:ext cx="7498080" cy="5915744"/>
          </a:xfrm>
        </p:spPr>
        <p:txBody>
          <a:bodyPr>
            <a:normAutofit fontScale="92500" lnSpcReduction="20000"/>
          </a:bodyPr>
          <a:lstStyle/>
          <a:p>
            <a:pPr algn="just" rtl="0"/>
            <a:r>
              <a:rPr lang="en-US" sz="2800" b="1" dirty="0" smtClean="0"/>
              <a:t>Compaction</a:t>
            </a:r>
          </a:p>
          <a:p>
            <a:pPr algn="just" rtl="0">
              <a:lnSpc>
                <a:spcPct val="150000"/>
              </a:lnSpc>
            </a:pPr>
            <a:r>
              <a:rPr lang="en-US" sz="2400" b="1" dirty="0">
                <a:solidFill>
                  <a:srgbClr val="C00000"/>
                </a:solidFill>
              </a:rPr>
              <a:t>Unlike other soils, the structure of sandy soils can be easily affected by mechanical compaction over a large range of scales. </a:t>
            </a:r>
            <a:endParaRPr lang="en-US" sz="2400" b="1" dirty="0" smtClean="0">
              <a:solidFill>
                <a:srgbClr val="C00000"/>
              </a:solidFill>
            </a:endParaRPr>
          </a:p>
          <a:p>
            <a:pPr algn="just" rtl="0">
              <a:lnSpc>
                <a:spcPct val="150000"/>
              </a:lnSpc>
            </a:pPr>
            <a:r>
              <a:rPr lang="en-US" sz="2400" b="1" dirty="0" smtClean="0"/>
              <a:t>Usually </a:t>
            </a:r>
            <a:r>
              <a:rPr lang="en-US" sz="2400" b="1" dirty="0"/>
              <a:t>mechanical compaction preferentially affects large pores (i.e. macropores that result from tillage and biological activity) but in sandy soils it affects these large pores down to the small pores that result from the arrangement of the skeleton particles (sand and silt) within the clay fraction. That re-arrangement when submitted to mechanical compaction is possible because of the small cohesion between the skeleton particles</a:t>
            </a:r>
            <a:endParaRPr lang="ar-EG" sz="2400" b="1" dirty="0"/>
          </a:p>
        </p:txBody>
      </p:sp>
    </p:spTree>
    <p:extLst>
      <p:ext uri="{BB962C8B-B14F-4D97-AF65-F5344CB8AC3E}">
        <p14:creationId xmlns:p14="http://schemas.microsoft.com/office/powerpoint/2010/main" val="40722904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76672"/>
            <a:ext cx="7498080" cy="5771728"/>
          </a:xfrm>
        </p:spPr>
        <p:txBody>
          <a:bodyPr>
            <a:normAutofit/>
          </a:bodyPr>
          <a:lstStyle/>
          <a:p>
            <a:pPr algn="just" rtl="0">
              <a:lnSpc>
                <a:spcPct val="150000"/>
              </a:lnSpc>
            </a:pPr>
            <a:r>
              <a:rPr lang="en-US" sz="2800" b="1" dirty="0"/>
              <a:t>Adverse Effects</a:t>
            </a:r>
          </a:p>
          <a:p>
            <a:pPr algn="just" rtl="0">
              <a:lnSpc>
                <a:spcPct val="150000"/>
              </a:lnSpc>
            </a:pPr>
            <a:r>
              <a:rPr lang="en-US" sz="2400" b="1" dirty="0">
                <a:solidFill>
                  <a:srgbClr val="C00000"/>
                </a:solidFill>
              </a:rPr>
              <a:t>Restricted depth of penetration of roots </a:t>
            </a:r>
          </a:p>
          <a:p>
            <a:pPr algn="just" rtl="0">
              <a:lnSpc>
                <a:spcPct val="150000"/>
              </a:lnSpc>
            </a:pPr>
            <a:r>
              <a:rPr lang="en-US" sz="2400" b="1" dirty="0"/>
              <a:t>The plants utilize less volume of soil for moisture and nutrient absorption. </a:t>
            </a:r>
          </a:p>
          <a:p>
            <a:pPr algn="just" rtl="0">
              <a:lnSpc>
                <a:spcPct val="150000"/>
              </a:lnSpc>
            </a:pPr>
            <a:r>
              <a:rPr lang="en-US" sz="2400" b="1" dirty="0">
                <a:solidFill>
                  <a:srgbClr val="C00000"/>
                </a:solidFill>
              </a:rPr>
              <a:t>A reduced rate of water infiltration, slower exchange of air between the atmosphere and the </a:t>
            </a:r>
            <a:r>
              <a:rPr lang="en-US" sz="2400" b="1" dirty="0" smtClean="0">
                <a:solidFill>
                  <a:srgbClr val="C00000"/>
                </a:solidFill>
              </a:rPr>
              <a:t>soil.</a:t>
            </a:r>
            <a:endParaRPr lang="en-US" sz="2400" b="1" dirty="0">
              <a:solidFill>
                <a:srgbClr val="C00000"/>
              </a:solidFill>
            </a:endParaRPr>
          </a:p>
          <a:p>
            <a:pPr algn="just" rtl="0">
              <a:lnSpc>
                <a:spcPct val="150000"/>
              </a:lnSpc>
            </a:pPr>
            <a:r>
              <a:rPr lang="en-US" sz="2400" b="1" dirty="0"/>
              <a:t> slower air movement within the </a:t>
            </a:r>
            <a:r>
              <a:rPr lang="en-US" sz="2400" b="1" dirty="0" smtClean="0"/>
              <a:t>soil.</a:t>
            </a:r>
            <a:endParaRPr lang="ar-EG" sz="2400" b="1" dirty="0"/>
          </a:p>
        </p:txBody>
      </p:sp>
    </p:spTree>
    <p:extLst>
      <p:ext uri="{BB962C8B-B14F-4D97-AF65-F5344CB8AC3E}">
        <p14:creationId xmlns:p14="http://schemas.microsoft.com/office/powerpoint/2010/main" val="3817979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04664"/>
            <a:ext cx="7498080" cy="5843736"/>
          </a:xfrm>
        </p:spPr>
        <p:txBody>
          <a:bodyPr/>
          <a:lstStyle/>
          <a:p>
            <a:pPr algn="just" rtl="0"/>
            <a:r>
              <a:rPr lang="en-US" sz="2800" b="1" dirty="0"/>
              <a:t>Causes</a:t>
            </a:r>
          </a:p>
          <a:p>
            <a:pPr algn="just" rtl="0">
              <a:lnSpc>
                <a:spcPct val="150000"/>
              </a:lnSpc>
            </a:pPr>
            <a:r>
              <a:rPr lang="en-US" sz="2400" b="1" dirty="0">
                <a:solidFill>
                  <a:srgbClr val="C00000"/>
                </a:solidFill>
              </a:rPr>
              <a:t>Soil compaction considered in this report has </a:t>
            </a:r>
            <a:r>
              <a:rPr lang="en-US" sz="2400" b="1" dirty="0" smtClean="0">
                <a:solidFill>
                  <a:srgbClr val="C00000"/>
                </a:solidFill>
              </a:rPr>
              <a:t>developed from </a:t>
            </a:r>
            <a:r>
              <a:rPr lang="en-US" sz="2400" b="1" dirty="0">
                <a:solidFill>
                  <a:srgbClr val="C00000"/>
                </a:solidFill>
              </a:rPr>
              <a:t>pressure exerted on the soil by </a:t>
            </a:r>
            <a:r>
              <a:rPr lang="en-US" sz="2400" b="1" dirty="0" smtClean="0">
                <a:solidFill>
                  <a:srgbClr val="C00000"/>
                </a:solidFill>
              </a:rPr>
              <a:t>implements used </a:t>
            </a:r>
            <a:r>
              <a:rPr lang="en-US" sz="2400" b="1" dirty="0">
                <a:solidFill>
                  <a:srgbClr val="C00000"/>
                </a:solidFill>
              </a:rPr>
              <a:t>in agricultural production. </a:t>
            </a:r>
            <a:endParaRPr lang="en-US" sz="2400" b="1" dirty="0" smtClean="0">
              <a:solidFill>
                <a:srgbClr val="C00000"/>
              </a:solidFill>
            </a:endParaRPr>
          </a:p>
          <a:p>
            <a:pPr algn="just" rtl="0">
              <a:lnSpc>
                <a:spcPct val="150000"/>
              </a:lnSpc>
            </a:pPr>
            <a:r>
              <a:rPr lang="en-US" sz="2400" b="1" dirty="0" smtClean="0"/>
              <a:t>Wheels</a:t>
            </a:r>
            <a:r>
              <a:rPr lang="en-US" sz="2400" b="1" dirty="0"/>
              <a:t>, </a:t>
            </a:r>
            <a:r>
              <a:rPr lang="en-US" sz="2400" b="1" dirty="0" smtClean="0"/>
              <a:t>whether on </a:t>
            </a:r>
            <a:r>
              <a:rPr lang="en-US" sz="2400" b="1" dirty="0"/>
              <a:t>tractors, planting and harvesting equipment, </a:t>
            </a:r>
            <a:r>
              <a:rPr lang="en-US" sz="2400" b="1" dirty="0" smtClean="0"/>
              <a:t>or trucks</a:t>
            </a:r>
            <a:r>
              <a:rPr lang="en-US" sz="2400" b="1" dirty="0"/>
              <a:t>, apply pressure to the soil surface.</a:t>
            </a:r>
            <a:endParaRPr lang="ar-EG" sz="2400" b="1" dirty="0"/>
          </a:p>
        </p:txBody>
      </p:sp>
    </p:spTree>
    <p:extLst>
      <p:ext uri="{BB962C8B-B14F-4D97-AF65-F5344CB8AC3E}">
        <p14:creationId xmlns:p14="http://schemas.microsoft.com/office/powerpoint/2010/main" val="28468437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2800" dirty="0" smtClean="0">
                <a:solidFill>
                  <a:srgbClr val="C00000"/>
                </a:solidFill>
              </a:rPr>
              <a:t> </a:t>
            </a:r>
            <a:r>
              <a:rPr lang="en-US" sz="2800" dirty="0" smtClean="0">
                <a:solidFill>
                  <a:srgbClr val="C00000"/>
                </a:solidFill>
              </a:rPr>
              <a:t>Keys </a:t>
            </a:r>
            <a:r>
              <a:rPr lang="en-US" sz="2800" dirty="0">
                <a:solidFill>
                  <a:srgbClr val="C00000"/>
                </a:solidFill>
              </a:rPr>
              <a:t>to sandy soils success</a:t>
            </a:r>
            <a:br>
              <a:rPr lang="en-US" sz="2800" dirty="0">
                <a:solidFill>
                  <a:srgbClr val="C00000"/>
                </a:solidFill>
              </a:rPr>
            </a:br>
            <a:r>
              <a:rPr lang="en-US" sz="2800" dirty="0">
                <a:solidFill>
                  <a:srgbClr val="C00000"/>
                </a:solidFill>
              </a:rPr>
              <a:t>Increasing Carbon Turnover</a:t>
            </a:r>
            <a:endParaRPr lang="ar-EG" sz="2800" dirty="0">
              <a:solidFill>
                <a:srgbClr val="C00000"/>
              </a:solidFill>
            </a:endParaRPr>
          </a:p>
        </p:txBody>
      </p:sp>
      <p:sp>
        <p:nvSpPr>
          <p:cNvPr id="3" name="Content Placeholder 2"/>
          <p:cNvSpPr>
            <a:spLocks noGrp="1"/>
          </p:cNvSpPr>
          <p:nvPr>
            <p:ph idx="1"/>
          </p:nvPr>
        </p:nvSpPr>
        <p:spPr>
          <a:xfrm>
            <a:off x="1435608" y="1556792"/>
            <a:ext cx="7498080" cy="4691608"/>
          </a:xfrm>
        </p:spPr>
        <p:txBody>
          <a:bodyPr>
            <a:normAutofit/>
          </a:bodyPr>
          <a:lstStyle/>
          <a:p>
            <a:pPr algn="just" rtl="0">
              <a:lnSpc>
                <a:spcPct val="150000"/>
              </a:lnSpc>
            </a:pPr>
            <a:r>
              <a:rPr lang="en-US" sz="2400" b="1" dirty="0"/>
              <a:t>Organic matter provides an energy source for beneficial microbes in the soil. These microbes, like bacteria and fungi are vital for soil health as they break down organic matter in the soil and release and cycle nutrients, keeping them available for plant uptake</a:t>
            </a:r>
            <a:r>
              <a:rPr lang="en-US" sz="2400" b="1" dirty="0" smtClean="0"/>
              <a:t>.</a:t>
            </a:r>
          </a:p>
          <a:p>
            <a:pPr algn="just" rtl="0">
              <a:lnSpc>
                <a:spcPct val="150000"/>
              </a:lnSpc>
            </a:pPr>
            <a:endParaRPr lang="ar-EG" sz="2400" b="1" dirty="0"/>
          </a:p>
        </p:txBody>
      </p:sp>
    </p:spTree>
    <p:extLst>
      <p:ext uri="{BB962C8B-B14F-4D97-AF65-F5344CB8AC3E}">
        <p14:creationId xmlns:p14="http://schemas.microsoft.com/office/powerpoint/2010/main" val="27233467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548680"/>
            <a:ext cx="7498080" cy="5699720"/>
          </a:xfrm>
        </p:spPr>
        <p:txBody>
          <a:bodyPr>
            <a:normAutofit/>
          </a:bodyPr>
          <a:lstStyle/>
          <a:p>
            <a:pPr algn="just" rtl="0">
              <a:lnSpc>
                <a:spcPct val="150000"/>
              </a:lnSpc>
            </a:pPr>
            <a:r>
              <a:rPr lang="en-US" sz="2400" b="1" dirty="0">
                <a:solidFill>
                  <a:srgbClr val="C00000"/>
                </a:solidFill>
              </a:rPr>
              <a:t>Adding organic matter to the soil also improves soil cation exchange capacity (CEC), a measure of the soil’s ability to store nutrients so they are available for plant uptake. </a:t>
            </a:r>
            <a:endParaRPr lang="en-US" sz="2400" b="1" dirty="0" smtClean="0">
              <a:solidFill>
                <a:srgbClr val="C00000"/>
              </a:solidFill>
            </a:endParaRPr>
          </a:p>
          <a:p>
            <a:pPr algn="just" rtl="0">
              <a:lnSpc>
                <a:spcPct val="150000"/>
              </a:lnSpc>
            </a:pPr>
            <a:r>
              <a:rPr lang="en-US" sz="2400" b="1" dirty="0" smtClean="0"/>
              <a:t>The </a:t>
            </a:r>
            <a:r>
              <a:rPr lang="en-US" sz="2400" b="1" dirty="0"/>
              <a:t>more organic matter in soils, the greater the soil’s ability to absorb nutrients like calcium, magnesium and potassium and keep them available for use by plants.</a:t>
            </a:r>
            <a:endParaRPr lang="ar-EG" sz="2400" b="1" dirty="0"/>
          </a:p>
        </p:txBody>
      </p:sp>
    </p:spTree>
    <p:extLst>
      <p:ext uri="{BB962C8B-B14F-4D97-AF65-F5344CB8AC3E}">
        <p14:creationId xmlns:p14="http://schemas.microsoft.com/office/powerpoint/2010/main" val="33233529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76672"/>
            <a:ext cx="7498080" cy="5771728"/>
          </a:xfrm>
        </p:spPr>
        <p:txBody>
          <a:bodyPr>
            <a:normAutofit fontScale="92500" lnSpcReduction="10000"/>
          </a:bodyPr>
          <a:lstStyle/>
          <a:p>
            <a:pPr algn="just" rtl="0">
              <a:lnSpc>
                <a:spcPct val="150000"/>
              </a:lnSpc>
            </a:pPr>
            <a:r>
              <a:rPr lang="en-US" sz="2400" b="1" dirty="0">
                <a:solidFill>
                  <a:srgbClr val="C00000"/>
                </a:solidFill>
              </a:rPr>
              <a:t>In the sandy soils often used to grow onions, organic carbon levels are extremely low (&lt;1%), CEC levels are low (&lt;5meq/100g) and water holding capacity is also low. </a:t>
            </a:r>
            <a:endParaRPr lang="en-US" sz="2400" b="1" dirty="0" smtClean="0">
              <a:solidFill>
                <a:srgbClr val="C00000"/>
              </a:solidFill>
            </a:endParaRPr>
          </a:p>
          <a:p>
            <a:pPr algn="just" rtl="0">
              <a:lnSpc>
                <a:spcPct val="150000"/>
              </a:lnSpc>
            </a:pPr>
            <a:r>
              <a:rPr lang="en-US" sz="2400" b="1" dirty="0" smtClean="0"/>
              <a:t>That </a:t>
            </a:r>
            <a:r>
              <a:rPr lang="en-US" sz="2400" b="1" dirty="0"/>
              <a:t>means </a:t>
            </a:r>
            <a:r>
              <a:rPr lang="en-US" sz="2400" b="1" dirty="0" smtClean="0"/>
              <a:t>fertilizer </a:t>
            </a:r>
            <a:r>
              <a:rPr lang="en-US" sz="2400" b="1" dirty="0"/>
              <a:t>and water use efficiency and microbial activity is low – the soil is unhealthy and fertility is low. Sandy soils stand to benefit the most from increasing organic matter levels. </a:t>
            </a:r>
            <a:endParaRPr lang="en-US" sz="2400" b="1" dirty="0" smtClean="0"/>
          </a:p>
          <a:p>
            <a:pPr algn="just" rtl="0">
              <a:lnSpc>
                <a:spcPct val="150000"/>
              </a:lnSpc>
            </a:pPr>
            <a:r>
              <a:rPr lang="en-US" sz="2400" b="1" dirty="0">
                <a:solidFill>
                  <a:srgbClr val="C00000"/>
                </a:solidFill>
              </a:rPr>
              <a:t>compost can play an important role because by boosting organic matter levels whilst still growing a crop.</a:t>
            </a:r>
            <a:endParaRPr lang="ar-EG" sz="2400" b="1" dirty="0">
              <a:solidFill>
                <a:srgbClr val="C00000"/>
              </a:solidFill>
            </a:endParaRPr>
          </a:p>
        </p:txBody>
      </p:sp>
    </p:spTree>
    <p:extLst>
      <p:ext uri="{BB962C8B-B14F-4D97-AF65-F5344CB8AC3E}">
        <p14:creationId xmlns:p14="http://schemas.microsoft.com/office/powerpoint/2010/main" val="317327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790171"/>
            <a:ext cx="7471299" cy="56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49359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04664"/>
            <a:ext cx="7498080" cy="5843736"/>
          </a:xfrm>
        </p:spPr>
        <p:txBody>
          <a:bodyPr>
            <a:normAutofit/>
          </a:bodyPr>
          <a:lstStyle/>
          <a:p>
            <a:pPr algn="just" rtl="0">
              <a:lnSpc>
                <a:spcPct val="150000"/>
              </a:lnSpc>
            </a:pPr>
            <a:r>
              <a:rPr lang="en-US" sz="2400" b="1" dirty="0">
                <a:solidFill>
                  <a:srgbClr val="C00000"/>
                </a:solidFill>
              </a:rPr>
              <a:t>Using compost adds organic matter to soils and the flow on benefits from increasing organic matter levels are multiple. </a:t>
            </a:r>
            <a:endParaRPr lang="en-US" sz="2400" b="1" dirty="0" smtClean="0">
              <a:solidFill>
                <a:srgbClr val="C00000"/>
              </a:solidFill>
            </a:endParaRPr>
          </a:p>
          <a:p>
            <a:pPr algn="just" rtl="0">
              <a:lnSpc>
                <a:spcPct val="150000"/>
              </a:lnSpc>
            </a:pPr>
            <a:r>
              <a:rPr lang="en-US" sz="2400" b="1" dirty="0" smtClean="0"/>
              <a:t>Compost </a:t>
            </a:r>
            <a:r>
              <a:rPr lang="en-US" sz="2400" b="1" dirty="0"/>
              <a:t>can increase microbial activity in soils by providing a food source for microbes. </a:t>
            </a:r>
            <a:endParaRPr lang="en-US" sz="2400" b="1" dirty="0" smtClean="0"/>
          </a:p>
          <a:p>
            <a:pPr algn="just" rtl="0">
              <a:lnSpc>
                <a:spcPct val="150000"/>
              </a:lnSpc>
            </a:pPr>
            <a:r>
              <a:rPr lang="en-US" sz="2400" b="1" dirty="0" smtClean="0">
                <a:solidFill>
                  <a:srgbClr val="C00000"/>
                </a:solidFill>
              </a:rPr>
              <a:t>Increased </a:t>
            </a:r>
            <a:r>
              <a:rPr lang="en-US" sz="2400" b="1" dirty="0">
                <a:solidFill>
                  <a:srgbClr val="C00000"/>
                </a:solidFill>
              </a:rPr>
              <a:t>microbial activity improves soil structure and nutrient availability and cycling, making conditions more </a:t>
            </a:r>
            <a:r>
              <a:rPr lang="en-US" sz="2400" b="1" dirty="0" err="1">
                <a:solidFill>
                  <a:srgbClr val="C00000"/>
                </a:solidFill>
              </a:rPr>
              <a:t>favourable</a:t>
            </a:r>
            <a:r>
              <a:rPr lang="en-US" sz="2400" b="1" dirty="0">
                <a:solidFill>
                  <a:srgbClr val="C00000"/>
                </a:solidFill>
              </a:rPr>
              <a:t> for plant growth.</a:t>
            </a:r>
          </a:p>
        </p:txBody>
      </p:sp>
    </p:spTree>
    <p:extLst>
      <p:ext uri="{BB962C8B-B14F-4D97-AF65-F5344CB8AC3E}">
        <p14:creationId xmlns:p14="http://schemas.microsoft.com/office/powerpoint/2010/main" val="28657999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76672"/>
            <a:ext cx="7498080" cy="5771728"/>
          </a:xfrm>
        </p:spPr>
        <p:txBody>
          <a:bodyPr>
            <a:normAutofit/>
          </a:bodyPr>
          <a:lstStyle/>
          <a:p>
            <a:pPr algn="just" rtl="0">
              <a:lnSpc>
                <a:spcPct val="150000"/>
              </a:lnSpc>
            </a:pPr>
            <a:r>
              <a:rPr lang="en-US" sz="2400" b="1" dirty="0">
                <a:solidFill>
                  <a:srgbClr val="C00000"/>
                </a:solidFill>
              </a:rPr>
              <a:t>Using compost can also reduce the fluctuations in soil moisture that occur around irrigation events in sandy soils that drain quickly after irrigation. </a:t>
            </a:r>
            <a:endParaRPr lang="en-US" sz="2400" b="1" dirty="0" smtClean="0">
              <a:solidFill>
                <a:srgbClr val="C00000"/>
              </a:solidFill>
            </a:endParaRPr>
          </a:p>
          <a:p>
            <a:pPr algn="just" rtl="0">
              <a:lnSpc>
                <a:spcPct val="150000"/>
              </a:lnSpc>
            </a:pPr>
            <a:r>
              <a:rPr lang="en-US" sz="2400" b="1" dirty="0" smtClean="0"/>
              <a:t>Improvements </a:t>
            </a:r>
            <a:r>
              <a:rPr lang="en-US" sz="2400" b="1" dirty="0"/>
              <a:t>in soil structure from compost use can also increase the ability of sandy soils to hold water, potentially meaning less water needs to be applied.</a:t>
            </a:r>
          </a:p>
          <a:p>
            <a:pPr algn="just" rtl="0">
              <a:lnSpc>
                <a:spcPct val="150000"/>
              </a:lnSpc>
            </a:pPr>
            <a:endParaRPr lang="ar-EG" sz="2400" b="1" dirty="0"/>
          </a:p>
        </p:txBody>
      </p:sp>
    </p:spTree>
    <p:extLst>
      <p:ext uri="{BB962C8B-B14F-4D97-AF65-F5344CB8AC3E}">
        <p14:creationId xmlns:p14="http://schemas.microsoft.com/office/powerpoint/2010/main" val="42334655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normAutofit/>
          </a:bodyPr>
          <a:lstStyle/>
          <a:p>
            <a:r>
              <a:rPr lang="en-US" sz="2800" b="1" dirty="0">
                <a:solidFill>
                  <a:srgbClr val="FF0000"/>
                </a:solidFill>
                <a:latin typeface="+mn-lt"/>
                <a:ea typeface="+mn-ea"/>
                <a:cs typeface="+mn-cs"/>
              </a:rPr>
              <a:t>Comopomstinpg</a:t>
            </a:r>
            <a:endParaRPr lang="ar-EG" sz="2800" b="1" dirty="0">
              <a:solidFill>
                <a:srgbClr val="FF0000"/>
              </a:solidFill>
              <a:latin typeface="+mn-lt"/>
              <a:ea typeface="+mn-ea"/>
              <a:cs typeface="+mn-cs"/>
            </a:endParaRPr>
          </a:p>
        </p:txBody>
      </p:sp>
      <p:sp>
        <p:nvSpPr>
          <p:cNvPr id="3" name="Content Placeholder 2"/>
          <p:cNvSpPr>
            <a:spLocks noGrp="1"/>
          </p:cNvSpPr>
          <p:nvPr>
            <p:ph sz="quarter" idx="1"/>
          </p:nvPr>
        </p:nvSpPr>
        <p:spPr>
          <a:xfrm>
            <a:off x="457200" y="1052736"/>
            <a:ext cx="7467600" cy="5421216"/>
          </a:xfrm>
        </p:spPr>
        <p:txBody>
          <a:bodyPr>
            <a:normAutofit/>
          </a:bodyPr>
          <a:lstStyle/>
          <a:p>
            <a:pPr algn="just" rtl="0">
              <a:lnSpc>
                <a:spcPct val="150000"/>
              </a:lnSpc>
            </a:pPr>
            <a:r>
              <a:rPr lang="en-US" b="1" dirty="0"/>
              <a:t>Composting is the controlled aerobic biological </a:t>
            </a:r>
            <a:r>
              <a:rPr lang="en-US" b="1" dirty="0" smtClean="0"/>
              <a:t>decomposition of </a:t>
            </a:r>
            <a:r>
              <a:rPr lang="en-US" b="1" dirty="0"/>
              <a:t>organic matter into a stable, </a:t>
            </a:r>
            <a:r>
              <a:rPr lang="en-US" b="1" dirty="0" smtClean="0"/>
              <a:t>humus like product </a:t>
            </a:r>
            <a:r>
              <a:rPr lang="en-US" b="1" dirty="0"/>
              <a:t>called compost. </a:t>
            </a:r>
            <a:endParaRPr lang="en-US" b="1" dirty="0" smtClean="0"/>
          </a:p>
          <a:p>
            <a:pPr algn="just" rtl="0">
              <a:lnSpc>
                <a:spcPct val="150000"/>
              </a:lnSpc>
            </a:pPr>
            <a:r>
              <a:rPr lang="en-US" b="1" dirty="0" smtClean="0">
                <a:solidFill>
                  <a:srgbClr val="FF0000"/>
                </a:solidFill>
              </a:rPr>
              <a:t>It </a:t>
            </a:r>
            <a:r>
              <a:rPr lang="en-US" b="1" dirty="0">
                <a:solidFill>
                  <a:srgbClr val="FF0000"/>
                </a:solidFill>
              </a:rPr>
              <a:t>is essentially the </a:t>
            </a:r>
            <a:r>
              <a:rPr lang="en-US" b="1" dirty="0" smtClean="0">
                <a:solidFill>
                  <a:srgbClr val="FF0000"/>
                </a:solidFill>
              </a:rPr>
              <a:t>same process </a:t>
            </a:r>
            <a:r>
              <a:rPr lang="en-US" b="1" dirty="0">
                <a:solidFill>
                  <a:srgbClr val="FF0000"/>
                </a:solidFill>
              </a:rPr>
              <a:t>as natural decomposition except that it </a:t>
            </a:r>
            <a:r>
              <a:rPr lang="en-US" b="1" dirty="0" smtClean="0">
                <a:solidFill>
                  <a:srgbClr val="FF0000"/>
                </a:solidFill>
              </a:rPr>
              <a:t>is enhanced </a:t>
            </a:r>
            <a:r>
              <a:rPr lang="en-US" b="1" dirty="0">
                <a:solidFill>
                  <a:srgbClr val="FF0000"/>
                </a:solidFill>
              </a:rPr>
              <a:t>and accelerated by mixing organic </a:t>
            </a:r>
            <a:r>
              <a:rPr lang="en-US" b="1" dirty="0" smtClean="0">
                <a:solidFill>
                  <a:srgbClr val="FF0000"/>
                </a:solidFill>
              </a:rPr>
              <a:t>waste with </a:t>
            </a:r>
            <a:r>
              <a:rPr lang="en-US" b="1" dirty="0">
                <a:solidFill>
                  <a:srgbClr val="FF0000"/>
                </a:solidFill>
              </a:rPr>
              <a:t>other ingredients to optimize microbial growth.</a:t>
            </a:r>
            <a:endParaRPr lang="ar-EG" b="1" dirty="0">
              <a:solidFill>
                <a:srgbClr val="FF0000"/>
              </a:solidFill>
            </a:endParaRPr>
          </a:p>
        </p:txBody>
      </p:sp>
    </p:spTree>
    <p:extLst>
      <p:ext uri="{BB962C8B-B14F-4D97-AF65-F5344CB8AC3E}">
        <p14:creationId xmlns:p14="http://schemas.microsoft.com/office/powerpoint/2010/main" val="3102332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6672"/>
            <a:ext cx="7467600" cy="5997280"/>
          </a:xfrm>
        </p:spPr>
        <p:txBody>
          <a:bodyPr>
            <a:normAutofit fontScale="92500" lnSpcReduction="10000"/>
          </a:bodyPr>
          <a:lstStyle/>
          <a:p>
            <a:pPr algn="just" rtl="0">
              <a:lnSpc>
                <a:spcPct val="150000"/>
              </a:lnSpc>
            </a:pPr>
            <a:r>
              <a:rPr lang="en-US" b="1" dirty="0"/>
              <a:t>The potential benefits of composting manure </a:t>
            </a:r>
            <a:r>
              <a:rPr lang="en-US" b="1" dirty="0" smtClean="0"/>
              <a:t>and other </a:t>
            </a:r>
            <a:r>
              <a:rPr lang="en-US" b="1" dirty="0"/>
              <a:t>organic </a:t>
            </a:r>
            <a:r>
              <a:rPr lang="en-US" b="1" dirty="0" smtClean="0"/>
              <a:t>wastes </a:t>
            </a:r>
            <a:r>
              <a:rPr lang="en-US" b="1" dirty="0"/>
              <a:t>are </a:t>
            </a:r>
            <a:r>
              <a:rPr lang="en-US" b="1" dirty="0" smtClean="0"/>
              <a:t> </a:t>
            </a:r>
            <a:endParaRPr lang="en-US" b="1" dirty="0"/>
          </a:p>
          <a:p>
            <a:pPr algn="just" rtl="0">
              <a:lnSpc>
                <a:spcPct val="150000"/>
              </a:lnSpc>
            </a:pPr>
            <a:r>
              <a:rPr lang="en-US" b="1" dirty="0" smtClean="0">
                <a:solidFill>
                  <a:srgbClr val="FF0000"/>
                </a:solidFill>
              </a:rPr>
              <a:t>Improved manure handling;</a:t>
            </a:r>
          </a:p>
          <a:p>
            <a:pPr algn="just" rtl="0">
              <a:lnSpc>
                <a:spcPct val="150000"/>
              </a:lnSpc>
            </a:pPr>
            <a:r>
              <a:rPr lang="en-US" b="1" dirty="0" smtClean="0"/>
              <a:t>Reduced odor, fly, and other vector problems </a:t>
            </a:r>
          </a:p>
          <a:p>
            <a:pPr algn="just" rtl="0">
              <a:lnSpc>
                <a:spcPct val="150000"/>
              </a:lnSpc>
            </a:pPr>
            <a:r>
              <a:rPr lang="en-US" b="1" dirty="0" smtClean="0">
                <a:solidFill>
                  <a:srgbClr val="C00000"/>
                </a:solidFill>
              </a:rPr>
              <a:t>Reduced weed seeds and pathogens. </a:t>
            </a:r>
          </a:p>
          <a:p>
            <a:pPr algn="just" rtl="0">
              <a:lnSpc>
                <a:spcPct val="150000"/>
              </a:lnSpc>
            </a:pPr>
            <a:r>
              <a:rPr lang="en-US" b="1" dirty="0" smtClean="0"/>
              <a:t> Land applied compost improves soil fertility, tilth, and water holding capacity.</a:t>
            </a:r>
          </a:p>
          <a:p>
            <a:pPr algn="just" rtl="0">
              <a:lnSpc>
                <a:spcPct val="150000"/>
              </a:lnSpc>
            </a:pPr>
            <a:r>
              <a:rPr lang="en-US" b="1" dirty="0" smtClean="0"/>
              <a:t> </a:t>
            </a:r>
            <a:r>
              <a:rPr lang="en-US" b="1" dirty="0" smtClean="0">
                <a:solidFill>
                  <a:srgbClr val="C00000"/>
                </a:solidFill>
              </a:rPr>
              <a:t>It is also free of offensive odors and can be stored for extended periods. </a:t>
            </a:r>
          </a:p>
          <a:p>
            <a:pPr algn="just" rtl="0">
              <a:lnSpc>
                <a:spcPct val="150000"/>
              </a:lnSpc>
            </a:pPr>
            <a:r>
              <a:rPr lang="en-US" b="1" dirty="0" smtClean="0"/>
              <a:t>These qualities make it suitable for use on the farm or for sale.</a:t>
            </a:r>
            <a:endParaRPr lang="ar-EG" b="1" dirty="0"/>
          </a:p>
        </p:txBody>
      </p:sp>
    </p:spTree>
    <p:extLst>
      <p:ext uri="{BB962C8B-B14F-4D97-AF65-F5344CB8AC3E}">
        <p14:creationId xmlns:p14="http://schemas.microsoft.com/office/powerpoint/2010/main" val="37414139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60648"/>
            <a:ext cx="7467600" cy="6480720"/>
          </a:xfrm>
        </p:spPr>
        <p:txBody>
          <a:bodyPr>
            <a:noAutofit/>
          </a:bodyPr>
          <a:lstStyle/>
          <a:p>
            <a:pPr algn="just" rtl="0"/>
            <a:r>
              <a:rPr lang="en-US" b="1" dirty="0">
                <a:solidFill>
                  <a:srgbClr val="C00000"/>
                </a:solidFill>
              </a:rPr>
              <a:t>General procedure</a:t>
            </a:r>
          </a:p>
          <a:p>
            <a:pPr algn="just" rtl="0">
              <a:lnSpc>
                <a:spcPct val="150000"/>
              </a:lnSpc>
            </a:pPr>
            <a:r>
              <a:rPr lang="en-US" sz="2100" b="1" dirty="0"/>
              <a:t>The principal elements in planning a compost </a:t>
            </a:r>
            <a:r>
              <a:rPr lang="en-US" sz="2100" b="1" dirty="0" smtClean="0"/>
              <a:t>facility include </a:t>
            </a:r>
            <a:r>
              <a:rPr lang="en-US" sz="2100" b="1" dirty="0"/>
              <a:t>performing site investigations and </a:t>
            </a:r>
            <a:r>
              <a:rPr lang="en-US" sz="2100" b="1" dirty="0" smtClean="0"/>
              <a:t>developing the </a:t>
            </a:r>
            <a:r>
              <a:rPr lang="en-US" sz="2100" b="1" dirty="0"/>
              <a:t>recipe design, facility design, waste </a:t>
            </a:r>
            <a:r>
              <a:rPr lang="en-US" sz="2100" b="1" dirty="0" smtClean="0"/>
              <a:t>utilization plan</a:t>
            </a:r>
            <a:r>
              <a:rPr lang="en-US" sz="2100" b="1" dirty="0"/>
              <a:t>, and an operation and maintenance plan. </a:t>
            </a:r>
            <a:r>
              <a:rPr lang="en-US" sz="2100" b="1" dirty="0" smtClean="0">
                <a:solidFill>
                  <a:srgbClr val="C00000"/>
                </a:solidFill>
              </a:rPr>
              <a:t>it </a:t>
            </a:r>
            <a:r>
              <a:rPr lang="en-US" sz="2100" b="1" dirty="0">
                <a:solidFill>
                  <a:srgbClr val="C00000"/>
                </a:solidFill>
              </a:rPr>
              <a:t>is </a:t>
            </a:r>
            <a:r>
              <a:rPr lang="en-US" sz="2100" b="1" dirty="0" smtClean="0">
                <a:solidFill>
                  <a:srgbClr val="C00000"/>
                </a:solidFill>
              </a:rPr>
              <a:t>necessary to </a:t>
            </a:r>
            <a:r>
              <a:rPr lang="en-US" sz="2100" b="1" dirty="0">
                <a:solidFill>
                  <a:srgbClr val="C00000"/>
                </a:solidFill>
              </a:rPr>
              <a:t>decide among alternative methods, locations</a:t>
            </a:r>
            <a:r>
              <a:rPr lang="en-US" sz="2100" b="1" dirty="0" smtClean="0">
                <a:solidFill>
                  <a:srgbClr val="C00000"/>
                </a:solidFill>
              </a:rPr>
              <a:t>, and </a:t>
            </a:r>
            <a:r>
              <a:rPr lang="en-US" sz="2100" b="1" dirty="0">
                <a:solidFill>
                  <a:srgbClr val="C00000"/>
                </a:solidFill>
              </a:rPr>
              <a:t>materials</a:t>
            </a:r>
            <a:r>
              <a:rPr lang="en-US" sz="2100" b="1" dirty="0" smtClean="0">
                <a:solidFill>
                  <a:srgbClr val="C00000"/>
                </a:solidFill>
              </a:rPr>
              <a:t>.</a:t>
            </a:r>
          </a:p>
          <a:p>
            <a:pPr algn="just" rtl="0">
              <a:lnSpc>
                <a:spcPct val="150000"/>
              </a:lnSpc>
            </a:pPr>
            <a:r>
              <a:rPr lang="en-US" sz="2100" b="1" dirty="0" smtClean="0"/>
              <a:t> </a:t>
            </a:r>
            <a:r>
              <a:rPr lang="en-US" sz="2100" b="1" dirty="0"/>
              <a:t>The decision depends on the </a:t>
            </a:r>
            <a:r>
              <a:rPr lang="en-US" sz="2100" b="1" dirty="0" smtClean="0"/>
              <a:t>management and </a:t>
            </a:r>
            <a:r>
              <a:rPr lang="en-US" sz="2100" b="1" dirty="0"/>
              <a:t>economic aspects of the farm as well as </a:t>
            </a:r>
            <a:r>
              <a:rPr lang="en-US" sz="2100" b="1" dirty="0" smtClean="0"/>
              <a:t>on the </a:t>
            </a:r>
            <a:r>
              <a:rPr lang="en-US" sz="2100" b="1" dirty="0"/>
              <a:t>physical limitations of the site. The planner </a:t>
            </a:r>
            <a:r>
              <a:rPr lang="en-US" sz="2100" b="1" dirty="0" smtClean="0"/>
              <a:t>needs to </a:t>
            </a:r>
            <a:r>
              <a:rPr lang="en-US" sz="2100" b="1" dirty="0"/>
              <a:t>present the landowner with the different </a:t>
            </a:r>
            <a:r>
              <a:rPr lang="en-US" sz="2100" b="1" dirty="0" smtClean="0"/>
              <a:t>alternatives so </a:t>
            </a:r>
            <a:r>
              <a:rPr lang="en-US" sz="2100" b="1" dirty="0"/>
              <a:t>that the owner can make the final decision.</a:t>
            </a:r>
            <a:endParaRPr lang="ar-EG" sz="2100" b="1" dirty="0"/>
          </a:p>
        </p:txBody>
      </p:sp>
    </p:spTree>
    <p:extLst>
      <p:ext uri="{BB962C8B-B14F-4D97-AF65-F5344CB8AC3E}">
        <p14:creationId xmlns:p14="http://schemas.microsoft.com/office/powerpoint/2010/main" val="12613452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60648"/>
            <a:ext cx="7467600" cy="6213304"/>
          </a:xfrm>
        </p:spPr>
        <p:txBody>
          <a:bodyPr>
            <a:normAutofit/>
          </a:bodyPr>
          <a:lstStyle/>
          <a:p>
            <a:pPr algn="just" rtl="0"/>
            <a:r>
              <a:rPr lang="en-US" b="1" dirty="0">
                <a:solidFill>
                  <a:srgbClr val="C00000"/>
                </a:solidFill>
              </a:rPr>
              <a:t>Principles of </a:t>
            </a:r>
            <a:r>
              <a:rPr lang="en-US" b="1" dirty="0" smtClean="0">
                <a:solidFill>
                  <a:srgbClr val="C00000"/>
                </a:solidFill>
              </a:rPr>
              <a:t>composting</a:t>
            </a:r>
          </a:p>
          <a:p>
            <a:pPr algn="just" rtl="0">
              <a:lnSpc>
                <a:spcPct val="150000"/>
              </a:lnSpc>
            </a:pPr>
            <a:r>
              <a:rPr lang="en-US" sz="2200" b="1" dirty="0"/>
              <a:t>Composting is the process by which various </a:t>
            </a:r>
            <a:r>
              <a:rPr lang="en-US" sz="2200" b="1" dirty="0" smtClean="0"/>
              <a:t>aerobic micro-organisms </a:t>
            </a:r>
            <a:r>
              <a:rPr lang="en-US" sz="2200" b="1" dirty="0"/>
              <a:t>decompose raw organic material </a:t>
            </a:r>
            <a:r>
              <a:rPr lang="en-US" sz="2200" b="1" dirty="0" smtClean="0"/>
              <a:t>to obtain </a:t>
            </a:r>
            <a:r>
              <a:rPr lang="en-US" sz="2200" b="1" dirty="0"/>
              <a:t>energy and material they need for growth </a:t>
            </a:r>
            <a:r>
              <a:rPr lang="en-US" sz="2200" b="1" dirty="0" smtClean="0"/>
              <a:t>and reproduction</a:t>
            </a:r>
            <a:r>
              <a:rPr lang="en-US" sz="2200" b="1" dirty="0"/>
              <a:t>. </a:t>
            </a:r>
            <a:endParaRPr lang="en-US" sz="2200" b="1" dirty="0" smtClean="0"/>
          </a:p>
          <a:p>
            <a:pPr algn="just" rtl="0">
              <a:lnSpc>
                <a:spcPct val="150000"/>
              </a:lnSpc>
            </a:pPr>
            <a:r>
              <a:rPr lang="en-US" sz="2200" b="1" dirty="0" smtClean="0">
                <a:solidFill>
                  <a:srgbClr val="C00000"/>
                </a:solidFill>
              </a:rPr>
              <a:t>The </a:t>
            </a:r>
            <a:r>
              <a:rPr lang="en-US" sz="2200" b="1" dirty="0">
                <a:solidFill>
                  <a:srgbClr val="C00000"/>
                </a:solidFill>
              </a:rPr>
              <a:t>stable by-products of this decomposition</a:t>
            </a:r>
            <a:r>
              <a:rPr lang="en-US" sz="2200" b="1" dirty="0" smtClean="0">
                <a:solidFill>
                  <a:srgbClr val="C00000"/>
                </a:solidFill>
              </a:rPr>
              <a:t>, the </a:t>
            </a:r>
            <a:r>
              <a:rPr lang="en-US" sz="2200" b="1" dirty="0">
                <a:solidFill>
                  <a:srgbClr val="C00000"/>
                </a:solidFill>
              </a:rPr>
              <a:t>biomass of both dead and living microorganisms</a:t>
            </a:r>
            <a:r>
              <a:rPr lang="en-US" sz="2200" b="1" dirty="0" smtClean="0">
                <a:solidFill>
                  <a:srgbClr val="C00000"/>
                </a:solidFill>
              </a:rPr>
              <a:t>, and </a:t>
            </a:r>
            <a:r>
              <a:rPr lang="en-US" sz="2200" b="1" dirty="0">
                <a:solidFill>
                  <a:srgbClr val="C00000"/>
                </a:solidFill>
              </a:rPr>
              <a:t>the undegradable parts of the </a:t>
            </a:r>
            <a:r>
              <a:rPr lang="en-US" sz="2200" b="1" dirty="0" smtClean="0">
                <a:solidFill>
                  <a:srgbClr val="C00000"/>
                </a:solidFill>
              </a:rPr>
              <a:t>raw material </a:t>
            </a:r>
            <a:r>
              <a:rPr lang="en-US" sz="2200" b="1" dirty="0">
                <a:solidFill>
                  <a:srgbClr val="C00000"/>
                </a:solidFill>
              </a:rPr>
              <a:t>make up the end product that is called compost.</a:t>
            </a:r>
            <a:endParaRPr lang="ar-EG" sz="2200" b="1" dirty="0">
              <a:solidFill>
                <a:srgbClr val="C00000"/>
              </a:solidFill>
            </a:endParaRPr>
          </a:p>
        </p:txBody>
      </p:sp>
    </p:spTree>
    <p:extLst>
      <p:ext uri="{BB962C8B-B14F-4D97-AF65-F5344CB8AC3E}">
        <p14:creationId xmlns:p14="http://schemas.microsoft.com/office/powerpoint/2010/main" val="28158054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04664"/>
            <a:ext cx="7467600" cy="6069288"/>
          </a:xfrm>
        </p:spPr>
        <p:txBody>
          <a:bodyPr>
            <a:normAutofit/>
          </a:bodyPr>
          <a:lstStyle/>
          <a:p>
            <a:pPr algn="just" rtl="0"/>
            <a:r>
              <a:rPr lang="en-US" b="1" dirty="0">
                <a:solidFill>
                  <a:srgbClr val="C00000"/>
                </a:solidFill>
              </a:rPr>
              <a:t>b) Composting </a:t>
            </a:r>
            <a:r>
              <a:rPr lang="en-US" b="1" dirty="0" smtClean="0">
                <a:solidFill>
                  <a:srgbClr val="C00000"/>
                </a:solidFill>
              </a:rPr>
              <a:t>process</a:t>
            </a:r>
          </a:p>
          <a:p>
            <a:pPr algn="just" rtl="0">
              <a:lnSpc>
                <a:spcPct val="150000"/>
              </a:lnSpc>
            </a:pPr>
            <a:r>
              <a:rPr lang="en-US" sz="2200" b="1" dirty="0"/>
              <a:t>The activity of these micro-organisms </a:t>
            </a:r>
            <a:r>
              <a:rPr lang="en-US" sz="2200" b="1" dirty="0" smtClean="0"/>
              <a:t>is encouraged </a:t>
            </a:r>
            <a:r>
              <a:rPr lang="en-US" sz="2200" b="1" dirty="0"/>
              <a:t>through management of the </a:t>
            </a:r>
            <a:r>
              <a:rPr lang="en-US" sz="2200" b="1" dirty="0" smtClean="0"/>
              <a:t>carbon-to nitrogen (</a:t>
            </a:r>
            <a:r>
              <a:rPr lang="en-US" sz="2200" b="1" dirty="0"/>
              <a:t>C:N) ratio, oxygen supply, moisture content</a:t>
            </a:r>
            <a:r>
              <a:rPr lang="en-US" sz="2200" b="1" dirty="0" smtClean="0"/>
              <a:t>, temperature</a:t>
            </a:r>
            <a:r>
              <a:rPr lang="en-US" sz="2200" b="1" dirty="0"/>
              <a:t>, and pH of the compost pile</a:t>
            </a:r>
            <a:r>
              <a:rPr lang="en-US" sz="2200" b="1" dirty="0" smtClean="0"/>
              <a:t>.</a:t>
            </a:r>
          </a:p>
          <a:p>
            <a:pPr algn="just" rtl="0">
              <a:lnSpc>
                <a:spcPct val="150000"/>
              </a:lnSpc>
            </a:pPr>
            <a:r>
              <a:rPr lang="en-US" sz="2200" b="1" dirty="0">
                <a:solidFill>
                  <a:srgbClr val="C00000"/>
                </a:solidFill>
              </a:rPr>
              <a:t>The composting process can be divided into two </a:t>
            </a:r>
            <a:r>
              <a:rPr lang="en-US" sz="2200" b="1" dirty="0" smtClean="0">
                <a:solidFill>
                  <a:srgbClr val="C00000"/>
                </a:solidFill>
              </a:rPr>
              <a:t>main periods</a:t>
            </a:r>
            <a:r>
              <a:rPr lang="en-US" sz="2200" b="1" dirty="0">
                <a:solidFill>
                  <a:srgbClr val="C00000"/>
                </a:solidFill>
              </a:rPr>
              <a:t>: </a:t>
            </a:r>
            <a:endParaRPr lang="en-US" sz="2200" b="1" dirty="0" smtClean="0">
              <a:solidFill>
                <a:srgbClr val="C00000"/>
              </a:solidFill>
            </a:endParaRPr>
          </a:p>
          <a:p>
            <a:pPr algn="just" rtl="0">
              <a:lnSpc>
                <a:spcPct val="150000"/>
              </a:lnSpc>
            </a:pPr>
            <a:r>
              <a:rPr lang="en-US" sz="2200" b="1" dirty="0" smtClean="0">
                <a:solidFill>
                  <a:srgbClr val="C00000"/>
                </a:solidFill>
              </a:rPr>
              <a:t>(</a:t>
            </a:r>
            <a:r>
              <a:rPr lang="en-US" sz="2200" b="1" dirty="0">
                <a:solidFill>
                  <a:srgbClr val="C00000"/>
                </a:solidFill>
              </a:rPr>
              <a:t>1) active composting </a:t>
            </a:r>
            <a:endParaRPr lang="en-US" sz="2200" b="1" dirty="0" smtClean="0">
              <a:solidFill>
                <a:srgbClr val="C00000"/>
              </a:solidFill>
            </a:endParaRPr>
          </a:p>
          <a:p>
            <a:pPr algn="just" rtl="0">
              <a:lnSpc>
                <a:spcPct val="150000"/>
              </a:lnSpc>
            </a:pPr>
            <a:r>
              <a:rPr lang="en-US" sz="2200" b="1" dirty="0" smtClean="0">
                <a:solidFill>
                  <a:srgbClr val="C00000"/>
                </a:solidFill>
              </a:rPr>
              <a:t>(</a:t>
            </a:r>
            <a:r>
              <a:rPr lang="en-US" sz="2200" b="1" dirty="0">
                <a:solidFill>
                  <a:srgbClr val="C00000"/>
                </a:solidFill>
              </a:rPr>
              <a:t>2) curing.</a:t>
            </a:r>
            <a:endParaRPr lang="ar-EG" sz="2200" b="1" dirty="0">
              <a:solidFill>
                <a:srgbClr val="C00000"/>
              </a:solidFill>
            </a:endParaRPr>
          </a:p>
        </p:txBody>
      </p:sp>
    </p:spTree>
    <p:extLst>
      <p:ext uri="{BB962C8B-B14F-4D97-AF65-F5344CB8AC3E}">
        <p14:creationId xmlns:p14="http://schemas.microsoft.com/office/powerpoint/2010/main" val="6024015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6672"/>
            <a:ext cx="7467600" cy="5997280"/>
          </a:xfrm>
        </p:spPr>
        <p:txBody>
          <a:bodyPr>
            <a:noAutofit/>
          </a:bodyPr>
          <a:lstStyle/>
          <a:p>
            <a:pPr algn="just" rtl="0">
              <a:lnSpc>
                <a:spcPct val="150000"/>
              </a:lnSpc>
            </a:pPr>
            <a:r>
              <a:rPr lang="en-US" sz="2200" b="1" dirty="0" smtClean="0">
                <a:solidFill>
                  <a:srgbClr val="C00000"/>
                </a:solidFill>
              </a:rPr>
              <a:t>Active composting </a:t>
            </a:r>
            <a:r>
              <a:rPr lang="en-US" sz="2200" b="1" dirty="0">
                <a:solidFill>
                  <a:srgbClr val="C00000"/>
                </a:solidFill>
              </a:rPr>
              <a:t>is the period of vigorous microbial </a:t>
            </a:r>
            <a:r>
              <a:rPr lang="en-US" sz="2200" b="1" dirty="0" smtClean="0">
                <a:solidFill>
                  <a:srgbClr val="C00000"/>
                </a:solidFill>
              </a:rPr>
              <a:t>activity during </a:t>
            </a:r>
            <a:r>
              <a:rPr lang="en-US" sz="2200" b="1" dirty="0">
                <a:solidFill>
                  <a:srgbClr val="C00000"/>
                </a:solidFill>
              </a:rPr>
              <a:t>which readily degradable material is </a:t>
            </a:r>
            <a:r>
              <a:rPr lang="en-US" sz="2200" b="1" dirty="0" smtClean="0">
                <a:solidFill>
                  <a:srgbClr val="C00000"/>
                </a:solidFill>
              </a:rPr>
              <a:t>decomposed as </a:t>
            </a:r>
            <a:r>
              <a:rPr lang="en-US" sz="2200" b="1" dirty="0">
                <a:solidFill>
                  <a:srgbClr val="C00000"/>
                </a:solidFill>
              </a:rPr>
              <a:t>well as some of the more </a:t>
            </a:r>
            <a:r>
              <a:rPr lang="en-US" sz="2200" b="1" dirty="0" smtClean="0">
                <a:solidFill>
                  <a:srgbClr val="C00000"/>
                </a:solidFill>
              </a:rPr>
              <a:t>decay-resistant material</a:t>
            </a:r>
            <a:r>
              <a:rPr lang="en-US" sz="2200" b="1" dirty="0">
                <a:solidFill>
                  <a:srgbClr val="C00000"/>
                </a:solidFill>
              </a:rPr>
              <a:t>, such as cellulose. </a:t>
            </a:r>
            <a:endParaRPr lang="en-US" sz="2200" b="1" dirty="0" smtClean="0">
              <a:solidFill>
                <a:srgbClr val="C00000"/>
              </a:solidFill>
            </a:endParaRPr>
          </a:p>
          <a:p>
            <a:pPr algn="just" rtl="0">
              <a:lnSpc>
                <a:spcPct val="150000"/>
              </a:lnSpc>
            </a:pPr>
            <a:r>
              <a:rPr lang="en-US" sz="2200" b="1" dirty="0" smtClean="0"/>
              <a:t>Curing </a:t>
            </a:r>
            <a:r>
              <a:rPr lang="en-US" sz="2200" b="1" dirty="0"/>
              <a:t>follows </a:t>
            </a:r>
            <a:r>
              <a:rPr lang="en-US" sz="2200" b="1" dirty="0" smtClean="0"/>
              <a:t>active composting </a:t>
            </a:r>
            <a:r>
              <a:rPr lang="en-US" sz="2200" b="1" dirty="0"/>
              <a:t>and is characterized by a lower level </a:t>
            </a:r>
            <a:r>
              <a:rPr lang="en-US" sz="2200" b="1" dirty="0" smtClean="0"/>
              <a:t>of microbial </a:t>
            </a:r>
            <a:r>
              <a:rPr lang="en-US" sz="2200" b="1" dirty="0"/>
              <a:t>activity and the further decomposition of </a:t>
            </a:r>
            <a:r>
              <a:rPr lang="en-US" sz="2200" b="1" dirty="0" smtClean="0"/>
              <a:t>the products </a:t>
            </a:r>
            <a:r>
              <a:rPr lang="en-US" sz="2200" b="1" dirty="0"/>
              <a:t>of the active composting stage. </a:t>
            </a:r>
            <a:endParaRPr lang="en-US" sz="2200" b="1" dirty="0" smtClean="0"/>
          </a:p>
          <a:p>
            <a:pPr algn="just" rtl="0">
              <a:lnSpc>
                <a:spcPct val="150000"/>
              </a:lnSpc>
            </a:pPr>
            <a:r>
              <a:rPr lang="en-US" sz="2200" b="1" dirty="0" smtClean="0">
                <a:solidFill>
                  <a:srgbClr val="C00000"/>
                </a:solidFill>
              </a:rPr>
              <a:t>When curing has </a:t>
            </a:r>
            <a:r>
              <a:rPr lang="en-US" sz="2200" b="1" dirty="0">
                <a:solidFill>
                  <a:srgbClr val="C00000"/>
                </a:solidFill>
              </a:rPr>
              <a:t>reached its final stage, the compost is said to </a:t>
            </a:r>
            <a:r>
              <a:rPr lang="en-US" sz="2200" b="1" dirty="0" smtClean="0">
                <a:solidFill>
                  <a:srgbClr val="C00000"/>
                </a:solidFill>
              </a:rPr>
              <a:t>be stabilized</a:t>
            </a:r>
            <a:r>
              <a:rPr lang="en-US" sz="2200" b="1" dirty="0">
                <a:solidFill>
                  <a:srgbClr val="C00000"/>
                </a:solidFill>
              </a:rPr>
              <a:t>.</a:t>
            </a:r>
            <a:endParaRPr lang="ar-EG" sz="2200" b="1" dirty="0">
              <a:solidFill>
                <a:srgbClr val="C00000"/>
              </a:solidFill>
            </a:endParaRPr>
          </a:p>
        </p:txBody>
      </p:sp>
    </p:spTree>
    <p:extLst>
      <p:ext uri="{BB962C8B-B14F-4D97-AF65-F5344CB8AC3E}">
        <p14:creationId xmlns:p14="http://schemas.microsoft.com/office/powerpoint/2010/main" val="41827429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6672"/>
            <a:ext cx="7467600" cy="5997280"/>
          </a:xfrm>
        </p:spPr>
        <p:txBody>
          <a:bodyPr>
            <a:noAutofit/>
          </a:bodyPr>
          <a:lstStyle/>
          <a:p>
            <a:pPr algn="just" rtl="0">
              <a:lnSpc>
                <a:spcPct val="150000"/>
              </a:lnSpc>
            </a:pPr>
            <a:r>
              <a:rPr lang="en-US" sz="2200" b="1" dirty="0"/>
              <a:t>The compost pile passes through a wide range </a:t>
            </a:r>
            <a:r>
              <a:rPr lang="en-US" sz="2200" b="1" dirty="0" smtClean="0"/>
              <a:t>of temperatures </a:t>
            </a:r>
            <a:r>
              <a:rPr lang="en-US" sz="2200" b="1" dirty="0"/>
              <a:t>over the course of the active </a:t>
            </a:r>
            <a:r>
              <a:rPr lang="en-US" sz="2200" b="1" dirty="0" smtClean="0"/>
              <a:t>composting period</a:t>
            </a:r>
            <a:r>
              <a:rPr lang="en-US" sz="2200" b="1" dirty="0"/>
              <a:t>. </a:t>
            </a:r>
            <a:endParaRPr lang="en-US" sz="2200" b="1" dirty="0" smtClean="0"/>
          </a:p>
          <a:p>
            <a:pPr algn="just" rtl="0">
              <a:lnSpc>
                <a:spcPct val="150000"/>
              </a:lnSpc>
            </a:pPr>
            <a:r>
              <a:rPr lang="en-US" sz="2200" b="1" dirty="0" smtClean="0">
                <a:solidFill>
                  <a:srgbClr val="C00000"/>
                </a:solidFill>
              </a:rPr>
              <a:t>As </a:t>
            </a:r>
            <a:r>
              <a:rPr lang="en-US" sz="2200" b="1" dirty="0">
                <a:solidFill>
                  <a:srgbClr val="C00000"/>
                </a:solidFill>
              </a:rPr>
              <a:t>the temperature varies, conditions </a:t>
            </a:r>
            <a:r>
              <a:rPr lang="en-US" sz="2200" b="1" dirty="0" smtClean="0">
                <a:solidFill>
                  <a:srgbClr val="C00000"/>
                </a:solidFill>
              </a:rPr>
              <a:t>become unsuitable </a:t>
            </a:r>
            <a:r>
              <a:rPr lang="en-US" sz="2200" b="1" dirty="0">
                <a:solidFill>
                  <a:srgbClr val="C00000"/>
                </a:solidFill>
              </a:rPr>
              <a:t>for some micro-organisms while at </a:t>
            </a:r>
            <a:r>
              <a:rPr lang="en-US" sz="2200" b="1" dirty="0" smtClean="0">
                <a:solidFill>
                  <a:srgbClr val="C00000"/>
                </a:solidFill>
              </a:rPr>
              <a:t>the same </a:t>
            </a:r>
            <a:r>
              <a:rPr lang="en-US" sz="2200" b="1" dirty="0">
                <a:solidFill>
                  <a:srgbClr val="C00000"/>
                </a:solidFill>
              </a:rPr>
              <a:t>time become ideal for others. </a:t>
            </a:r>
            <a:endParaRPr lang="en-US" sz="2200" b="1" dirty="0" smtClean="0">
              <a:solidFill>
                <a:srgbClr val="C00000"/>
              </a:solidFill>
            </a:endParaRPr>
          </a:p>
          <a:p>
            <a:pPr algn="just" rtl="0">
              <a:lnSpc>
                <a:spcPct val="150000"/>
              </a:lnSpc>
            </a:pPr>
            <a:r>
              <a:rPr lang="en-US" sz="2200" b="1" dirty="0" smtClean="0"/>
              <a:t>The active composting </a:t>
            </a:r>
            <a:r>
              <a:rPr lang="en-US" sz="2200" b="1" dirty="0"/>
              <a:t>period has three temperature ranges.</a:t>
            </a:r>
          </a:p>
          <a:p>
            <a:pPr algn="just" rtl="0">
              <a:lnSpc>
                <a:spcPct val="150000"/>
              </a:lnSpc>
            </a:pPr>
            <a:r>
              <a:rPr lang="en-US" sz="2200" b="1" dirty="0">
                <a:solidFill>
                  <a:srgbClr val="C00000"/>
                </a:solidFill>
              </a:rPr>
              <a:t>These ranges are defined by the types of </a:t>
            </a:r>
            <a:r>
              <a:rPr lang="en-US" sz="2200" b="1" dirty="0" smtClean="0">
                <a:solidFill>
                  <a:srgbClr val="C00000"/>
                </a:solidFill>
              </a:rPr>
              <a:t>micro-organisms that </a:t>
            </a:r>
            <a:r>
              <a:rPr lang="en-US" sz="2200" b="1" dirty="0">
                <a:solidFill>
                  <a:srgbClr val="C00000"/>
                </a:solidFill>
              </a:rPr>
              <a:t>dominate the pile during those </a:t>
            </a:r>
            <a:r>
              <a:rPr lang="en-US" sz="2200" b="1" dirty="0" smtClean="0">
                <a:solidFill>
                  <a:srgbClr val="C00000"/>
                </a:solidFill>
              </a:rPr>
              <a:t>temperatures .</a:t>
            </a:r>
          </a:p>
        </p:txBody>
      </p:sp>
    </p:spTree>
    <p:extLst>
      <p:ext uri="{BB962C8B-B14F-4D97-AF65-F5344CB8AC3E}">
        <p14:creationId xmlns:p14="http://schemas.microsoft.com/office/powerpoint/2010/main" val="25990266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88640"/>
            <a:ext cx="7467600" cy="6285312"/>
          </a:xfrm>
        </p:spPr>
        <p:txBody>
          <a:bodyPr/>
          <a:lstStyle/>
          <a:p>
            <a:pPr lvl="0" algn="just" rtl="0">
              <a:lnSpc>
                <a:spcPct val="150000"/>
              </a:lnSpc>
              <a:buClr>
                <a:srgbClr val="FE8637"/>
              </a:buClr>
            </a:pPr>
            <a:r>
              <a:rPr lang="en-US" sz="2200" b="1" dirty="0" smtClean="0">
                <a:solidFill>
                  <a:prstClr val="black"/>
                </a:solidFill>
              </a:rPr>
              <a:t>Psychrophilic temperatures are generally defined as those below 50 degrees Fahrenheit</a:t>
            </a:r>
          </a:p>
          <a:p>
            <a:pPr lvl="0" algn="just" rtl="0">
              <a:lnSpc>
                <a:spcPct val="150000"/>
              </a:lnSpc>
              <a:buClr>
                <a:srgbClr val="FE8637"/>
              </a:buClr>
            </a:pPr>
            <a:r>
              <a:rPr lang="en-US" sz="2200" b="1" dirty="0" smtClean="0">
                <a:solidFill>
                  <a:srgbClr val="C00000"/>
                </a:solidFill>
              </a:rPr>
              <a:t>Mesophilic between 50 and 105 degrees Fahrenheit</a:t>
            </a:r>
          </a:p>
          <a:p>
            <a:pPr lvl="0" algn="just" rtl="0">
              <a:lnSpc>
                <a:spcPct val="150000"/>
              </a:lnSpc>
              <a:buClr>
                <a:srgbClr val="FE8637"/>
              </a:buClr>
            </a:pPr>
            <a:r>
              <a:rPr lang="en-US" sz="2200" b="1" dirty="0" smtClean="0">
                <a:solidFill>
                  <a:prstClr val="black"/>
                </a:solidFill>
              </a:rPr>
              <a:t> Thermophilic above 105 degrees Fahrenheit.</a:t>
            </a:r>
            <a:endParaRPr lang="ar-EG" sz="2200" b="1" dirty="0" smtClean="0">
              <a:solidFill>
                <a:prstClr val="black"/>
              </a:solidFill>
            </a:endParaRPr>
          </a:p>
          <a:p>
            <a:pPr algn="just" rtl="0"/>
            <a:endParaRPr lang="ar-EG"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457" t="30328" r="7833" b="15587"/>
          <a:stretch/>
        </p:blipFill>
        <p:spPr bwMode="auto">
          <a:xfrm>
            <a:off x="539553" y="3068960"/>
            <a:ext cx="7416824" cy="3668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141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88640"/>
            <a:ext cx="7778780"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2775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32656"/>
            <a:ext cx="7467600" cy="6141296"/>
          </a:xfrm>
        </p:spPr>
        <p:txBody>
          <a:bodyPr>
            <a:normAutofit/>
          </a:bodyPr>
          <a:lstStyle/>
          <a:p>
            <a:pPr algn="just" rtl="0">
              <a:lnSpc>
                <a:spcPct val="150000"/>
              </a:lnSpc>
            </a:pPr>
            <a:r>
              <a:rPr lang="en-US" sz="2200" b="1" dirty="0"/>
              <a:t>The initial stage of composting is marked by either psychrophilic or mesophilic temperatures </a:t>
            </a:r>
            <a:r>
              <a:rPr lang="en-US" sz="2200" b="1" dirty="0" smtClean="0"/>
              <a:t>depending on </a:t>
            </a:r>
            <a:r>
              <a:rPr lang="en-US" sz="2200" b="1" dirty="0"/>
              <a:t>the ambient temperature and the temperatures </a:t>
            </a:r>
            <a:r>
              <a:rPr lang="en-US" sz="2200" b="1" dirty="0" smtClean="0"/>
              <a:t>of the </a:t>
            </a:r>
            <a:r>
              <a:rPr lang="en-US" sz="2200" b="1" dirty="0"/>
              <a:t>compost mix material</a:t>
            </a:r>
            <a:r>
              <a:rPr lang="en-US" sz="2200" b="1" dirty="0" smtClean="0"/>
              <a:t>.</a:t>
            </a:r>
          </a:p>
          <a:p>
            <a:pPr algn="just" rtl="0">
              <a:lnSpc>
                <a:spcPct val="150000"/>
              </a:lnSpc>
            </a:pPr>
            <a:r>
              <a:rPr lang="en-US" sz="2200" b="1" dirty="0" smtClean="0">
                <a:solidFill>
                  <a:srgbClr val="C00000"/>
                </a:solidFill>
              </a:rPr>
              <a:t> </a:t>
            </a:r>
            <a:r>
              <a:rPr lang="en-US" sz="2200" b="1" dirty="0">
                <a:solidFill>
                  <a:srgbClr val="C00000"/>
                </a:solidFill>
              </a:rPr>
              <a:t>A short lag period is </a:t>
            </a:r>
            <a:r>
              <a:rPr lang="en-US" sz="2200" b="1" dirty="0" smtClean="0">
                <a:solidFill>
                  <a:srgbClr val="C00000"/>
                </a:solidFill>
              </a:rPr>
              <a:t>typical at </a:t>
            </a:r>
            <a:r>
              <a:rPr lang="en-US" sz="2200" b="1" dirty="0">
                <a:solidFill>
                  <a:srgbClr val="C00000"/>
                </a:solidFill>
              </a:rPr>
              <a:t>the start of the composting process before </a:t>
            </a:r>
            <a:r>
              <a:rPr lang="en-US" sz="2200" b="1" dirty="0" smtClean="0">
                <a:solidFill>
                  <a:srgbClr val="C00000"/>
                </a:solidFill>
              </a:rPr>
              <a:t>the temperature </a:t>
            </a:r>
            <a:r>
              <a:rPr lang="en-US" sz="2200" b="1" dirty="0">
                <a:solidFill>
                  <a:srgbClr val="C00000"/>
                </a:solidFill>
              </a:rPr>
              <a:t>begins to rise rapidly. </a:t>
            </a:r>
            <a:endParaRPr lang="en-US" sz="2200" b="1" dirty="0" smtClean="0">
              <a:solidFill>
                <a:srgbClr val="C00000"/>
              </a:solidFill>
            </a:endParaRPr>
          </a:p>
          <a:p>
            <a:pPr algn="just" rtl="0">
              <a:lnSpc>
                <a:spcPct val="150000"/>
              </a:lnSpc>
            </a:pPr>
            <a:r>
              <a:rPr lang="en-US" sz="2200" b="1" dirty="0"/>
              <a:t>This lag period </a:t>
            </a:r>
            <a:r>
              <a:rPr lang="en-US" sz="2200" b="1" dirty="0" smtClean="0"/>
              <a:t>is the </a:t>
            </a:r>
            <a:r>
              <a:rPr lang="en-US" sz="2200" b="1" dirty="0"/>
              <a:t>time necessary for the development of the </a:t>
            </a:r>
            <a:r>
              <a:rPr lang="en-US" sz="2200" b="1" dirty="0" smtClean="0"/>
              <a:t>microbial population</a:t>
            </a:r>
            <a:r>
              <a:rPr lang="en-US" sz="2200" b="1" dirty="0"/>
              <a:t>.</a:t>
            </a:r>
            <a:endParaRPr lang="ar-EG" sz="2200" b="1" dirty="0"/>
          </a:p>
        </p:txBody>
      </p:sp>
    </p:spTree>
    <p:extLst>
      <p:ext uri="{BB962C8B-B14F-4D97-AF65-F5344CB8AC3E}">
        <p14:creationId xmlns:p14="http://schemas.microsoft.com/office/powerpoint/2010/main" val="10403095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6672"/>
            <a:ext cx="7467600" cy="5997280"/>
          </a:xfrm>
        </p:spPr>
        <p:txBody>
          <a:bodyPr>
            <a:normAutofit fontScale="92500" lnSpcReduction="10000"/>
          </a:bodyPr>
          <a:lstStyle/>
          <a:p>
            <a:pPr algn="just" rtl="0">
              <a:lnSpc>
                <a:spcPct val="150000"/>
              </a:lnSpc>
            </a:pPr>
            <a:r>
              <a:rPr lang="en-US" sz="2200" b="1" dirty="0"/>
              <a:t>As the microbial population begins to degrade the most readily degradable material and the population increases, the heat generated by the microbial activity is trapped by the self-insulating compost material. </a:t>
            </a:r>
          </a:p>
          <a:p>
            <a:pPr algn="just" rtl="0">
              <a:lnSpc>
                <a:spcPct val="150000"/>
              </a:lnSpc>
            </a:pPr>
            <a:r>
              <a:rPr lang="en-US" sz="2200" b="1" dirty="0">
                <a:solidFill>
                  <a:srgbClr val="C00000"/>
                </a:solidFill>
              </a:rPr>
              <a:t>As the heat within the pile accumulates, the temperature of the compost pile begins to rise. The temperature continues to increase steadily through the psychrophilic and mesophilic temperature ranges as the microbial population increases and diversifies.</a:t>
            </a:r>
          </a:p>
          <a:p>
            <a:pPr algn="just" rtl="0">
              <a:lnSpc>
                <a:spcPct val="150000"/>
              </a:lnSpc>
            </a:pPr>
            <a:r>
              <a:rPr lang="en-US" sz="2200" b="1" dirty="0"/>
              <a:t>Depending on the operation, the compost pile typically takes from 2 to 3 days to increase beyond mesophilic temperatures and reach the thermophilic stage of composting.</a:t>
            </a:r>
            <a:endParaRPr lang="ar-EG" sz="2200" b="1" dirty="0"/>
          </a:p>
        </p:txBody>
      </p:sp>
    </p:spTree>
    <p:extLst>
      <p:ext uri="{BB962C8B-B14F-4D97-AF65-F5344CB8AC3E}">
        <p14:creationId xmlns:p14="http://schemas.microsoft.com/office/powerpoint/2010/main" val="23112147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48680"/>
            <a:ext cx="7467600" cy="5925272"/>
          </a:xfrm>
        </p:spPr>
        <p:txBody>
          <a:bodyPr>
            <a:normAutofit fontScale="92500" lnSpcReduction="10000"/>
          </a:bodyPr>
          <a:lstStyle/>
          <a:p>
            <a:pPr algn="just" rtl="0">
              <a:lnSpc>
                <a:spcPct val="150000"/>
              </a:lnSpc>
            </a:pPr>
            <a:r>
              <a:rPr lang="en-US" sz="2200" b="1" dirty="0">
                <a:solidFill>
                  <a:srgbClr val="C00000"/>
                </a:solidFill>
              </a:rPr>
              <a:t>As the pile temperatures increase into the thermophilic range, the pile becomes inhabited by a diverse population of micro-organisms operating at peak growth and efficiency. </a:t>
            </a:r>
          </a:p>
          <a:p>
            <a:pPr algn="just" rtl="0">
              <a:lnSpc>
                <a:spcPct val="150000"/>
              </a:lnSpc>
            </a:pPr>
            <a:r>
              <a:rPr lang="en-US" sz="2200" b="1" dirty="0"/>
              <a:t>This intense microbial activity sustains the vigorous heating that is necessary for the destruction of pathogens, fly larvae, and weed seeds</a:t>
            </a:r>
            <a:r>
              <a:rPr lang="en-US" sz="2200" b="1" dirty="0" smtClean="0"/>
              <a:t>.</a:t>
            </a:r>
          </a:p>
          <a:p>
            <a:pPr algn="just" rtl="0">
              <a:lnSpc>
                <a:spcPct val="150000"/>
              </a:lnSpc>
            </a:pPr>
            <a:r>
              <a:rPr lang="en-US" sz="2200" b="1" dirty="0">
                <a:solidFill>
                  <a:srgbClr val="C00000"/>
                </a:solidFill>
              </a:rPr>
              <a:t>The temperatures continue to rise and peak at </a:t>
            </a:r>
            <a:r>
              <a:rPr lang="en-US" sz="2200" b="1" dirty="0" smtClean="0">
                <a:solidFill>
                  <a:srgbClr val="C00000"/>
                </a:solidFill>
              </a:rPr>
              <a:t>about 130 </a:t>
            </a:r>
            <a:r>
              <a:rPr lang="en-US" sz="2200" b="1" dirty="0">
                <a:solidFill>
                  <a:srgbClr val="C00000"/>
                </a:solidFill>
              </a:rPr>
              <a:t>to 160 degrees Fahrenheit. Once this peak </a:t>
            </a:r>
            <a:r>
              <a:rPr lang="en-US" sz="2200" b="1" dirty="0" smtClean="0">
                <a:solidFill>
                  <a:srgbClr val="C00000"/>
                </a:solidFill>
              </a:rPr>
              <a:t>is reached</a:t>
            </a:r>
            <a:r>
              <a:rPr lang="en-US" sz="2200" b="1" dirty="0">
                <a:solidFill>
                  <a:srgbClr val="C00000"/>
                </a:solidFill>
              </a:rPr>
              <a:t>, microbial activity begins to decrease </a:t>
            </a:r>
            <a:r>
              <a:rPr lang="en-US" sz="2200" b="1" dirty="0" smtClean="0">
                <a:solidFill>
                  <a:srgbClr val="C00000"/>
                </a:solidFill>
              </a:rPr>
              <a:t>in response </a:t>
            </a:r>
            <a:r>
              <a:rPr lang="en-US" sz="2200" b="1" dirty="0">
                <a:solidFill>
                  <a:srgbClr val="C00000"/>
                </a:solidFill>
              </a:rPr>
              <a:t>to a depletion in readily degradable </a:t>
            </a:r>
            <a:r>
              <a:rPr lang="en-US" sz="2200" b="1" dirty="0" smtClean="0">
                <a:solidFill>
                  <a:srgbClr val="C00000"/>
                </a:solidFill>
              </a:rPr>
              <a:t>material and </a:t>
            </a:r>
            <a:r>
              <a:rPr lang="en-US" sz="2200" b="1" dirty="0">
                <a:solidFill>
                  <a:srgbClr val="C00000"/>
                </a:solidFill>
              </a:rPr>
              <a:t>oxygen or to the excessively high temperature </a:t>
            </a:r>
            <a:r>
              <a:rPr lang="en-US" sz="2200" b="1" dirty="0" smtClean="0">
                <a:solidFill>
                  <a:srgbClr val="C00000"/>
                </a:solidFill>
              </a:rPr>
              <a:t>that is </a:t>
            </a:r>
            <a:r>
              <a:rPr lang="en-US" sz="2200" b="1" dirty="0">
                <a:solidFill>
                  <a:srgbClr val="C00000"/>
                </a:solidFill>
              </a:rPr>
              <a:t>detrimental to their function.</a:t>
            </a:r>
            <a:endParaRPr lang="ar-EG" sz="2200" b="1" dirty="0">
              <a:solidFill>
                <a:srgbClr val="C00000"/>
              </a:solidFill>
            </a:endParaRPr>
          </a:p>
        </p:txBody>
      </p:sp>
    </p:spTree>
    <p:extLst>
      <p:ext uri="{BB962C8B-B14F-4D97-AF65-F5344CB8AC3E}">
        <p14:creationId xmlns:p14="http://schemas.microsoft.com/office/powerpoint/2010/main" val="9166392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32656"/>
            <a:ext cx="7467600" cy="6141296"/>
          </a:xfrm>
        </p:spPr>
        <p:txBody>
          <a:bodyPr>
            <a:normAutofit/>
          </a:bodyPr>
          <a:lstStyle/>
          <a:p>
            <a:pPr algn="just" rtl="0">
              <a:lnSpc>
                <a:spcPct val="150000"/>
              </a:lnSpc>
            </a:pPr>
            <a:r>
              <a:rPr lang="en-US" sz="2000" b="1" dirty="0" smtClean="0"/>
              <a:t>Micro-organisms degrade </a:t>
            </a:r>
            <a:r>
              <a:rPr lang="en-US" sz="2000" b="1" dirty="0"/>
              <a:t>material by moving soluble </a:t>
            </a:r>
            <a:r>
              <a:rPr lang="en-US" sz="2000" b="1" dirty="0" smtClean="0"/>
              <a:t>components through </a:t>
            </a:r>
            <a:r>
              <a:rPr lang="en-US" sz="2000" b="1" dirty="0"/>
              <a:t>their body walls as is done for simple </a:t>
            </a:r>
            <a:r>
              <a:rPr lang="en-US" sz="2000" b="1" dirty="0" smtClean="0"/>
              <a:t>compounds or </a:t>
            </a:r>
            <a:r>
              <a:rPr lang="en-US" sz="2000" b="1" dirty="0"/>
              <a:t>by using extracellular enzymes to break </a:t>
            </a:r>
            <a:r>
              <a:rPr lang="en-US" sz="2000" b="1" dirty="0" smtClean="0"/>
              <a:t>the material </a:t>
            </a:r>
            <a:r>
              <a:rPr lang="en-US" sz="2000" b="1" dirty="0"/>
              <a:t>down before it is taken into the cell body. </a:t>
            </a:r>
            <a:endParaRPr lang="en-US" sz="2000" b="1" dirty="0" smtClean="0"/>
          </a:p>
          <a:p>
            <a:pPr algn="just" rtl="0">
              <a:lnSpc>
                <a:spcPct val="150000"/>
              </a:lnSpc>
            </a:pPr>
            <a:r>
              <a:rPr lang="en-US" sz="2000" b="1" dirty="0" smtClean="0">
                <a:solidFill>
                  <a:srgbClr val="C00000"/>
                </a:solidFill>
              </a:rPr>
              <a:t>If the </a:t>
            </a:r>
            <a:r>
              <a:rPr lang="en-US" sz="2000" b="1" dirty="0">
                <a:solidFill>
                  <a:srgbClr val="C00000"/>
                </a:solidFill>
              </a:rPr>
              <a:t>temperature becomes too high, the enzymes </a:t>
            </a:r>
            <a:r>
              <a:rPr lang="en-US" sz="2000" b="1" dirty="0" smtClean="0">
                <a:solidFill>
                  <a:srgbClr val="C00000"/>
                </a:solidFill>
              </a:rPr>
              <a:t>responsible for </a:t>
            </a:r>
            <a:r>
              <a:rPr lang="en-US" sz="2000" b="1" dirty="0">
                <a:solidFill>
                  <a:srgbClr val="C00000"/>
                </a:solidFill>
              </a:rPr>
              <a:t>the breakdown denature and become</a:t>
            </a:r>
          </a:p>
          <a:p>
            <a:pPr algn="just" rtl="0">
              <a:lnSpc>
                <a:spcPct val="150000"/>
              </a:lnSpc>
            </a:pPr>
            <a:r>
              <a:rPr lang="en-US" sz="2000" b="1" dirty="0">
                <a:solidFill>
                  <a:srgbClr val="C00000"/>
                </a:solidFill>
              </a:rPr>
              <a:t>nonfunctional so that the micro-organisms cannot </a:t>
            </a:r>
            <a:r>
              <a:rPr lang="en-US" sz="2000" b="1" dirty="0" smtClean="0">
                <a:solidFill>
                  <a:srgbClr val="C00000"/>
                </a:solidFill>
              </a:rPr>
              <a:t>get the </a:t>
            </a:r>
            <a:r>
              <a:rPr lang="en-US" sz="2000" b="1" dirty="0">
                <a:solidFill>
                  <a:srgbClr val="C00000"/>
                </a:solidFill>
              </a:rPr>
              <a:t>nutrition they need to survive</a:t>
            </a:r>
            <a:r>
              <a:rPr lang="en-US" sz="2000" b="1" dirty="0" smtClean="0">
                <a:solidFill>
                  <a:srgbClr val="C00000"/>
                </a:solidFill>
              </a:rPr>
              <a:t>.</a:t>
            </a:r>
          </a:p>
          <a:p>
            <a:pPr algn="just" rtl="0">
              <a:lnSpc>
                <a:spcPct val="150000"/>
              </a:lnSpc>
            </a:pPr>
            <a:r>
              <a:rPr lang="en-US" sz="2000" b="1" dirty="0"/>
              <a:t>Elevated </a:t>
            </a:r>
            <a:r>
              <a:rPr lang="en-US" sz="2000" b="1" dirty="0" smtClean="0"/>
              <a:t>temperature may </a:t>
            </a:r>
            <a:r>
              <a:rPr lang="en-US" sz="2000" b="1" dirty="0"/>
              <a:t>not be lethal for all micro-organisms, but </a:t>
            </a:r>
            <a:r>
              <a:rPr lang="en-US" sz="2000" b="1" dirty="0" smtClean="0"/>
              <a:t>may affect </a:t>
            </a:r>
            <a:r>
              <a:rPr lang="en-US" sz="2000" b="1" dirty="0"/>
              <a:t>their efficiency and further contribute to </a:t>
            </a:r>
            <a:r>
              <a:rPr lang="en-US" sz="2000" b="1" dirty="0" smtClean="0"/>
              <a:t>the decrease </a:t>
            </a:r>
            <a:r>
              <a:rPr lang="en-US" sz="2000" b="1" dirty="0"/>
              <a:t>in microbial activity.</a:t>
            </a:r>
            <a:endParaRPr lang="ar-EG" sz="2000" b="1" dirty="0"/>
          </a:p>
        </p:txBody>
      </p:sp>
    </p:spTree>
    <p:extLst>
      <p:ext uri="{BB962C8B-B14F-4D97-AF65-F5344CB8AC3E}">
        <p14:creationId xmlns:p14="http://schemas.microsoft.com/office/powerpoint/2010/main" val="27103798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6672"/>
            <a:ext cx="7467600" cy="5997280"/>
          </a:xfrm>
        </p:spPr>
        <p:txBody>
          <a:bodyPr>
            <a:normAutofit/>
          </a:bodyPr>
          <a:lstStyle/>
          <a:p>
            <a:pPr algn="just" rtl="0">
              <a:lnSpc>
                <a:spcPct val="150000"/>
              </a:lnSpc>
            </a:pPr>
            <a:r>
              <a:rPr lang="en-US" sz="2200" b="1" dirty="0"/>
              <a:t>As microbial activity decreases, more heat is lost from the pile than is generated, and the pile begins to cool</a:t>
            </a:r>
            <a:r>
              <a:rPr lang="en-US" sz="2200" b="1" dirty="0" smtClean="0"/>
              <a:t>.</a:t>
            </a:r>
          </a:p>
          <a:p>
            <a:pPr algn="just" rtl="0">
              <a:lnSpc>
                <a:spcPct val="150000"/>
              </a:lnSpc>
            </a:pPr>
            <a:r>
              <a:rPr lang="en-US" sz="2200" b="1" dirty="0">
                <a:solidFill>
                  <a:srgbClr val="C00000"/>
                </a:solidFill>
              </a:rPr>
              <a:t>The compost pile remains in the thermophilic range from 10 to 60 days, depending on the operation.</a:t>
            </a:r>
          </a:p>
          <a:p>
            <a:pPr algn="just" rtl="0">
              <a:lnSpc>
                <a:spcPct val="150000"/>
              </a:lnSpc>
            </a:pPr>
            <a:r>
              <a:rPr lang="en-US" sz="2200" b="1" dirty="0"/>
              <a:t>Once the temperature decreases to below 105 </a:t>
            </a:r>
            <a:r>
              <a:rPr lang="en-US" sz="2200" b="1" dirty="0" smtClean="0"/>
              <a:t>degrees Fahrenheit</a:t>
            </a:r>
            <a:r>
              <a:rPr lang="en-US" sz="2200" b="1" dirty="0"/>
              <a:t>, the curing period may begin or the </a:t>
            </a:r>
            <a:r>
              <a:rPr lang="en-US" sz="2200" b="1" dirty="0" smtClean="0"/>
              <a:t>pile may </a:t>
            </a:r>
            <a:r>
              <a:rPr lang="en-US" sz="2200" b="1" dirty="0"/>
              <a:t>be aerated to reactivate active composting.</a:t>
            </a:r>
            <a:endParaRPr lang="ar-EG" sz="2200" b="1" dirty="0"/>
          </a:p>
        </p:txBody>
      </p:sp>
    </p:spTree>
    <p:extLst>
      <p:ext uri="{BB962C8B-B14F-4D97-AF65-F5344CB8AC3E}">
        <p14:creationId xmlns:p14="http://schemas.microsoft.com/office/powerpoint/2010/main" val="4204032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48680"/>
            <a:ext cx="7467600" cy="5925272"/>
          </a:xfrm>
        </p:spPr>
        <p:txBody>
          <a:bodyPr>
            <a:normAutofit/>
          </a:bodyPr>
          <a:lstStyle/>
          <a:p>
            <a:pPr algn="just" rtl="0">
              <a:lnSpc>
                <a:spcPct val="150000"/>
              </a:lnSpc>
            </a:pPr>
            <a:r>
              <a:rPr lang="en-US" sz="2200" b="1" dirty="0"/>
              <a:t>Curing is marked by a lower level of microbial </a:t>
            </a:r>
            <a:r>
              <a:rPr lang="en-US" sz="2200" b="1" dirty="0" smtClean="0"/>
              <a:t>activity and </a:t>
            </a:r>
            <a:r>
              <a:rPr lang="en-US" sz="2200" b="1" dirty="0"/>
              <a:t>is responsible for stabilizing the products </a:t>
            </a:r>
            <a:r>
              <a:rPr lang="en-US" sz="2200" b="1" dirty="0" smtClean="0"/>
              <a:t>resulting from </a:t>
            </a:r>
            <a:r>
              <a:rPr lang="en-US" sz="2200" b="1" dirty="0"/>
              <a:t>active composting period. </a:t>
            </a:r>
            <a:endParaRPr lang="en-US" sz="2200" b="1" dirty="0" smtClean="0"/>
          </a:p>
          <a:p>
            <a:pPr algn="just" rtl="0">
              <a:lnSpc>
                <a:spcPct val="150000"/>
              </a:lnSpc>
            </a:pPr>
            <a:r>
              <a:rPr lang="en-US" sz="2200" b="1" dirty="0" smtClean="0">
                <a:solidFill>
                  <a:srgbClr val="C00000"/>
                </a:solidFill>
              </a:rPr>
              <a:t>Stabilization includes further </a:t>
            </a:r>
            <a:r>
              <a:rPr lang="en-US" sz="2200" b="1" dirty="0">
                <a:solidFill>
                  <a:srgbClr val="C00000"/>
                </a:solidFill>
              </a:rPr>
              <a:t>decomposition of organic acids and </a:t>
            </a:r>
            <a:r>
              <a:rPr lang="en-US" sz="2200" b="1" dirty="0" smtClean="0">
                <a:solidFill>
                  <a:srgbClr val="C00000"/>
                </a:solidFill>
              </a:rPr>
              <a:t>decay resistant compounds</a:t>
            </a:r>
            <a:r>
              <a:rPr lang="en-US" sz="2200" b="1" dirty="0">
                <a:solidFill>
                  <a:srgbClr val="C00000"/>
                </a:solidFill>
              </a:rPr>
              <a:t>, the formation of humic compounds</a:t>
            </a:r>
            <a:r>
              <a:rPr lang="en-US" sz="2200" b="1" dirty="0" smtClean="0">
                <a:solidFill>
                  <a:srgbClr val="C00000"/>
                </a:solidFill>
              </a:rPr>
              <a:t>, and </a:t>
            </a:r>
            <a:r>
              <a:rPr lang="en-US" sz="2200" b="1" dirty="0">
                <a:solidFill>
                  <a:srgbClr val="C00000"/>
                </a:solidFill>
              </a:rPr>
              <a:t>the formation of </a:t>
            </a:r>
            <a:r>
              <a:rPr lang="en-US" sz="2200" b="1" dirty="0" smtClean="0">
                <a:solidFill>
                  <a:srgbClr val="C00000"/>
                </a:solidFill>
              </a:rPr>
              <a:t>nitrate-nitrogen.</a:t>
            </a:r>
          </a:p>
          <a:p>
            <a:pPr algn="just" rtl="0">
              <a:lnSpc>
                <a:spcPct val="150000"/>
              </a:lnSpc>
            </a:pPr>
            <a:r>
              <a:rPr lang="en-US" sz="2200" b="1" dirty="0" smtClean="0"/>
              <a:t>Another benefit </a:t>
            </a:r>
            <a:r>
              <a:rPr lang="en-US" sz="2200" b="1" dirty="0"/>
              <a:t>of curing is that certain fungi begin to </a:t>
            </a:r>
            <a:r>
              <a:rPr lang="en-US" sz="2200" b="1" dirty="0" smtClean="0"/>
              <a:t>inhabit the </a:t>
            </a:r>
            <a:r>
              <a:rPr lang="en-US" sz="2200" b="1" dirty="0"/>
              <a:t>pile and contribute to the disease </a:t>
            </a:r>
            <a:r>
              <a:rPr lang="en-US" sz="2200" b="1" dirty="0" smtClean="0"/>
              <a:t>suppressant qualities </a:t>
            </a:r>
            <a:r>
              <a:rPr lang="en-US" sz="2200" b="1" dirty="0"/>
              <a:t>of the compost.</a:t>
            </a:r>
            <a:endParaRPr lang="ar-EG" sz="2200" b="1" dirty="0"/>
          </a:p>
        </p:txBody>
      </p:sp>
    </p:spTree>
    <p:extLst>
      <p:ext uri="{BB962C8B-B14F-4D97-AF65-F5344CB8AC3E}">
        <p14:creationId xmlns:p14="http://schemas.microsoft.com/office/powerpoint/2010/main" val="1292303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6672"/>
            <a:ext cx="7467600" cy="5997280"/>
          </a:xfrm>
        </p:spPr>
        <p:txBody>
          <a:bodyPr>
            <a:noAutofit/>
          </a:bodyPr>
          <a:lstStyle/>
          <a:p>
            <a:pPr algn="just" rtl="0">
              <a:lnSpc>
                <a:spcPct val="150000"/>
              </a:lnSpc>
            </a:pPr>
            <a:r>
              <a:rPr lang="en-US" sz="2000" b="1" dirty="0">
                <a:solidFill>
                  <a:srgbClr val="C00000"/>
                </a:solidFill>
              </a:rPr>
              <a:t>Because microbial </a:t>
            </a:r>
            <a:r>
              <a:rPr lang="en-US" sz="2000" b="1" dirty="0" smtClean="0">
                <a:solidFill>
                  <a:srgbClr val="C00000"/>
                </a:solidFill>
              </a:rPr>
              <a:t>activity has </a:t>
            </a:r>
            <a:r>
              <a:rPr lang="en-US" sz="2000" b="1" dirty="0">
                <a:solidFill>
                  <a:srgbClr val="C00000"/>
                </a:solidFill>
              </a:rPr>
              <a:t>decreased and is operating at a lower level, </a:t>
            </a:r>
            <a:r>
              <a:rPr lang="en-US" sz="2000" b="1" dirty="0" smtClean="0">
                <a:solidFill>
                  <a:srgbClr val="C00000"/>
                </a:solidFill>
              </a:rPr>
              <a:t>little heat </a:t>
            </a:r>
            <a:r>
              <a:rPr lang="en-US" sz="2000" b="1" dirty="0">
                <a:solidFill>
                  <a:srgbClr val="C00000"/>
                </a:solidFill>
              </a:rPr>
              <a:t>is generated and the pile temperature </a:t>
            </a:r>
            <a:r>
              <a:rPr lang="en-US" sz="2000" b="1" dirty="0" smtClean="0">
                <a:solidFill>
                  <a:srgbClr val="C00000"/>
                </a:solidFill>
              </a:rPr>
              <a:t>continues to </a:t>
            </a:r>
            <a:r>
              <a:rPr lang="en-US" sz="2000" b="1" dirty="0">
                <a:solidFill>
                  <a:srgbClr val="C00000"/>
                </a:solidFill>
              </a:rPr>
              <a:t>decrease or remains at a low level. </a:t>
            </a:r>
            <a:endParaRPr lang="en-US" sz="2000" b="1" dirty="0" smtClean="0">
              <a:solidFill>
                <a:srgbClr val="C00000"/>
              </a:solidFill>
            </a:endParaRPr>
          </a:p>
          <a:p>
            <a:pPr algn="just" rtl="0">
              <a:lnSpc>
                <a:spcPct val="150000"/>
              </a:lnSpc>
            </a:pPr>
            <a:r>
              <a:rPr lang="en-US" sz="2000" b="1" dirty="0" smtClean="0"/>
              <a:t>Proper management of </a:t>
            </a:r>
            <a:r>
              <a:rPr lang="en-US" sz="2000" b="1" dirty="0"/>
              <a:t>moisture and oxygen is still required </a:t>
            </a:r>
            <a:r>
              <a:rPr lang="en-US" sz="2000" b="1" dirty="0" smtClean="0"/>
              <a:t>during the </a:t>
            </a:r>
            <a:r>
              <a:rPr lang="en-US" sz="2000" b="1" dirty="0"/>
              <a:t>curing period to maintain microbial activity. </a:t>
            </a:r>
            <a:endParaRPr lang="en-US" sz="2000" b="1" dirty="0" smtClean="0"/>
          </a:p>
          <a:p>
            <a:pPr algn="just" rtl="0">
              <a:lnSpc>
                <a:spcPct val="150000"/>
              </a:lnSpc>
            </a:pPr>
            <a:r>
              <a:rPr lang="en-US" sz="2000" b="1" dirty="0" smtClean="0">
                <a:solidFill>
                  <a:srgbClr val="C00000"/>
                </a:solidFill>
              </a:rPr>
              <a:t>Management during </a:t>
            </a:r>
            <a:r>
              <a:rPr lang="en-US" sz="2000" b="1" dirty="0">
                <a:solidFill>
                  <a:srgbClr val="C00000"/>
                </a:solidFill>
              </a:rPr>
              <a:t>the curing period is also required </a:t>
            </a:r>
            <a:r>
              <a:rPr lang="en-US" sz="2000" b="1" dirty="0" smtClean="0">
                <a:solidFill>
                  <a:srgbClr val="C00000"/>
                </a:solidFill>
              </a:rPr>
              <a:t>to ensure </a:t>
            </a:r>
            <a:r>
              <a:rPr lang="en-US" sz="2000" b="1" dirty="0">
                <a:solidFill>
                  <a:srgbClr val="C00000"/>
                </a:solidFill>
              </a:rPr>
              <a:t>that the pile is not </a:t>
            </a:r>
            <a:r>
              <a:rPr lang="en-US" sz="2000" b="1" dirty="0" smtClean="0">
                <a:solidFill>
                  <a:srgbClr val="C00000"/>
                </a:solidFill>
              </a:rPr>
              <a:t>recontaminated </a:t>
            </a:r>
            <a:r>
              <a:rPr lang="en-US" sz="2000" b="1" dirty="0">
                <a:solidFill>
                  <a:srgbClr val="C00000"/>
                </a:solidFill>
              </a:rPr>
              <a:t>with </a:t>
            </a:r>
            <a:r>
              <a:rPr lang="en-US" sz="2000" b="1" dirty="0" smtClean="0">
                <a:solidFill>
                  <a:srgbClr val="C00000"/>
                </a:solidFill>
              </a:rPr>
              <a:t>weed seeds</a:t>
            </a:r>
            <a:r>
              <a:rPr lang="en-US" sz="2000" b="1" dirty="0">
                <a:solidFill>
                  <a:srgbClr val="C00000"/>
                </a:solidFill>
              </a:rPr>
              <a:t>. </a:t>
            </a:r>
            <a:endParaRPr lang="en-US" sz="2000" b="1" dirty="0" smtClean="0">
              <a:solidFill>
                <a:srgbClr val="C00000"/>
              </a:solidFill>
            </a:endParaRPr>
          </a:p>
          <a:p>
            <a:pPr algn="just" rtl="0">
              <a:lnSpc>
                <a:spcPct val="150000"/>
              </a:lnSpc>
            </a:pPr>
            <a:r>
              <a:rPr lang="en-US" sz="2000" b="1" dirty="0" smtClean="0"/>
              <a:t>This </a:t>
            </a:r>
            <a:r>
              <a:rPr lang="en-US" sz="2000" b="1" dirty="0"/>
              <a:t>may require covering or relocating </a:t>
            </a:r>
            <a:r>
              <a:rPr lang="en-US" sz="2000" b="1" dirty="0" smtClean="0"/>
              <a:t>the curing </a:t>
            </a:r>
            <a:r>
              <a:rPr lang="en-US" sz="2000" b="1" dirty="0"/>
              <a:t>piles to reduce the potential for recontamination.</a:t>
            </a:r>
            <a:endParaRPr lang="ar-EG" sz="2000" b="1" dirty="0"/>
          </a:p>
        </p:txBody>
      </p:sp>
    </p:spTree>
    <p:extLst>
      <p:ext uri="{BB962C8B-B14F-4D97-AF65-F5344CB8AC3E}">
        <p14:creationId xmlns:p14="http://schemas.microsoft.com/office/powerpoint/2010/main" val="24619869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32656"/>
            <a:ext cx="7467600" cy="6141296"/>
          </a:xfrm>
        </p:spPr>
        <p:txBody>
          <a:bodyPr>
            <a:noAutofit/>
          </a:bodyPr>
          <a:lstStyle/>
          <a:p>
            <a:pPr algn="just" rtl="0">
              <a:lnSpc>
                <a:spcPct val="150000"/>
              </a:lnSpc>
            </a:pPr>
            <a:r>
              <a:rPr lang="en-US" sz="2200" b="1" dirty="0">
                <a:solidFill>
                  <a:srgbClr val="C00000"/>
                </a:solidFill>
              </a:rPr>
              <a:t>The reactions that take place during curing are </a:t>
            </a:r>
            <a:r>
              <a:rPr lang="en-US" sz="2200" b="1" dirty="0" smtClean="0">
                <a:solidFill>
                  <a:srgbClr val="C00000"/>
                </a:solidFill>
              </a:rPr>
              <a:t>relatively slow </a:t>
            </a:r>
            <a:r>
              <a:rPr lang="en-US" sz="2200" b="1" dirty="0">
                <a:solidFill>
                  <a:srgbClr val="C00000"/>
                </a:solidFill>
              </a:rPr>
              <a:t>and, as such, require adequate time. </a:t>
            </a:r>
            <a:endParaRPr lang="en-US" sz="2200" b="1" dirty="0" smtClean="0">
              <a:solidFill>
                <a:srgbClr val="C00000"/>
              </a:solidFill>
            </a:endParaRPr>
          </a:p>
          <a:p>
            <a:pPr algn="just" rtl="0">
              <a:lnSpc>
                <a:spcPct val="150000"/>
              </a:lnSpc>
            </a:pPr>
            <a:r>
              <a:rPr lang="en-US" sz="2200" b="1" dirty="0" smtClean="0"/>
              <a:t>The length </a:t>
            </a:r>
            <a:r>
              <a:rPr lang="en-US" sz="2200" b="1" dirty="0"/>
              <a:t>of the curing period varies with the type </a:t>
            </a:r>
            <a:r>
              <a:rPr lang="en-US" sz="2200" b="1" dirty="0" smtClean="0"/>
              <a:t>of operation</a:t>
            </a:r>
            <a:r>
              <a:rPr lang="en-US" sz="2200" b="1" dirty="0"/>
              <a:t>, the length of the active composting period</a:t>
            </a:r>
            <a:r>
              <a:rPr lang="en-US" sz="2200" b="1" dirty="0" smtClean="0"/>
              <a:t>, and </a:t>
            </a:r>
            <a:r>
              <a:rPr lang="en-US" sz="2200" b="1" dirty="0"/>
              <a:t>the intended end use of the compost</a:t>
            </a:r>
            <a:r>
              <a:rPr lang="en-US" sz="2200" b="1" dirty="0" smtClean="0"/>
              <a:t>.</a:t>
            </a:r>
          </a:p>
          <a:p>
            <a:pPr algn="just" rtl="0">
              <a:lnSpc>
                <a:spcPct val="150000"/>
              </a:lnSpc>
            </a:pPr>
            <a:r>
              <a:rPr lang="en-US" sz="2200" b="1" dirty="0">
                <a:solidFill>
                  <a:srgbClr val="C00000"/>
                </a:solidFill>
              </a:rPr>
              <a:t>Curing </a:t>
            </a:r>
            <a:r>
              <a:rPr lang="en-US" sz="2200" b="1" dirty="0" smtClean="0">
                <a:solidFill>
                  <a:srgbClr val="C00000"/>
                </a:solidFill>
              </a:rPr>
              <a:t>is generally </a:t>
            </a:r>
            <a:r>
              <a:rPr lang="en-US" sz="2200" b="1" dirty="0">
                <a:solidFill>
                  <a:srgbClr val="C00000"/>
                </a:solidFill>
              </a:rPr>
              <a:t>considered complete when the pile </a:t>
            </a:r>
            <a:r>
              <a:rPr lang="en-US" sz="2200" b="1" dirty="0" smtClean="0">
                <a:solidFill>
                  <a:srgbClr val="C00000"/>
                </a:solidFill>
              </a:rPr>
              <a:t>after repeated </a:t>
            </a:r>
            <a:r>
              <a:rPr lang="en-US" sz="2200" b="1" dirty="0">
                <a:solidFill>
                  <a:srgbClr val="C00000"/>
                </a:solidFill>
              </a:rPr>
              <a:t>mixings returns to ambient temperature. </a:t>
            </a:r>
            <a:endParaRPr lang="en-US" sz="2200" b="1" dirty="0" smtClean="0">
              <a:solidFill>
                <a:srgbClr val="C00000"/>
              </a:solidFill>
            </a:endParaRPr>
          </a:p>
          <a:p>
            <a:pPr algn="just" rtl="0">
              <a:lnSpc>
                <a:spcPct val="150000"/>
              </a:lnSpc>
            </a:pPr>
            <a:r>
              <a:rPr lang="en-US" sz="2200" b="1" dirty="0" smtClean="0"/>
              <a:t>Curing generally </a:t>
            </a:r>
            <a:r>
              <a:rPr lang="en-US" sz="2200" b="1" dirty="0"/>
              <a:t>lasts from 1 to 6 months.</a:t>
            </a:r>
            <a:endParaRPr lang="ar-EG" sz="2200" b="1" dirty="0"/>
          </a:p>
        </p:txBody>
      </p:sp>
    </p:spTree>
    <p:extLst>
      <p:ext uri="{BB962C8B-B14F-4D97-AF65-F5344CB8AC3E}">
        <p14:creationId xmlns:p14="http://schemas.microsoft.com/office/powerpoint/2010/main" val="5401619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32656"/>
            <a:ext cx="7467600" cy="6141296"/>
          </a:xfrm>
        </p:spPr>
        <p:txBody>
          <a:bodyPr>
            <a:normAutofit/>
          </a:bodyPr>
          <a:lstStyle/>
          <a:p>
            <a:pPr algn="just" rtl="0"/>
            <a:r>
              <a:rPr lang="en-US" b="1" dirty="0">
                <a:solidFill>
                  <a:srgbClr val="C00000"/>
                </a:solidFill>
              </a:rPr>
              <a:t>Chemical </a:t>
            </a:r>
            <a:r>
              <a:rPr lang="en-US" b="1" dirty="0" smtClean="0">
                <a:solidFill>
                  <a:srgbClr val="C00000"/>
                </a:solidFill>
              </a:rPr>
              <a:t>transformations</a:t>
            </a:r>
          </a:p>
          <a:p>
            <a:pPr algn="just" rtl="0">
              <a:lnSpc>
                <a:spcPct val="150000"/>
              </a:lnSpc>
            </a:pPr>
            <a:r>
              <a:rPr lang="en-US" sz="2200" b="1" dirty="0">
                <a:solidFill>
                  <a:srgbClr val="C00000"/>
                </a:solidFill>
              </a:rPr>
              <a:t>Respiration</a:t>
            </a:r>
            <a:r>
              <a:rPr lang="en-US" sz="2200" b="1" dirty="0"/>
              <a:t> can be either aerobic or anaerobic. </a:t>
            </a:r>
            <a:r>
              <a:rPr lang="en-US" sz="2200" b="1" dirty="0" smtClean="0"/>
              <a:t>In aerobic </a:t>
            </a:r>
            <a:r>
              <a:rPr lang="en-US" sz="2200" b="1" dirty="0"/>
              <a:t>respiration, the aerobic micro-organisms </a:t>
            </a:r>
            <a:r>
              <a:rPr lang="en-US" sz="2200" b="1" dirty="0" smtClean="0"/>
              <a:t>use molecular </a:t>
            </a:r>
            <a:r>
              <a:rPr lang="en-US" sz="2200" b="1" dirty="0"/>
              <a:t>oxygen, O</a:t>
            </a:r>
            <a:r>
              <a:rPr lang="en-US" sz="2200" b="1" baseline="-25000" dirty="0"/>
              <a:t>2</a:t>
            </a:r>
            <a:r>
              <a:rPr lang="en-US" sz="2200" b="1" dirty="0"/>
              <a:t>, to liberate the bulk of the </a:t>
            </a:r>
            <a:r>
              <a:rPr lang="en-US" sz="2200" b="1" dirty="0" smtClean="0"/>
              <a:t>energy from </a:t>
            </a:r>
            <a:r>
              <a:rPr lang="en-US" sz="2200" b="1" dirty="0"/>
              <a:t>the carbon source, producing carbon </a:t>
            </a:r>
            <a:r>
              <a:rPr lang="en-US" sz="2200" b="1" dirty="0" smtClean="0"/>
              <a:t>dioxide and </a:t>
            </a:r>
            <a:r>
              <a:rPr lang="en-US" sz="2200" b="1" dirty="0"/>
              <a:t>water in the </a:t>
            </a:r>
            <a:r>
              <a:rPr lang="en-US" sz="2200" b="1" dirty="0" smtClean="0"/>
              <a:t>process.</a:t>
            </a:r>
          </a:p>
          <a:p>
            <a:pPr algn="just" rtl="0">
              <a:lnSpc>
                <a:spcPct val="150000"/>
              </a:lnSpc>
            </a:pPr>
            <a:endParaRPr lang="ar-EG" sz="2200" b="1"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738" t="50000" r="52879" b="43443"/>
          <a:stretch/>
        </p:blipFill>
        <p:spPr bwMode="auto">
          <a:xfrm>
            <a:off x="755576" y="4077072"/>
            <a:ext cx="6698251"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4023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60648"/>
            <a:ext cx="7467600" cy="6213304"/>
          </a:xfrm>
        </p:spPr>
        <p:txBody>
          <a:bodyPr>
            <a:normAutofit/>
          </a:bodyPr>
          <a:lstStyle/>
          <a:p>
            <a:pPr algn="just" rtl="0">
              <a:lnSpc>
                <a:spcPct val="150000"/>
              </a:lnSpc>
            </a:pPr>
            <a:r>
              <a:rPr lang="en-US" sz="2200" b="1" dirty="0"/>
              <a:t>In anaerobic respiration, the micro-organisms </a:t>
            </a:r>
            <a:r>
              <a:rPr lang="en-US" sz="2200" b="1" dirty="0" smtClean="0"/>
              <a:t>use electron </a:t>
            </a:r>
            <a:r>
              <a:rPr lang="en-US" sz="2200" b="1" dirty="0"/>
              <a:t>acceptors other than O2, such as </a:t>
            </a:r>
            <a:r>
              <a:rPr lang="en-US" sz="2200" b="1" dirty="0" smtClean="0"/>
              <a:t>nitrates (NO</a:t>
            </a:r>
            <a:r>
              <a:rPr lang="en-US" sz="2200" b="1" baseline="-25000" dirty="0" smtClean="0"/>
              <a:t>3</a:t>
            </a:r>
            <a:r>
              <a:rPr lang="en-US" sz="2200" b="1" baseline="30000" dirty="0" smtClean="0"/>
              <a:t>–</a:t>
            </a:r>
            <a:r>
              <a:rPr lang="en-US" sz="2200" b="1" dirty="0" smtClean="0"/>
              <a:t>), </a:t>
            </a:r>
            <a:r>
              <a:rPr lang="en-US" sz="2200" b="1" dirty="0"/>
              <a:t>sulfates (</a:t>
            </a:r>
            <a:r>
              <a:rPr lang="en-US" sz="2200" b="1" dirty="0" smtClean="0"/>
              <a:t>SO</a:t>
            </a:r>
            <a:r>
              <a:rPr lang="en-US" sz="2200" b="1" baseline="-25000" dirty="0"/>
              <a:t>4</a:t>
            </a:r>
            <a:r>
              <a:rPr lang="en-US" sz="2200" b="1" baseline="30000" dirty="0"/>
              <a:t>2–</a:t>
            </a:r>
            <a:r>
              <a:rPr lang="en-US" sz="2200" b="1" dirty="0"/>
              <a:t>), and carbonates (</a:t>
            </a:r>
            <a:r>
              <a:rPr lang="en-US" sz="2200" b="1" dirty="0" smtClean="0"/>
              <a:t>CO</a:t>
            </a:r>
            <a:r>
              <a:rPr lang="en-US" sz="2200" b="1" baseline="-25000" dirty="0"/>
              <a:t>3</a:t>
            </a:r>
            <a:r>
              <a:rPr lang="en-US" sz="2200" b="1" dirty="0" smtClean="0"/>
              <a:t> </a:t>
            </a:r>
            <a:r>
              <a:rPr lang="en-US" sz="2200" b="1" baseline="30000" dirty="0"/>
              <a:t>2–</a:t>
            </a:r>
            <a:r>
              <a:rPr lang="en-US" sz="2200" b="1" dirty="0"/>
              <a:t>) </a:t>
            </a:r>
            <a:r>
              <a:rPr lang="en-US" sz="2200" b="1" dirty="0" smtClean="0"/>
              <a:t>to obtain </a:t>
            </a:r>
            <a:r>
              <a:rPr lang="en-US" sz="2200" b="1" dirty="0"/>
              <a:t>energy. </a:t>
            </a:r>
            <a:endParaRPr lang="en-US" sz="2200" b="1" dirty="0" smtClean="0"/>
          </a:p>
          <a:p>
            <a:pPr algn="just" rtl="0">
              <a:lnSpc>
                <a:spcPct val="150000"/>
              </a:lnSpc>
            </a:pPr>
            <a:r>
              <a:rPr lang="en-US" sz="2200" b="1" dirty="0" smtClean="0">
                <a:solidFill>
                  <a:srgbClr val="C00000"/>
                </a:solidFill>
              </a:rPr>
              <a:t>Their </a:t>
            </a:r>
            <a:r>
              <a:rPr lang="en-US" sz="2200" b="1" dirty="0">
                <a:solidFill>
                  <a:srgbClr val="C00000"/>
                </a:solidFill>
              </a:rPr>
              <a:t>use </a:t>
            </a:r>
            <a:r>
              <a:rPr lang="en-US" sz="2200" b="1" dirty="0" smtClean="0">
                <a:solidFill>
                  <a:srgbClr val="C00000"/>
                </a:solidFill>
              </a:rPr>
              <a:t>produces odorous </a:t>
            </a:r>
            <a:r>
              <a:rPr lang="en-US" sz="2200" b="1" dirty="0">
                <a:solidFill>
                  <a:srgbClr val="C00000"/>
                </a:solidFill>
              </a:rPr>
              <a:t>or undesirable compounds, such as </a:t>
            </a:r>
            <a:r>
              <a:rPr lang="en-US" sz="2200" b="1" dirty="0" smtClean="0">
                <a:solidFill>
                  <a:srgbClr val="C00000"/>
                </a:solidFill>
              </a:rPr>
              <a:t>hydrogen sulfide </a:t>
            </a:r>
            <a:r>
              <a:rPr lang="en-US" sz="2200" b="1" dirty="0">
                <a:solidFill>
                  <a:srgbClr val="C00000"/>
                </a:solidFill>
              </a:rPr>
              <a:t>(H</a:t>
            </a:r>
            <a:r>
              <a:rPr lang="en-US" sz="2200" b="1" baseline="-25000" dirty="0">
                <a:solidFill>
                  <a:srgbClr val="C00000"/>
                </a:solidFill>
              </a:rPr>
              <a:t>2</a:t>
            </a:r>
            <a:r>
              <a:rPr lang="en-US" sz="2200" b="1" dirty="0">
                <a:solidFill>
                  <a:srgbClr val="C00000"/>
                </a:solidFill>
              </a:rPr>
              <a:t>S) and methane (CH</a:t>
            </a:r>
            <a:r>
              <a:rPr lang="en-US" sz="2200" b="1" baseline="-25000" dirty="0">
                <a:solidFill>
                  <a:srgbClr val="C00000"/>
                </a:solidFill>
              </a:rPr>
              <a:t>3</a:t>
            </a:r>
            <a:r>
              <a:rPr lang="en-US" sz="2200" b="1" dirty="0" smtClean="0">
                <a:solidFill>
                  <a:srgbClr val="C00000"/>
                </a:solidFill>
              </a:rPr>
              <a:t>).</a:t>
            </a:r>
          </a:p>
          <a:p>
            <a:pPr algn="just" rtl="0">
              <a:lnSpc>
                <a:spcPct val="150000"/>
              </a:lnSpc>
            </a:pPr>
            <a:r>
              <a:rPr lang="en-US" sz="2200" b="1" dirty="0"/>
              <a:t>Anaerobic </a:t>
            </a:r>
            <a:r>
              <a:rPr lang="en-US" sz="2200" b="1" dirty="0" smtClean="0"/>
              <a:t>respiration also </a:t>
            </a:r>
            <a:r>
              <a:rPr lang="en-US" sz="2200" b="1" dirty="0"/>
              <a:t>leads to the formation of organic acid </a:t>
            </a:r>
            <a:r>
              <a:rPr lang="en-US" sz="2200" b="1" dirty="0" smtClean="0"/>
              <a:t>intermediates that </a:t>
            </a:r>
            <a:r>
              <a:rPr lang="en-US" sz="2200" b="1" dirty="0"/>
              <a:t>tend to accumulate and are </a:t>
            </a:r>
            <a:r>
              <a:rPr lang="en-US" sz="2200" b="1" dirty="0" smtClean="0"/>
              <a:t>detrimental to </a:t>
            </a:r>
            <a:r>
              <a:rPr lang="en-US" sz="2200" b="1" dirty="0"/>
              <a:t>aerobic micro-organisms.</a:t>
            </a:r>
            <a:endParaRPr lang="ar-EG" sz="2200" b="1" dirty="0"/>
          </a:p>
        </p:txBody>
      </p:sp>
    </p:spTree>
    <p:extLst>
      <p:ext uri="{BB962C8B-B14F-4D97-AF65-F5344CB8AC3E}">
        <p14:creationId xmlns:p14="http://schemas.microsoft.com/office/powerpoint/2010/main" val="3256401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212" t="11066" r="48386" b="9524"/>
          <a:stretch/>
        </p:blipFill>
        <p:spPr bwMode="auto">
          <a:xfrm>
            <a:off x="251520" y="116632"/>
            <a:ext cx="8712968"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2850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6672"/>
            <a:ext cx="7467600" cy="5997280"/>
          </a:xfrm>
        </p:spPr>
        <p:txBody>
          <a:bodyPr>
            <a:normAutofit/>
          </a:bodyPr>
          <a:lstStyle/>
          <a:p>
            <a:pPr algn="just" rtl="0"/>
            <a:r>
              <a:rPr lang="en-US" b="1" dirty="0" smtClean="0">
                <a:solidFill>
                  <a:srgbClr val="C00000"/>
                </a:solidFill>
              </a:rPr>
              <a:t>Fermentation</a:t>
            </a:r>
          </a:p>
          <a:p>
            <a:pPr algn="just" rtl="0">
              <a:lnSpc>
                <a:spcPct val="150000"/>
              </a:lnSpc>
            </a:pPr>
            <a:r>
              <a:rPr lang="en-US" sz="2200" b="1" dirty="0"/>
              <a:t>is the simplest means of energy generation.</a:t>
            </a:r>
          </a:p>
          <a:p>
            <a:pPr algn="just" rtl="0">
              <a:lnSpc>
                <a:spcPct val="150000"/>
              </a:lnSpc>
            </a:pPr>
            <a:r>
              <a:rPr lang="en-US" sz="2200" b="1" dirty="0" smtClean="0"/>
              <a:t>Most </a:t>
            </a:r>
            <a:r>
              <a:rPr lang="en-US" sz="2200" b="1" dirty="0"/>
              <a:t>of the carbon decomposed through </a:t>
            </a:r>
            <a:r>
              <a:rPr lang="en-US" sz="2200" b="1" dirty="0" smtClean="0"/>
              <a:t>fermentation is </a:t>
            </a:r>
            <a:r>
              <a:rPr lang="en-US" sz="2200" b="1" dirty="0"/>
              <a:t>converted to end-products, </a:t>
            </a:r>
            <a:r>
              <a:rPr lang="en-US" sz="2200" b="1" dirty="0" smtClean="0"/>
              <a:t>while </a:t>
            </a:r>
            <a:r>
              <a:rPr lang="en-US" sz="2200" b="1" dirty="0"/>
              <a:t>liberating only a small amount of energy.</a:t>
            </a:r>
            <a:endParaRPr lang="ar-EG" sz="2200" b="1"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374" t="59979" r="12526" b="29902"/>
          <a:stretch/>
        </p:blipFill>
        <p:spPr bwMode="auto">
          <a:xfrm>
            <a:off x="827583" y="3356992"/>
            <a:ext cx="7330755" cy="1463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39552" y="4820434"/>
            <a:ext cx="7618786" cy="2123658"/>
          </a:xfrm>
          <a:prstGeom prst="rect">
            <a:avLst/>
          </a:prstGeom>
        </p:spPr>
        <p:txBody>
          <a:bodyPr wrap="square">
            <a:spAutoFit/>
          </a:bodyPr>
          <a:lstStyle/>
          <a:p>
            <a:pPr algn="just" rtl="0">
              <a:lnSpc>
                <a:spcPct val="150000"/>
              </a:lnSpc>
            </a:pPr>
            <a:r>
              <a:rPr lang="en-US" sz="2200" b="1" dirty="0">
                <a:solidFill>
                  <a:prstClr val="black"/>
                </a:solidFill>
              </a:rPr>
              <a:t>The complex amino compounds formed can then </a:t>
            </a:r>
            <a:r>
              <a:rPr lang="en-US" sz="2200" b="1" dirty="0" smtClean="0">
                <a:solidFill>
                  <a:prstClr val="black"/>
                </a:solidFill>
              </a:rPr>
              <a:t>be synthesized </a:t>
            </a:r>
            <a:r>
              <a:rPr lang="en-US" sz="2200" b="1" dirty="0">
                <a:solidFill>
                  <a:prstClr val="black"/>
                </a:solidFill>
              </a:rPr>
              <a:t>into the micro-organisms or </a:t>
            </a:r>
            <a:r>
              <a:rPr lang="en-US" sz="2200" b="1" dirty="0" smtClean="0">
                <a:solidFill>
                  <a:prstClr val="black"/>
                </a:solidFill>
              </a:rPr>
              <a:t>undergo additional </a:t>
            </a:r>
            <a:r>
              <a:rPr lang="en-US" sz="2200" b="1" dirty="0">
                <a:solidFill>
                  <a:prstClr val="black"/>
                </a:solidFill>
              </a:rPr>
              <a:t>decomposition into simpler products.</a:t>
            </a:r>
            <a:endParaRPr lang="ar-EG" sz="2200" b="1" dirty="0">
              <a:solidFill>
                <a:prstClr val="black"/>
              </a:solidFill>
            </a:endParaRPr>
          </a:p>
        </p:txBody>
      </p:sp>
    </p:spTree>
    <p:extLst>
      <p:ext uri="{BB962C8B-B14F-4D97-AF65-F5344CB8AC3E}">
        <p14:creationId xmlns:p14="http://schemas.microsoft.com/office/powerpoint/2010/main" val="23077172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04664"/>
            <a:ext cx="7467600" cy="6069288"/>
          </a:xfrm>
        </p:spPr>
        <p:txBody>
          <a:bodyPr/>
          <a:lstStyle/>
          <a:p>
            <a:pPr algn="just" rtl="0"/>
            <a:r>
              <a:rPr lang="en-US" b="1" dirty="0" smtClean="0"/>
              <a:t>Conditions of growth of M.O.</a:t>
            </a:r>
          </a:p>
          <a:p>
            <a:pPr algn="just" rtl="0">
              <a:lnSpc>
                <a:spcPct val="150000"/>
              </a:lnSpc>
            </a:pPr>
            <a:r>
              <a:rPr lang="en-US" b="1" dirty="0" smtClean="0"/>
              <a:t>Temperature</a:t>
            </a:r>
          </a:p>
          <a:p>
            <a:pPr algn="just" rtl="0">
              <a:lnSpc>
                <a:spcPct val="150000"/>
              </a:lnSpc>
            </a:pPr>
            <a:r>
              <a:rPr lang="en-US" b="1" dirty="0" smtClean="0"/>
              <a:t>Oxygen </a:t>
            </a:r>
          </a:p>
          <a:p>
            <a:pPr algn="just" rtl="0">
              <a:lnSpc>
                <a:spcPct val="150000"/>
              </a:lnSpc>
            </a:pPr>
            <a:r>
              <a:rPr lang="en-US" b="1" dirty="0" smtClean="0"/>
              <a:t>Moisture</a:t>
            </a:r>
          </a:p>
          <a:p>
            <a:pPr algn="just" rtl="0">
              <a:lnSpc>
                <a:spcPct val="150000"/>
              </a:lnSpc>
            </a:pPr>
            <a:r>
              <a:rPr lang="en-US" b="1" dirty="0" smtClean="0"/>
              <a:t>PH.</a:t>
            </a:r>
          </a:p>
          <a:p>
            <a:pPr algn="just" rtl="0">
              <a:lnSpc>
                <a:spcPct val="150000"/>
              </a:lnSpc>
            </a:pPr>
            <a:r>
              <a:rPr lang="en-US" b="1" dirty="0" smtClean="0"/>
              <a:t>Time</a:t>
            </a:r>
          </a:p>
          <a:p>
            <a:pPr algn="just" rtl="0"/>
            <a:endParaRPr lang="en-US" b="1" dirty="0" smtClean="0"/>
          </a:p>
          <a:p>
            <a:pPr algn="just" rtl="0"/>
            <a:endParaRPr lang="en-US" b="1" dirty="0" smtClean="0"/>
          </a:p>
          <a:p>
            <a:pPr algn="just" rtl="0"/>
            <a:endParaRPr lang="ar-EG" dirty="0"/>
          </a:p>
        </p:txBody>
      </p:sp>
    </p:spTree>
    <p:extLst>
      <p:ext uri="{BB962C8B-B14F-4D97-AF65-F5344CB8AC3E}">
        <p14:creationId xmlns:p14="http://schemas.microsoft.com/office/powerpoint/2010/main" val="38737286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20688"/>
            <a:ext cx="7467600" cy="5853264"/>
          </a:xfrm>
        </p:spPr>
        <p:txBody>
          <a:bodyPr>
            <a:normAutofit/>
          </a:bodyPr>
          <a:lstStyle/>
          <a:p>
            <a:pPr algn="just" rtl="0"/>
            <a:r>
              <a:rPr lang="en-US" b="1" dirty="0">
                <a:solidFill>
                  <a:srgbClr val="C00000"/>
                </a:solidFill>
              </a:rPr>
              <a:t>Oxygen and </a:t>
            </a:r>
            <a:r>
              <a:rPr lang="en-US" b="1" dirty="0" smtClean="0">
                <a:solidFill>
                  <a:srgbClr val="C00000"/>
                </a:solidFill>
              </a:rPr>
              <a:t>Aeration</a:t>
            </a:r>
          </a:p>
          <a:p>
            <a:pPr algn="just" rtl="0">
              <a:lnSpc>
                <a:spcPct val="150000"/>
              </a:lnSpc>
            </a:pPr>
            <a:r>
              <a:rPr lang="en-US" sz="2200" b="1" dirty="0"/>
              <a:t>minimum oxygen concentration of 5% within the pore spaces of the composting material is recommended for a well managed compost </a:t>
            </a:r>
            <a:r>
              <a:rPr lang="en-US" sz="2200" b="1" dirty="0" smtClean="0"/>
              <a:t>facility.</a:t>
            </a:r>
          </a:p>
          <a:p>
            <a:pPr algn="just" rtl="0">
              <a:lnSpc>
                <a:spcPct val="150000"/>
              </a:lnSpc>
            </a:pPr>
            <a:r>
              <a:rPr lang="en-US" b="1" dirty="0" smtClean="0">
                <a:solidFill>
                  <a:srgbClr val="C00000"/>
                </a:solidFill>
              </a:rPr>
              <a:t>Moisture</a:t>
            </a:r>
          </a:p>
          <a:p>
            <a:pPr algn="just" rtl="0">
              <a:lnSpc>
                <a:spcPct val="150000"/>
              </a:lnSpc>
            </a:pPr>
            <a:r>
              <a:rPr lang="en-US" sz="2200" b="1" dirty="0"/>
              <a:t>Efficient activity is achieved when </a:t>
            </a:r>
            <a:r>
              <a:rPr lang="en-US" sz="2200" b="1" dirty="0" smtClean="0"/>
              <a:t>the moisture </a:t>
            </a:r>
            <a:r>
              <a:rPr lang="en-US" sz="2200" b="1" dirty="0"/>
              <a:t>is maintained between 40% and 60%.</a:t>
            </a:r>
          </a:p>
          <a:p>
            <a:pPr algn="just" rtl="0">
              <a:lnSpc>
                <a:spcPct val="150000"/>
              </a:lnSpc>
            </a:pPr>
            <a:r>
              <a:rPr lang="en-US" sz="2200" b="1" dirty="0">
                <a:solidFill>
                  <a:srgbClr val="C00000"/>
                </a:solidFill>
              </a:rPr>
              <a:t>At moisture levels above 60%, water </a:t>
            </a:r>
            <a:r>
              <a:rPr lang="en-US" sz="2200" b="1" dirty="0" smtClean="0">
                <a:solidFill>
                  <a:srgbClr val="C00000"/>
                </a:solidFill>
              </a:rPr>
              <a:t>displaces much </a:t>
            </a:r>
            <a:r>
              <a:rPr lang="en-US" sz="2200" b="1" dirty="0">
                <a:solidFill>
                  <a:srgbClr val="C00000"/>
                </a:solidFill>
              </a:rPr>
              <a:t>of the air in the pore spaces of </a:t>
            </a:r>
            <a:r>
              <a:rPr lang="en-US" sz="2200" b="1" dirty="0" smtClean="0">
                <a:solidFill>
                  <a:srgbClr val="C00000"/>
                </a:solidFill>
              </a:rPr>
              <a:t>the composting </a:t>
            </a:r>
            <a:r>
              <a:rPr lang="en-US" sz="2200" b="1" dirty="0">
                <a:solidFill>
                  <a:srgbClr val="C00000"/>
                </a:solidFill>
              </a:rPr>
              <a:t>materials. This limits air </a:t>
            </a:r>
            <a:r>
              <a:rPr lang="en-US" sz="2200" b="1" dirty="0" smtClean="0">
                <a:solidFill>
                  <a:srgbClr val="C00000"/>
                </a:solidFill>
              </a:rPr>
              <a:t>movement and </a:t>
            </a:r>
            <a:r>
              <a:rPr lang="en-US" sz="2200" b="1" dirty="0">
                <a:solidFill>
                  <a:srgbClr val="C00000"/>
                </a:solidFill>
              </a:rPr>
              <a:t>leads to anaerobic conditions.</a:t>
            </a:r>
            <a:endParaRPr lang="ar-EG" sz="2200" b="1" dirty="0">
              <a:solidFill>
                <a:srgbClr val="C00000"/>
              </a:solidFill>
            </a:endParaRPr>
          </a:p>
        </p:txBody>
      </p:sp>
    </p:spTree>
    <p:extLst>
      <p:ext uri="{BB962C8B-B14F-4D97-AF65-F5344CB8AC3E}">
        <p14:creationId xmlns:p14="http://schemas.microsoft.com/office/powerpoint/2010/main" val="40492048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332656"/>
            <a:ext cx="7467600" cy="6048672"/>
          </a:xfrm>
        </p:spPr>
        <p:txBody>
          <a:bodyPr/>
          <a:lstStyle/>
          <a:p>
            <a:pPr algn="just" rtl="0"/>
            <a:r>
              <a:rPr lang="en-US" b="1" dirty="0" smtClean="0">
                <a:solidFill>
                  <a:srgbClr val="C00000"/>
                </a:solidFill>
              </a:rPr>
              <a:t>Nutrients</a:t>
            </a:r>
          </a:p>
          <a:p>
            <a:pPr algn="just" rtl="0">
              <a:lnSpc>
                <a:spcPct val="150000"/>
              </a:lnSpc>
            </a:pPr>
            <a:r>
              <a:rPr lang="en-US" sz="2000" b="1" dirty="0"/>
              <a:t>Carbon provides </a:t>
            </a:r>
            <a:r>
              <a:rPr lang="en-US" sz="2000" b="1" dirty="0" smtClean="0"/>
              <a:t>microorganisms with </a:t>
            </a:r>
            <a:r>
              <a:rPr lang="en-US" sz="2000" b="1" dirty="0"/>
              <a:t>both energy and growth; nitrogen is </a:t>
            </a:r>
            <a:r>
              <a:rPr lang="en-US" sz="2000" b="1" dirty="0" smtClean="0"/>
              <a:t>essential for </a:t>
            </a:r>
            <a:r>
              <a:rPr lang="en-US" sz="2000" b="1" dirty="0"/>
              <a:t>protein and reproduction</a:t>
            </a:r>
            <a:r>
              <a:rPr lang="en-US" sz="2000" b="1" dirty="0" smtClean="0"/>
              <a:t>.</a:t>
            </a:r>
          </a:p>
          <a:p>
            <a:pPr algn="just" rtl="0">
              <a:lnSpc>
                <a:spcPct val="150000"/>
              </a:lnSpc>
            </a:pPr>
            <a:r>
              <a:rPr lang="en-US" sz="2000" b="1" dirty="0">
                <a:solidFill>
                  <a:srgbClr val="C00000"/>
                </a:solidFill>
              </a:rPr>
              <a:t>C:N </a:t>
            </a:r>
            <a:r>
              <a:rPr lang="en-US" sz="2000" b="1" dirty="0" smtClean="0">
                <a:solidFill>
                  <a:srgbClr val="C00000"/>
                </a:solidFill>
              </a:rPr>
              <a:t>ratios of </a:t>
            </a:r>
            <a:r>
              <a:rPr lang="en-US" sz="2000" b="1" dirty="0">
                <a:solidFill>
                  <a:srgbClr val="C00000"/>
                </a:solidFill>
              </a:rPr>
              <a:t>25:1 to 30:1 are ideal for active </a:t>
            </a:r>
            <a:r>
              <a:rPr lang="en-US" sz="2000" b="1" dirty="0" smtClean="0">
                <a:solidFill>
                  <a:srgbClr val="C00000"/>
                </a:solidFill>
              </a:rPr>
              <a:t>composting .For </a:t>
            </a:r>
            <a:r>
              <a:rPr lang="en-US" sz="2000" b="1" dirty="0">
                <a:solidFill>
                  <a:srgbClr val="C00000"/>
                </a:solidFill>
              </a:rPr>
              <a:t>some applications</a:t>
            </a:r>
            <a:r>
              <a:rPr lang="en-US" sz="2000" b="1" dirty="0" smtClean="0">
                <a:solidFill>
                  <a:srgbClr val="C00000"/>
                </a:solidFill>
              </a:rPr>
              <a:t>, C:N </a:t>
            </a:r>
            <a:r>
              <a:rPr lang="en-US" sz="2000" b="1" dirty="0">
                <a:solidFill>
                  <a:srgbClr val="C00000"/>
                </a:solidFill>
              </a:rPr>
              <a:t>ratios of 50:1 and higher are acceptable</a:t>
            </a:r>
            <a:r>
              <a:rPr lang="en-US" sz="2000" b="1" dirty="0" smtClean="0">
                <a:solidFill>
                  <a:srgbClr val="C00000"/>
                </a:solidFill>
              </a:rPr>
              <a:t>.</a:t>
            </a:r>
            <a:endParaRPr lang="en-US" sz="2000" b="1" dirty="0">
              <a:solidFill>
                <a:srgbClr val="C00000"/>
              </a:solidFill>
            </a:endParaRPr>
          </a:p>
          <a:p>
            <a:pPr algn="just" rtl="0">
              <a:lnSpc>
                <a:spcPct val="150000"/>
              </a:lnSpc>
            </a:pPr>
            <a:r>
              <a:rPr lang="en-US" sz="2000" b="1" dirty="0"/>
              <a:t>The excess nitrogen may be lost </a:t>
            </a:r>
            <a:r>
              <a:rPr lang="en-US" sz="2000" b="1" dirty="0" smtClean="0"/>
              <a:t>to the </a:t>
            </a:r>
            <a:r>
              <a:rPr lang="en-US" sz="2000" b="1" dirty="0"/>
              <a:t>atmosphere as ammonia or nitrous oxide</a:t>
            </a:r>
            <a:r>
              <a:rPr lang="en-US" sz="2000" b="1" dirty="0" smtClean="0"/>
              <a:t>, and </a:t>
            </a:r>
            <a:r>
              <a:rPr lang="en-US" sz="2000" b="1" dirty="0"/>
              <a:t>odor can become a problem.</a:t>
            </a:r>
            <a:endParaRPr lang="ar-EG" sz="2000" b="1" dirty="0"/>
          </a:p>
        </p:txBody>
      </p:sp>
    </p:spTree>
    <p:extLst>
      <p:ext uri="{BB962C8B-B14F-4D97-AF65-F5344CB8AC3E}">
        <p14:creationId xmlns:p14="http://schemas.microsoft.com/office/powerpoint/2010/main" val="24550181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6672"/>
            <a:ext cx="7467600" cy="5997280"/>
          </a:xfrm>
        </p:spPr>
        <p:txBody>
          <a:bodyPr/>
          <a:lstStyle/>
          <a:p>
            <a:pPr algn="l" rtl="0"/>
            <a:r>
              <a:rPr lang="en-US" sz="2800" b="1" dirty="0">
                <a:solidFill>
                  <a:srgbClr val="C00000"/>
                </a:solidFill>
              </a:rPr>
              <a:t>pH</a:t>
            </a:r>
            <a:r>
              <a:rPr lang="en-US" sz="2800" b="1" dirty="0" smtClean="0">
                <a:solidFill>
                  <a:srgbClr val="C00000"/>
                </a:solidFill>
              </a:rPr>
              <a:t>:</a:t>
            </a:r>
          </a:p>
          <a:p>
            <a:pPr algn="l" rtl="0">
              <a:lnSpc>
                <a:spcPct val="150000"/>
              </a:lnSpc>
            </a:pPr>
            <a:r>
              <a:rPr lang="en-US" sz="2000" b="1" dirty="0"/>
              <a:t>The preferred pH is in the range of 6.5-8.0</a:t>
            </a:r>
            <a:r>
              <a:rPr lang="en-US" sz="2000" b="1" dirty="0" smtClean="0"/>
              <a:t>.</a:t>
            </a:r>
          </a:p>
          <a:p>
            <a:pPr algn="just" rtl="0">
              <a:lnSpc>
                <a:spcPct val="150000"/>
              </a:lnSpc>
            </a:pPr>
            <a:r>
              <a:rPr lang="en-US" sz="2000" b="1" dirty="0"/>
              <a:t>A high pH, above 8.5, </a:t>
            </a:r>
            <a:r>
              <a:rPr lang="en-US" sz="2000" b="1" dirty="0" smtClean="0"/>
              <a:t>encourages the </a:t>
            </a:r>
            <a:r>
              <a:rPr lang="en-US" sz="2000" b="1" dirty="0"/>
              <a:t>conversion of nitrogen compounds </a:t>
            </a:r>
            <a:r>
              <a:rPr lang="en-US" sz="2000" b="1" dirty="0" smtClean="0"/>
              <a:t>to ammonia.</a:t>
            </a:r>
          </a:p>
          <a:p>
            <a:pPr algn="just" rtl="0">
              <a:lnSpc>
                <a:spcPct val="150000"/>
              </a:lnSpc>
            </a:pPr>
            <a:r>
              <a:rPr lang="en-US" sz="2800" b="1" dirty="0">
                <a:solidFill>
                  <a:srgbClr val="C00000"/>
                </a:solidFill>
              </a:rPr>
              <a:t>Time</a:t>
            </a:r>
          </a:p>
          <a:p>
            <a:pPr algn="just" rtl="0">
              <a:lnSpc>
                <a:spcPct val="150000"/>
              </a:lnSpc>
            </a:pPr>
            <a:r>
              <a:rPr lang="en-US" sz="2000" b="1" dirty="0" smtClean="0"/>
              <a:t>Depends on many factors.</a:t>
            </a:r>
          </a:p>
          <a:p>
            <a:pPr algn="just" rtl="0">
              <a:lnSpc>
                <a:spcPct val="150000"/>
              </a:lnSpc>
            </a:pPr>
            <a:r>
              <a:rPr lang="en-US" sz="2000" b="1" dirty="0" smtClean="0"/>
              <a:t>Proper </a:t>
            </a:r>
            <a:r>
              <a:rPr lang="en-US" sz="2000" b="1" dirty="0"/>
              <a:t>moisture content, C:N ratio and </a:t>
            </a:r>
            <a:r>
              <a:rPr lang="en-US" sz="2000" b="1" dirty="0" smtClean="0"/>
              <a:t>frequent aeration </a:t>
            </a:r>
            <a:r>
              <a:rPr lang="en-US" sz="2000" b="1" dirty="0"/>
              <a:t>ensure the shortest composting period.</a:t>
            </a:r>
          </a:p>
          <a:p>
            <a:pPr algn="just" rtl="0">
              <a:lnSpc>
                <a:spcPct val="150000"/>
              </a:lnSpc>
            </a:pPr>
            <a:r>
              <a:rPr lang="en-US" sz="2000" b="1" dirty="0"/>
              <a:t>A well-managed composting operation </a:t>
            </a:r>
            <a:r>
              <a:rPr lang="en-US" sz="2000" b="1" dirty="0" smtClean="0"/>
              <a:t>should produce </a:t>
            </a:r>
            <a:r>
              <a:rPr lang="en-US" sz="2000" b="1" dirty="0"/>
              <a:t>quality compost within four months.</a:t>
            </a:r>
            <a:endParaRPr lang="ar-EG" sz="2000" b="1" dirty="0"/>
          </a:p>
        </p:txBody>
      </p:sp>
    </p:spTree>
    <p:extLst>
      <p:ext uri="{BB962C8B-B14F-4D97-AF65-F5344CB8AC3E}">
        <p14:creationId xmlns:p14="http://schemas.microsoft.com/office/powerpoint/2010/main" val="15426065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88640"/>
            <a:ext cx="7467600" cy="6285312"/>
          </a:xfrm>
        </p:spPr>
        <p:txBody>
          <a:bodyPr>
            <a:normAutofit/>
          </a:bodyPr>
          <a:lstStyle/>
          <a:p>
            <a:pPr algn="just" rtl="0"/>
            <a:r>
              <a:rPr lang="en-US" b="1" dirty="0" smtClean="0">
                <a:solidFill>
                  <a:srgbClr val="C00000"/>
                </a:solidFill>
              </a:rPr>
              <a:t>Environmental </a:t>
            </a:r>
            <a:r>
              <a:rPr lang="en-US" b="1" dirty="0">
                <a:solidFill>
                  <a:srgbClr val="C00000"/>
                </a:solidFill>
              </a:rPr>
              <a:t>Implications of </a:t>
            </a:r>
            <a:r>
              <a:rPr lang="en-US" b="1" dirty="0" smtClean="0">
                <a:solidFill>
                  <a:srgbClr val="C00000"/>
                </a:solidFill>
              </a:rPr>
              <a:t>Composting </a:t>
            </a:r>
          </a:p>
          <a:p>
            <a:pPr algn="just" rtl="0"/>
            <a:r>
              <a:rPr lang="en-US" b="1" dirty="0">
                <a:solidFill>
                  <a:srgbClr val="C00000"/>
                </a:solidFill>
              </a:rPr>
              <a:t>Water </a:t>
            </a:r>
            <a:r>
              <a:rPr lang="en-US" b="1" dirty="0" smtClean="0">
                <a:solidFill>
                  <a:srgbClr val="C00000"/>
                </a:solidFill>
              </a:rPr>
              <a:t>Quality</a:t>
            </a:r>
          </a:p>
          <a:p>
            <a:pPr algn="just" rtl="0">
              <a:lnSpc>
                <a:spcPct val="150000"/>
              </a:lnSpc>
            </a:pPr>
            <a:r>
              <a:rPr lang="en-US" b="1" dirty="0"/>
              <a:t>Composting of organic wastes must be performed </a:t>
            </a:r>
            <a:r>
              <a:rPr lang="en-US" b="1" dirty="0" smtClean="0"/>
              <a:t>only in </a:t>
            </a:r>
            <a:r>
              <a:rPr lang="en-US" b="1" dirty="0"/>
              <a:t>locations where leaching of pollutants from </a:t>
            </a:r>
            <a:r>
              <a:rPr lang="en-US" b="1" dirty="0" smtClean="0"/>
              <a:t>the operation </a:t>
            </a:r>
            <a:r>
              <a:rPr lang="en-US" b="1" dirty="0"/>
              <a:t>is </a:t>
            </a:r>
            <a:r>
              <a:rPr lang="en-US" b="1" dirty="0" smtClean="0"/>
              <a:t>minimized.</a:t>
            </a:r>
          </a:p>
          <a:p>
            <a:pPr algn="just" rtl="0">
              <a:lnSpc>
                <a:spcPct val="150000"/>
              </a:lnSpc>
            </a:pPr>
            <a:r>
              <a:rPr lang="en-US" b="1" dirty="0">
                <a:solidFill>
                  <a:srgbClr val="C00000"/>
                </a:solidFill>
              </a:rPr>
              <a:t>The leachable pollutants </a:t>
            </a:r>
            <a:r>
              <a:rPr lang="en-US" b="1" dirty="0" smtClean="0">
                <a:solidFill>
                  <a:srgbClr val="C00000"/>
                </a:solidFill>
              </a:rPr>
              <a:t>in agricultural </a:t>
            </a:r>
            <a:r>
              <a:rPr lang="en-US" b="1" dirty="0">
                <a:solidFill>
                  <a:srgbClr val="C00000"/>
                </a:solidFill>
              </a:rPr>
              <a:t>waste include bacteria (some pathogenic</a:t>
            </a:r>
            <a:r>
              <a:rPr lang="en-US" b="1" dirty="0" smtClean="0">
                <a:solidFill>
                  <a:srgbClr val="C00000"/>
                </a:solidFill>
              </a:rPr>
              <a:t>), phenolic </a:t>
            </a:r>
            <a:r>
              <a:rPr lang="en-US" b="1" dirty="0">
                <a:solidFill>
                  <a:srgbClr val="C00000"/>
                </a:solidFill>
              </a:rPr>
              <a:t>compounds, ammonium nitrogen, </a:t>
            </a:r>
            <a:r>
              <a:rPr lang="en-US" b="1" dirty="0" smtClean="0">
                <a:solidFill>
                  <a:srgbClr val="C00000"/>
                </a:solidFill>
              </a:rPr>
              <a:t>nitrate nitrogen</a:t>
            </a:r>
            <a:r>
              <a:rPr lang="en-US" b="1" dirty="0">
                <a:solidFill>
                  <a:srgbClr val="C00000"/>
                </a:solidFill>
              </a:rPr>
              <a:t>, potassium, and water containing a </a:t>
            </a:r>
            <a:r>
              <a:rPr lang="en-US" b="1" dirty="0" smtClean="0">
                <a:solidFill>
                  <a:srgbClr val="C00000"/>
                </a:solidFill>
              </a:rPr>
              <a:t>high biochemical </a:t>
            </a:r>
            <a:r>
              <a:rPr lang="en-US" b="1" dirty="0">
                <a:solidFill>
                  <a:srgbClr val="C00000"/>
                </a:solidFill>
              </a:rPr>
              <a:t>oxygen demand</a:t>
            </a:r>
            <a:r>
              <a:rPr lang="en-US" b="1" dirty="0" smtClean="0">
                <a:solidFill>
                  <a:srgbClr val="C00000"/>
                </a:solidFill>
              </a:rPr>
              <a:t>.</a:t>
            </a:r>
          </a:p>
        </p:txBody>
      </p:sp>
    </p:spTree>
    <p:extLst>
      <p:ext uri="{BB962C8B-B14F-4D97-AF65-F5344CB8AC3E}">
        <p14:creationId xmlns:p14="http://schemas.microsoft.com/office/powerpoint/2010/main" val="35194234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6672"/>
            <a:ext cx="7467600" cy="5997280"/>
          </a:xfrm>
        </p:spPr>
        <p:txBody>
          <a:bodyPr>
            <a:normAutofit/>
          </a:bodyPr>
          <a:lstStyle/>
          <a:p>
            <a:pPr algn="just" rtl="0">
              <a:lnSpc>
                <a:spcPct val="150000"/>
              </a:lnSpc>
            </a:pPr>
            <a:r>
              <a:rPr lang="en-US" b="1" dirty="0" smtClean="0">
                <a:solidFill>
                  <a:srgbClr val="C00000"/>
                </a:solidFill>
              </a:rPr>
              <a:t>Potential </a:t>
            </a:r>
            <a:r>
              <a:rPr lang="en-US" b="1" dirty="0">
                <a:solidFill>
                  <a:srgbClr val="C00000"/>
                </a:solidFill>
              </a:rPr>
              <a:t>pollutants from composting municipal or industrial wastes include heavy metals and petrochemical compounds.</a:t>
            </a:r>
          </a:p>
          <a:p>
            <a:pPr algn="just" rtl="0">
              <a:lnSpc>
                <a:spcPct val="150000"/>
              </a:lnSpc>
            </a:pPr>
            <a:r>
              <a:rPr lang="en-US" b="1" dirty="0" smtClean="0">
                <a:solidFill>
                  <a:srgbClr val="C00000"/>
                </a:solidFill>
              </a:rPr>
              <a:t>Composting </a:t>
            </a:r>
            <a:r>
              <a:rPr lang="en-US" b="1" dirty="0">
                <a:solidFill>
                  <a:srgbClr val="C00000"/>
                </a:solidFill>
              </a:rPr>
              <a:t>wastes must be protected from </a:t>
            </a:r>
            <a:r>
              <a:rPr lang="en-US" b="1" dirty="0" smtClean="0">
                <a:solidFill>
                  <a:srgbClr val="C00000"/>
                </a:solidFill>
              </a:rPr>
              <a:t>rainfall that </a:t>
            </a:r>
            <a:r>
              <a:rPr lang="en-US" b="1" dirty="0">
                <a:solidFill>
                  <a:srgbClr val="C00000"/>
                </a:solidFill>
              </a:rPr>
              <a:t>can leach pollutants. </a:t>
            </a:r>
            <a:endParaRPr lang="en-US" b="1" dirty="0" smtClean="0">
              <a:solidFill>
                <a:srgbClr val="C00000"/>
              </a:solidFill>
            </a:endParaRPr>
          </a:p>
          <a:p>
            <a:pPr algn="just" rtl="0">
              <a:lnSpc>
                <a:spcPct val="150000"/>
              </a:lnSpc>
            </a:pPr>
            <a:r>
              <a:rPr lang="en-US" b="1" dirty="0" smtClean="0"/>
              <a:t>Composting </a:t>
            </a:r>
            <a:r>
              <a:rPr lang="en-US" b="1" dirty="0"/>
              <a:t>should </a:t>
            </a:r>
            <a:r>
              <a:rPr lang="en-US" b="1" dirty="0" smtClean="0"/>
              <a:t>be performed </a:t>
            </a:r>
            <a:r>
              <a:rPr lang="en-US" b="1" dirty="0"/>
              <a:t>on an impervious surface, such as </a:t>
            </a:r>
            <a:r>
              <a:rPr lang="en-US" b="1" dirty="0" smtClean="0"/>
              <a:t>a concrete </a:t>
            </a:r>
            <a:r>
              <a:rPr lang="en-US" b="1" dirty="0"/>
              <a:t>pad.</a:t>
            </a:r>
            <a:endParaRPr lang="ar-EG" b="1" dirty="0"/>
          </a:p>
        </p:txBody>
      </p:sp>
    </p:spTree>
    <p:extLst>
      <p:ext uri="{BB962C8B-B14F-4D97-AF65-F5344CB8AC3E}">
        <p14:creationId xmlns:p14="http://schemas.microsoft.com/office/powerpoint/2010/main" val="40773108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04664"/>
            <a:ext cx="7467600" cy="6069288"/>
          </a:xfrm>
        </p:spPr>
        <p:txBody>
          <a:bodyPr/>
          <a:lstStyle/>
          <a:p>
            <a:pPr lvl="0" algn="just" rtl="0">
              <a:buClr>
                <a:srgbClr val="FE8637"/>
              </a:buClr>
            </a:pPr>
            <a:r>
              <a:rPr lang="en-US" b="1" dirty="0">
                <a:solidFill>
                  <a:srgbClr val="C00000"/>
                </a:solidFill>
              </a:rPr>
              <a:t>Air Quality</a:t>
            </a:r>
          </a:p>
          <a:p>
            <a:pPr lvl="0" algn="just" rtl="0">
              <a:buClr>
                <a:srgbClr val="FE8637"/>
              </a:buClr>
            </a:pPr>
            <a:r>
              <a:rPr lang="en-US" b="1" dirty="0" smtClean="0">
                <a:solidFill>
                  <a:srgbClr val="C00000"/>
                </a:solidFill>
              </a:rPr>
              <a:t>Odor</a:t>
            </a:r>
            <a:endParaRPr lang="en-US" b="1" dirty="0">
              <a:solidFill>
                <a:srgbClr val="C00000"/>
              </a:solidFill>
            </a:endParaRPr>
          </a:p>
          <a:p>
            <a:pPr lvl="0" algn="just" rtl="0">
              <a:buClr>
                <a:srgbClr val="FE8637"/>
              </a:buClr>
            </a:pPr>
            <a:r>
              <a:rPr lang="en-US" sz="2200" b="1" dirty="0">
                <a:solidFill>
                  <a:prstClr val="black"/>
                </a:solidFill>
              </a:rPr>
              <a:t>Odor problems result when compost piles deplete the available oxygen supply and anaerobic conditions develop.</a:t>
            </a:r>
          </a:p>
          <a:p>
            <a:pPr lvl="0" algn="just" rtl="0">
              <a:buClr>
                <a:srgbClr val="FE8637"/>
              </a:buClr>
            </a:pPr>
            <a:r>
              <a:rPr lang="en-US" sz="2200" b="1" dirty="0">
                <a:solidFill>
                  <a:srgbClr val="C00000"/>
                </a:solidFill>
              </a:rPr>
              <a:t>Therefore, odours can be minimized with proper aeration.</a:t>
            </a:r>
          </a:p>
          <a:p>
            <a:pPr lvl="0" algn="just" rtl="0">
              <a:buClr>
                <a:srgbClr val="FE8637"/>
              </a:buClr>
            </a:pPr>
            <a:r>
              <a:rPr lang="en-US" sz="2200" b="1" dirty="0">
                <a:solidFill>
                  <a:prstClr val="black"/>
                </a:solidFill>
              </a:rPr>
              <a:t>Prevailing wind direction and proximity to residential areas are important factors to take into consideration in selecting sites for composting.</a:t>
            </a:r>
          </a:p>
          <a:p>
            <a:pPr lvl="0" algn="just" rtl="0">
              <a:buClr>
                <a:srgbClr val="FE8637"/>
              </a:buClr>
            </a:pPr>
            <a:r>
              <a:rPr lang="en-US" sz="2200" b="1" dirty="0">
                <a:solidFill>
                  <a:prstClr val="black"/>
                </a:solidFill>
              </a:rPr>
              <a:t> </a:t>
            </a:r>
            <a:r>
              <a:rPr lang="en-US" sz="2200" b="1" dirty="0">
                <a:solidFill>
                  <a:srgbClr val="C00000"/>
                </a:solidFill>
              </a:rPr>
              <a:t>Biofilters are an option with aerated static pile composting, or if the compost facility is enclosed within a building.</a:t>
            </a:r>
            <a:endParaRPr lang="ar-EG" sz="2200" b="1" dirty="0">
              <a:solidFill>
                <a:srgbClr val="C00000"/>
              </a:solidFill>
            </a:endParaRPr>
          </a:p>
          <a:p>
            <a:pPr algn="just" rtl="0"/>
            <a:endParaRPr lang="ar-EG" dirty="0"/>
          </a:p>
        </p:txBody>
      </p:sp>
    </p:spTree>
    <p:extLst>
      <p:ext uri="{BB962C8B-B14F-4D97-AF65-F5344CB8AC3E}">
        <p14:creationId xmlns:p14="http://schemas.microsoft.com/office/powerpoint/2010/main" val="33160763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48680"/>
            <a:ext cx="7467600" cy="5925272"/>
          </a:xfrm>
        </p:spPr>
        <p:txBody>
          <a:bodyPr>
            <a:normAutofit/>
          </a:bodyPr>
          <a:lstStyle/>
          <a:p>
            <a:pPr algn="just" rtl="0">
              <a:lnSpc>
                <a:spcPct val="150000"/>
              </a:lnSpc>
            </a:pPr>
            <a:r>
              <a:rPr lang="en-US" b="1" dirty="0">
                <a:solidFill>
                  <a:srgbClr val="C00000"/>
                </a:solidFill>
              </a:rPr>
              <a:t>Ammonia (NH</a:t>
            </a:r>
            <a:r>
              <a:rPr lang="en-US" b="1" baseline="-25000" dirty="0">
                <a:solidFill>
                  <a:srgbClr val="C00000"/>
                </a:solidFill>
              </a:rPr>
              <a:t>4</a:t>
            </a:r>
            <a:r>
              <a:rPr lang="en-US" b="1" dirty="0">
                <a:solidFill>
                  <a:srgbClr val="C00000"/>
                </a:solidFill>
              </a:rPr>
              <a:t>)</a:t>
            </a:r>
          </a:p>
          <a:p>
            <a:pPr algn="just" rtl="0">
              <a:lnSpc>
                <a:spcPct val="150000"/>
              </a:lnSpc>
            </a:pPr>
            <a:r>
              <a:rPr lang="en-US" sz="2200" b="1" dirty="0"/>
              <a:t>Ammonia acidifies rain</a:t>
            </a:r>
            <a:r>
              <a:rPr lang="en-US" sz="2200" b="1" dirty="0" smtClean="0"/>
              <a:t>, contaminates </a:t>
            </a:r>
            <a:r>
              <a:rPr lang="en-US" sz="2200" b="1" dirty="0"/>
              <a:t>surrounding areas with </a:t>
            </a:r>
            <a:r>
              <a:rPr lang="en-US" sz="2200" b="1" dirty="0" smtClean="0"/>
              <a:t>excess nitrogen </a:t>
            </a:r>
            <a:r>
              <a:rPr lang="en-US" sz="2200" b="1" dirty="0"/>
              <a:t>(N) and causes foul odours</a:t>
            </a:r>
            <a:r>
              <a:rPr lang="en-US" sz="2200" b="1" dirty="0" smtClean="0"/>
              <a:t>.</a:t>
            </a:r>
          </a:p>
          <a:p>
            <a:pPr algn="just" rtl="0">
              <a:lnSpc>
                <a:spcPct val="150000"/>
              </a:lnSpc>
            </a:pPr>
            <a:r>
              <a:rPr lang="en-US" sz="2200" b="1" dirty="0" smtClean="0">
                <a:solidFill>
                  <a:srgbClr val="C00000"/>
                </a:solidFill>
              </a:rPr>
              <a:t>Low </a:t>
            </a:r>
            <a:r>
              <a:rPr lang="en-US" sz="2200" b="1" dirty="0">
                <a:solidFill>
                  <a:srgbClr val="C00000"/>
                </a:solidFill>
              </a:rPr>
              <a:t>C:N </a:t>
            </a:r>
            <a:r>
              <a:rPr lang="en-US" sz="2200" b="1" dirty="0" smtClean="0">
                <a:solidFill>
                  <a:srgbClr val="C00000"/>
                </a:solidFill>
              </a:rPr>
              <a:t>ratios wastes </a:t>
            </a:r>
            <a:r>
              <a:rPr lang="en-US" sz="2200" b="1" dirty="0">
                <a:solidFill>
                  <a:srgbClr val="C00000"/>
                </a:solidFill>
              </a:rPr>
              <a:t>will result in the greatest </a:t>
            </a:r>
            <a:r>
              <a:rPr lang="en-US" sz="2200" b="1" dirty="0" smtClean="0">
                <a:solidFill>
                  <a:srgbClr val="C00000"/>
                </a:solidFill>
              </a:rPr>
              <a:t>ammonia losses</a:t>
            </a:r>
            <a:r>
              <a:rPr lang="en-US" sz="2200" b="1" dirty="0">
                <a:solidFill>
                  <a:srgbClr val="C00000"/>
                </a:solidFill>
              </a:rPr>
              <a:t>. </a:t>
            </a:r>
            <a:endParaRPr lang="en-US" sz="2200" b="1" dirty="0" smtClean="0">
              <a:solidFill>
                <a:srgbClr val="C00000"/>
              </a:solidFill>
            </a:endParaRPr>
          </a:p>
          <a:p>
            <a:pPr algn="just" rtl="0">
              <a:lnSpc>
                <a:spcPct val="150000"/>
              </a:lnSpc>
            </a:pPr>
            <a:r>
              <a:rPr lang="en-US" sz="2200" b="1" dirty="0" smtClean="0"/>
              <a:t>Addition </a:t>
            </a:r>
            <a:r>
              <a:rPr lang="en-US" sz="2200" b="1" dirty="0"/>
              <a:t>of wastes with high </a:t>
            </a:r>
            <a:r>
              <a:rPr lang="en-US" sz="2200" b="1" dirty="0" smtClean="0"/>
              <a:t>C:N ratios </a:t>
            </a:r>
            <a:r>
              <a:rPr lang="en-US" sz="2200" b="1" dirty="0"/>
              <a:t>may reduce ammonia loss only if </a:t>
            </a:r>
            <a:r>
              <a:rPr lang="en-US" sz="2200" b="1" dirty="0" smtClean="0"/>
              <a:t>the carbon </a:t>
            </a:r>
            <a:r>
              <a:rPr lang="en-US" sz="2200" b="1" dirty="0"/>
              <a:t>(C) is easily degradable.</a:t>
            </a:r>
            <a:endParaRPr lang="ar-EG" sz="2200" b="1" dirty="0"/>
          </a:p>
        </p:txBody>
      </p:sp>
    </p:spTree>
    <p:extLst>
      <p:ext uri="{BB962C8B-B14F-4D97-AF65-F5344CB8AC3E}">
        <p14:creationId xmlns:p14="http://schemas.microsoft.com/office/powerpoint/2010/main" val="14176289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6712"/>
            <a:ext cx="7467600" cy="5637240"/>
          </a:xfrm>
        </p:spPr>
        <p:txBody>
          <a:bodyPr>
            <a:normAutofit/>
          </a:bodyPr>
          <a:lstStyle/>
          <a:p>
            <a:pPr algn="just" rtl="0">
              <a:lnSpc>
                <a:spcPct val="150000"/>
              </a:lnSpc>
            </a:pPr>
            <a:r>
              <a:rPr lang="en-US" sz="2200" b="1" dirty="0">
                <a:solidFill>
                  <a:srgbClr val="C00000"/>
                </a:solidFill>
              </a:rPr>
              <a:t>Nitrous Oxide and Other NOx Gases</a:t>
            </a:r>
          </a:p>
          <a:p>
            <a:pPr algn="just" rtl="0">
              <a:lnSpc>
                <a:spcPct val="150000"/>
              </a:lnSpc>
            </a:pPr>
            <a:r>
              <a:rPr lang="en-US" sz="2200" b="1" dirty="0" smtClean="0"/>
              <a:t>During intense </a:t>
            </a:r>
            <a:r>
              <a:rPr lang="en-US" sz="2200" b="1" dirty="0"/>
              <a:t>microbial activity, as occurs in </a:t>
            </a:r>
            <a:r>
              <a:rPr lang="en-US" sz="2200" b="1" dirty="0" smtClean="0"/>
              <a:t>the compost </a:t>
            </a:r>
            <a:r>
              <a:rPr lang="en-US" sz="2200" b="1" dirty="0"/>
              <a:t>process, there is significant loss </a:t>
            </a:r>
            <a:r>
              <a:rPr lang="en-US" sz="2200" b="1" dirty="0" smtClean="0"/>
              <a:t>of nitrogen </a:t>
            </a:r>
            <a:r>
              <a:rPr lang="en-US" sz="2200" b="1" dirty="0"/>
              <a:t>as nitrous oxide and other NO</a:t>
            </a:r>
            <a:r>
              <a:rPr lang="en-US" sz="2200" b="1" baseline="-25000" dirty="0"/>
              <a:t>x</a:t>
            </a:r>
            <a:r>
              <a:rPr lang="en-US" sz="2200" b="1" dirty="0"/>
              <a:t> gases</a:t>
            </a:r>
            <a:r>
              <a:rPr lang="en-US" sz="2200" b="1" dirty="0" smtClean="0"/>
              <a:t>, particularly </a:t>
            </a:r>
            <a:r>
              <a:rPr lang="en-US" sz="2200" b="1" dirty="0"/>
              <a:t>nitric oxide (NO). </a:t>
            </a:r>
            <a:endParaRPr lang="en-US" sz="2200" b="1" dirty="0" smtClean="0"/>
          </a:p>
          <a:p>
            <a:pPr algn="just" rtl="0">
              <a:lnSpc>
                <a:spcPct val="150000"/>
              </a:lnSpc>
            </a:pPr>
            <a:r>
              <a:rPr lang="en-US" sz="2200" b="1" dirty="0" smtClean="0">
                <a:solidFill>
                  <a:srgbClr val="C00000"/>
                </a:solidFill>
              </a:rPr>
              <a:t>Nitrous oxide (</a:t>
            </a:r>
            <a:r>
              <a:rPr lang="en-US" sz="2200" b="1" dirty="0">
                <a:solidFill>
                  <a:srgbClr val="C00000"/>
                </a:solidFill>
              </a:rPr>
              <a:t>N</a:t>
            </a:r>
            <a:r>
              <a:rPr lang="en-US" sz="2200" b="1" baseline="-25000" dirty="0">
                <a:solidFill>
                  <a:srgbClr val="C00000"/>
                </a:solidFill>
              </a:rPr>
              <a:t>2</a:t>
            </a:r>
            <a:r>
              <a:rPr lang="en-US" sz="2200" b="1" dirty="0">
                <a:solidFill>
                  <a:srgbClr val="C00000"/>
                </a:solidFill>
              </a:rPr>
              <a:t>O), for example, is 240 times more </a:t>
            </a:r>
            <a:r>
              <a:rPr lang="en-US" sz="2200" b="1" dirty="0" smtClean="0">
                <a:solidFill>
                  <a:srgbClr val="C00000"/>
                </a:solidFill>
              </a:rPr>
              <a:t>harmful than </a:t>
            </a:r>
            <a:r>
              <a:rPr lang="en-US" sz="2200" b="1" dirty="0">
                <a:solidFill>
                  <a:srgbClr val="C00000"/>
                </a:solidFill>
              </a:rPr>
              <a:t>CO</a:t>
            </a:r>
            <a:r>
              <a:rPr lang="en-US" sz="2200" b="1" baseline="-25000" dirty="0">
                <a:solidFill>
                  <a:srgbClr val="C00000"/>
                </a:solidFill>
              </a:rPr>
              <a:t>2</a:t>
            </a:r>
            <a:r>
              <a:rPr lang="en-US" sz="2200" b="1" dirty="0">
                <a:solidFill>
                  <a:srgbClr val="C00000"/>
                </a:solidFill>
              </a:rPr>
              <a:t> in contributing to global warming. </a:t>
            </a:r>
            <a:r>
              <a:rPr lang="en-US" sz="2200" b="1" dirty="0" smtClean="0">
                <a:solidFill>
                  <a:srgbClr val="C00000"/>
                </a:solidFill>
              </a:rPr>
              <a:t>It is </a:t>
            </a:r>
            <a:r>
              <a:rPr lang="en-US" sz="2200" b="1" dirty="0">
                <a:solidFill>
                  <a:srgbClr val="C00000"/>
                </a:solidFill>
              </a:rPr>
              <a:t>a stable gas and diffuses to the </a:t>
            </a:r>
            <a:r>
              <a:rPr lang="en-US" sz="2200" b="1" dirty="0" smtClean="0">
                <a:solidFill>
                  <a:srgbClr val="C00000"/>
                </a:solidFill>
              </a:rPr>
              <a:t>stratosphere where </a:t>
            </a:r>
            <a:r>
              <a:rPr lang="en-US" sz="2200" b="1" dirty="0">
                <a:solidFill>
                  <a:srgbClr val="C00000"/>
                </a:solidFill>
              </a:rPr>
              <a:t>it destroys ozone.</a:t>
            </a:r>
            <a:endParaRPr lang="ar-EG" sz="2200" b="1" dirty="0">
              <a:solidFill>
                <a:srgbClr val="C00000"/>
              </a:solidFill>
            </a:endParaRPr>
          </a:p>
        </p:txBody>
      </p:sp>
    </p:spTree>
    <p:extLst>
      <p:ext uri="{BB962C8B-B14F-4D97-AF65-F5344CB8AC3E}">
        <p14:creationId xmlns:p14="http://schemas.microsoft.com/office/powerpoint/2010/main" val="4028412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237" t="23156" r="10251" b="40873"/>
          <a:stretch/>
        </p:blipFill>
        <p:spPr bwMode="auto">
          <a:xfrm>
            <a:off x="323528" y="332656"/>
            <a:ext cx="8424936"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1892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04664"/>
            <a:ext cx="7467600" cy="6069288"/>
          </a:xfrm>
        </p:spPr>
        <p:txBody>
          <a:bodyPr>
            <a:normAutofit fontScale="92500" lnSpcReduction="10000"/>
          </a:bodyPr>
          <a:lstStyle/>
          <a:p>
            <a:pPr algn="l" rtl="0"/>
            <a:r>
              <a:rPr lang="en-US" b="1" dirty="0">
                <a:solidFill>
                  <a:srgbClr val="C00000"/>
                </a:solidFill>
              </a:rPr>
              <a:t>Methane (CH</a:t>
            </a:r>
            <a:r>
              <a:rPr lang="en-US" b="1" baseline="-25000" dirty="0">
                <a:solidFill>
                  <a:srgbClr val="C00000"/>
                </a:solidFill>
              </a:rPr>
              <a:t>4</a:t>
            </a:r>
            <a:r>
              <a:rPr lang="en-US" b="1" dirty="0" smtClean="0">
                <a:solidFill>
                  <a:srgbClr val="C00000"/>
                </a:solidFill>
              </a:rPr>
              <a:t>)</a:t>
            </a:r>
          </a:p>
          <a:p>
            <a:pPr algn="l" rtl="0">
              <a:lnSpc>
                <a:spcPct val="150000"/>
              </a:lnSpc>
            </a:pPr>
            <a:r>
              <a:rPr lang="en-US" dirty="0" smtClean="0"/>
              <a:t> </a:t>
            </a:r>
            <a:r>
              <a:rPr lang="en-US" sz="2200" b="1" dirty="0"/>
              <a:t>There is some indication that </a:t>
            </a:r>
            <a:r>
              <a:rPr lang="en-US" sz="2200" b="1" dirty="0" smtClean="0"/>
              <a:t>the diversion </a:t>
            </a:r>
            <a:r>
              <a:rPr lang="en-US" sz="2200" b="1" dirty="0"/>
              <a:t>of organic wastes away </a:t>
            </a:r>
            <a:r>
              <a:rPr lang="en-US" sz="2200" b="1" dirty="0" smtClean="0"/>
              <a:t>from landfills </a:t>
            </a:r>
            <a:r>
              <a:rPr lang="en-US" sz="2200" b="1" dirty="0"/>
              <a:t>will reduce the production </a:t>
            </a:r>
            <a:r>
              <a:rPr lang="en-US" sz="2200" b="1" dirty="0" smtClean="0"/>
              <a:t>of anthropogenic </a:t>
            </a:r>
            <a:r>
              <a:rPr lang="en-US" sz="2200" b="1" dirty="0"/>
              <a:t>(produced by human </a:t>
            </a:r>
            <a:r>
              <a:rPr lang="en-US" sz="2200" b="1" dirty="0" smtClean="0"/>
              <a:t>activities) methane. </a:t>
            </a:r>
          </a:p>
          <a:p>
            <a:pPr algn="l" rtl="0">
              <a:lnSpc>
                <a:spcPct val="150000"/>
              </a:lnSpc>
            </a:pPr>
            <a:r>
              <a:rPr lang="en-US" b="1" dirty="0">
                <a:solidFill>
                  <a:srgbClr val="C00000"/>
                </a:solidFill>
              </a:rPr>
              <a:t>Disease and Weed Transmittance</a:t>
            </a:r>
          </a:p>
          <a:p>
            <a:pPr algn="just" rtl="0">
              <a:lnSpc>
                <a:spcPct val="150000"/>
              </a:lnSpc>
            </a:pPr>
            <a:r>
              <a:rPr lang="en-US" sz="2200" b="1" dirty="0"/>
              <a:t>If composted properly, potentially harmful bacteria</a:t>
            </a:r>
            <a:r>
              <a:rPr lang="en-US" sz="2200" b="1" dirty="0" smtClean="0"/>
              <a:t>, viruses</a:t>
            </a:r>
            <a:r>
              <a:rPr lang="en-US" sz="2200" b="1" dirty="0"/>
              <a:t>, and weed seeds, are destroyed by </a:t>
            </a:r>
            <a:r>
              <a:rPr lang="en-US" sz="2200" b="1" dirty="0" smtClean="0"/>
              <a:t>high temperatures </a:t>
            </a:r>
            <a:r>
              <a:rPr lang="en-US" sz="2200" b="1" dirty="0"/>
              <a:t>of 55º to 60 ºC (130º to 140 ºF ) </a:t>
            </a:r>
            <a:r>
              <a:rPr lang="en-US" sz="2200" b="1" dirty="0" smtClean="0"/>
              <a:t>for three </a:t>
            </a:r>
            <a:r>
              <a:rPr lang="en-US" sz="2200" b="1" dirty="0"/>
              <a:t>days</a:t>
            </a:r>
            <a:r>
              <a:rPr lang="en-US" sz="2200" b="1" dirty="0" smtClean="0"/>
              <a:t>.</a:t>
            </a:r>
          </a:p>
          <a:p>
            <a:pPr algn="just" rtl="0">
              <a:lnSpc>
                <a:spcPct val="150000"/>
              </a:lnSpc>
            </a:pPr>
            <a:r>
              <a:rPr lang="en-US" sz="2200" b="1" dirty="0" smtClean="0"/>
              <a:t> </a:t>
            </a:r>
            <a:r>
              <a:rPr lang="en-US" sz="2200" b="1" dirty="0">
                <a:solidFill>
                  <a:srgbClr val="C00000"/>
                </a:solidFill>
              </a:rPr>
              <a:t>Achieving these temperatures </a:t>
            </a:r>
            <a:r>
              <a:rPr lang="en-US" sz="2200" b="1" dirty="0" smtClean="0">
                <a:solidFill>
                  <a:srgbClr val="C00000"/>
                </a:solidFill>
              </a:rPr>
              <a:t>should therefore </a:t>
            </a:r>
            <a:r>
              <a:rPr lang="en-US" sz="2200" b="1" dirty="0">
                <a:solidFill>
                  <a:srgbClr val="C00000"/>
                </a:solidFill>
              </a:rPr>
              <a:t>be a priority. Potential users will </a:t>
            </a:r>
            <a:r>
              <a:rPr lang="en-US" sz="2200" b="1" dirty="0" smtClean="0">
                <a:solidFill>
                  <a:srgbClr val="C00000"/>
                </a:solidFill>
              </a:rPr>
              <a:t>be reluctant </a:t>
            </a:r>
            <a:r>
              <a:rPr lang="en-US" sz="2200" b="1" dirty="0">
                <a:solidFill>
                  <a:srgbClr val="C00000"/>
                </a:solidFill>
              </a:rPr>
              <a:t>to utilize compost if they have </a:t>
            </a:r>
            <a:r>
              <a:rPr lang="en-US" sz="2200" b="1" dirty="0" smtClean="0">
                <a:solidFill>
                  <a:srgbClr val="C00000"/>
                </a:solidFill>
              </a:rPr>
              <a:t>experienced disease </a:t>
            </a:r>
            <a:r>
              <a:rPr lang="en-US" sz="2200" b="1" dirty="0">
                <a:solidFill>
                  <a:srgbClr val="C00000"/>
                </a:solidFill>
              </a:rPr>
              <a:t>or weed infestations resulting from </a:t>
            </a:r>
            <a:r>
              <a:rPr lang="en-US" sz="2200" b="1" dirty="0" smtClean="0">
                <a:solidFill>
                  <a:srgbClr val="C00000"/>
                </a:solidFill>
              </a:rPr>
              <a:t>improper management</a:t>
            </a:r>
            <a:r>
              <a:rPr lang="en-US" sz="2200" b="1" dirty="0">
                <a:solidFill>
                  <a:srgbClr val="C00000"/>
                </a:solidFill>
              </a:rPr>
              <a:t>.</a:t>
            </a:r>
            <a:endParaRPr lang="ar-EG" sz="2200" b="1" dirty="0">
              <a:solidFill>
                <a:srgbClr val="C00000"/>
              </a:solidFill>
            </a:endParaRPr>
          </a:p>
        </p:txBody>
      </p:sp>
    </p:spTree>
    <p:extLst>
      <p:ext uri="{BB962C8B-B14F-4D97-AF65-F5344CB8AC3E}">
        <p14:creationId xmlns:p14="http://schemas.microsoft.com/office/powerpoint/2010/main" val="11046097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32656"/>
            <a:ext cx="7467600" cy="6141296"/>
          </a:xfrm>
        </p:spPr>
        <p:txBody>
          <a:bodyPr>
            <a:normAutofit/>
          </a:bodyPr>
          <a:lstStyle/>
          <a:p>
            <a:pPr algn="just" rtl="0">
              <a:lnSpc>
                <a:spcPct val="140000"/>
              </a:lnSpc>
            </a:pPr>
            <a:r>
              <a:rPr lang="en-US" sz="2200" b="1" dirty="0"/>
              <a:t>Management of a sandy </a:t>
            </a:r>
            <a:r>
              <a:rPr lang="en-US" sz="2200" b="1" dirty="0" smtClean="0"/>
              <a:t>soil</a:t>
            </a:r>
          </a:p>
          <a:p>
            <a:pPr algn="just" rtl="0">
              <a:lnSpc>
                <a:spcPct val="140000"/>
              </a:lnSpc>
            </a:pPr>
            <a:r>
              <a:rPr lang="en-US" sz="2200" b="1" dirty="0" smtClean="0"/>
              <a:t>1- Organic matter</a:t>
            </a:r>
            <a:endParaRPr lang="en-US" sz="2200" b="1" dirty="0"/>
          </a:p>
          <a:p>
            <a:pPr algn="just" rtl="0">
              <a:lnSpc>
                <a:spcPct val="140000"/>
              </a:lnSpc>
            </a:pPr>
            <a:r>
              <a:rPr lang="en-US" sz="2200" b="1" dirty="0" smtClean="0"/>
              <a:t>2- Water </a:t>
            </a:r>
            <a:r>
              <a:rPr lang="en-US" sz="2200" b="1" dirty="0"/>
              <a:t>supply :</a:t>
            </a:r>
          </a:p>
          <a:p>
            <a:pPr algn="just" rtl="0">
              <a:lnSpc>
                <a:spcPct val="140000"/>
              </a:lnSpc>
            </a:pPr>
            <a:r>
              <a:rPr lang="en-US" sz="2200" b="1" dirty="0">
                <a:solidFill>
                  <a:srgbClr val="C00000"/>
                </a:solidFill>
              </a:rPr>
              <a:t>Watering is essential, but you </a:t>
            </a:r>
            <a:r>
              <a:rPr lang="en-US" sz="2200" b="1" dirty="0" smtClean="0">
                <a:solidFill>
                  <a:srgbClr val="C00000"/>
                </a:solidFill>
              </a:rPr>
              <a:t>can reduce </a:t>
            </a:r>
            <a:r>
              <a:rPr lang="en-US" sz="2200" b="1" dirty="0">
                <a:solidFill>
                  <a:srgbClr val="C00000"/>
                </a:solidFill>
              </a:rPr>
              <a:t>the need for water by </a:t>
            </a:r>
            <a:r>
              <a:rPr lang="en-US" sz="2200" b="1" dirty="0" smtClean="0">
                <a:solidFill>
                  <a:srgbClr val="C00000"/>
                </a:solidFill>
              </a:rPr>
              <a:t>planting further </a:t>
            </a:r>
            <a:r>
              <a:rPr lang="en-US" sz="2200" b="1" dirty="0">
                <a:solidFill>
                  <a:srgbClr val="C00000"/>
                </a:solidFill>
              </a:rPr>
              <a:t>apart, so plants have more soil.</a:t>
            </a:r>
          </a:p>
          <a:p>
            <a:pPr algn="just" rtl="0">
              <a:lnSpc>
                <a:spcPct val="140000"/>
              </a:lnSpc>
            </a:pPr>
            <a:r>
              <a:rPr lang="en-US" sz="2200" b="1" dirty="0"/>
              <a:t>Mulching to limit loss of soil </a:t>
            </a:r>
            <a:r>
              <a:rPr lang="en-US" sz="2200" b="1" dirty="0" smtClean="0"/>
              <a:t>moisture by </a:t>
            </a:r>
            <a:r>
              <a:rPr lang="en-US" sz="2200" b="1" dirty="0"/>
              <a:t>evaporation is also helpful.</a:t>
            </a:r>
            <a:endParaRPr lang="ar-EG" sz="2200" b="1" dirty="0"/>
          </a:p>
        </p:txBody>
      </p:sp>
    </p:spTree>
    <p:extLst>
      <p:ext uri="{BB962C8B-B14F-4D97-AF65-F5344CB8AC3E}">
        <p14:creationId xmlns:p14="http://schemas.microsoft.com/office/powerpoint/2010/main" val="3446812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04664"/>
            <a:ext cx="7467600" cy="6069288"/>
          </a:xfrm>
        </p:spPr>
        <p:txBody>
          <a:bodyPr>
            <a:normAutofit/>
          </a:bodyPr>
          <a:lstStyle/>
          <a:p>
            <a:pPr algn="just" rtl="0">
              <a:lnSpc>
                <a:spcPct val="150000"/>
              </a:lnSpc>
            </a:pPr>
            <a:r>
              <a:rPr lang="en-US" sz="2800" b="1" dirty="0" smtClean="0">
                <a:solidFill>
                  <a:srgbClr val="C00000"/>
                </a:solidFill>
              </a:rPr>
              <a:t>3- Rotation</a:t>
            </a:r>
            <a:endParaRPr lang="en-US" sz="2800" b="1" dirty="0">
              <a:solidFill>
                <a:srgbClr val="C00000"/>
              </a:solidFill>
            </a:endParaRPr>
          </a:p>
          <a:p>
            <a:pPr algn="just" rtl="0">
              <a:lnSpc>
                <a:spcPct val="150000"/>
              </a:lnSpc>
            </a:pPr>
            <a:r>
              <a:rPr lang="en-US" sz="2200" b="1" dirty="0"/>
              <a:t>Intensive cropping can really improve sandy soils as fertilizing every year leads to greater production </a:t>
            </a:r>
            <a:r>
              <a:rPr lang="en-US" sz="2200" b="1" dirty="0" smtClean="0"/>
              <a:t>and </a:t>
            </a:r>
            <a:r>
              <a:rPr lang="en-US" sz="2200" b="1" dirty="0" smtClean="0">
                <a:solidFill>
                  <a:srgbClr val="C00000"/>
                </a:solidFill>
              </a:rPr>
              <a:t>turnover </a:t>
            </a:r>
            <a:r>
              <a:rPr lang="en-US" sz="2200" b="1" dirty="0">
                <a:solidFill>
                  <a:srgbClr val="C00000"/>
                </a:solidFill>
              </a:rPr>
              <a:t>of organic matter and carbon, which is </a:t>
            </a:r>
            <a:r>
              <a:rPr lang="en-US" sz="2200" b="1" dirty="0" smtClean="0">
                <a:solidFill>
                  <a:srgbClr val="C00000"/>
                </a:solidFill>
              </a:rPr>
              <a:t>vital for </a:t>
            </a:r>
            <a:r>
              <a:rPr lang="en-US" sz="2200" b="1" dirty="0">
                <a:solidFill>
                  <a:srgbClr val="C00000"/>
                </a:solidFill>
              </a:rPr>
              <a:t>building soil biota.</a:t>
            </a:r>
          </a:p>
          <a:p>
            <a:pPr algn="just" rtl="0">
              <a:lnSpc>
                <a:spcPct val="150000"/>
              </a:lnSpc>
            </a:pPr>
            <a:r>
              <a:rPr lang="en-US" sz="2200" b="1" dirty="0"/>
              <a:t>Disease control through rotation is also vital </a:t>
            </a:r>
            <a:r>
              <a:rPr lang="en-US" sz="2200" b="1" dirty="0" smtClean="0"/>
              <a:t>for turning </a:t>
            </a:r>
            <a:r>
              <a:rPr lang="en-US" sz="2200" b="1" dirty="0"/>
              <a:t>sandy soils around. </a:t>
            </a:r>
            <a:r>
              <a:rPr lang="en-US" sz="2200" b="1" dirty="0">
                <a:solidFill>
                  <a:srgbClr val="C00000"/>
                </a:solidFill>
              </a:rPr>
              <a:t>For example, </a:t>
            </a:r>
            <a:r>
              <a:rPr lang="en-US" sz="2200" b="1" dirty="0" smtClean="0">
                <a:solidFill>
                  <a:srgbClr val="C00000"/>
                </a:solidFill>
              </a:rPr>
              <a:t>in lower </a:t>
            </a:r>
            <a:r>
              <a:rPr lang="en-US" sz="2200" b="1" dirty="0">
                <a:solidFill>
                  <a:srgbClr val="C00000"/>
                </a:solidFill>
              </a:rPr>
              <a:t>rainfall areas farmers have found </a:t>
            </a:r>
            <a:r>
              <a:rPr lang="en-US" sz="2200" b="1" dirty="0" smtClean="0">
                <a:solidFill>
                  <a:srgbClr val="C00000"/>
                </a:solidFill>
              </a:rPr>
              <a:t>that cropping </a:t>
            </a:r>
            <a:r>
              <a:rPr lang="en-US" sz="2200" b="1" dirty="0">
                <a:solidFill>
                  <a:srgbClr val="C00000"/>
                </a:solidFill>
              </a:rPr>
              <a:t>two successive years of cereal rye </a:t>
            </a:r>
            <a:r>
              <a:rPr lang="en-US" sz="2200" b="1" dirty="0" smtClean="0">
                <a:solidFill>
                  <a:srgbClr val="C00000"/>
                </a:solidFill>
              </a:rPr>
              <a:t>has provided </a:t>
            </a:r>
            <a:r>
              <a:rPr lang="en-US" sz="2200" b="1" dirty="0">
                <a:solidFill>
                  <a:srgbClr val="C00000"/>
                </a:solidFill>
              </a:rPr>
              <a:t>excellent soil cover, a good disease </a:t>
            </a:r>
            <a:r>
              <a:rPr lang="en-US" sz="2200" b="1" dirty="0" smtClean="0">
                <a:solidFill>
                  <a:srgbClr val="C00000"/>
                </a:solidFill>
              </a:rPr>
              <a:t>break and </a:t>
            </a:r>
            <a:r>
              <a:rPr lang="en-US" sz="2200" b="1" dirty="0">
                <a:solidFill>
                  <a:srgbClr val="C00000"/>
                </a:solidFill>
              </a:rPr>
              <a:t>returned high levels of organic matter.</a:t>
            </a:r>
            <a:endParaRPr lang="ar-EG" sz="2200" b="1" dirty="0">
              <a:solidFill>
                <a:srgbClr val="C00000"/>
              </a:solidFill>
            </a:endParaRPr>
          </a:p>
        </p:txBody>
      </p:sp>
    </p:spTree>
    <p:extLst>
      <p:ext uri="{BB962C8B-B14F-4D97-AF65-F5344CB8AC3E}">
        <p14:creationId xmlns:p14="http://schemas.microsoft.com/office/powerpoint/2010/main" val="30533052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60648"/>
            <a:ext cx="7467600" cy="6213304"/>
          </a:xfrm>
        </p:spPr>
        <p:txBody>
          <a:bodyPr/>
          <a:lstStyle/>
          <a:p>
            <a:pPr algn="just" rtl="0"/>
            <a:r>
              <a:rPr lang="en-US" sz="2800" b="1" dirty="0" smtClean="0">
                <a:solidFill>
                  <a:srgbClr val="C00000"/>
                </a:solidFill>
              </a:rPr>
              <a:t>4- Microbial </a:t>
            </a:r>
            <a:r>
              <a:rPr lang="en-US" sz="2800" b="1" dirty="0">
                <a:solidFill>
                  <a:srgbClr val="C00000"/>
                </a:solidFill>
              </a:rPr>
              <a:t>populations</a:t>
            </a:r>
          </a:p>
          <a:p>
            <a:pPr algn="just" rtl="0">
              <a:lnSpc>
                <a:spcPct val="150000"/>
              </a:lnSpc>
            </a:pPr>
            <a:r>
              <a:rPr lang="en-US" sz="2200" b="1" dirty="0"/>
              <a:t>Increased microbial populations and biological activity can </a:t>
            </a:r>
            <a:endParaRPr lang="en-US" sz="2200" b="1" dirty="0" smtClean="0"/>
          </a:p>
          <a:p>
            <a:pPr algn="just" rtl="0">
              <a:lnSpc>
                <a:spcPct val="150000"/>
              </a:lnSpc>
            </a:pPr>
            <a:r>
              <a:rPr lang="en-US" sz="2200" b="1" dirty="0" smtClean="0"/>
              <a:t> 1-suppress </a:t>
            </a:r>
            <a:r>
              <a:rPr lang="en-US" sz="2200" b="1" dirty="0"/>
              <a:t>soil diseases </a:t>
            </a:r>
            <a:endParaRPr lang="en-US" sz="2200" b="1" dirty="0" smtClean="0"/>
          </a:p>
          <a:p>
            <a:pPr algn="just" rtl="0">
              <a:lnSpc>
                <a:spcPct val="150000"/>
              </a:lnSpc>
            </a:pPr>
            <a:r>
              <a:rPr lang="en-US" sz="2200" b="1" smtClean="0"/>
              <a:t> 2- improve </a:t>
            </a:r>
            <a:r>
              <a:rPr lang="en-US" sz="2200" b="1" dirty="0"/>
              <a:t>crop production on sandy soils.</a:t>
            </a:r>
            <a:endParaRPr lang="ar-EG" sz="2200" b="1" dirty="0"/>
          </a:p>
        </p:txBody>
      </p:sp>
    </p:spTree>
    <p:extLst>
      <p:ext uri="{BB962C8B-B14F-4D97-AF65-F5344CB8AC3E}">
        <p14:creationId xmlns:p14="http://schemas.microsoft.com/office/powerpoint/2010/main" val="389306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07" t="14959" r="9904" b="21825"/>
          <a:stretch/>
        </p:blipFill>
        <p:spPr bwMode="auto">
          <a:xfrm>
            <a:off x="251520" y="260648"/>
            <a:ext cx="8424936"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438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04664"/>
            <a:ext cx="7498080" cy="5843736"/>
          </a:xfrm>
        </p:spPr>
        <p:txBody>
          <a:bodyPr>
            <a:normAutofit/>
          </a:bodyPr>
          <a:lstStyle/>
          <a:p>
            <a:pPr algn="just" rtl="0">
              <a:lnSpc>
                <a:spcPct val="150000"/>
              </a:lnSpc>
            </a:pPr>
            <a:r>
              <a:rPr lang="en-US" sz="2400" b="1" dirty="0"/>
              <a:t>Calcareous soils can be extremely </a:t>
            </a:r>
            <a:r>
              <a:rPr lang="en-US" sz="2400" b="1" dirty="0" smtClean="0"/>
              <a:t>productive for </a:t>
            </a:r>
            <a:r>
              <a:rPr lang="en-US" sz="2400" b="1" dirty="0"/>
              <a:t>agricultural use when they </a:t>
            </a:r>
            <a:r>
              <a:rPr lang="en-US" sz="2400" b="1" dirty="0" smtClean="0"/>
              <a:t>are managed </a:t>
            </a:r>
            <a:r>
              <a:rPr lang="en-US" sz="2400" b="1" dirty="0"/>
              <a:t>properly. </a:t>
            </a:r>
            <a:endParaRPr lang="en-US" sz="2400" b="1" dirty="0" smtClean="0"/>
          </a:p>
          <a:p>
            <a:pPr algn="just" rtl="0">
              <a:lnSpc>
                <a:spcPct val="150000"/>
              </a:lnSpc>
            </a:pPr>
            <a:r>
              <a:rPr lang="en-US" sz="2400" b="1" dirty="0" smtClean="0">
                <a:solidFill>
                  <a:srgbClr val="C00000"/>
                </a:solidFill>
              </a:rPr>
              <a:t>Since </a:t>
            </a:r>
            <a:r>
              <a:rPr lang="en-US" sz="2400" b="1" dirty="0">
                <a:solidFill>
                  <a:srgbClr val="C00000"/>
                </a:solidFill>
              </a:rPr>
              <a:t>they are most </a:t>
            </a:r>
            <a:r>
              <a:rPr lang="en-US" sz="2400" b="1" dirty="0" smtClean="0">
                <a:solidFill>
                  <a:srgbClr val="C00000"/>
                </a:solidFill>
              </a:rPr>
              <a:t>frequently found </a:t>
            </a:r>
            <a:r>
              <a:rPr lang="en-US" sz="2400" b="1" dirty="0">
                <a:solidFill>
                  <a:srgbClr val="C00000"/>
                </a:solidFill>
              </a:rPr>
              <a:t>in semi-arid and arid regions</a:t>
            </a:r>
            <a:r>
              <a:rPr lang="en-US" sz="2400" b="1" dirty="0" smtClean="0">
                <a:solidFill>
                  <a:srgbClr val="C00000"/>
                </a:solidFill>
              </a:rPr>
              <a:t>, supplemental </a:t>
            </a:r>
            <a:r>
              <a:rPr lang="en-US" sz="2400" b="1" dirty="0">
                <a:solidFill>
                  <a:srgbClr val="C00000"/>
                </a:solidFill>
              </a:rPr>
              <a:t>irrigation water is </a:t>
            </a:r>
            <a:r>
              <a:rPr lang="en-US" sz="2400" b="1" dirty="0" smtClean="0">
                <a:solidFill>
                  <a:srgbClr val="C00000"/>
                </a:solidFill>
              </a:rPr>
              <a:t>often the </a:t>
            </a:r>
            <a:r>
              <a:rPr lang="en-US" sz="2400" b="1" dirty="0">
                <a:solidFill>
                  <a:srgbClr val="C00000"/>
                </a:solidFill>
              </a:rPr>
              <a:t>first barrier for crop production.</a:t>
            </a:r>
          </a:p>
          <a:p>
            <a:pPr algn="just" rtl="0">
              <a:lnSpc>
                <a:spcPct val="150000"/>
              </a:lnSpc>
            </a:pPr>
            <a:r>
              <a:rPr lang="en-US" sz="2400" b="1" dirty="0"/>
              <a:t>Limited availability of P is often the </a:t>
            </a:r>
            <a:r>
              <a:rPr lang="en-US" sz="2400" b="1" dirty="0" smtClean="0"/>
              <a:t>next most </a:t>
            </a:r>
            <a:r>
              <a:rPr lang="en-US" sz="2400" b="1" dirty="0"/>
              <a:t>limiting factor for plant growth.</a:t>
            </a:r>
            <a:endParaRPr lang="ar-EG" sz="2400" b="1" dirty="0"/>
          </a:p>
        </p:txBody>
      </p:sp>
    </p:spTree>
    <p:extLst>
      <p:ext uri="{BB962C8B-B14F-4D97-AF65-F5344CB8AC3E}">
        <p14:creationId xmlns:p14="http://schemas.microsoft.com/office/powerpoint/2010/main" val="24755303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576</TotalTime>
  <Words>4030</Words>
  <Application>Microsoft Office PowerPoint</Application>
  <PresentationFormat>On-screen Show (4:3)</PresentationFormat>
  <Paragraphs>239</Paragraphs>
  <Slides>73</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73</vt:i4>
      </vt:variant>
    </vt:vector>
  </HeadingPairs>
  <TitlesOfParts>
    <vt:vector size="84" baseType="lpstr">
      <vt:lpstr>AdvGulliv-R</vt:lpstr>
      <vt:lpstr>Arial Black</vt:lpstr>
      <vt:lpstr>Century Schoolbook</vt:lpstr>
      <vt:lpstr>Gill Sans MT</vt:lpstr>
      <vt:lpstr>Majalla UI</vt:lpstr>
      <vt:lpstr>Times New Roman</vt:lpstr>
      <vt:lpstr>Verdana</vt:lpstr>
      <vt:lpstr>Wingdings</vt:lpstr>
      <vt:lpstr>Wingdings 2</vt:lpstr>
      <vt:lpstr>Solstice</vt:lpstr>
      <vt:lpstr>Oriel</vt:lpstr>
      <vt:lpstr>Land reclamation</vt:lpstr>
      <vt:lpstr>Calcareous Soils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Sandy soils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Keys to sandy soils success Increasing Carbon Turnover</vt:lpstr>
      <vt:lpstr>PowerPoint Presentation</vt:lpstr>
      <vt:lpstr>PowerPoint Presentation</vt:lpstr>
      <vt:lpstr>PowerPoint Presentation</vt:lpstr>
      <vt:lpstr>PowerPoint Presentation</vt:lpstr>
      <vt:lpstr>Comopomstinpg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reclamation</dc:title>
  <dc:creator>Windows User</dc:creator>
  <cp:lastModifiedBy>PC</cp:lastModifiedBy>
  <cp:revision>184</cp:revision>
  <dcterms:created xsi:type="dcterms:W3CDTF">2015-02-15T18:55:36Z</dcterms:created>
  <dcterms:modified xsi:type="dcterms:W3CDTF">2020-03-15T17:09:34Z</dcterms:modified>
</cp:coreProperties>
</file>