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4" r:id="rId9"/>
    <p:sldId id="263" r:id="rId10"/>
    <p:sldId id="265" r:id="rId11"/>
    <p:sldId id="262" r:id="rId12"/>
    <p:sldId id="266" r:id="rId13"/>
    <p:sldId id="267" r:id="rId14"/>
    <p:sldId id="269" r:id="rId15"/>
    <p:sldId id="270" r:id="rId16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0" d="100"/>
          <a:sy n="110" d="100"/>
        </p:scale>
        <p:origin x="-36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542 h 1906"/>
                <a:gd name="T4" fmla="*/ 5794 w 5740"/>
                <a:gd name="T5" fmla="*/ 1542 h 1906"/>
                <a:gd name="T6" fmla="*/ 579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095D1-5342-4E65-AF5A-5BF9D23A9C1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102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4C5F7-0BDC-4ED6-A43C-3EF4435AA6B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C4CD0-ECA7-4977-8ACD-4DD8F31A727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0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9794D-64F4-404F-8AC9-EB172882AA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27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4B59D-D30E-49B9-84B7-ABF4EE36228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905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E970E-0493-4474-AEF0-0314EF4BBF5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58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B03CD-9C05-4D04-8347-8AC5EFFF518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3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4DA74-280E-43D0-A579-8818BFEB218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027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6104B-9D18-4A8F-B3CB-1C250C0067A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021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AE583-C86F-421F-81DF-F40C94171BD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72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0EBDE-AB62-4635-9ECC-944B94DB18E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8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74677AD-A1B3-4F12-BCDA-6482F675D49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542 h 1906"/>
                <a:gd name="T4" fmla="*/ 5794 w 5740"/>
                <a:gd name="T5" fmla="*/ 1542 h 1906"/>
                <a:gd name="T6" fmla="*/ 579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sna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813"/>
            <a:ext cx="9145588" cy="612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19208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Class Gastropoda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1989138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ar-EG" sz="4000" b="1" smtClean="0"/>
              <a:t>طائفة البطنقدميات (القواقع)</a:t>
            </a:r>
            <a:endParaRPr lang="en-US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ar-EG" sz="4000" smtClean="0"/>
              <a:t>اللف قد يكون يمينيا او يساريا.</a:t>
            </a:r>
            <a:r>
              <a:rPr lang="en-US" sz="4000" smtClean="0"/>
              <a:t/>
            </a:r>
            <a:br>
              <a:rPr lang="en-US" sz="4000" smtClean="0"/>
            </a:br>
            <a:endParaRPr lang="en-US" sz="4000" smtClean="0"/>
          </a:p>
        </p:txBody>
      </p:sp>
      <p:pic>
        <p:nvPicPr>
          <p:cNvPr id="12291" name="Picture 4" descr="F1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241" r="19130"/>
          <a:stretch>
            <a:fillRect/>
          </a:stretch>
        </p:blipFill>
        <p:spPr>
          <a:xfrm>
            <a:off x="539750" y="1700213"/>
            <a:ext cx="8229600" cy="3419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ar-EG" smtClean="0"/>
              <a:t>الفتحة</a:t>
            </a:r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ar-EG" b="1" smtClean="0"/>
              <a:t>ولفة الجسم لها فتحة و هي</a:t>
            </a:r>
            <a:r>
              <a:rPr lang="ar-EG" smtClean="0"/>
              <a:t> </a:t>
            </a:r>
            <a:r>
              <a:rPr lang="ar-EG" b="1" smtClean="0">
                <a:solidFill>
                  <a:schemeClr val="hlink"/>
                </a:solidFill>
              </a:rPr>
              <a:t>فتحة الصدفة ويعرف الجزء الخارجي من الفتحة بالشفة الخارجية و الجزء الداخلي يسمي بالشفة الداخلية.</a:t>
            </a:r>
          </a:p>
          <a:p>
            <a:pPr eaLnBrk="1" hangingPunct="1">
              <a:defRPr/>
            </a:pPr>
            <a:r>
              <a:rPr lang="ar-EG" b="1" smtClean="0">
                <a:solidFill>
                  <a:schemeClr val="hlink"/>
                </a:solidFill>
              </a:rPr>
              <a:t>الفتحة قد تكون كاملة او تكون مشقوقة بزراقة شهيقية.</a:t>
            </a:r>
          </a:p>
          <a:p>
            <a:pPr eaLnBrk="1" hangingPunct="1">
              <a:defRPr/>
            </a:pPr>
            <a:r>
              <a:rPr lang="ar-EG" b="1" smtClean="0">
                <a:solidFill>
                  <a:schemeClr val="hlink"/>
                </a:solidFill>
              </a:rPr>
              <a:t>قد تكون الزراقة </a:t>
            </a:r>
            <a:r>
              <a:rPr lang="ar-EG" b="1" smtClean="0">
                <a:solidFill>
                  <a:srgbClr val="FF0000"/>
                </a:solidFill>
              </a:rPr>
              <a:t>طويلة و ضيقة</a:t>
            </a:r>
            <a:r>
              <a:rPr lang="ar-EG" b="1" smtClean="0">
                <a:solidFill>
                  <a:schemeClr val="hlink"/>
                </a:solidFill>
              </a:rPr>
              <a:t> وتسمي قناة الزراقة (لتفصل تياري الشهيق و الزفير بعيدا) </a:t>
            </a:r>
            <a:r>
              <a:rPr lang="ar-EG" b="1" smtClean="0">
                <a:solidFill>
                  <a:srgbClr val="FF0000"/>
                </a:solidFill>
              </a:rPr>
              <a:t>او </a:t>
            </a:r>
            <a:r>
              <a:rPr lang="ar-EG" b="1" smtClean="0">
                <a:solidFill>
                  <a:schemeClr val="hlink"/>
                </a:solidFill>
              </a:rPr>
              <a:t>تكون الزراقة قصيرة مثل </a:t>
            </a:r>
            <a:r>
              <a:rPr lang="ar-EG" b="1" smtClean="0">
                <a:solidFill>
                  <a:srgbClr val="FF0000"/>
                </a:solidFill>
              </a:rPr>
              <a:t>الشق.</a:t>
            </a:r>
            <a:r>
              <a:rPr lang="ar-EG" b="1" smtClean="0">
                <a:solidFill>
                  <a:schemeClr val="hlink"/>
                </a:solidFill>
              </a:rPr>
              <a:t> </a:t>
            </a:r>
            <a:endParaRPr lang="en-US" b="1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14339" name="Picture 4" descr="ANd9GcQ-Phw4sBckA7LIi2ToeUyqA6cURZFx43TEzGY_carbKnaCDOXnCg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857"/>
          <a:stretch>
            <a:fillRect/>
          </a:stretch>
        </p:blipFill>
        <p:spPr>
          <a:xfrm>
            <a:off x="250825" y="1844675"/>
            <a:ext cx="302577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0" name="Picture 8" descr="angular-triton-turks-caic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70" t="11546" r="34605" b="14854"/>
          <a:stretch>
            <a:fillRect/>
          </a:stretch>
        </p:blipFill>
        <p:spPr bwMode="auto">
          <a:xfrm>
            <a:off x="7019925" y="1989138"/>
            <a:ext cx="1584325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10" descr="Boreotrophon%20dalli%20%28Kobelt,%201878%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4" r="48764" b="9584"/>
          <a:stretch>
            <a:fillRect/>
          </a:stretch>
        </p:blipFill>
        <p:spPr bwMode="auto">
          <a:xfrm>
            <a:off x="3924300" y="2276475"/>
            <a:ext cx="2159000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ar-EG" dirty="0" smtClean="0"/>
              <a:t>ا</a:t>
            </a:r>
            <a:r>
              <a:rPr lang="ar-EG" b="1" dirty="0" smtClean="0">
                <a:solidFill>
                  <a:schemeClr val="hlink"/>
                </a:solidFill>
              </a:rPr>
              <a:t>لزخرفة</a:t>
            </a:r>
            <a:r>
              <a:rPr lang="ar-EG" dirty="0" smtClean="0"/>
              <a:t> :ضلوع </a:t>
            </a:r>
            <a:r>
              <a:rPr lang="ar-EG" smtClean="0"/>
              <a:t>محورية-  </a:t>
            </a:r>
            <a:r>
              <a:rPr lang="ar-EG" dirty="0" smtClean="0"/>
              <a:t>شبكي-اشواك-عقد</a:t>
            </a:r>
          </a:p>
          <a:p>
            <a:pPr eaLnBrk="1" hangingPunct="1">
              <a:defRPr/>
            </a:pPr>
            <a:endParaRPr lang="ar-EG" dirty="0" smtClean="0"/>
          </a:p>
          <a:p>
            <a:pPr eaLnBrk="1" hangingPunct="1">
              <a:defRPr/>
            </a:pPr>
            <a:endParaRPr lang="ar-EG" dirty="0" smtClean="0"/>
          </a:p>
        </p:txBody>
      </p:sp>
      <p:pic>
        <p:nvPicPr>
          <p:cNvPr id="15364" name="Picture 7" descr="ANd9GcRuwh5xvKWTWzc9CkVnBCyfXnL4TSbauDqMypPukqxHcQzxKCywh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10"/>
          <a:stretch>
            <a:fillRect/>
          </a:stretch>
        </p:blipFill>
        <p:spPr bwMode="auto">
          <a:xfrm>
            <a:off x="0" y="2349500"/>
            <a:ext cx="1801813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9" descr="4081211-macro-shot-of-snail-shells-in-the-sa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054"/>
          <a:stretch>
            <a:fillRect/>
          </a:stretch>
        </p:blipFill>
        <p:spPr bwMode="auto">
          <a:xfrm>
            <a:off x="1763713" y="2349500"/>
            <a:ext cx="1893887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11" descr="ANd9GcTFTIwZhqBZFUnurNvCX3tsy95RtbWnYwHb7LpUycKbgfRayYX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477"/>
          <a:stretch>
            <a:fillRect/>
          </a:stretch>
        </p:blipFill>
        <p:spPr bwMode="auto">
          <a:xfrm>
            <a:off x="3708400" y="2349500"/>
            <a:ext cx="2001838" cy="331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13" descr="ANd9GcTjw7eLRTzXqwJLTB-y57ggnIaD_Hsk3X2gTQh2Gut3mu2_AoL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550" y="2636838"/>
            <a:ext cx="283845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ar-EG" smtClean="0"/>
              <a:t>التولية:القمة تمثل الخلف و الفتحة تمثل الامام.</a:t>
            </a:r>
            <a:endParaRPr lang="en-US" smtClean="0"/>
          </a:p>
          <a:p>
            <a:pPr eaLnBrk="1" hangingPunct="1">
              <a:defRPr/>
            </a:pPr>
            <a:endParaRPr lang="en-US" smtClean="0"/>
          </a:p>
        </p:txBody>
      </p:sp>
      <p:pic>
        <p:nvPicPr>
          <p:cNvPr id="16388" name="Picture 4" descr="Gastropod_by_box_jellyfish"/>
          <p:cNvPicPr>
            <a:picLocks noChangeAspect="1" noChangeArrowheads="1"/>
          </p:cNvPicPr>
          <p:nvPr/>
        </p:nvPicPr>
        <p:blipFill>
          <a:blip r:embed="rId2"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15" t="13443" r="35977"/>
          <a:stretch>
            <a:fillRect/>
          </a:stretch>
        </p:blipFill>
        <p:spPr bwMode="auto">
          <a:xfrm>
            <a:off x="395288" y="1628775"/>
            <a:ext cx="1873250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Classification of gastropoda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ar-EG" dirty="0" smtClean="0"/>
              <a:t>استنادا </a:t>
            </a:r>
            <a:r>
              <a:rPr lang="ar-EG" smtClean="0"/>
              <a:t>الي طبيعة </a:t>
            </a:r>
            <a:r>
              <a:rPr lang="ar-EG" dirty="0" smtClean="0"/>
              <a:t>الاجزاء الرخوة للجسم و شكل الصدفة قسمت </a:t>
            </a:r>
            <a:r>
              <a:rPr lang="ar-EG" dirty="0" err="1" smtClean="0"/>
              <a:t>البطنقدميات</a:t>
            </a:r>
            <a:r>
              <a:rPr lang="ar-EG" dirty="0" smtClean="0"/>
              <a:t> الي ثلاثة تحت طوائف هي:</a:t>
            </a:r>
            <a:endParaRPr lang="en-US" dirty="0" smtClean="0"/>
          </a:p>
          <a:p>
            <a:pPr algn="l" rtl="0" eaLnBrk="1" hangingPunct="1">
              <a:defRPr/>
            </a:pPr>
            <a:endParaRPr lang="en-US" dirty="0" smtClean="0"/>
          </a:p>
          <a:p>
            <a:pPr algn="l" rtl="0" eaLnBrk="1" hangingPunct="1">
              <a:defRPr/>
            </a:pPr>
            <a:r>
              <a:rPr lang="en-US" dirty="0" smtClean="0"/>
              <a:t>1-Subclass: </a:t>
            </a:r>
            <a:r>
              <a:rPr lang="en-US" dirty="0" err="1" smtClean="0"/>
              <a:t>Prosobranchia</a:t>
            </a:r>
            <a:r>
              <a:rPr lang="ar-EG" dirty="0" smtClean="0"/>
              <a:t>امامية الخياشيم </a:t>
            </a:r>
            <a:endParaRPr lang="en-US" dirty="0" smtClean="0"/>
          </a:p>
          <a:p>
            <a:pPr algn="l" rtl="0" eaLnBrk="1" hangingPunct="1">
              <a:defRPr/>
            </a:pPr>
            <a:r>
              <a:rPr lang="en-US" dirty="0" smtClean="0"/>
              <a:t>2-Subclass: </a:t>
            </a:r>
            <a:r>
              <a:rPr lang="en-US" dirty="0" err="1" smtClean="0"/>
              <a:t>Opisthobranchia</a:t>
            </a:r>
            <a:r>
              <a:rPr lang="ar-EG" dirty="0" smtClean="0"/>
              <a:t>خلفية الخياشيم </a:t>
            </a:r>
            <a:endParaRPr lang="en-US" dirty="0" smtClean="0"/>
          </a:p>
          <a:p>
            <a:pPr algn="l" rtl="0" eaLnBrk="1" hangingPunct="1">
              <a:defRPr/>
            </a:pPr>
            <a:r>
              <a:rPr lang="en-US" dirty="0" smtClean="0"/>
              <a:t>3-Subclass: </a:t>
            </a:r>
            <a:r>
              <a:rPr lang="en-US" dirty="0" err="1" smtClean="0"/>
              <a:t>Pulmonata</a:t>
            </a:r>
            <a:r>
              <a:rPr lang="ar-EG" dirty="0" smtClean="0"/>
              <a:t>الرئويات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ar-EG" smtClean="0"/>
              <a:t>تعتبر طائفة البطنقدميات من أكبر الطوائف التابعة للرخويات من حيث العدد حيث أنها تضم حوالي  80000</a:t>
            </a:r>
            <a:r>
              <a:rPr lang="en-US" smtClean="0"/>
              <a:t> </a:t>
            </a:r>
            <a:r>
              <a:rPr lang="ar-EG" smtClean="0"/>
              <a:t>نوع من الاجناس حديثة و متحفرة.</a:t>
            </a:r>
          </a:p>
          <a:p>
            <a:pPr eaLnBrk="1" hangingPunct="1">
              <a:defRPr/>
            </a:pPr>
            <a:r>
              <a:rPr lang="ar-EG" smtClean="0"/>
              <a:t>تضم هذه الطائفة القواقع البرية و البحرية 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header_gastropo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583"/>
          <a:stretch>
            <a:fillRect/>
          </a:stretch>
        </p:blipFill>
        <p:spPr bwMode="auto">
          <a:xfrm>
            <a:off x="395288" y="3573463"/>
            <a:ext cx="4425950" cy="251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ar-EG" smtClean="0"/>
              <a:t>المورفولوجيا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ar-EG" smtClean="0"/>
              <a:t>يحمل الحيوان علي ظهره صدفة حلزونية (في أغلب الاحوال).</a:t>
            </a:r>
          </a:p>
          <a:p>
            <a:pPr eaLnBrk="1" hangingPunct="1">
              <a:defRPr/>
            </a:pPr>
            <a:r>
              <a:rPr lang="ar-EG" smtClean="0"/>
              <a:t>لكل البطنقدميات رؤوسا مزودة بلوامس وعيون وأجهزة استشعار.</a:t>
            </a:r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404813"/>
            <a:ext cx="8229600" cy="6453187"/>
          </a:xfrm>
        </p:spPr>
        <p:txBody>
          <a:bodyPr/>
          <a:lstStyle/>
          <a:p>
            <a:pPr eaLnBrk="1" hangingPunct="1">
              <a:defRPr/>
            </a:pPr>
            <a:r>
              <a:rPr lang="ar-EG" smtClean="0"/>
              <a:t>القدم الذي يزحف به الحيوان يخرج من داخل الصدفة قريبا جدا من المعدة ولذا كان اسم هذه الطائفة هو البطنقدميات.</a:t>
            </a:r>
          </a:p>
          <a:p>
            <a:pPr eaLnBrk="1" hangingPunct="1">
              <a:defRPr/>
            </a:pPr>
            <a:r>
              <a:rPr lang="ar-EG" smtClean="0"/>
              <a:t>تلتصق الاجزاء الرخوة من الحيوان بالصدفة بواسطة عضلات.</a:t>
            </a:r>
          </a:p>
          <a:p>
            <a:pPr eaLnBrk="1" hangingPunct="1">
              <a:defRPr/>
            </a:pPr>
            <a:r>
              <a:rPr lang="ar-EG" smtClean="0"/>
              <a:t>يمكن لبعض البطنقدميات ان تسحب جسمها الي داخل الصدفة و تغلق الفتحة بواسطة غطاء جيري.</a:t>
            </a:r>
            <a:endParaRPr lang="en-US" smtClean="0"/>
          </a:p>
        </p:txBody>
      </p:sp>
      <p:pic>
        <p:nvPicPr>
          <p:cNvPr id="6147" name="Picture 5" descr="gastrop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643313"/>
            <a:ext cx="4608513" cy="321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ar-EG" smtClean="0"/>
              <a:t>الصدفة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ar-EG" smtClean="0"/>
              <a:t>الشكل الاساسي للصدفة هو مخروط طويل غير مقسم بحواجز داخلية.وقد يلتف هذا المخروط بطرق عديدة (كما في الشكل)</a:t>
            </a:r>
          </a:p>
          <a:p>
            <a:pPr eaLnBrk="1" hangingPunct="1">
              <a:defRPr/>
            </a:pPr>
            <a:endParaRPr lang="en-US" smtClean="0"/>
          </a:p>
        </p:txBody>
      </p:sp>
      <p:pic>
        <p:nvPicPr>
          <p:cNvPr id="7172" name="Picture 5" descr="shell_morp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019425"/>
            <a:ext cx="8424862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ar-EG" smtClean="0"/>
              <a:t>قد يكون شكل الصدفة:مخروطية – مئذنية – مغزلي- قرصية- كروية-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ar-EG" smtClean="0"/>
              <a:t>وتتكون الصدفة من جزئين هما </a:t>
            </a:r>
            <a:r>
              <a:rPr lang="ar-EG" b="1" smtClean="0">
                <a:solidFill>
                  <a:schemeClr val="hlink"/>
                </a:solidFill>
              </a:rPr>
              <a:t>الحلزون</a:t>
            </a:r>
            <a:r>
              <a:rPr lang="en-US" b="1" smtClean="0">
                <a:solidFill>
                  <a:schemeClr val="hlink"/>
                </a:solidFill>
              </a:rPr>
              <a:t> spire</a:t>
            </a:r>
            <a:r>
              <a:rPr lang="ar-EG" b="1" smtClean="0">
                <a:solidFill>
                  <a:schemeClr val="hlink"/>
                </a:solidFill>
              </a:rPr>
              <a:t> ولفة </a:t>
            </a:r>
            <a:r>
              <a:rPr lang="en-US" b="1" smtClean="0">
                <a:solidFill>
                  <a:schemeClr val="hlink"/>
                </a:solidFill>
              </a:rPr>
              <a:t> </a:t>
            </a:r>
            <a:r>
              <a:rPr lang="ar-EG" b="1" smtClean="0">
                <a:solidFill>
                  <a:schemeClr val="hlink"/>
                </a:solidFill>
              </a:rPr>
              <a:t>الجسم </a:t>
            </a:r>
            <a:r>
              <a:rPr lang="en-US" b="1" smtClean="0">
                <a:solidFill>
                  <a:schemeClr val="hlink"/>
                </a:solidFill>
              </a:rPr>
              <a:t>.body whorl</a:t>
            </a:r>
          </a:p>
        </p:txBody>
      </p:sp>
      <p:grpSp>
        <p:nvGrpSpPr>
          <p:cNvPr id="9219" name="مجموعة 10"/>
          <p:cNvGrpSpPr>
            <a:grpSpLocks/>
          </p:cNvGrpSpPr>
          <p:nvPr/>
        </p:nvGrpSpPr>
        <p:grpSpPr bwMode="auto">
          <a:xfrm>
            <a:off x="684213" y="1773238"/>
            <a:ext cx="4895850" cy="4392612"/>
            <a:chOff x="684213" y="1773238"/>
            <a:chExt cx="4895850" cy="4392612"/>
          </a:xfrm>
        </p:grpSpPr>
        <p:pic>
          <p:nvPicPr>
            <p:cNvPr id="9220" name="Picture 8" descr="gastropod_part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056" t="11137" r="17989" b="8403"/>
            <a:stretch>
              <a:fillRect/>
            </a:stretch>
          </p:blipFill>
          <p:spPr bwMode="auto">
            <a:xfrm>
              <a:off x="684213" y="1773238"/>
              <a:ext cx="4895850" cy="4392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221" name="رابط كسهم مستقيم 2"/>
            <p:cNvCxnSpPr>
              <a:cxnSpLocks noChangeShapeType="1"/>
            </p:cNvCxnSpPr>
            <p:nvPr/>
          </p:nvCxnSpPr>
          <p:spPr bwMode="auto">
            <a:xfrm flipH="1" flipV="1">
              <a:off x="2987824" y="4725145"/>
              <a:ext cx="1296144" cy="288031"/>
            </a:xfrm>
            <a:prstGeom prst="straightConnector1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22" name="شكل بيضاوي 5"/>
            <p:cNvSpPr>
              <a:spLocks noChangeArrowheads="1"/>
            </p:cNvSpPr>
            <p:nvPr/>
          </p:nvSpPr>
          <p:spPr bwMode="auto">
            <a:xfrm>
              <a:off x="3851920" y="4509120"/>
              <a:ext cx="432048" cy="504056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9223" name="رابط كسهم مستقيم 8"/>
            <p:cNvCxnSpPr>
              <a:cxnSpLocks noChangeShapeType="1"/>
            </p:cNvCxnSpPr>
            <p:nvPr/>
          </p:nvCxnSpPr>
          <p:spPr bwMode="auto">
            <a:xfrm flipH="1" flipV="1">
              <a:off x="3203848" y="5165577"/>
              <a:ext cx="1080120" cy="279647"/>
            </a:xfrm>
            <a:prstGeom prst="straightConnector1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24" name="شكل بيضاوي 12"/>
            <p:cNvSpPr>
              <a:spLocks noChangeArrowheads="1"/>
            </p:cNvSpPr>
            <p:nvPr/>
          </p:nvSpPr>
          <p:spPr bwMode="auto">
            <a:xfrm>
              <a:off x="2992314" y="5089377"/>
              <a:ext cx="279648" cy="15240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pPr eaLnBrk="1" hangingPunct="1">
              <a:defRPr/>
            </a:pPr>
            <a:r>
              <a:rPr lang="ar-EG" b="1" dirty="0" smtClean="0">
                <a:solidFill>
                  <a:schemeClr val="hlink"/>
                </a:solidFill>
              </a:rPr>
              <a:t>الحلزون مكون من عدة لفات يفصل بعضها عن بعض خط الدرز </a:t>
            </a:r>
          </a:p>
          <a:p>
            <a:pPr eaLnBrk="1" hangingPunct="1">
              <a:defRPr/>
            </a:pPr>
            <a:r>
              <a:rPr lang="ar-EG" b="1" dirty="0" smtClean="0">
                <a:solidFill>
                  <a:schemeClr val="hlink"/>
                </a:solidFill>
              </a:rPr>
              <a:t>يبدأ الحلزون عند </a:t>
            </a:r>
            <a:r>
              <a:rPr lang="ar-EG" b="1" smtClean="0">
                <a:solidFill>
                  <a:schemeClr val="hlink"/>
                </a:solidFill>
              </a:rPr>
              <a:t>القمة باللفة </a:t>
            </a:r>
            <a:r>
              <a:rPr lang="ar-EG" b="1" dirty="0" smtClean="0">
                <a:solidFill>
                  <a:schemeClr val="hlink"/>
                </a:solidFill>
              </a:rPr>
              <a:t>الجنينية ثم يزداد حجم اللفة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ar-EG" b="1" dirty="0" smtClean="0">
                <a:solidFill>
                  <a:schemeClr val="hlink"/>
                </a:solidFill>
              </a:rPr>
              <a:t>التالية الي نهاية الحلزون الذي ينتهي عند اللفة قبل الاخيرة.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ar-EG" b="1" dirty="0" smtClean="0">
                <a:solidFill>
                  <a:schemeClr val="hlink"/>
                </a:solidFill>
              </a:rPr>
              <a:t>اما </a:t>
            </a:r>
            <a:r>
              <a:rPr lang="ar-EG" b="1" dirty="0" smtClean="0"/>
              <a:t>اللفة الاخيرة فتعرف بلفة الجسم وهي التي يعيش فيها الحيوان.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ar-EG" b="1" dirty="0" smtClean="0">
                <a:solidFill>
                  <a:srgbClr val="FF0000"/>
                </a:solidFill>
              </a:rPr>
              <a:t>-الحلزون</a:t>
            </a:r>
            <a:r>
              <a:rPr lang="ar-EG" b="1" dirty="0" smtClean="0"/>
              <a:t> </a:t>
            </a:r>
            <a:r>
              <a:rPr lang="ar-EG" b="1" dirty="0" smtClean="0">
                <a:solidFill>
                  <a:schemeClr val="hlink"/>
                </a:solidFill>
              </a:rPr>
              <a:t>قد يكون قصير (الزاوية </a:t>
            </a:r>
            <a:r>
              <a:rPr lang="ar-EG" b="1" dirty="0" err="1" smtClean="0">
                <a:solidFill>
                  <a:schemeClr val="hlink"/>
                </a:solidFill>
              </a:rPr>
              <a:t>القمية</a:t>
            </a:r>
            <a:r>
              <a:rPr lang="ar-EG" b="1" dirty="0" smtClean="0">
                <a:solidFill>
                  <a:schemeClr val="hlink"/>
                </a:solidFill>
              </a:rPr>
              <a:t> كبيرة) وقد يكون طويل (الزاوية </a:t>
            </a:r>
            <a:r>
              <a:rPr lang="ar-EG" b="1" dirty="0" err="1" smtClean="0">
                <a:solidFill>
                  <a:schemeClr val="hlink"/>
                </a:solidFill>
              </a:rPr>
              <a:t>القمية</a:t>
            </a:r>
            <a:r>
              <a:rPr lang="ar-EG" b="1" dirty="0" smtClean="0">
                <a:solidFill>
                  <a:schemeClr val="hlink"/>
                </a:solidFill>
              </a:rPr>
              <a:t> حادة)</a:t>
            </a:r>
            <a:endParaRPr lang="en-US" b="1" dirty="0" smtClean="0">
              <a:solidFill>
                <a:schemeClr val="hlink"/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10243" name="Picture 6" descr="ANd9GcQCJjJfgEVLSVnGi0dAZL5DBagLHDFn8E3EoKC3ulEfAWpYrLYGx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832225"/>
            <a:ext cx="1428750" cy="302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7" descr="A%20gastropod%20shell%20of%20Tanea%20zelandica,%20photographed%20for%20the%20Smithsonian%20Institu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8"/>
          <a:stretch>
            <a:fillRect/>
          </a:stretch>
        </p:blipFill>
        <p:spPr bwMode="auto">
          <a:xfrm>
            <a:off x="3563938" y="4292600"/>
            <a:ext cx="3024187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ar-EG" smtClean="0">
                <a:solidFill>
                  <a:srgbClr val="FF0000"/>
                </a:solidFill>
              </a:rPr>
              <a:t>طرق اللف في البطنقدميات</a:t>
            </a:r>
            <a:endParaRPr lang="en-US" smtClean="0">
              <a:solidFill>
                <a:srgbClr val="FF00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ar-EG" smtClean="0"/>
              <a:t>1-اللف الحلزوني (لف في اكثر من مستوي).</a:t>
            </a:r>
          </a:p>
          <a:p>
            <a:pPr eaLnBrk="1" hangingPunct="1">
              <a:defRPr/>
            </a:pPr>
            <a:r>
              <a:rPr lang="ar-EG" smtClean="0"/>
              <a:t>2- لف في مستوي واحد.</a:t>
            </a:r>
          </a:p>
          <a:p>
            <a:pPr eaLnBrk="1" hangingPunct="1">
              <a:defRPr/>
            </a:pPr>
            <a:r>
              <a:rPr lang="ar-EG" smtClean="0"/>
              <a:t>واحيانا تكون الصدفة غير لافة.</a:t>
            </a:r>
          </a:p>
        </p:txBody>
      </p:sp>
      <p:grpSp>
        <p:nvGrpSpPr>
          <p:cNvPr id="11268" name="Group 12"/>
          <p:cNvGrpSpPr>
            <a:grpSpLocks/>
          </p:cNvGrpSpPr>
          <p:nvPr/>
        </p:nvGrpSpPr>
        <p:grpSpPr bwMode="auto">
          <a:xfrm>
            <a:off x="4606925" y="3429000"/>
            <a:ext cx="4537075" cy="1825625"/>
            <a:chOff x="2698" y="2478"/>
            <a:chExt cx="2858" cy="1150"/>
          </a:xfrm>
        </p:grpSpPr>
        <p:pic>
          <p:nvPicPr>
            <p:cNvPr id="11271" name="Picture 7" descr="ANd9GcS0JoLxCr27S6EBr2-jveQQFtKXcXJOYwar0Jlia22ZtsElr37I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360" t="27234" r="15379" b="14346"/>
            <a:stretch>
              <a:fillRect/>
            </a:stretch>
          </p:blipFill>
          <p:spPr bwMode="auto">
            <a:xfrm>
              <a:off x="3969" y="2478"/>
              <a:ext cx="1587" cy="1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2" name="Picture 11" descr="ANd9GcS9lVODlU6O3o3eAVhwY2U496xbcc8iPJeqd02axwWJ-X8dHPXOMQ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430" t="27275" r="24078" b="18314"/>
            <a:stretch>
              <a:fillRect/>
            </a:stretch>
          </p:blipFill>
          <p:spPr bwMode="auto">
            <a:xfrm>
              <a:off x="2698" y="2479"/>
              <a:ext cx="1317" cy="1149"/>
            </a:xfrm>
            <a:prstGeom prst="rect">
              <a:avLst/>
            </a:prstGeom>
            <a:noFill/>
            <a:ln w="1905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1269" name="Picture 14" descr="ANd9GcSZOSJ1lYFxtF5zXJkEJR_S7LL8hQiBpsIUva7_ZM9Xuuvkg1StU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79" r="11449" b="21288"/>
          <a:stretch>
            <a:fillRect/>
          </a:stretch>
        </p:blipFill>
        <p:spPr bwMode="auto">
          <a:xfrm>
            <a:off x="0" y="2708275"/>
            <a:ext cx="1728788" cy="335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16" descr="220px-Zonitoides_nitidus_shel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486"/>
          <a:stretch>
            <a:fillRect/>
          </a:stretch>
        </p:blipFill>
        <p:spPr bwMode="auto">
          <a:xfrm>
            <a:off x="1763713" y="4127500"/>
            <a:ext cx="2952750" cy="242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321</TotalTime>
  <Words>346</Words>
  <Application>Microsoft Office PowerPoint</Application>
  <PresentationFormat>On-screen Show (4:3)</PresentationFormat>
  <Paragraphs>36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Garamond</vt:lpstr>
      <vt:lpstr>Arial</vt:lpstr>
      <vt:lpstr>Wingdings</vt:lpstr>
      <vt:lpstr>Calibri</vt:lpstr>
      <vt:lpstr>Stream</vt:lpstr>
      <vt:lpstr>Class Gastropoda</vt:lpstr>
      <vt:lpstr>PowerPoint Presentation</vt:lpstr>
      <vt:lpstr>المورفولوجيا</vt:lpstr>
      <vt:lpstr>PowerPoint Presentation</vt:lpstr>
      <vt:lpstr>الصدفة</vt:lpstr>
      <vt:lpstr>PowerPoint Presentation</vt:lpstr>
      <vt:lpstr>PowerPoint Presentation</vt:lpstr>
      <vt:lpstr>PowerPoint Presentation</vt:lpstr>
      <vt:lpstr>طرق اللف في البطنقدميات</vt:lpstr>
      <vt:lpstr>اللف قد يكون يمينيا او يساريا. </vt:lpstr>
      <vt:lpstr>الفتحة</vt:lpstr>
      <vt:lpstr>PowerPoint Presentation</vt:lpstr>
      <vt:lpstr>PowerPoint Presentation</vt:lpstr>
      <vt:lpstr>PowerPoint Presentation</vt:lpstr>
      <vt:lpstr>Classification of gastropoda</vt:lpstr>
    </vt:vector>
  </TitlesOfParts>
  <Company>gnf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Gastropoda</dc:title>
  <dc:creator>Computec</dc:creator>
  <cp:lastModifiedBy>ahmed77</cp:lastModifiedBy>
  <cp:revision>100</cp:revision>
  <dcterms:created xsi:type="dcterms:W3CDTF">2013-11-25T18:15:24Z</dcterms:created>
  <dcterms:modified xsi:type="dcterms:W3CDTF">2020-03-20T20:15:27Z</dcterms:modified>
</cp:coreProperties>
</file>