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92" r:id="rId3"/>
    <p:sldId id="267" r:id="rId4"/>
    <p:sldId id="290" r:id="rId5"/>
    <p:sldId id="284" r:id="rId6"/>
    <p:sldId id="269" r:id="rId7"/>
    <p:sldId id="496" r:id="rId8"/>
    <p:sldId id="275" r:id="rId9"/>
    <p:sldId id="442" r:id="rId10"/>
    <p:sldId id="444" r:id="rId11"/>
    <p:sldId id="491" r:id="rId12"/>
    <p:sldId id="492" r:id="rId13"/>
    <p:sldId id="493" r:id="rId14"/>
    <p:sldId id="494" r:id="rId15"/>
    <p:sldId id="499" r:id="rId16"/>
    <p:sldId id="495" r:id="rId17"/>
    <p:sldId id="500" r:id="rId18"/>
    <p:sldId id="498" r:id="rId19"/>
  </p:sldIdLst>
  <p:sldSz cx="9144000" cy="6858000" type="screen4x3"/>
  <p:notesSz cx="6791325" cy="9921875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8159D5D-7D75-4F8A-A24C-EC414C68B043}">
          <p14:sldIdLst>
            <p14:sldId id="256"/>
          </p14:sldIdLst>
        </p14:section>
        <p14:section name="Untitled Section" id="{DFC5A94A-4D63-4899-9474-DF7548024AE9}">
          <p14:sldIdLst>
            <p14:sldId id="292"/>
            <p14:sldId id="267"/>
            <p14:sldId id="290"/>
            <p14:sldId id="284"/>
            <p14:sldId id="269"/>
            <p14:sldId id="496"/>
            <p14:sldId id="275"/>
            <p14:sldId id="442"/>
            <p14:sldId id="444"/>
            <p14:sldId id="491"/>
            <p14:sldId id="492"/>
            <p14:sldId id="493"/>
            <p14:sldId id="494"/>
            <p14:sldId id="499"/>
            <p14:sldId id="495"/>
            <p14:sldId id="500"/>
            <p14:sldId id="49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0000"/>
    <a:srgbClr val="3366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01" autoAdjust="0"/>
    <p:restoredTop sz="94660"/>
  </p:normalViewPr>
  <p:slideViewPr>
    <p:cSldViewPr>
      <p:cViewPr>
        <p:scale>
          <a:sx n="76" d="100"/>
          <a:sy n="76" d="100"/>
        </p:scale>
        <p:origin x="-1530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6513" y="0"/>
            <a:ext cx="29432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2DB3B-4F6D-462F-BD46-4C97E3C859CF}" type="datetimeFigureOut">
              <a:rPr lang="en-US" smtClean="0"/>
              <a:t>15-Mar-20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3288"/>
            <a:ext cx="5432425" cy="4464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3400"/>
            <a:ext cx="294322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6513" y="9423400"/>
            <a:ext cx="294322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71C21F-32FF-4BDF-845F-216B1FC0F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092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1DE9153-3EE3-44B2-9064-C48C8339ABEA}" type="slidenum">
              <a:rPr lang="en-US" altLang="en-US" smtClean="0"/>
              <a:pPr eaLnBrk="1" hangingPunct="1"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  <p:sp>
        <p:nvSpPr>
          <p:cNvPr id="7680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0F69A-3B67-48AB-AFFA-C9F5F027CFF1}" type="datetimeFigureOut">
              <a:rPr lang="tr-TR"/>
              <a:pPr>
                <a:defRPr/>
              </a:pPr>
              <a:t>15.03.2020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E829D-C13F-40CD-B27B-94A5338B5FB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CECFF-EF1F-4C93-9A2A-68060AF7883D}" type="datetimeFigureOut">
              <a:rPr lang="tr-TR"/>
              <a:pPr>
                <a:defRPr/>
              </a:pPr>
              <a:t>15.03.2020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5F755-4338-44E2-95D4-3BC81596BA2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D55A9-AB01-4D4F-8D43-F5937142BEAD}" type="datetimeFigureOut">
              <a:rPr lang="tr-TR"/>
              <a:pPr>
                <a:defRPr/>
              </a:pPr>
              <a:t>15.03.2020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CB582-22AB-4556-90E8-CC118EACD38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9CF92-2619-4571-B651-5C9C34D15CA3}" type="datetimeFigureOut">
              <a:rPr lang="tr-TR"/>
              <a:pPr>
                <a:defRPr/>
              </a:pPr>
              <a:t>15.03.2020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77AED-1BCE-4E12-9FB2-637609C20FD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7FBB8-19C4-48A0-B594-2A84267AA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77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08318-B8C6-469C-B139-3098994E5BC1}" type="datetimeFigureOut">
              <a:rPr lang="tr-TR"/>
              <a:pPr>
                <a:defRPr/>
              </a:pPr>
              <a:t>15.03.2020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EC00F-206A-46A0-95CA-9BD996DF27F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B0869-99FC-4B2A-8100-69642CB24631}" type="datetimeFigureOut">
              <a:rPr lang="tr-TR"/>
              <a:pPr>
                <a:defRPr/>
              </a:pPr>
              <a:t>15.03.2020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22995-444C-4581-80E9-748EC3FB161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8AC8F-31D3-476F-A09F-AF99966A5515}" type="datetimeFigureOut">
              <a:rPr lang="tr-TR"/>
              <a:pPr>
                <a:defRPr/>
              </a:pPr>
              <a:t>15.03.2020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25DF7-41E7-4325-9184-35B8D34E34D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E1FC1-432B-458B-AD55-BD85F6061C9A}" type="datetimeFigureOut">
              <a:rPr lang="tr-TR"/>
              <a:pPr>
                <a:defRPr/>
              </a:pPr>
              <a:t>15.03.2020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E90E1-34EE-4251-AC43-1072B2313DA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6DAD2-173A-4833-A1ED-4397609D10D2}" type="datetimeFigureOut">
              <a:rPr lang="tr-TR"/>
              <a:pPr>
                <a:defRPr/>
              </a:pPr>
              <a:t>15.03.2020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3BEE0-2CBC-47FE-9266-66FDBD33606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829CA-86CB-4010-B8F0-BB550FB80E95}" type="datetimeFigureOut">
              <a:rPr lang="tr-TR"/>
              <a:pPr>
                <a:defRPr/>
              </a:pPr>
              <a:t>15.03.2020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74D1F-02CC-4757-B7DE-33D2918403B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E21D0-D986-4121-A7F5-6DBAFCDAB1C3}" type="datetimeFigureOut">
              <a:rPr lang="tr-TR"/>
              <a:pPr>
                <a:defRPr/>
              </a:pPr>
              <a:t>15.03.2020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CF6D7-020E-41EB-9434-0FB712B5FCA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97B1E-95DA-4C5C-86EC-42874C9438EA}" type="datetimeFigureOut">
              <a:rPr lang="tr-TR"/>
              <a:pPr>
                <a:defRPr/>
              </a:pPr>
              <a:t>15.03.2020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46D05-03B5-4FBC-83F9-3953624F12C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ED3920E-E5CB-45AB-9A70-2A04A743DC98}" type="datetimeFigureOut">
              <a:rPr lang="tr-TR"/>
              <a:pPr>
                <a:defRPr/>
              </a:pPr>
              <a:t>15.03.2020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35FA18-2843-4A06-8921-2BCC276CBA4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  <p:sldLayoutId id="2147483661" r:id="rId12"/>
    <p:sldLayoutId id="214748367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23850" y="620713"/>
            <a:ext cx="8496300" cy="11509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b="1" i="1" cap="all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 tIssue culture</a:t>
            </a:r>
            <a:endParaRPr lang="tr-TR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8" name="2 Alt Başlık"/>
          <p:cNvSpPr>
            <a:spLocks noGrp="1"/>
          </p:cNvSpPr>
          <p:nvPr>
            <p:ph type="subTitle" idx="1"/>
          </p:nvPr>
        </p:nvSpPr>
        <p:spPr>
          <a:xfrm>
            <a:off x="1547813" y="2560638"/>
            <a:ext cx="6400800" cy="331663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i="1" u="sng" dirty="0" err="1" smtClean="0">
                <a:solidFill>
                  <a:srgbClr val="FF0000"/>
                </a:solidFill>
                <a:latin typeface="Tekton Pro" pitchFamily="34" charset="0"/>
                <a:cs typeface="Times New Roman" pitchFamily="18" charset="0"/>
              </a:rPr>
              <a:t>Prof.Dr</a:t>
            </a:r>
            <a:r>
              <a:rPr lang="en-US" b="1" i="1" u="sng" dirty="0" smtClean="0">
                <a:solidFill>
                  <a:srgbClr val="FF0000"/>
                </a:solidFill>
                <a:latin typeface="Tekton Pro" pitchFamily="34" charset="0"/>
                <a:cs typeface="Times New Roman" pitchFamily="18" charset="0"/>
              </a:rPr>
              <a:t>. Nemat Mohamed Hassan</a:t>
            </a:r>
            <a:r>
              <a:rPr lang="tr-TR" sz="2600" b="1" i="1" u="sng" dirty="0" smtClean="0">
                <a:solidFill>
                  <a:srgbClr val="FF0000"/>
                </a:solidFill>
                <a:latin typeface="Tekton Pro" pitchFamily="34" charset="0"/>
                <a:cs typeface="Times New Roman" pitchFamily="18" charset="0"/>
              </a:rPr>
              <a:t>, </a:t>
            </a:r>
            <a:r>
              <a:rPr lang="tr-TR" sz="2600" b="1" i="1" dirty="0" smtClean="0">
                <a:solidFill>
                  <a:srgbClr val="FF0000"/>
                </a:solidFill>
                <a:latin typeface="Tekton Pro" pitchFamily="34" charset="0"/>
                <a:cs typeface="Times New Roman" pitchFamily="18" charset="0"/>
              </a:rPr>
              <a:t>Department of </a:t>
            </a:r>
            <a:r>
              <a:rPr lang="en-US" sz="2600" b="1" i="1" dirty="0" smtClean="0">
                <a:solidFill>
                  <a:srgbClr val="FF0000"/>
                </a:solidFill>
                <a:latin typeface="Tekton Pro" pitchFamily="34" charset="0"/>
                <a:cs typeface="Times New Roman" pitchFamily="18" charset="0"/>
              </a:rPr>
              <a:t>Botany and Microbiology</a:t>
            </a:r>
            <a:r>
              <a:rPr lang="tr-TR" sz="2600" b="1" i="1" dirty="0" smtClean="0">
                <a:solidFill>
                  <a:srgbClr val="FF0000"/>
                </a:solidFill>
                <a:latin typeface="Tekton Pro" pitchFamily="34" charset="0"/>
                <a:cs typeface="Times New Roman" pitchFamily="18" charset="0"/>
              </a:rPr>
              <a:t>, Faculty of Science, </a:t>
            </a:r>
            <a:r>
              <a:rPr lang="tr-TR" sz="2600" b="1" i="1" dirty="0">
                <a:solidFill>
                  <a:srgbClr val="FF0000"/>
                </a:solidFill>
                <a:latin typeface="Tekton Pro" pitchFamily="34" charset="0"/>
                <a:cs typeface="Times New Roman" pitchFamily="18" charset="0"/>
              </a:rPr>
              <a:t>University of </a:t>
            </a:r>
            <a:r>
              <a:rPr lang="en-US" sz="2600" b="1" i="1" dirty="0">
                <a:solidFill>
                  <a:srgbClr val="FF0000"/>
                </a:solidFill>
                <a:latin typeface="Tekton Pro" pitchFamily="34" charset="0"/>
                <a:cs typeface="Times New Roman" pitchFamily="18" charset="0"/>
              </a:rPr>
              <a:t>Damietta</a:t>
            </a:r>
          </a:p>
          <a:p>
            <a:pPr eaLnBrk="1" hangingPunct="1">
              <a:lnSpc>
                <a:spcPct val="90000"/>
              </a:lnSpc>
            </a:pPr>
            <a:endParaRPr lang="en-US" sz="2600" b="1" i="1" dirty="0" smtClean="0">
              <a:solidFill>
                <a:srgbClr val="FF0000"/>
              </a:solidFill>
              <a:latin typeface="Tekton Pro" pitchFamily="34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600" b="1" i="1" dirty="0" smtClean="0">
                <a:solidFill>
                  <a:srgbClr val="FF0000"/>
                </a:solidFill>
                <a:latin typeface="Tekton Pro" pitchFamily="34" charset="0"/>
                <a:cs typeface="Times New Roman" pitchFamily="18" charset="0"/>
              </a:rPr>
              <a:t>Lecture </a:t>
            </a:r>
            <a:r>
              <a:rPr lang="tr-TR" sz="2600" b="1" i="1" dirty="0" smtClean="0">
                <a:solidFill>
                  <a:srgbClr val="FF0000"/>
                </a:solidFill>
                <a:latin typeface="Tekton Pro" pitchFamily="34" charset="0"/>
                <a:cs typeface="Times New Roman" pitchFamily="18" charset="0"/>
              </a:rPr>
              <a:t>1</a:t>
            </a:r>
            <a:r>
              <a:rPr lang="en-US" sz="2600" b="1" i="1" smtClean="0">
                <a:solidFill>
                  <a:srgbClr val="FF0000"/>
                </a:solidFill>
                <a:latin typeface="Tekton Pro" pitchFamily="34" charset="0"/>
                <a:cs typeface="Times New Roman" pitchFamily="18" charset="0"/>
              </a:rPr>
              <a:t>7</a:t>
            </a:r>
            <a:r>
              <a:rPr lang="tr-TR" sz="2600" b="1" i="1" smtClean="0">
                <a:solidFill>
                  <a:srgbClr val="FF0000"/>
                </a:solidFill>
                <a:latin typeface="Tekton Pro" pitchFamily="34" charset="0"/>
                <a:cs typeface="Times New Roman" pitchFamily="18" charset="0"/>
              </a:rPr>
              <a:t>.</a:t>
            </a:r>
            <a:r>
              <a:rPr lang="en-US" sz="2600" b="1" i="1" dirty="0" smtClean="0">
                <a:solidFill>
                  <a:srgbClr val="FF0000"/>
                </a:solidFill>
                <a:latin typeface="Tekton Pro" pitchFamily="34" charset="0"/>
                <a:cs typeface="Times New Roman" pitchFamily="18" charset="0"/>
              </a:rPr>
              <a:t>0</a:t>
            </a:r>
            <a:r>
              <a:rPr lang="tr-TR" sz="2600" b="1" i="1" dirty="0" smtClean="0">
                <a:solidFill>
                  <a:srgbClr val="FF0000"/>
                </a:solidFill>
                <a:latin typeface="Tekton Pro" pitchFamily="34" charset="0"/>
                <a:cs typeface="Times New Roman" pitchFamily="18" charset="0"/>
              </a:rPr>
              <a:t>3.2020</a:t>
            </a:r>
            <a:endParaRPr lang="en-US" sz="2600" b="1" i="1" dirty="0" smtClean="0">
              <a:solidFill>
                <a:srgbClr val="FF0000"/>
              </a:solidFill>
              <a:latin typeface="Tekton Pro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  <a:latin typeface="Bodoni MT Black" pitchFamily="18" charset="0"/>
              </a:rPr>
              <a:t>Microcutting propagation</a:t>
            </a:r>
            <a:endParaRPr lang="en-CA" altLang="en-US" smtClean="0">
              <a:solidFill>
                <a:schemeClr val="tx1"/>
              </a:solidFill>
              <a:latin typeface="Bodoni MT Black" pitchFamily="18" charset="0"/>
            </a:endParaRP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228600" y="1371600"/>
            <a:ext cx="8610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Garamond" pitchFamily="18" charset="0"/>
              </a:rPr>
              <a:t>The production of shoots from pre-existing meristems only.</a:t>
            </a:r>
          </a:p>
        </p:txBody>
      </p:sp>
      <p:pic>
        <p:nvPicPr>
          <p:cNvPr id="50180" name="Picture 6" descr="Pictures of Lab 012"/>
          <p:cNvPicPr>
            <a:picLocks noChangeAspect="1" noChangeArrowheads="1"/>
          </p:cNvPicPr>
          <p:nvPr/>
        </p:nvPicPr>
        <p:blipFill>
          <a:blip r:embed="rId2">
            <a:lum bright="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514600"/>
            <a:ext cx="3733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10642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Plant Tissue Culturing 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micropropagating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steps)</a:t>
            </a:r>
            <a:r>
              <a:rPr lang="tr-TR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4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2 İçerik Yer Tutucusu"/>
          <p:cNvSpPr>
            <a:spLocks noGrp="1"/>
          </p:cNvSpPr>
          <p:nvPr>
            <p:ph idx="1"/>
          </p:nvPr>
        </p:nvSpPr>
        <p:spPr>
          <a:xfrm>
            <a:off x="827584" y="1643063"/>
            <a:ext cx="7992566" cy="48656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Stage 0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– Selection &amp; preparation of the mother plant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sterilization of the plant tissue takes place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Stage I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- Initiation of culture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explant placed into growth media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Stage II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Multiplication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explant transferred to shoot media; shoots can be constantly divided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Stage III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Rooting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explant transferred to root media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Stage IV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Aclimatization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Transfer to soil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explant returned to soil; hardened off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latin typeface="Skia"/>
            </a:endParaRPr>
          </a:p>
        </p:txBody>
      </p:sp>
    </p:spTree>
    <p:extLst>
      <p:ext uri="{BB962C8B-B14F-4D97-AF65-F5344CB8AC3E}">
        <p14:creationId xmlns:p14="http://schemas.microsoft.com/office/powerpoint/2010/main" val="211101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Stage I: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5184576"/>
          </a:xfrm>
        </p:spPr>
        <p:txBody>
          <a:bodyPr/>
          <a:lstStyle/>
          <a:p>
            <a:r>
              <a:rPr lang="en-US" dirty="0" smtClean="0"/>
              <a:t>Establishment </a:t>
            </a:r>
            <a:r>
              <a:rPr lang="en-US" dirty="0"/>
              <a:t>of axenic cultures – </a:t>
            </a:r>
            <a:r>
              <a:rPr lang="en-US" dirty="0" smtClean="0"/>
              <a:t>Introduction </a:t>
            </a:r>
            <a:r>
              <a:rPr lang="en-US" dirty="0"/>
              <a:t>of the surface disinfected</a:t>
            </a:r>
          </a:p>
          <a:p>
            <a:r>
              <a:rPr lang="en-US" dirty="0"/>
              <a:t>explants into culture, followed by initiation of shoot growth. The objective </a:t>
            </a:r>
            <a:r>
              <a:rPr lang="en-US" dirty="0" smtClean="0"/>
              <a:t>of this </a:t>
            </a:r>
            <a:r>
              <a:rPr lang="en-US" dirty="0"/>
              <a:t>stage is to place selected explants into culture, avoiding contamination </a:t>
            </a:r>
            <a:r>
              <a:rPr lang="en-US" dirty="0" smtClean="0"/>
              <a:t>and providing </a:t>
            </a:r>
            <a:r>
              <a:rPr lang="en-US" dirty="0"/>
              <a:t>an environment that promotes shoot production 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Depending </a:t>
            </a:r>
            <a:r>
              <a:rPr lang="en-US" dirty="0"/>
              <a:t>on </a:t>
            </a:r>
            <a:r>
              <a:rPr lang="en-US" dirty="0" smtClean="0"/>
              <a:t>the type </a:t>
            </a:r>
            <a:r>
              <a:rPr lang="en-US" dirty="0"/>
              <a:t>of explant, shoot formation may be initiated from apical and axillary </a:t>
            </a:r>
            <a:r>
              <a:rPr lang="en-US" dirty="0" smtClean="0"/>
              <a:t>buds.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680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l"/>
            <a:r>
              <a:rPr lang="en-US" dirty="0"/>
              <a:t>Stage II: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352928" cy="5112568"/>
          </a:xfrm>
        </p:spPr>
        <p:txBody>
          <a:bodyPr/>
          <a:lstStyle/>
          <a:p>
            <a:r>
              <a:rPr lang="en-US" dirty="0" smtClean="0"/>
              <a:t>Multiplication </a:t>
            </a:r>
            <a:r>
              <a:rPr lang="en-US" dirty="0"/>
              <a:t>– shoot proliferation </a:t>
            </a:r>
            <a:r>
              <a:rPr lang="en-US" dirty="0" smtClean="0"/>
              <a:t>and multiple </a:t>
            </a:r>
            <a:r>
              <a:rPr lang="en-US" dirty="0"/>
              <a:t>shoot production. </a:t>
            </a:r>
            <a:endParaRPr lang="en-US" dirty="0" smtClean="0"/>
          </a:p>
          <a:p>
            <a:r>
              <a:rPr lang="en-US" dirty="0" smtClean="0"/>
              <a:t>At this stage</a:t>
            </a:r>
            <a:r>
              <a:rPr lang="en-US" dirty="0"/>
              <a:t>, each explant has expanded into a cluster of small shoots. Multiple </a:t>
            </a:r>
            <a:r>
              <a:rPr lang="en-US" dirty="0" smtClean="0"/>
              <a:t>shoots are </a:t>
            </a:r>
            <a:r>
              <a:rPr lang="en-US" dirty="0"/>
              <a:t>separated and transplanted to new culture </a:t>
            </a:r>
            <a:r>
              <a:rPr lang="en-US" dirty="0" smtClean="0"/>
              <a:t>medium. Shoots </a:t>
            </a:r>
            <a:r>
              <a:rPr lang="en-US" dirty="0"/>
              <a:t>are </a:t>
            </a:r>
            <a:r>
              <a:rPr lang="en-US" dirty="0" err="1" smtClean="0"/>
              <a:t>subcultured</a:t>
            </a:r>
            <a:r>
              <a:rPr lang="en-US" dirty="0" smtClean="0"/>
              <a:t> every </a:t>
            </a:r>
            <a:r>
              <a:rPr lang="en-US" dirty="0"/>
              <a:t>2–8 weeks. </a:t>
            </a:r>
            <a:endParaRPr lang="en-US" dirty="0" smtClean="0"/>
          </a:p>
          <a:p>
            <a:r>
              <a:rPr lang="en-US" dirty="0" smtClean="0"/>
              <a:t>Material </a:t>
            </a:r>
            <a:r>
              <a:rPr lang="en-US" dirty="0"/>
              <a:t>may be </a:t>
            </a:r>
            <a:r>
              <a:rPr lang="en-US" dirty="0" err="1"/>
              <a:t>subcultured</a:t>
            </a:r>
            <a:r>
              <a:rPr lang="en-US" dirty="0"/>
              <a:t> several times to new medium </a:t>
            </a:r>
            <a:r>
              <a:rPr lang="en-US" dirty="0" smtClean="0"/>
              <a:t>to </a:t>
            </a:r>
            <a:r>
              <a:rPr lang="en-US" dirty="0" err="1" smtClean="0"/>
              <a:t>maximise</a:t>
            </a:r>
            <a:r>
              <a:rPr lang="en-US" dirty="0" smtClean="0"/>
              <a:t> </a:t>
            </a:r>
            <a:r>
              <a:rPr lang="en-US" dirty="0"/>
              <a:t>the quantity of shoots produced.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894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l"/>
            <a:r>
              <a:rPr lang="en-US" dirty="0"/>
              <a:t>Stage III: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496944" cy="5472608"/>
          </a:xfrm>
        </p:spPr>
        <p:txBody>
          <a:bodyPr/>
          <a:lstStyle/>
          <a:p>
            <a:r>
              <a:rPr lang="en-US" dirty="0" smtClean="0"/>
              <a:t>Root </a:t>
            </a:r>
            <a:r>
              <a:rPr lang="en-US" dirty="0"/>
              <a:t>formation – shoot elongation </a:t>
            </a:r>
            <a:r>
              <a:rPr lang="en-US" dirty="0" smtClean="0"/>
              <a:t>and rooting</a:t>
            </a:r>
            <a:r>
              <a:rPr lang="en-US" dirty="0"/>
              <a:t>. The rooting stage </a:t>
            </a:r>
            <a:r>
              <a:rPr lang="en-US" dirty="0" smtClean="0"/>
              <a:t>prepares </a:t>
            </a:r>
            <a:r>
              <a:rPr lang="en-US" dirty="0"/>
              <a:t>the regenerated plants for transplanting from </a:t>
            </a:r>
            <a:r>
              <a:rPr lang="en-US" i="1" dirty="0"/>
              <a:t>in vitro </a:t>
            </a:r>
            <a:r>
              <a:rPr lang="en-US" dirty="0"/>
              <a:t>to </a:t>
            </a:r>
            <a:r>
              <a:rPr lang="en-US" i="1" dirty="0" smtClean="0"/>
              <a:t>vivo</a:t>
            </a:r>
            <a:r>
              <a:rPr lang="en-US" dirty="0" smtClean="0"/>
              <a:t> conditions in controlled </a:t>
            </a:r>
            <a:r>
              <a:rPr lang="en-US" dirty="0"/>
              <a:t>environment rooms, in the glasshouse and, later, to their ultimate </a:t>
            </a:r>
            <a:r>
              <a:rPr lang="en-US" dirty="0" err="1"/>
              <a:t>loca</a:t>
            </a:r>
            <a:r>
              <a:rPr lang="en-US" dirty="0"/>
              <a:t>-</a:t>
            </a:r>
          </a:p>
          <a:p>
            <a:pPr marL="0" indent="0">
              <a:buNone/>
            </a:pPr>
            <a:r>
              <a:rPr lang="en-US" dirty="0" err="1"/>
              <a:t>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This stage may involve not only rooting of shoots, but also conditioning </a:t>
            </a:r>
            <a:r>
              <a:rPr lang="en-US" dirty="0" smtClean="0"/>
              <a:t>of the </a:t>
            </a:r>
            <a:r>
              <a:rPr lang="en-US" dirty="0"/>
              <a:t>plants to increase their potential for acclimatization and survival during </a:t>
            </a:r>
            <a:r>
              <a:rPr lang="en-US" dirty="0" smtClean="0"/>
              <a:t>transplanting</a:t>
            </a:r>
            <a:r>
              <a:rPr lang="en-US" dirty="0"/>
              <a:t>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5666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5256584"/>
          </a:xfrm>
        </p:spPr>
        <p:txBody>
          <a:bodyPr/>
          <a:lstStyle/>
          <a:p>
            <a:r>
              <a:rPr lang="en-US" dirty="0"/>
              <a:t>The induction of adventitious roots may be achieved either </a:t>
            </a:r>
            <a:r>
              <a:rPr lang="en-US" i="1" dirty="0"/>
              <a:t>in vitro </a:t>
            </a:r>
            <a:r>
              <a:rPr lang="en-US" dirty="0"/>
              <a:t>or </a:t>
            </a:r>
            <a:r>
              <a:rPr lang="en-US" i="1" dirty="0" smtClean="0"/>
              <a:t>ex vitro</a:t>
            </a:r>
            <a:r>
              <a:rPr lang="en-US" dirty="0" smtClean="0"/>
              <a:t> </a:t>
            </a:r>
            <a:r>
              <a:rPr lang="en-US" dirty="0"/>
              <a:t>in the presence of </a:t>
            </a:r>
            <a:r>
              <a:rPr lang="en-US" dirty="0" smtClean="0"/>
              <a:t>auxins.</a:t>
            </a:r>
          </a:p>
          <a:p>
            <a:r>
              <a:rPr lang="en-US" dirty="0" smtClean="0"/>
              <a:t> The </a:t>
            </a:r>
            <a:r>
              <a:rPr lang="en-US" dirty="0"/>
              <a:t>main advantage of ex vitro compared</a:t>
            </a:r>
          </a:p>
          <a:p>
            <a:r>
              <a:rPr lang="en-US" dirty="0"/>
              <a:t>to in vitro rooting is that root damage during transfer to soil is less likely to occur.</a:t>
            </a:r>
          </a:p>
          <a:p>
            <a:r>
              <a:rPr lang="en-US" dirty="0"/>
              <a:t>The rates of root production are often greater and root quality is optimized when</a:t>
            </a:r>
          </a:p>
          <a:p>
            <a:r>
              <a:rPr lang="en-US" dirty="0"/>
              <a:t>rooting occurs </a:t>
            </a:r>
            <a:r>
              <a:rPr lang="en-US" i="1" dirty="0"/>
              <a:t>ex vitro 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532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18339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Stage IV: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5141168"/>
          </a:xfrm>
        </p:spPr>
        <p:txBody>
          <a:bodyPr/>
          <a:lstStyle/>
          <a:p>
            <a:r>
              <a:rPr lang="en-US" dirty="0" smtClean="0"/>
              <a:t>Acclimatization </a:t>
            </a:r>
            <a:r>
              <a:rPr lang="en-US" dirty="0"/>
              <a:t>– transfer of regenerated plants to soil under natural</a:t>
            </a:r>
          </a:p>
          <a:p>
            <a:r>
              <a:rPr lang="en-US" dirty="0"/>
              <a:t>environmental conditions [16]. Transplantation of in vitro-derived plants to soil is</a:t>
            </a:r>
          </a:p>
          <a:p>
            <a:r>
              <a:rPr lang="en-US" dirty="0"/>
              <a:t>often characterized by lower survival rates. Before transfer of soil-rooted plants</a:t>
            </a:r>
          </a:p>
          <a:p>
            <a:r>
              <a:rPr lang="en-US" dirty="0"/>
              <a:t>to their ﬁnal environment, they must be acclimatized in a controlled environment room or in the </a:t>
            </a:r>
            <a:r>
              <a:rPr lang="en-US" dirty="0" smtClean="0"/>
              <a:t>glasshouse.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906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5760640"/>
          </a:xfrm>
        </p:spPr>
        <p:txBody>
          <a:bodyPr/>
          <a:lstStyle/>
          <a:p>
            <a:r>
              <a:rPr lang="en-US" dirty="0" smtClean="0"/>
              <a:t>Plants </a:t>
            </a:r>
            <a:r>
              <a:rPr lang="en-US" dirty="0"/>
              <a:t>transferred from </a:t>
            </a:r>
            <a:r>
              <a:rPr lang="en-US" i="1" dirty="0"/>
              <a:t>in vitro </a:t>
            </a:r>
            <a:r>
              <a:rPr lang="en-US" dirty="0"/>
              <a:t>to</a:t>
            </a:r>
            <a:r>
              <a:rPr lang="en-US" i="1" dirty="0"/>
              <a:t> ex </a:t>
            </a:r>
            <a:r>
              <a:rPr lang="en-US" i="1" dirty="0" smtClean="0"/>
              <a:t>vitro </a:t>
            </a:r>
            <a:r>
              <a:rPr lang="en-US" dirty="0" smtClean="0"/>
              <a:t>conditions</a:t>
            </a:r>
            <a:r>
              <a:rPr lang="en-US" dirty="0"/>
              <a:t>, undergo gradual modiﬁcation of leaf anatomy and morphology, </a:t>
            </a:r>
            <a:r>
              <a:rPr lang="en-US" dirty="0" smtClean="0"/>
              <a:t>and their </a:t>
            </a:r>
            <a:r>
              <a:rPr lang="en-US" dirty="0"/>
              <a:t>stomata begin to function (the stomata are usually open when the plants </a:t>
            </a:r>
            <a:r>
              <a:rPr lang="en-US" dirty="0" smtClean="0"/>
              <a:t>are in </a:t>
            </a:r>
            <a:r>
              <a:rPr lang="en-US" dirty="0"/>
              <a:t>culture). </a:t>
            </a:r>
            <a:r>
              <a:rPr lang="en-US" dirty="0" smtClean="0"/>
              <a:t>Plants </a:t>
            </a:r>
            <a:r>
              <a:rPr lang="en-US" dirty="0"/>
              <a:t>also form a protective </a:t>
            </a:r>
            <a:r>
              <a:rPr lang="en-US" dirty="0" err="1"/>
              <a:t>epicuticular</a:t>
            </a:r>
            <a:r>
              <a:rPr lang="en-US" dirty="0"/>
              <a:t> wax layer </a:t>
            </a:r>
            <a:r>
              <a:rPr lang="en-US" dirty="0" smtClean="0"/>
              <a:t>over the surface of their </a:t>
            </a:r>
            <a:r>
              <a:rPr lang="en-US" dirty="0"/>
              <a:t>leaves. </a:t>
            </a:r>
            <a:endParaRPr lang="en-US" dirty="0" smtClean="0"/>
          </a:p>
          <a:p>
            <a:r>
              <a:rPr lang="en-US" dirty="0" smtClean="0"/>
              <a:t>Regenerated </a:t>
            </a:r>
            <a:r>
              <a:rPr lang="en-US" dirty="0"/>
              <a:t>plants gradually become adapted to survival in their </a:t>
            </a:r>
            <a:r>
              <a:rPr lang="en-US" dirty="0" smtClean="0"/>
              <a:t>new environment.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862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DSC04931"/>
          <p:cNvPicPr>
            <a:picLocks noChangeAspect="1" noChangeArrowheads="1"/>
          </p:cNvPicPr>
          <p:nvPr/>
        </p:nvPicPr>
        <p:blipFill>
          <a:blip r:embed="rId2">
            <a:lum bright="-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Yuvarlatılmış Dikdörtgen 16"/>
          <p:cNvSpPr/>
          <p:nvPr/>
        </p:nvSpPr>
        <p:spPr>
          <a:xfrm rot="19492397">
            <a:off x="3313423" y="1967272"/>
            <a:ext cx="2880320" cy="936104"/>
          </a:xfrm>
          <a:prstGeom prst="roundRect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 Unicode MS"/>
              </a:rPr>
              <a:t>THANK YOU！  </a:t>
            </a:r>
          </a:p>
        </p:txBody>
      </p:sp>
    </p:spTree>
    <p:extLst>
      <p:ext uri="{BB962C8B-B14F-4D97-AF65-F5344CB8AC3E}">
        <p14:creationId xmlns:p14="http://schemas.microsoft.com/office/powerpoint/2010/main" val="2649986295"/>
      </p:ext>
    </p:extLst>
  </p:cSld>
  <p:clrMapOvr>
    <a:masterClrMapping/>
  </p:clrMapOvr>
  <p:transition advTm="491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>
          <a:xfrm>
            <a:off x="323850" y="274638"/>
            <a:ext cx="8640763" cy="490537"/>
          </a:xfrm>
        </p:spPr>
        <p:txBody>
          <a:bodyPr/>
          <a:lstStyle/>
          <a:p>
            <a:r>
              <a:rPr lang="tr-TR" sz="3200" b="1" smtClean="0">
                <a:solidFill>
                  <a:srgbClr val="3366FF"/>
                </a:solidFill>
                <a:latin typeface="Times New Roman" pitchFamily="18" charset="0"/>
              </a:rPr>
              <a:t>MICROPROPAGATION IN BIOREACTORS</a:t>
            </a:r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mtClean="0"/>
          </a:p>
          <a:p>
            <a:endParaRPr lang="tr-TR" smtClean="0"/>
          </a:p>
          <a:p>
            <a:pPr>
              <a:buFont typeface="Arial" charset="0"/>
              <a:buNone/>
            </a:pPr>
            <a:r>
              <a:rPr lang="tr-TR" smtClean="0"/>
              <a:t/>
            </a:r>
            <a:br>
              <a:rPr lang="tr-TR" smtClean="0"/>
            </a:br>
            <a:endParaRPr lang="tr-TR" smtClean="0"/>
          </a:p>
          <a:p>
            <a:endParaRPr lang="tr-TR" smtClean="0"/>
          </a:p>
          <a:p>
            <a:endParaRPr lang="tr-TR" smtClean="0"/>
          </a:p>
        </p:txBody>
      </p:sp>
      <p:pic>
        <p:nvPicPr>
          <p:cNvPr id="25603" name="Picture 11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4941888"/>
            <a:ext cx="1728787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604" name="Group 57"/>
          <p:cNvGrpSpPr>
            <a:grpSpLocks/>
          </p:cNvGrpSpPr>
          <p:nvPr/>
        </p:nvGrpSpPr>
        <p:grpSpPr bwMode="auto">
          <a:xfrm>
            <a:off x="539750" y="908050"/>
            <a:ext cx="8640763" cy="5400675"/>
            <a:chOff x="340" y="482"/>
            <a:chExt cx="5443" cy="3402"/>
          </a:xfrm>
        </p:grpSpPr>
        <p:grpSp>
          <p:nvGrpSpPr>
            <p:cNvPr id="25605" name="Group 12"/>
            <p:cNvGrpSpPr>
              <a:grpSpLocks/>
            </p:cNvGrpSpPr>
            <p:nvPr/>
          </p:nvGrpSpPr>
          <p:grpSpPr bwMode="auto">
            <a:xfrm>
              <a:off x="385" y="482"/>
              <a:ext cx="5126" cy="3402"/>
              <a:chOff x="385" y="527"/>
              <a:chExt cx="5126" cy="3402"/>
            </a:xfrm>
          </p:grpSpPr>
          <p:grpSp>
            <p:nvGrpSpPr>
              <p:cNvPr id="25609" name="Group 11"/>
              <p:cNvGrpSpPr>
                <a:grpSpLocks/>
              </p:cNvGrpSpPr>
              <p:nvPr/>
            </p:nvGrpSpPr>
            <p:grpSpPr bwMode="auto">
              <a:xfrm>
                <a:off x="385" y="527"/>
                <a:ext cx="5126" cy="3402"/>
                <a:chOff x="385" y="527"/>
                <a:chExt cx="5126" cy="3402"/>
              </a:xfrm>
            </p:grpSpPr>
            <p:pic>
              <p:nvPicPr>
                <p:cNvPr id="25611" name="Picture 4" descr="1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85" y="527"/>
                  <a:ext cx="1225" cy="16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612" name="Picture 5" descr="2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1655" y="527"/>
                  <a:ext cx="1996" cy="16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613" name="Picture 6" descr="3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3787" y="572"/>
                  <a:ext cx="1724" cy="1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614" name="Picture 7" descr="4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385" y="2341"/>
                  <a:ext cx="1357" cy="15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615" name="Picture 9" descr="8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791" y="2341"/>
                  <a:ext cx="1947" cy="15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25610" name="Picture 10" descr="liggend07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3787" y="2341"/>
                <a:ext cx="1724" cy="1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5606" name="Rectangle 54"/>
            <p:cNvSpPr>
              <a:spLocks noChangeArrowheads="1"/>
            </p:cNvSpPr>
            <p:nvPr/>
          </p:nvSpPr>
          <p:spPr bwMode="auto">
            <a:xfrm>
              <a:off x="340" y="2160"/>
              <a:ext cx="1496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tr-TR" sz="1100" b="1">
                  <a:solidFill>
                    <a:srgbClr val="0066FF"/>
                  </a:solidFill>
                  <a:latin typeface="Times New Roman" pitchFamily="18" charset="0"/>
                </a:rPr>
                <a:t>Bioreactor;tissue culture containers</a:t>
              </a:r>
              <a:endParaRPr lang="en-US" sz="1100" b="1">
                <a:solidFill>
                  <a:srgbClr val="0066FF"/>
                </a:solidFill>
                <a:latin typeface="Times New Roman" pitchFamily="18" charset="0"/>
              </a:endParaRPr>
            </a:p>
          </p:txBody>
        </p:sp>
        <p:sp>
          <p:nvSpPr>
            <p:cNvPr id="25607" name="Rectangle 55"/>
            <p:cNvSpPr>
              <a:spLocks noChangeArrowheads="1"/>
            </p:cNvSpPr>
            <p:nvPr/>
          </p:nvSpPr>
          <p:spPr bwMode="auto">
            <a:xfrm>
              <a:off x="1927" y="2160"/>
              <a:ext cx="1905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tr-TR" sz="1100" b="1">
                  <a:solidFill>
                    <a:srgbClr val="0066FF"/>
                  </a:solidFill>
                  <a:latin typeface="Times New Roman" pitchFamily="18" charset="0"/>
                </a:rPr>
                <a:t>Automated culture system</a:t>
              </a:r>
              <a:endParaRPr lang="en-US" sz="1100" b="1">
                <a:solidFill>
                  <a:srgbClr val="0066FF"/>
                </a:solidFill>
                <a:latin typeface="Times New Roman" pitchFamily="18" charset="0"/>
              </a:endParaRPr>
            </a:p>
          </p:txBody>
        </p:sp>
        <p:sp>
          <p:nvSpPr>
            <p:cNvPr id="25608" name="Rectangle 56"/>
            <p:cNvSpPr>
              <a:spLocks noChangeArrowheads="1"/>
            </p:cNvSpPr>
            <p:nvPr/>
          </p:nvSpPr>
          <p:spPr bwMode="auto">
            <a:xfrm>
              <a:off x="3878" y="2160"/>
              <a:ext cx="1905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tr-TR" sz="1100" b="1">
                  <a:solidFill>
                    <a:srgbClr val="0066FF"/>
                  </a:solidFill>
                  <a:latin typeface="Times New Roman" pitchFamily="18" charset="0"/>
                </a:rPr>
                <a:t>The design of separate compartments</a:t>
              </a:r>
              <a:endParaRPr lang="en-US" sz="1100" b="1">
                <a:solidFill>
                  <a:srgbClr val="0066FF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ChangeArrowheads="1"/>
          </p:cNvSpPr>
          <p:nvPr/>
        </p:nvSpPr>
        <p:spPr bwMode="auto">
          <a:xfrm>
            <a:off x="1000125" y="428625"/>
            <a:ext cx="73279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r-TR" sz="3200" b="1">
                <a:solidFill>
                  <a:srgbClr val="3366FF"/>
                </a:solidFill>
                <a:latin typeface="Times New Roman" pitchFamily="18" charset="0"/>
              </a:rPr>
              <a:t>WHAT IS MICROGRAFTING?</a:t>
            </a:r>
          </a:p>
        </p:txBody>
      </p:sp>
      <p:pic>
        <p:nvPicPr>
          <p:cNvPr id="26626" name="3 Resim" descr="Figure_2 Y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1143000"/>
            <a:ext cx="72771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7 Resim" descr="ITCL12s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88913"/>
            <a:ext cx="7993063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684213" y="6130925"/>
            <a:ext cx="80645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buFont typeface="Symbol" pitchFamily="18" charset="2"/>
              <a:buNone/>
              <a:tabLst>
                <a:tab pos="457200" algn="l"/>
              </a:tabLst>
            </a:pPr>
            <a:r>
              <a:rPr lang="tr-TR" sz="1600" b="1">
                <a:solidFill>
                  <a:srgbClr val="3366FF"/>
                </a:solidFill>
                <a:latin typeface="Times New Roman" pitchFamily="18" charset="0"/>
              </a:rPr>
              <a:t>The thin cell layer (TCL) system consists of explants of  small size excised from different plant organs either longitudinally (lTCL) or transversally (tTCL)</a:t>
            </a:r>
            <a:r>
              <a:rPr lang="tr-TR">
                <a:solidFill>
                  <a:srgbClr val="3366FF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3366FF"/>
                </a:solidFill>
                <a:latin typeface="Times New Roman" pitchFamily="18" charset="0"/>
              </a:rPr>
              <a:t>PHOTOAUTOTROPH</a:t>
            </a:r>
            <a:r>
              <a:rPr lang="tr-TR" sz="3200" b="1" smtClean="0">
                <a:solidFill>
                  <a:srgbClr val="3366FF"/>
                </a:solidFill>
                <a:latin typeface="Times New Roman" pitchFamily="18" charset="0"/>
              </a:rPr>
              <a:t>I</a:t>
            </a:r>
            <a:r>
              <a:rPr lang="en-US" sz="3200" b="1" smtClean="0">
                <a:solidFill>
                  <a:srgbClr val="3366FF"/>
                </a:solidFill>
                <a:latin typeface="Times New Roman" pitchFamily="18" charset="0"/>
              </a:rPr>
              <a:t>C CULTURE</a:t>
            </a:r>
          </a:p>
        </p:txBody>
      </p:sp>
      <p:pic>
        <p:nvPicPr>
          <p:cNvPr id="28674" name="Picture 4" descr="Fotoototropik cul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855663"/>
            <a:ext cx="7056437" cy="573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Grp="1"/>
          </p:cNvSpPr>
          <p:nvPr>
            <p:ph idx="1"/>
          </p:nvPr>
        </p:nvSpPr>
        <p:spPr>
          <a:xfrm>
            <a:off x="323850" y="809625"/>
            <a:ext cx="8605838" cy="60483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tr-TR" sz="2400" b="1" dirty="0" smtClean="0">
                <a:solidFill>
                  <a:srgbClr val="3366FF"/>
                </a:solidFill>
              </a:rPr>
              <a:t>Through micropropagation, it is now possible to provide clean and uniform planting materials in plantations  for several plant species such as </a:t>
            </a:r>
            <a:r>
              <a:rPr lang="tr-TR" sz="2400" b="1" i="1" dirty="0" smtClean="0">
                <a:solidFill>
                  <a:srgbClr val="FF0000"/>
                </a:solidFill>
              </a:rPr>
              <a:t>oil palm, plantain, pine, banana, abaca, date, rubber tree; field crops – eggplant, jojoba, pineapple, tomato; root crops – cassava, yam, sweet potato; and many ornamental plants such as orchids and anthuriums </a:t>
            </a:r>
            <a:endParaRPr lang="en-US" sz="2400" b="1" i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tr-TR" sz="2400" b="1" dirty="0" smtClean="0">
                <a:solidFill>
                  <a:srgbClr val="3366FF"/>
                </a:solidFill>
                <a:latin typeface="Times New Roman" pitchFamily="18" charset="0"/>
              </a:rPr>
              <a:t>Bioreactor cultures are being established in several commercial laboratories for </a:t>
            </a:r>
            <a:r>
              <a:rPr lang="tr-TR" sz="2400" b="1" dirty="0" smtClean="0">
                <a:solidFill>
                  <a:srgbClr val="3366FF"/>
                </a:solidFill>
              </a:rPr>
              <a:t>micropropagation of</a:t>
            </a:r>
            <a:endParaRPr lang="tr-TR" sz="2400" b="1" dirty="0" smtClean="0">
              <a:solidFill>
                <a:srgbClr val="3366FF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</a:rPr>
              <a:t>	ferns, spathiphylum, philodendron, banana, potato, lilies, poinsettia, sugar-cane, and some forest tree species such as eucalyptus, poplar, and early stages of conifer somatic embryos </a:t>
            </a:r>
            <a:r>
              <a:rPr lang="tr-TR" sz="2400" b="1" dirty="0" smtClean="0">
                <a:solidFill>
                  <a:srgbClr val="3366FF"/>
                </a:solidFill>
                <a:latin typeface="Times New Roman" pitchFamily="18" charset="0"/>
              </a:rPr>
              <a:t>And plant products, pharmaceuticals, food ingredients and cosmetics</a:t>
            </a:r>
            <a:r>
              <a:rPr lang="tr-TR" sz="2400" dirty="0" smtClean="0">
                <a:solidFill>
                  <a:srgbClr val="3366FF"/>
                </a:solidFill>
                <a:latin typeface="Times New Roman" pitchFamily="18" charset="0"/>
              </a:rPr>
              <a:t> </a:t>
            </a:r>
            <a:r>
              <a:rPr lang="tr-TR" sz="2400" b="1" i="1" dirty="0" smtClean="0">
                <a:solidFill>
                  <a:srgbClr val="3366FF"/>
                </a:solidFill>
              </a:rPr>
              <a:t> </a:t>
            </a:r>
            <a:endParaRPr lang="en-US" sz="2400" b="1" i="1" dirty="0" smtClean="0">
              <a:solidFill>
                <a:srgbClr val="3366FF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tr-TR" sz="2400" b="1" dirty="0" smtClean="0">
                <a:solidFill>
                  <a:srgbClr val="3366FF"/>
                </a:solidFill>
                <a:latin typeface="Times New Roman" pitchFamily="18" charset="0"/>
              </a:rPr>
              <a:t>Micrografted seedlings are commercialised to avoid the serious crop loss caused by infection of soil-borne diseases for 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</a:rPr>
              <a:t>fruit trees and  several vegetables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tr-TR" sz="2400" b="1" dirty="0" smtClean="0">
              <a:solidFill>
                <a:srgbClr val="0066FF"/>
              </a:solidFill>
              <a:latin typeface="Times New Roman" pitchFamily="18" charset="0"/>
            </a:endParaRPr>
          </a:p>
        </p:txBody>
      </p:sp>
      <p:sp>
        <p:nvSpPr>
          <p:cNvPr id="29698" name="Text Box 6"/>
          <p:cNvSpPr txBox="1">
            <a:spLocks noChangeArrowheads="1"/>
          </p:cNvSpPr>
          <p:nvPr/>
        </p:nvSpPr>
        <p:spPr bwMode="auto">
          <a:xfrm>
            <a:off x="179388" y="115888"/>
            <a:ext cx="89646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3366FF"/>
                </a:solidFill>
                <a:latin typeface="Times New Roman" pitchFamily="18" charset="0"/>
              </a:rPr>
              <a:t>APPLICATIONS OF </a:t>
            </a:r>
            <a:r>
              <a:rPr lang="tr-TR" sz="2800" b="1">
                <a:solidFill>
                  <a:srgbClr val="3366FF"/>
                </a:solidFill>
                <a:latin typeface="Times New Roman" pitchFamily="18" charset="0"/>
              </a:rPr>
              <a:t>MICROPROPAGATION</a:t>
            </a:r>
            <a:endParaRPr lang="en-US" sz="2800" b="1">
              <a:solidFill>
                <a:srgbClr val="3366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655272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</a:rPr>
              <a:t>Transverse thin layer section </a:t>
            </a:r>
            <a:r>
              <a:rPr lang="en-US" sz="2800" b="1" dirty="0">
                <a:solidFill>
                  <a:srgbClr val="3366FF"/>
                </a:solidFill>
                <a:latin typeface="Times New Roman" pitchFamily="18" charset="0"/>
              </a:rPr>
              <a:t>technology may be ideal for </a:t>
            </a:r>
            <a:r>
              <a:rPr lang="tr-TR" sz="2800" b="1" dirty="0">
                <a:solidFill>
                  <a:srgbClr val="3366FF"/>
                </a:solidFill>
                <a:latin typeface="Times New Roman" pitchFamily="18" charset="0"/>
              </a:rPr>
              <a:t>large scale </a:t>
            </a:r>
            <a:r>
              <a:rPr lang="en-US" sz="2800" b="1" dirty="0" err="1">
                <a:solidFill>
                  <a:srgbClr val="3366FF"/>
                </a:solidFill>
                <a:latin typeface="Times New Roman" pitchFamily="18" charset="0"/>
              </a:rPr>
              <a:t>micropropagation</a:t>
            </a:r>
            <a:r>
              <a:rPr lang="en-US" sz="2800" b="1" dirty="0">
                <a:solidFill>
                  <a:srgbClr val="3366FF"/>
                </a:solidFill>
                <a:latin typeface="Times New Roman" pitchFamily="18" charset="0"/>
              </a:rPr>
              <a:t> of ornamental plants</a:t>
            </a:r>
            <a:r>
              <a:rPr lang="tr-TR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66FF"/>
                </a:solidFill>
                <a:latin typeface="Times New Roman" pitchFamily="18" charset="0"/>
              </a:rPr>
              <a:t>Photoautotrophic 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</a:rPr>
              <a:t>flow-through </a:t>
            </a:r>
            <a:r>
              <a:rPr lang="en-US" sz="2800" b="1" dirty="0">
                <a:solidFill>
                  <a:srgbClr val="3366FF"/>
                </a:solidFill>
                <a:latin typeface="Times New Roman" pitchFamily="18" charset="0"/>
              </a:rPr>
              <a:t>systems for enhanced </a:t>
            </a:r>
            <a:r>
              <a:rPr lang="en-US" sz="2800" b="1" dirty="0" err="1">
                <a:solidFill>
                  <a:srgbClr val="3366FF"/>
                </a:solidFill>
                <a:latin typeface="Times New Roman" pitchFamily="18" charset="0"/>
              </a:rPr>
              <a:t>micropropagation</a:t>
            </a:r>
            <a:r>
              <a:rPr lang="tr-TR" sz="2800" b="1" dirty="0">
                <a:solidFill>
                  <a:srgbClr val="3366FF"/>
                </a:solidFill>
                <a:latin typeface="Times New Roman" pitchFamily="18" charset="0"/>
              </a:rPr>
              <a:t> for </a:t>
            </a:r>
            <a:r>
              <a:rPr lang="tr-TR" sz="2800" b="1" i="1" dirty="0">
                <a:solidFill>
                  <a:srgbClr val="3366FF"/>
                </a:solidFill>
                <a:latin typeface="Times New Roman" pitchFamily="18" charset="0"/>
              </a:rPr>
              <a:t>Gerbera; Hypericum, </a:t>
            </a:r>
            <a:r>
              <a:rPr lang="tr-TR" sz="2800" b="1" i="1" dirty="0">
                <a:solidFill>
                  <a:srgbClr val="0066FF"/>
                </a:solidFill>
                <a:latin typeface="Times New Roman" pitchFamily="18" charset="0"/>
              </a:rPr>
              <a:t>Myrtus communis, Momordica grosvenori, </a:t>
            </a:r>
            <a:r>
              <a:rPr lang="tr-TR" sz="2800" b="1" i="1" dirty="0" smtClean="0">
                <a:solidFill>
                  <a:srgbClr val="0066FF"/>
                </a:solidFill>
                <a:latin typeface="Times New Roman" pitchFamily="18" charset="0"/>
              </a:rPr>
              <a:t>Eucalyptus</a:t>
            </a:r>
            <a:endParaRPr lang="tr-TR" sz="28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tr-TR" sz="2800" b="1" dirty="0">
                <a:solidFill>
                  <a:srgbClr val="3366FF"/>
                </a:solidFill>
                <a:latin typeface="Times New Roman" pitchFamily="18" charset="0"/>
              </a:rPr>
              <a:t>The development of transgenic methods and the growth of agricultural biotechnology started during the 1980s and the global biotech crophas increased hundred million of hectares area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tr-TR" sz="2800" b="1" dirty="0" smtClean="0">
                <a:solidFill>
                  <a:srgbClr val="3366FF"/>
                </a:solidFill>
                <a:latin typeface="Times New Roman" pitchFamily="18" charset="0"/>
              </a:rPr>
              <a:t>Efficient </a:t>
            </a:r>
            <a:r>
              <a:rPr lang="tr-TR" sz="2800" b="1" dirty="0">
                <a:solidFill>
                  <a:srgbClr val="3366FF"/>
                </a:solidFill>
                <a:latin typeface="Times New Roman" pitchFamily="18" charset="0"/>
              </a:rPr>
              <a:t>doubled haploid </a:t>
            </a:r>
            <a:r>
              <a:rPr lang="tr-TR" sz="2800" b="1" dirty="0">
                <a:solidFill>
                  <a:srgbClr val="0066FF"/>
                </a:solidFill>
                <a:latin typeface="Times New Roman" pitchFamily="18" charset="0"/>
              </a:rPr>
              <a:t>technology enables breeders to reduce the time and  the cost of new cultivar development relative  to conventional breeding practices.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tr-TR" b="1" dirty="0">
              <a:solidFill>
                <a:srgbClr val="0066FF"/>
              </a:solidFill>
              <a:latin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739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/>
          <p:cNvSpPr>
            <a:spLocks noGrp="1"/>
          </p:cNvSpPr>
          <p:nvPr>
            <p:ph idx="1"/>
          </p:nvPr>
        </p:nvSpPr>
        <p:spPr>
          <a:xfrm>
            <a:off x="755576" y="1196752"/>
            <a:ext cx="8107362" cy="4730750"/>
          </a:xfrm>
        </p:spPr>
        <p:txBody>
          <a:bodyPr/>
          <a:lstStyle/>
          <a:p>
            <a:r>
              <a:rPr lang="tr-TR" sz="2800" b="1" dirty="0" smtClean="0">
                <a:latin typeface="Times New Roman" pitchFamily="18" charset="0"/>
              </a:rPr>
              <a:t>Adaptation of tissue culture technology to more species </a:t>
            </a:r>
          </a:p>
          <a:p>
            <a:r>
              <a:rPr lang="tr-TR" sz="2800" b="1" dirty="0" smtClean="0">
                <a:latin typeface="Times New Roman" pitchFamily="18" charset="0"/>
              </a:rPr>
              <a:t>Fast and mass propagation of transformed plants with</a:t>
            </a:r>
            <a:r>
              <a:rPr lang="en-US" sz="2800" b="1" dirty="0" smtClean="0">
                <a:latin typeface="Times New Roman" pitchFamily="18" charset="0"/>
              </a:rPr>
              <a:t> “designer genes” </a:t>
            </a:r>
            <a:r>
              <a:rPr lang="tr-TR" sz="2800" b="1" dirty="0" smtClean="0">
                <a:latin typeface="Times New Roman" pitchFamily="18" charset="0"/>
              </a:rPr>
              <a:t> </a:t>
            </a:r>
          </a:p>
          <a:p>
            <a:r>
              <a:rPr lang="tr-TR" sz="2800" b="1" dirty="0" smtClean="0">
                <a:latin typeface="Times New Roman" pitchFamily="18" charset="0"/>
              </a:rPr>
              <a:t>Chloroplast transformation methods </a:t>
            </a:r>
          </a:p>
          <a:p>
            <a:r>
              <a:rPr lang="en-US" sz="2800" b="1" dirty="0" smtClean="0">
                <a:latin typeface="Times New Roman" pitchFamily="18" charset="0"/>
              </a:rPr>
              <a:t>Efficient, computer-controlled flow-through systems </a:t>
            </a:r>
            <a:r>
              <a:rPr lang="tr-TR" sz="2800" b="1" dirty="0" smtClean="0">
                <a:latin typeface="Times New Roman" pitchFamily="18" charset="0"/>
              </a:rPr>
              <a:t>to cut down the labor cost 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endParaRPr lang="tr-TR" sz="2800" b="1" dirty="0" smtClean="0">
              <a:latin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</a:rPr>
              <a:t>Mass production of plant constituents </a:t>
            </a:r>
            <a:endParaRPr lang="tr-TR" sz="2800" b="1" dirty="0" smtClean="0">
              <a:latin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</a:rPr>
              <a:t>New technologies</a:t>
            </a:r>
            <a:endParaRPr lang="tr-TR" sz="2800" b="1" dirty="0" smtClean="0">
              <a:latin typeface="Times New Roman" pitchFamily="18" charset="0"/>
            </a:endParaRPr>
          </a:p>
        </p:txBody>
      </p:sp>
      <p:sp>
        <p:nvSpPr>
          <p:cNvPr id="30722" name="Text Box 6"/>
          <p:cNvSpPr txBox="1">
            <a:spLocks noChangeArrowheads="1"/>
          </p:cNvSpPr>
          <p:nvPr/>
        </p:nvSpPr>
        <p:spPr bwMode="auto">
          <a:xfrm>
            <a:off x="179388" y="405606"/>
            <a:ext cx="89646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3366FF"/>
                </a:solidFill>
                <a:latin typeface="Times New Roman" pitchFamily="18" charset="0"/>
              </a:rPr>
              <a:t>WHAT’S IN THE</a:t>
            </a:r>
            <a:r>
              <a:rPr lang="tr-TR" sz="3200" b="1" dirty="0">
                <a:solidFill>
                  <a:srgbClr val="3366FF"/>
                </a:solidFill>
                <a:latin typeface="Times New Roman" pitchFamily="18" charset="0"/>
              </a:rPr>
              <a:t> </a:t>
            </a:r>
            <a:r>
              <a:rPr lang="en-US" sz="3200" b="1" dirty="0">
                <a:solidFill>
                  <a:srgbClr val="3366FF"/>
                </a:solidFill>
                <a:latin typeface="Times New Roman" pitchFamily="18" charset="0"/>
              </a:rPr>
              <a:t>FUTURE</a:t>
            </a:r>
            <a:endParaRPr lang="tr-TR" sz="3200" b="1" dirty="0">
              <a:solidFill>
                <a:srgbClr val="3366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 descr="21_05-TotipotentPlantCell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75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5058</TotalTime>
  <Words>710</Words>
  <Application>Microsoft Office PowerPoint</Application>
  <PresentationFormat>On-screen Show (4:3)</PresentationFormat>
  <Paragraphs>68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Ofis Teması</vt:lpstr>
      <vt:lpstr>Plant tIssue culture</vt:lpstr>
      <vt:lpstr>MICROPROPAGATION IN BIOREACTORS</vt:lpstr>
      <vt:lpstr>PowerPoint Presentation</vt:lpstr>
      <vt:lpstr>PowerPoint Presentation</vt:lpstr>
      <vt:lpstr>PHOTOAUTOTROPHIC CULTURE</vt:lpstr>
      <vt:lpstr>PowerPoint Presentation</vt:lpstr>
      <vt:lpstr>PowerPoint Presentation</vt:lpstr>
      <vt:lpstr>PowerPoint Presentation</vt:lpstr>
      <vt:lpstr>PowerPoint Presentation</vt:lpstr>
      <vt:lpstr>Microcutting propagation</vt:lpstr>
      <vt:lpstr> Plant Tissue Culturing  (micropropagating steps) </vt:lpstr>
      <vt:lpstr>Stage I:</vt:lpstr>
      <vt:lpstr>Stage II: </vt:lpstr>
      <vt:lpstr>Stage III: </vt:lpstr>
      <vt:lpstr>PowerPoint Presentation</vt:lpstr>
      <vt:lpstr>Stage IV: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tIssue culture technIques—Tools In plant mIcropropagatIon</dc:title>
  <dc:creator>PC1</dc:creator>
  <cp:lastModifiedBy>Mamdouh Nematalla</cp:lastModifiedBy>
  <cp:revision>295</cp:revision>
  <dcterms:created xsi:type="dcterms:W3CDTF">2011-08-19T12:59:46Z</dcterms:created>
  <dcterms:modified xsi:type="dcterms:W3CDTF">2020-03-15T21:00:45Z</dcterms:modified>
</cp:coreProperties>
</file>