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3161-DC24-4E06-A4F7-18B2B39BD9F6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E98D-E0DC-4D1A-8870-31B69EBFE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3161-DC24-4E06-A4F7-18B2B39BD9F6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E98D-E0DC-4D1A-8870-31B69EBFE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3161-DC24-4E06-A4F7-18B2B39BD9F6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E98D-E0DC-4D1A-8870-31B69EBFE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3161-DC24-4E06-A4F7-18B2B39BD9F6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E98D-E0DC-4D1A-8870-31B69EBFE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3161-DC24-4E06-A4F7-18B2B39BD9F6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E98D-E0DC-4D1A-8870-31B69EBFE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3161-DC24-4E06-A4F7-18B2B39BD9F6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E98D-E0DC-4D1A-8870-31B69EBFE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3161-DC24-4E06-A4F7-18B2B39BD9F6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E98D-E0DC-4D1A-8870-31B69EBFE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3161-DC24-4E06-A4F7-18B2B39BD9F6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E98D-E0DC-4D1A-8870-31B69EBFE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3161-DC24-4E06-A4F7-18B2B39BD9F6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E98D-E0DC-4D1A-8870-31B69EBFE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3161-DC24-4E06-A4F7-18B2B39BD9F6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E98D-E0DC-4D1A-8870-31B69EBFE5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3161-DC24-4E06-A4F7-18B2B39BD9F6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C0E98D-E0DC-4D1A-8870-31B69EBFE5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BC0E98D-E0DC-4D1A-8870-31B69EBFE5A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3D13161-DC24-4E06-A4F7-18B2B39BD9F6}" type="datetimeFigureOut">
              <a:rPr lang="en-US" smtClean="0"/>
              <a:t>21-Mar-20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LECTURE 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CORRELATION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50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835"/>
          <a:stretch/>
        </p:blipFill>
        <p:spPr bwMode="auto">
          <a:xfrm>
            <a:off x="609600" y="1828800"/>
            <a:ext cx="7924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71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 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571625"/>
            <a:ext cx="65151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745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</a:t>
            </a:r>
            <a:r>
              <a:rPr lang="ar-SA" dirty="0"/>
              <a:t>التكرارات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5"/>
          <a:stretch/>
        </p:blipFill>
        <p:spPr bwMode="auto">
          <a:xfrm>
            <a:off x="228600" y="1676400"/>
            <a:ext cx="8699310" cy="413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478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62927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91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geomean</a:t>
            </a:r>
            <a:r>
              <a:rPr lang="en-US" dirty="0"/>
              <a:t> </a:t>
            </a:r>
            <a:r>
              <a:rPr lang="ar-SA" dirty="0"/>
              <a:t>المتوسط الهندسي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=GEOMEAN(Number1,NUMBER2, …)</a:t>
            </a:r>
          </a:p>
          <a:p>
            <a:r>
              <a:rPr lang="en-US" dirty="0"/>
              <a:t>Ex:  =GEOMEAN(A2:A11)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53607"/>
            <a:ext cx="42862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 descr="Image result for geometric mean formul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29247" r="29111" b="31373"/>
          <a:stretch/>
        </p:blipFill>
        <p:spPr bwMode="auto">
          <a:xfrm>
            <a:off x="3172690" y="3733800"/>
            <a:ext cx="5971309" cy="293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014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HARMEAN </a:t>
            </a:r>
            <a:r>
              <a:rPr lang="ar-SA" dirty="0"/>
              <a:t>المتوسط التوافقي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9"/>
          <a:stretch/>
        </p:blipFill>
        <p:spPr bwMode="auto">
          <a:xfrm>
            <a:off x="628650" y="2209800"/>
            <a:ext cx="6362700" cy="176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600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=HARMEAN(Number1, Number2, …)</a:t>
            </a:r>
          </a:p>
        </p:txBody>
      </p:sp>
      <p:sp>
        <p:nvSpPr>
          <p:cNvPr id="5" name="AutoShape 2" descr="{\displaystyle H={\frac {n}{{\frac {1}{x_{1}}}+{\frac {1}{x_{2}}}+\cdots +{\frac {1}{x_{n}}}}}={\frac {n}{\sum \limits _{i=1}^{n}{\frac {1}{x_{i}}}}}=\left({\frac {\sum \limits _{i=1}^{n}x_{i}^{-1}}{n}}\right)^{-1}.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{\displaystyle H={\frac {n}{{\frac {1}{x_{1}}}+{\frac {1}{x_{2}}}+\cdots +{\frac {1}{x_{n}}}}}={\frac {n}{\sum \limits _{i=1}^{n}{\frac {1}{x_{i}}}}}=\left({\frac {\sum \limits _{i=1}^{n}x_{i}^{-1}}{n}}\right)^{-1}.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20349" r="55111" b="66667"/>
          <a:stretch/>
        </p:blipFill>
        <p:spPr bwMode="auto">
          <a:xfrm>
            <a:off x="1856509" y="4738254"/>
            <a:ext cx="6753128" cy="164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132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المتوسط الحسابي للبيانات المجمعة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752" y="1371600"/>
            <a:ext cx="8503920" cy="4572000"/>
          </a:xfrm>
        </p:spPr>
        <p:txBody>
          <a:bodyPr/>
          <a:lstStyle/>
          <a:p>
            <a:r>
              <a:rPr lang="en-US" b="1" dirty="0"/>
              <a:t>Example:</a:t>
            </a:r>
          </a:p>
          <a:p>
            <a:r>
              <a:rPr lang="en-US" dirty="0"/>
              <a:t>Calculate the mean for the following data: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4" b="1"/>
          <a:stretch/>
        </p:blipFill>
        <p:spPr bwMode="auto">
          <a:xfrm>
            <a:off x="1676400" y="2362200"/>
            <a:ext cx="6000750" cy="199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2"/>
          <a:stretch/>
        </p:blipFill>
        <p:spPr bwMode="auto">
          <a:xfrm>
            <a:off x="1076325" y="4267200"/>
            <a:ext cx="6619875" cy="256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043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34" y="2119313"/>
            <a:ext cx="4933291" cy="344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204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Calculations by Excel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Iteration</a:t>
            </a:r>
            <a:r>
              <a:rPr lang="en-US" sz="2400" dirty="0"/>
              <a:t> means repetition of certain activities .</a:t>
            </a:r>
          </a:p>
          <a:p>
            <a:r>
              <a:rPr lang="en-US" sz="2400" dirty="0"/>
              <a:t>The iteration in mathematics and numerical methods is a process of applying a function </a:t>
            </a:r>
            <a:r>
              <a:rPr lang="en-US" sz="2400" b="1" dirty="0"/>
              <a:t>f </a:t>
            </a:r>
            <a:r>
              <a:rPr lang="en-US" sz="2400" dirty="0"/>
              <a:t>repeatedly, using the output value </a:t>
            </a:r>
            <a:r>
              <a:rPr lang="en-US" sz="2400" i="1" dirty="0"/>
              <a:t>x</a:t>
            </a:r>
            <a:r>
              <a:rPr lang="en-US" sz="2400" i="1" baseline="-25000" dirty="0"/>
              <a:t>n</a:t>
            </a:r>
            <a:r>
              <a:rPr lang="en-US" sz="2400" baseline="-25000" dirty="0"/>
              <a:t>+1</a:t>
            </a:r>
            <a:r>
              <a:rPr lang="en-US" sz="2400" dirty="0"/>
              <a:t> of the function as input argument 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n</a:t>
            </a:r>
            <a:r>
              <a:rPr lang="en-US" sz="2400" i="1" dirty="0"/>
              <a:t> </a:t>
            </a:r>
            <a:r>
              <a:rPr lang="en-US" sz="2400" dirty="0"/>
              <a:t>of the function in the next step. </a:t>
            </a:r>
          </a:p>
          <a:p>
            <a:r>
              <a:rPr lang="en-US" sz="2400" dirty="0"/>
              <a:t>This can be written by mathematical formula:</a:t>
            </a:r>
          </a:p>
          <a:p>
            <a:r>
              <a:rPr lang="en-US" sz="2400" i="1" dirty="0"/>
              <a:t>x</a:t>
            </a:r>
            <a:r>
              <a:rPr lang="en-US" sz="2400" i="1" baseline="-25000" dirty="0"/>
              <a:t>n</a:t>
            </a:r>
            <a:r>
              <a:rPr lang="en-US" sz="2400" baseline="-25000" dirty="0"/>
              <a:t>+1</a:t>
            </a:r>
            <a:r>
              <a:rPr lang="en-US" sz="2400" dirty="0"/>
              <a:t>=f(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n</a:t>
            </a:r>
            <a:r>
              <a:rPr lang="en-US" sz="2400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24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Calculations by Excel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Examples of circular reference in MS Excel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46577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93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Correlation Coefficient</a:t>
            </a:r>
            <a:endParaRPr lang="en-US" b="1" dirty="0"/>
          </a:p>
          <a:p>
            <a:r>
              <a:rPr lang="en-GB" dirty="0"/>
              <a:t>The Correlation Coefficient is calculated according to the following formula: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=CORREL(array1, array2)</a:t>
            </a:r>
          </a:p>
          <a:p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Example:    </a:t>
            </a:r>
            <a:r>
              <a:rPr lang="en-GB" dirty="0">
                <a:solidFill>
                  <a:srgbClr val="0070C0"/>
                </a:solidFill>
              </a:rPr>
              <a:t>=CORREL({3,2,4,5,6},{9,7,12,15,17})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17" y="2590800"/>
            <a:ext cx="4079099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109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Calculations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7738" r="20574" b="7838"/>
          <a:stretch/>
        </p:blipFill>
        <p:spPr bwMode="auto">
          <a:xfrm>
            <a:off x="304800" y="76200"/>
            <a:ext cx="8686799" cy="663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648199" y="1066800"/>
            <a:ext cx="1219201" cy="76200"/>
          </a:xfrm>
          <a:prstGeom prst="straightConnector1">
            <a:avLst/>
          </a:prstGeom>
          <a:ln w="825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01456" y="1951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iterative calculation can be enabled in the ”Excel Options“ dialog box</a:t>
            </a:r>
          </a:p>
        </p:txBody>
      </p:sp>
    </p:spTree>
    <p:extLst>
      <p:ext uri="{BB962C8B-B14F-4D97-AF65-F5344CB8AC3E}">
        <p14:creationId xmlns:p14="http://schemas.microsoft.com/office/powerpoint/2010/main" val="1102389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Calculations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i="1" dirty="0"/>
              <a:t>Maximum Change</a:t>
            </a:r>
            <a:r>
              <a:rPr lang="en-US" dirty="0"/>
              <a:t>” sets the accuracy of the iterative calculation - the value of the cell before and after the iteration is compared. </a:t>
            </a:r>
          </a:p>
          <a:p>
            <a:r>
              <a:rPr lang="en-US" dirty="0"/>
              <a:t>If the absolute difference of the both values is smaller than the accuracy of the calculation, the iteration is stopped.</a:t>
            </a:r>
          </a:p>
          <a:p>
            <a:r>
              <a:rPr lang="en-US" dirty="0"/>
              <a:t>The default value of “</a:t>
            </a:r>
            <a:r>
              <a:rPr lang="en-US" i="1" dirty="0"/>
              <a:t>Maximum Iterations</a:t>
            </a:r>
            <a:r>
              <a:rPr lang="en-US" dirty="0"/>
              <a:t>” is set to 100 and the default value of “</a:t>
            </a:r>
            <a:r>
              <a:rPr lang="en-US" i="1" dirty="0"/>
              <a:t>Maximum Change</a:t>
            </a:r>
            <a:r>
              <a:rPr lang="en-US" dirty="0"/>
              <a:t>” is set to 0.001.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86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Calculations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7" r="46455" b="56944"/>
          <a:stretch/>
        </p:blipFill>
        <p:spPr bwMode="auto">
          <a:xfrm>
            <a:off x="228600" y="1676400"/>
            <a:ext cx="864000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492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Calculations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of Iterative Calculations: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1" r="66646" b="55606"/>
          <a:stretch/>
        </p:blipFill>
        <p:spPr bwMode="auto">
          <a:xfrm>
            <a:off x="1066800" y="2286000"/>
            <a:ext cx="6612983" cy="301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25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table shows the degrees of 8 students in Statistics and Math is there any relationship between the student degrees in both subjects?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60769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25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623888"/>
            <a:ext cx="598170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88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Example-Rank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Find X ranks for the following values: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 r="19836" b="73548"/>
          <a:stretch/>
        </p:blipFill>
        <p:spPr bwMode="auto">
          <a:xfrm>
            <a:off x="1891846" y="1981200"/>
            <a:ext cx="4291240" cy="102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1" r="21733"/>
          <a:stretch/>
        </p:blipFill>
        <p:spPr bwMode="auto">
          <a:xfrm>
            <a:off x="2362200" y="3074309"/>
            <a:ext cx="4189640" cy="378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61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Example-Rank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7" r="13058" b="18686"/>
          <a:stretch/>
        </p:blipFill>
        <p:spPr bwMode="auto">
          <a:xfrm>
            <a:off x="5334000" y="1400629"/>
            <a:ext cx="3726543" cy="100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8" y="2175823"/>
            <a:ext cx="56388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27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Find Rank correlation coefficients </a:t>
            </a:r>
            <a:r>
              <a:rPr lang="ar-SA" sz="2400" dirty="0"/>
              <a:t> معامل ارتباط الرتب</a:t>
            </a:r>
            <a:r>
              <a:rPr lang="en-US" sz="2400" dirty="0"/>
              <a:t>for student degrees for statistics and Math: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50000" r="2136"/>
          <a:stretch/>
        </p:blipFill>
        <p:spPr bwMode="auto">
          <a:xfrm>
            <a:off x="1" y="2667000"/>
            <a:ext cx="9144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52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747838"/>
            <a:ext cx="6453188" cy="398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46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Correlation Coefficients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Find Rank correlation coefficients </a:t>
            </a:r>
            <a:r>
              <a:rPr lang="ar-SA" sz="2400" dirty="0"/>
              <a:t> معامل ارتباط الرتب</a:t>
            </a:r>
            <a:r>
              <a:rPr lang="en-US" sz="2400" dirty="0"/>
              <a:t>for student degrees for statistics and Math shown in the table: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30237" r="9118"/>
          <a:stretch/>
        </p:blipFill>
        <p:spPr bwMode="auto">
          <a:xfrm>
            <a:off x="2438400" y="2446111"/>
            <a:ext cx="5384800" cy="144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2" r="2155" b="55400"/>
          <a:stretch/>
        </p:blipFill>
        <p:spPr bwMode="auto">
          <a:xfrm>
            <a:off x="-29029" y="3799114"/>
            <a:ext cx="9231085" cy="305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265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</TotalTime>
  <Words>330</Words>
  <Application>Microsoft Office PowerPoint</Application>
  <PresentationFormat>On-screen Show (4:3)</PresentationFormat>
  <Paragraphs>67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Adjacency</vt:lpstr>
      <vt:lpstr>LECTURE 4  CORRELATION </vt:lpstr>
      <vt:lpstr>CORRELATION</vt:lpstr>
      <vt:lpstr>Example</vt:lpstr>
      <vt:lpstr>PowerPoint Presentation</vt:lpstr>
      <vt:lpstr>Example-Rank</vt:lpstr>
      <vt:lpstr>Example-Rank</vt:lpstr>
      <vt:lpstr>Example</vt:lpstr>
      <vt:lpstr>PowerPoint Presentation</vt:lpstr>
      <vt:lpstr>Correlation Coefficients</vt:lpstr>
      <vt:lpstr>PowerPoint Presentation</vt:lpstr>
      <vt:lpstr>CORREL  Example</vt:lpstr>
      <vt:lpstr>FREQUENCY التكرارات </vt:lpstr>
      <vt:lpstr>PowerPoint Presentation</vt:lpstr>
      <vt:lpstr>                           geomean المتوسط الهندسي</vt:lpstr>
      <vt:lpstr>HARMEAN المتوسط التوافقي</vt:lpstr>
      <vt:lpstr>المتوسط الحسابي للبيانات المجمعة</vt:lpstr>
      <vt:lpstr>PowerPoint Presentation</vt:lpstr>
      <vt:lpstr>Iterative Calculations by Excel</vt:lpstr>
      <vt:lpstr>Iterative Calculations by Excel</vt:lpstr>
      <vt:lpstr>Iterative Calculations</vt:lpstr>
      <vt:lpstr>Iterative Calculations</vt:lpstr>
      <vt:lpstr>Iterative Calculations</vt:lpstr>
      <vt:lpstr>Iterative Calculations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  CORRELATION </dc:title>
  <dc:creator>Amira</dc:creator>
  <cp:lastModifiedBy>Amira</cp:lastModifiedBy>
  <cp:revision>1</cp:revision>
  <dcterms:created xsi:type="dcterms:W3CDTF">2020-03-21T02:34:15Z</dcterms:created>
  <dcterms:modified xsi:type="dcterms:W3CDTF">2020-03-21T02:39:09Z</dcterms:modified>
</cp:coreProperties>
</file>