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AF6453D-8C67-4AB9-A5DF-AB618958B9BD}" type="datetimeFigureOut">
              <a:rPr lang="ar-EG" smtClean="0"/>
              <a:t>21/07/1441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CE620B3-12C8-4281-91A4-BDE94822196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10607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B6908EF8-D99F-4F67-8DFE-DA86CF95A4CC}" type="slidenum">
              <a:rPr lang="ar-SA" altLang="en-US">
                <a:solidFill>
                  <a:prstClr val="black"/>
                </a:solidFill>
                <a:cs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altLang="en-US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78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8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79351214-49BF-4401-BE98-3C9DB2B10856}" type="slidenum">
              <a:rPr lang="ar-SA" altLang="en-US" smtClean="0">
                <a:solidFill>
                  <a:prstClr val="black"/>
                </a:solidFill>
                <a:cs typeface="Times New Roman" pitchFamily="18" charset="0"/>
              </a:rPr>
              <a:pPr>
                <a:spcBef>
                  <a:spcPct val="0"/>
                </a:spcBef>
              </a:pPr>
              <a:t>11</a:t>
            </a:fld>
            <a:endParaRPr lang="en-GB" altLang="en-US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89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8CE9FEF5-329D-4695-9DA4-3CFD25ED0AC7}" type="slidenum">
              <a:rPr lang="ar-SA" altLang="en-US" smtClean="0">
                <a:solidFill>
                  <a:prstClr val="black"/>
                </a:solidFill>
                <a:cs typeface="Times New Roman" pitchFamily="18" charset="0"/>
              </a:rPr>
              <a:pPr>
                <a:spcBef>
                  <a:spcPct val="0"/>
                </a:spcBef>
              </a:pPr>
              <a:t>12</a:t>
            </a:fld>
            <a:endParaRPr lang="en-GB" altLang="en-US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90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90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4EEBE764-A303-43AA-B3F0-22A3F82AC8F9}" type="slidenum">
              <a:rPr lang="ar-SA" altLang="en-US" smtClean="0">
                <a:solidFill>
                  <a:prstClr val="black"/>
                </a:solidFill>
                <a:cs typeface="Times New Roman" pitchFamily="18" charset="0"/>
              </a:rPr>
              <a:pPr>
                <a:spcBef>
                  <a:spcPct val="0"/>
                </a:spcBef>
              </a:pPr>
              <a:t>13</a:t>
            </a:fld>
            <a:endParaRPr lang="en-GB" altLang="en-US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91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91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774D5D69-0CD8-4D0D-AF35-6AB54ABEB418}" type="slidenum">
              <a:rPr lang="ar-SA" altLang="en-US" smtClean="0">
                <a:solidFill>
                  <a:prstClr val="black"/>
                </a:solidFill>
                <a:cs typeface="Times New Roman" pitchFamily="18" charset="0"/>
              </a:rPr>
              <a:pPr>
                <a:spcBef>
                  <a:spcPct val="0"/>
                </a:spcBef>
              </a:pPr>
              <a:t>14</a:t>
            </a:fld>
            <a:endParaRPr lang="en-GB" altLang="en-US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92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92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35B6585F-B53C-403B-BF0F-7B7DFEEC997C}" type="slidenum">
              <a:rPr lang="ar-SA" altLang="en-US" smtClean="0">
                <a:solidFill>
                  <a:prstClr val="black"/>
                </a:solidFill>
                <a:cs typeface="Times New Roman" pitchFamily="18" charset="0"/>
              </a:rPr>
              <a:pPr>
                <a:spcBef>
                  <a:spcPct val="0"/>
                </a:spcBef>
              </a:pPr>
              <a:t>15</a:t>
            </a:fld>
            <a:endParaRPr lang="en-GB" altLang="en-US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94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94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821A0591-2D35-44EE-B782-7DBFB72804ED}" type="slidenum">
              <a:rPr lang="ar-SA" altLang="en-US" smtClean="0">
                <a:solidFill>
                  <a:prstClr val="black"/>
                </a:solidFill>
                <a:cs typeface="Times New Roman" pitchFamily="18" charset="0"/>
              </a:rPr>
              <a:pPr>
                <a:spcBef>
                  <a:spcPct val="0"/>
                </a:spcBef>
              </a:pPr>
              <a:t>16</a:t>
            </a:fld>
            <a:endParaRPr lang="en-GB" altLang="en-US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95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95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EB0B829D-AE25-4218-8CA9-E2494805FDC5}" type="slidenum">
              <a:rPr lang="ar-SA" altLang="en-US" smtClean="0">
                <a:solidFill>
                  <a:prstClr val="black"/>
                </a:solidFill>
                <a:cs typeface="Times New Roman" pitchFamily="18" charset="0"/>
              </a:rPr>
              <a:pPr>
                <a:spcBef>
                  <a:spcPct val="0"/>
                </a:spcBef>
              </a:pPr>
              <a:t>17</a:t>
            </a:fld>
            <a:endParaRPr lang="en-GB" altLang="en-US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96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96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D226595-135D-4740-BC03-AED815794A19}" type="slidenum">
              <a:rPr lang="ar-SA" altLang="en-US">
                <a:solidFill>
                  <a:prstClr val="black"/>
                </a:solidFill>
                <a:cs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 altLang="en-US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97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97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04918117-FB78-4EA2-9C90-26EC03BBA191}" type="slidenum">
              <a:rPr lang="ar-SA" altLang="en-US">
                <a:solidFill>
                  <a:prstClr val="black"/>
                </a:solidFill>
                <a:cs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GB" altLang="en-US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98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98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7309468D-A98A-4180-8440-B097A9C70909}" type="slidenum">
              <a:rPr lang="ar-SA" altLang="en-US">
                <a:solidFill>
                  <a:prstClr val="black"/>
                </a:solidFill>
                <a:cs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GB" altLang="en-US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99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99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F76227DD-6DD4-4EEC-986C-9387F7B04BD3}" type="slidenum">
              <a:rPr lang="ar-SA" altLang="en-US">
                <a:solidFill>
                  <a:prstClr val="black"/>
                </a:solidFill>
                <a:cs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altLang="en-US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79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9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E9976693-6AD0-4485-BE72-7300D6FC90D6}" type="slidenum">
              <a:rPr lang="ar-SA" altLang="en-US">
                <a:solidFill>
                  <a:prstClr val="black"/>
                </a:solidFill>
                <a:cs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GB" altLang="en-US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00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0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A5FA8F6-189C-4663-8BD9-62D12EEA8733}" type="slidenum">
              <a:rPr lang="ar-SA" altLang="en-US">
                <a:solidFill>
                  <a:prstClr val="black"/>
                </a:solidFill>
                <a:cs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GB" altLang="en-US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02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2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A4DAF56-3AA8-4FEC-8DB4-4132853FA43E}" type="slidenum">
              <a:rPr lang="ar-SA" altLang="en-US">
                <a:solidFill>
                  <a:prstClr val="black"/>
                </a:solidFill>
                <a:cs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GB" altLang="en-US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03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3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B66A8604-C946-4AD6-AECC-4B0858FBEB0A}" type="slidenum">
              <a:rPr lang="ar-SA" altLang="en-US">
                <a:solidFill>
                  <a:prstClr val="black"/>
                </a:solidFill>
                <a:cs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GB" altLang="en-US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04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4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EDBA59A-3A0B-4BD7-AA57-FC66942A918E}" type="slidenum">
              <a:rPr lang="ar-SA" altLang="en-US">
                <a:solidFill>
                  <a:prstClr val="black"/>
                </a:solidFill>
                <a:cs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GB" altLang="en-US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05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5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C01C6B24-66CE-4D9C-9FC7-E951EEEF43D3}" type="slidenum">
              <a:rPr lang="ar-SA" altLang="en-US">
                <a:solidFill>
                  <a:prstClr val="black"/>
                </a:solidFill>
                <a:cs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altLang="en-US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80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0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135C4FD5-51D9-440B-B6A3-6C8E1960766D}" type="slidenum">
              <a:rPr lang="ar-SA" altLang="en-US">
                <a:solidFill>
                  <a:prstClr val="black"/>
                </a:solidFill>
                <a:cs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altLang="en-US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81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1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CA6750F3-2795-41C2-BD15-964B83C2AEC0}" type="slidenum">
              <a:rPr lang="ar-SA" altLang="en-US">
                <a:solidFill>
                  <a:prstClr val="black"/>
                </a:solidFill>
                <a:cs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altLang="en-US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82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2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61DD9E88-6E07-4C8A-9D54-3B99C3B4F083}" type="slidenum">
              <a:rPr lang="ar-SA" altLang="en-US" smtClean="0">
                <a:solidFill>
                  <a:prstClr val="black"/>
                </a:solidFill>
                <a:cs typeface="Times New Roman" pitchFamily="18" charset="0"/>
              </a:rPr>
              <a:pPr>
                <a:spcBef>
                  <a:spcPct val="0"/>
                </a:spcBef>
              </a:pPr>
              <a:t>7</a:t>
            </a:fld>
            <a:endParaRPr lang="en-GB" altLang="en-US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85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5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129F93A5-D28B-4E2A-A701-E1B10ED80959}" type="slidenum">
              <a:rPr lang="ar-SA" altLang="en-US" smtClean="0">
                <a:solidFill>
                  <a:prstClr val="black"/>
                </a:solidFill>
                <a:cs typeface="Times New Roman" pitchFamily="18" charset="0"/>
              </a:rPr>
              <a:pPr>
                <a:spcBef>
                  <a:spcPct val="0"/>
                </a:spcBef>
              </a:pPr>
              <a:t>8</a:t>
            </a:fld>
            <a:endParaRPr lang="en-GB" altLang="en-US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86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6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826C36B6-22B0-4F58-81FE-4B31F1E9233B}" type="slidenum">
              <a:rPr lang="ar-SA" altLang="en-US" smtClean="0">
                <a:solidFill>
                  <a:prstClr val="black"/>
                </a:solidFill>
                <a:cs typeface="Times New Roman" pitchFamily="18" charset="0"/>
              </a:rPr>
              <a:pPr>
                <a:spcBef>
                  <a:spcPct val="0"/>
                </a:spcBef>
              </a:pPr>
              <a:t>9</a:t>
            </a:fld>
            <a:endParaRPr lang="en-GB" altLang="en-US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87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7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7A38EB71-1656-4C0E-9DCD-254AA0474F8E}" type="slidenum">
              <a:rPr lang="ar-SA" altLang="en-US" smtClean="0">
                <a:solidFill>
                  <a:prstClr val="black"/>
                </a:solidFill>
                <a:cs typeface="Times New Roman" pitchFamily="18" charset="0"/>
              </a:rPr>
              <a:pPr>
                <a:spcBef>
                  <a:spcPct val="0"/>
                </a:spcBef>
              </a:pPr>
              <a:t>10</a:t>
            </a:fld>
            <a:endParaRPr lang="en-GB" altLang="en-US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88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8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83B168-80D2-4797-BDC0-B09759A629CC}" type="datetimeFigureOut">
              <a:rPr lang="en-US" smtClean="0">
                <a:solidFill>
                  <a:srgbClr val="FFFFFF"/>
                </a:solidFill>
              </a:rPr>
              <a:pPr>
                <a:defRPr/>
              </a:pPr>
              <a:t>2/16/2020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09006D-ADD9-46B7-8169-2379299D8E8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A42190-92C2-4A3A-8660-D7284C373508}" type="datetimeFigureOut">
              <a:rPr lang="en-US" smtClean="0">
                <a:solidFill>
                  <a:srgbClr val="FFFFFF"/>
                </a:solidFill>
              </a:rPr>
              <a:pPr>
                <a:defRPr/>
              </a:pPr>
              <a:t>2/16/2020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24AC2F-1276-4EFD-BAF1-87FCE173FF7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833D92-076E-4BE5-A8E3-05D500F0D389}" type="datetimeFigureOut">
              <a:rPr lang="en-US" smtClean="0">
                <a:solidFill>
                  <a:srgbClr val="FFFFFF"/>
                </a:solidFill>
              </a:rPr>
              <a:pPr>
                <a:defRPr/>
              </a:pPr>
              <a:t>2/16/2020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85A32-6F80-4146-B80C-AE3E6350F1B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B39710-2FC0-46B8-A780-663B76122BF3}" type="datetimeFigureOut">
              <a:rPr lang="en-US" smtClean="0">
                <a:solidFill>
                  <a:srgbClr val="FFFFFF"/>
                </a:solidFill>
              </a:rPr>
              <a:pPr>
                <a:defRPr/>
              </a:pPr>
              <a:t>2/16/2020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52533C-93B8-4D4A-B348-7EF91D73953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D20E9C-F97E-4156-9171-85B675F38B8A}" type="datetimeFigureOut">
              <a:rPr lang="en-US" smtClean="0">
                <a:solidFill>
                  <a:srgbClr val="FFFFFF"/>
                </a:solidFill>
              </a:rPr>
              <a:pPr>
                <a:defRPr/>
              </a:pPr>
              <a:t>2/16/2020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362937A4-AB5C-48D4-96A3-11599219C9A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12C186-7A4C-44CD-9918-4652BBFDBCD1}" type="datetimeFigureOut">
              <a:rPr lang="en-US" smtClean="0">
                <a:solidFill>
                  <a:srgbClr val="FFFFFF"/>
                </a:solidFill>
              </a:rPr>
              <a:pPr>
                <a:defRPr/>
              </a:pPr>
              <a:t>2/16/2020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EE7D4-8C34-458E-878A-9B4458AE905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37E4F6-A5BC-450E-89D5-59DDFC2A6FCF}" type="datetimeFigureOut">
              <a:rPr lang="en-US" smtClean="0">
                <a:solidFill>
                  <a:srgbClr val="FFFFFF"/>
                </a:solidFill>
              </a:rPr>
              <a:pPr>
                <a:defRPr/>
              </a:pPr>
              <a:t>2/16/2020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A76DD7-B836-4BFB-8AE8-715C810744F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4CF817-6A50-4608-87AF-A6D225DFEAE3}" type="datetimeFigureOut">
              <a:rPr lang="en-US" smtClean="0">
                <a:solidFill>
                  <a:srgbClr val="FFFFFF"/>
                </a:solidFill>
              </a:rPr>
              <a:pPr>
                <a:defRPr/>
              </a:pPr>
              <a:t>2/16/2020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CFBD9E-A7D4-4106-9AD5-EB1A54F36DE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0CC114-BFB3-409A-8699-EAB20005AA4B}" type="datetimeFigureOut">
              <a:rPr lang="en-US" smtClean="0">
                <a:solidFill>
                  <a:srgbClr val="FFFFFF"/>
                </a:solidFill>
              </a:rPr>
              <a:pPr>
                <a:defRPr/>
              </a:pPr>
              <a:t>2/16/2020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0DBDF4-5E18-4D15-A2C9-0711A8F434B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6E8B9F-E275-4C03-88D6-8AA419C84F9B}" type="datetimeFigureOut">
              <a:rPr lang="en-US" smtClean="0">
                <a:solidFill>
                  <a:srgbClr val="FFFFFF"/>
                </a:solidFill>
              </a:rPr>
              <a:pPr>
                <a:defRPr/>
              </a:pPr>
              <a:t>2/16/2020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A3894-40B4-4516-A47F-A089DCA608B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DA04EA-362E-4EA8-BFF0-C9766CE619AE}" type="datetimeFigureOut">
              <a:rPr lang="en-US" smtClean="0">
                <a:solidFill>
                  <a:srgbClr val="FFFFFF"/>
                </a:solidFill>
              </a:rPr>
              <a:pPr>
                <a:defRPr/>
              </a:pPr>
              <a:t>2/16/2020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C556A2-53AB-47FD-AB1B-87872432885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ABF286-6961-4F53-BBDD-B71DB6423908}" type="datetimeFigureOut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2/16/2020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8C78AA-9AB7-430F-BAC4-03D163DA7375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blinds/>
  </p:transition>
  <p:timing>
    <p:tnLst>
      <p:par>
        <p:cTn id="1" dur="indefinite" restart="never" nodeType="tmRoot"/>
      </p:par>
    </p:tnLst>
  </p:timing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Plant Physiology</a:t>
            </a:r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4000" dirty="0" smtClean="0"/>
          </a:p>
          <a:p>
            <a:r>
              <a:rPr lang="en-US" sz="4000" dirty="0" smtClean="0"/>
              <a:t>Dr. </a:t>
            </a:r>
            <a:r>
              <a:rPr lang="en-US" sz="4000" dirty="0" err="1" smtClean="0"/>
              <a:t>Enas</a:t>
            </a:r>
            <a:r>
              <a:rPr lang="en-US" sz="4000" dirty="0" smtClean="0"/>
              <a:t> </a:t>
            </a:r>
            <a:r>
              <a:rPr lang="en-US" sz="4000" dirty="0" err="1" smtClean="0"/>
              <a:t>Budran</a:t>
            </a:r>
            <a:endParaRPr lang="ar-EG" sz="4000" dirty="0"/>
          </a:p>
        </p:txBody>
      </p:sp>
    </p:spTree>
    <p:extLst>
      <p:ext uri="{BB962C8B-B14F-4D97-AF65-F5344CB8AC3E}">
        <p14:creationId xmlns:p14="http://schemas.microsoft.com/office/powerpoint/2010/main" val="116454078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1920" y="765178"/>
            <a:ext cx="844208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FFFF"/>
                </a:solidFill>
              </a:rPr>
              <a:t>Factors influencing Permeability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solidFill>
                <a:srgbClr val="FFFFFF"/>
              </a:solidFill>
            </a:endParaRP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800" b="1" dirty="0">
                <a:solidFill>
                  <a:srgbClr val="FFFFFF"/>
                </a:solidFill>
              </a:rPr>
              <a:t>Temperature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800" b="1" dirty="0">
                <a:solidFill>
                  <a:srgbClr val="FFFFFF"/>
                </a:solidFill>
              </a:rPr>
              <a:t>Light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800" b="1" dirty="0">
                <a:solidFill>
                  <a:srgbClr val="FFFFFF"/>
                </a:solidFill>
              </a:rPr>
              <a:t>Toxic substances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FFFFFF"/>
                </a:solidFill>
              </a:rPr>
              <a:t>	Balanced solutions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FFFFFF"/>
                </a:solidFill>
              </a:rPr>
              <a:t>	Unbalanced solutions</a:t>
            </a:r>
          </a:p>
          <a:p>
            <a:pPr marL="536575" indent="-5365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FF"/>
                </a:solidFill>
              </a:rPr>
              <a:t>4. 	Soluble substances in plant habitat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FF"/>
                </a:solidFill>
              </a:rPr>
              <a:t>	</a:t>
            </a:r>
            <a:r>
              <a:rPr lang="en-US" sz="2800" dirty="0">
                <a:solidFill>
                  <a:srgbClr val="FFFFFF"/>
                </a:solidFill>
              </a:rPr>
              <a:t>Antagonism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FFFFFF"/>
                </a:solidFill>
              </a:rPr>
              <a:t>	Synergism </a:t>
            </a:r>
            <a:endParaRPr lang="en-GB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75684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17990" y="476250"/>
            <a:ext cx="8575431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4000" dirty="0" smtClean="0">
                <a:solidFill>
                  <a:srgbClr val="FF99FF"/>
                </a:solidFill>
              </a:rPr>
              <a:t>The Water Relations of the Plant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en-US" sz="2800" dirty="0" smtClean="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2800" dirty="0" smtClean="0">
                <a:solidFill>
                  <a:srgbClr val="FFFFFF"/>
                </a:solidFill>
              </a:rPr>
              <a:t>Water absorption </a:t>
            </a:r>
            <a:endParaRPr lang="en-GB" altLang="en-US" sz="2800" dirty="0" smtClean="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2800" dirty="0" smtClean="0">
                <a:solidFill>
                  <a:srgbClr val="FFFFFF"/>
                </a:solidFill>
              </a:rPr>
              <a:t>Ascent of sap </a:t>
            </a:r>
            <a:endParaRPr lang="en-GB" altLang="en-US" sz="2800" dirty="0" smtClean="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2800" dirty="0" smtClean="0">
                <a:solidFill>
                  <a:srgbClr val="FFFFFF"/>
                </a:solidFill>
              </a:rPr>
              <a:t>Transpiration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en-US" sz="2800" b="0" dirty="0" smtClean="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dirty="0" smtClean="0">
                <a:solidFill>
                  <a:srgbClr val="FF99FF"/>
                </a:solidFill>
              </a:rPr>
              <a:t>Water absorption </a:t>
            </a:r>
            <a:endParaRPr lang="en-GB" altLang="en-US" dirty="0" smtClean="0">
              <a:solidFill>
                <a:srgbClr val="FF99FF"/>
              </a:solidFill>
            </a:endParaRP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800" b="0" dirty="0" smtClean="0">
                <a:solidFill>
                  <a:srgbClr val="FFFFFF"/>
                </a:solidFill>
              </a:rPr>
              <a:t>Gravitational (adsorption) water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800" b="0" dirty="0" smtClean="0">
                <a:solidFill>
                  <a:srgbClr val="FFFFFF"/>
                </a:solidFill>
              </a:rPr>
              <a:t>Hygroscopic water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800" b="0" dirty="0" smtClean="0">
                <a:solidFill>
                  <a:srgbClr val="FFFFFF"/>
                </a:solidFill>
              </a:rPr>
              <a:t>Capillary water</a:t>
            </a:r>
            <a:endParaRPr lang="en-GB" altLang="en-US" sz="2800" b="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441745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Line 2"/>
          <p:cNvSpPr>
            <a:spLocks noChangeShapeType="1"/>
          </p:cNvSpPr>
          <p:nvPr/>
        </p:nvSpPr>
        <p:spPr bwMode="auto">
          <a:xfrm>
            <a:off x="3789484" y="4695825"/>
            <a:ext cx="81622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397" y="47628"/>
            <a:ext cx="4785946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901700" indent="-4572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dirty="0">
                <a:solidFill>
                  <a:srgbClr val="FF99FF"/>
                </a:solidFill>
              </a:rPr>
              <a:t>Water absorption </a:t>
            </a:r>
            <a:endParaRPr lang="en-GB" altLang="en-US" dirty="0">
              <a:solidFill>
                <a:srgbClr val="FF99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en-US" altLang="en-US" sz="2800" b="0" dirty="0">
                <a:solidFill>
                  <a:srgbClr val="FFFFFF"/>
                </a:solidFill>
              </a:rPr>
              <a:t>Through root hairs in absorption zone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en-US" altLang="en-US" sz="2800" b="0" dirty="0">
                <a:solidFill>
                  <a:srgbClr val="FFFFFF"/>
                </a:solidFill>
              </a:rPr>
              <a:t>root hairs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en-US" altLang="en-US" sz="2800" b="0" dirty="0">
                <a:solidFill>
                  <a:srgbClr val="FFFFFF"/>
                </a:solidFill>
              </a:rPr>
              <a:t>Extension from epidermis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en-US" altLang="en-US" sz="2800" b="0" dirty="0">
                <a:solidFill>
                  <a:srgbClr val="FFFFFF"/>
                </a:solidFill>
              </a:rPr>
              <a:t>Thin walls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en-US" altLang="en-US" sz="2800" b="0" dirty="0">
                <a:solidFill>
                  <a:srgbClr val="FFFFFF"/>
                </a:solidFill>
              </a:rPr>
              <a:t>Unicellular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en-US" altLang="en-US" sz="2800" b="0" dirty="0">
                <a:solidFill>
                  <a:srgbClr val="FFFFFF"/>
                </a:solidFill>
              </a:rPr>
              <a:t>Replacement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en-US" altLang="en-US" sz="2800" b="0" dirty="0">
                <a:solidFill>
                  <a:srgbClr val="FFFFFF"/>
                </a:solidFill>
              </a:rPr>
              <a:t>Age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en-US" altLang="en-US" sz="2800" b="0" dirty="0">
                <a:solidFill>
                  <a:srgbClr val="FFFFFF"/>
                </a:solidFill>
              </a:rPr>
              <a:t>OP</a:t>
            </a:r>
          </a:p>
        </p:txBody>
      </p:sp>
      <p:sp>
        <p:nvSpPr>
          <p:cNvPr id="39940" name="Line 2"/>
          <p:cNvSpPr>
            <a:spLocks noChangeShapeType="1"/>
          </p:cNvSpPr>
          <p:nvPr/>
        </p:nvSpPr>
        <p:spPr bwMode="auto">
          <a:xfrm>
            <a:off x="8427429" y="4622800"/>
            <a:ext cx="816219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pic>
        <p:nvPicPr>
          <p:cNvPr id="6" name="Picture 4" descr="root anato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937" y="-1588"/>
            <a:ext cx="4040065" cy="678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ro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25" y="3573466"/>
            <a:ext cx="2993781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276753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5315" y="26988"/>
            <a:ext cx="8575431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>
                <a:solidFill>
                  <a:srgbClr val="FF99FF"/>
                </a:solidFill>
              </a:rPr>
              <a:t>Water absorption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 altLang="en-US" sz="280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US" altLang="en-US" sz="2800">
                <a:solidFill>
                  <a:srgbClr val="FF99FF"/>
                </a:solidFill>
              </a:rPr>
              <a:t>Active absorption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US" altLang="en-US" sz="2800" b="0">
                <a:solidFill>
                  <a:srgbClr val="FFFFFF"/>
                </a:solidFill>
              </a:rPr>
              <a:t>OP1 of root hair (3-5 AP)&gt; soil OP2 (1OP)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US" altLang="en-US" sz="2800" b="0">
                <a:solidFill>
                  <a:srgbClr val="FFFFFF"/>
                </a:solidFill>
              </a:rPr>
              <a:t>DPD &lt; OP1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US" altLang="en-US" sz="2800" b="0">
                <a:solidFill>
                  <a:srgbClr val="FFFFFF"/>
                </a:solidFill>
              </a:rPr>
              <a:t>DPD&gt;OP2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US" altLang="en-US" sz="2800" b="0">
                <a:solidFill>
                  <a:srgbClr val="FFFFFF"/>
                </a:solidFill>
              </a:rPr>
              <a:t>Water enters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US" altLang="en-US" sz="2800" b="0">
                <a:solidFill>
                  <a:srgbClr val="FFFFFF"/>
                </a:solidFill>
              </a:rPr>
              <a:t>Movement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US" altLang="en-US" sz="2800" b="0">
                <a:solidFill>
                  <a:srgbClr val="FFFFFF"/>
                </a:solidFill>
              </a:rPr>
              <a:t>From cell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US" altLang="en-US" sz="2800" b="0">
                <a:solidFill>
                  <a:srgbClr val="FFFFFF"/>
                </a:solidFill>
              </a:rPr>
              <a:t>to cell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US" altLang="en-US" sz="2800" b="0">
                <a:solidFill>
                  <a:srgbClr val="FFFFFF"/>
                </a:solidFill>
              </a:rPr>
              <a:t>To xylem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378" y="2443166"/>
            <a:ext cx="6831623" cy="428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0009645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5316" y="260351"/>
            <a:ext cx="3412881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rgbClr val="FF99FF"/>
                </a:solidFill>
              </a:rPr>
              <a:t>Passive absorption </a:t>
            </a:r>
            <a:endParaRPr lang="en-GB" altLang="en-US" sz="2800">
              <a:solidFill>
                <a:srgbClr val="FF99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US" altLang="en-US" sz="2800" b="0">
                <a:solidFill>
                  <a:srgbClr val="FFFFFF"/>
                </a:solidFill>
              </a:rPr>
              <a:t>In leaves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US" altLang="en-US" sz="2800" b="0">
                <a:solidFill>
                  <a:srgbClr val="FFFFFF"/>
                </a:solidFill>
              </a:rPr>
              <a:t>Transpirational pull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US" altLang="en-US" sz="2800" b="0">
                <a:solidFill>
                  <a:srgbClr val="FFFFFF"/>
                </a:solidFill>
              </a:rPr>
              <a:t>Transpiration elevated DPD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US" altLang="en-US" sz="2800" b="0">
                <a:solidFill>
                  <a:srgbClr val="FFFFFF"/>
                </a:solidFill>
              </a:rPr>
              <a:t>The elevation moves from cell to cell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US" altLang="en-US" sz="2800" b="0">
                <a:solidFill>
                  <a:srgbClr val="FFFFFF"/>
                </a:solidFill>
              </a:rPr>
              <a:t>To xylem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US" altLang="en-US" sz="2800" b="0">
                <a:solidFill>
                  <a:srgbClr val="FFFFFF"/>
                </a:solidFill>
              </a:rPr>
              <a:t>Water column from leaves to absorption zone</a:t>
            </a:r>
          </a:p>
        </p:txBody>
      </p:sp>
      <p:pic>
        <p:nvPicPr>
          <p:cNvPr id="3" name="Picture 10" descr="transpirationn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198" y="2133603"/>
            <a:ext cx="5405803" cy="470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044741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25315" y="260353"/>
            <a:ext cx="8575431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dirty="0" smtClean="0">
                <a:solidFill>
                  <a:srgbClr val="00FF00"/>
                </a:solidFill>
              </a:rPr>
              <a:t>Factors affecting absorption </a:t>
            </a:r>
            <a:endParaRPr lang="en-GB" altLang="en-US" dirty="0" smtClean="0">
              <a:solidFill>
                <a:srgbClr val="00FF00"/>
              </a:solidFill>
            </a:endParaRPr>
          </a:p>
          <a:p>
            <a:pPr marL="514350" indent="-51435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en-US" sz="2800" dirty="0" smtClean="0"/>
              <a:t>Available soil water</a:t>
            </a:r>
          </a:p>
          <a:p>
            <a:pPr marL="514350" indent="-51435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en-US" sz="2800" dirty="0" smtClean="0"/>
              <a:t>Soil temperature</a:t>
            </a:r>
          </a:p>
          <a:p>
            <a:pPr marL="898525" fontAlgn="base">
              <a:spcAft>
                <a:spcPct val="0"/>
              </a:spcAft>
              <a:buClr>
                <a:srgbClr val="FFCC00"/>
              </a:buClr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00FF00"/>
                </a:solidFill>
              </a:rPr>
              <a:t>It affects </a:t>
            </a:r>
          </a:p>
          <a:p>
            <a:pPr marL="898525" fontAlgn="base">
              <a:spcAft>
                <a:spcPct val="0"/>
              </a:spcAft>
              <a:buClr>
                <a:srgbClr val="FFCC00"/>
              </a:buClr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00FF00"/>
                </a:solidFill>
              </a:rPr>
              <a:t>		chemical potential of water.</a:t>
            </a:r>
            <a:endParaRPr lang="en-GB" sz="2800" dirty="0" smtClean="0">
              <a:solidFill>
                <a:srgbClr val="00FF00"/>
              </a:solidFill>
            </a:endParaRPr>
          </a:p>
          <a:p>
            <a:pPr marL="1641475" lvl="1" fontAlgn="base">
              <a:spcAft>
                <a:spcPct val="0"/>
              </a:spcAft>
              <a:buClr>
                <a:srgbClr val="A886E0"/>
              </a:buClr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00FF00"/>
                </a:solidFill>
              </a:rPr>
              <a:t>		permeability of cell membrane.</a:t>
            </a:r>
            <a:endParaRPr lang="en-GB" sz="2800" dirty="0" smtClean="0">
              <a:solidFill>
                <a:srgbClr val="00FF00"/>
              </a:solidFill>
            </a:endParaRPr>
          </a:p>
          <a:p>
            <a:pPr marL="898525" fontAlgn="base">
              <a:spcAft>
                <a:spcPct val="0"/>
              </a:spcAft>
              <a:buClr>
                <a:srgbClr val="FFCC00"/>
              </a:buClr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00FF00"/>
                </a:solidFill>
              </a:rPr>
              <a:t>		activity of enzymes.</a:t>
            </a:r>
            <a:endParaRPr lang="en-GB" sz="2800" dirty="0" smtClean="0">
              <a:solidFill>
                <a:srgbClr val="00FF00"/>
              </a:solidFill>
            </a:endParaRPr>
          </a:p>
          <a:p>
            <a:pPr marL="898525" fontAlgn="base">
              <a:spcAft>
                <a:spcPct val="0"/>
              </a:spcAft>
              <a:buClr>
                <a:srgbClr val="FFCC00"/>
              </a:buClr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00FF00"/>
                </a:solidFill>
              </a:rPr>
              <a:t>		viscosity of capillary water.</a:t>
            </a:r>
            <a:endParaRPr lang="en-US" sz="2800" dirty="0" smtClean="0"/>
          </a:p>
          <a:p>
            <a:pPr marL="514350" indent="-51435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defRPr/>
            </a:pPr>
            <a:r>
              <a:rPr lang="en-US" sz="2800" dirty="0" smtClean="0"/>
              <a:t>Soil Air</a:t>
            </a:r>
          </a:p>
          <a:p>
            <a:pPr marL="514350" indent="-51435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defRPr/>
            </a:pPr>
            <a:r>
              <a:rPr lang="en-US" sz="2800" dirty="0" smtClean="0"/>
              <a:t>Soil Salt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en-US" sz="2800" dirty="0" smtClean="0"/>
              <a:t>	</a:t>
            </a:r>
            <a:r>
              <a:rPr lang="el-GR" sz="2800" dirty="0" smtClean="0"/>
              <a:t>α</a:t>
            </a:r>
            <a:r>
              <a:rPr lang="en-US" sz="2800" dirty="0" smtClean="0"/>
              <a:t> 1/Concentration</a:t>
            </a:r>
          </a:p>
          <a:p>
            <a:pPr marL="449263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en-US" sz="2800" dirty="0" smtClean="0"/>
              <a:t>	Halophytes</a:t>
            </a:r>
          </a:p>
          <a:p>
            <a:pPr marL="546100" indent="-54610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5"/>
              <a:defRPr/>
            </a:pPr>
            <a:r>
              <a:rPr lang="en-US" sz="2800" dirty="0" smtClean="0"/>
              <a:t>Transpiration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en-US" sz="2800" dirty="0" smtClean="0"/>
              <a:t>	</a:t>
            </a:r>
            <a:r>
              <a:rPr lang="el-GR" sz="2800" dirty="0" smtClean="0"/>
              <a:t>α</a:t>
            </a:r>
            <a:r>
              <a:rPr lang="en-US" sz="2800" dirty="0" smtClean="0"/>
              <a:t> Transpiration</a:t>
            </a:r>
          </a:p>
        </p:txBody>
      </p:sp>
    </p:spTree>
    <p:extLst>
      <p:ext uri="{BB962C8B-B14F-4D97-AF65-F5344CB8AC3E}">
        <p14:creationId xmlns:p14="http://schemas.microsoft.com/office/powerpoint/2010/main" val="2581175174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17991" y="333378"/>
            <a:ext cx="7844203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FFCC00"/>
              </a:buClr>
              <a:buFont typeface="Wingdings" pitchFamily="2" charset="2"/>
              <a:buNone/>
              <a:defRPr/>
            </a:pPr>
            <a:r>
              <a:rPr lang="en-US" sz="3600" dirty="0" smtClean="0">
                <a:solidFill>
                  <a:srgbClr val="00FF00"/>
                </a:solidFill>
              </a:rPr>
              <a:t>Ascent of sap</a:t>
            </a:r>
            <a:endParaRPr lang="en-GB" sz="3600" dirty="0" smtClean="0">
              <a:solidFill>
                <a:srgbClr val="00FF00"/>
              </a:solidFill>
            </a:endParaRPr>
          </a:p>
          <a:p>
            <a:pPr fontAlgn="base">
              <a:spcAft>
                <a:spcPct val="0"/>
              </a:spcAft>
              <a:buClr>
                <a:srgbClr val="FFCC00"/>
              </a:buClr>
              <a:buFont typeface="Wingdings" pitchFamily="2" charset="2"/>
              <a:buNone/>
              <a:defRPr/>
            </a:pPr>
            <a:r>
              <a:rPr lang="en-US" sz="2800" dirty="0" smtClean="0"/>
              <a:t>upward movement of water through the stem</a:t>
            </a:r>
          </a:p>
          <a:p>
            <a:pPr fontAlgn="base">
              <a:spcAft>
                <a:spcPct val="0"/>
              </a:spcAft>
              <a:buClr>
                <a:srgbClr val="FFCC00"/>
              </a:buClr>
              <a:buFont typeface="Wingdings" pitchFamily="2" charset="2"/>
              <a:buNone/>
              <a:defRPr/>
            </a:pPr>
            <a:r>
              <a:rPr lang="en-US" sz="2800" dirty="0" smtClean="0"/>
              <a:t>Most of the water is lost by the transpiration </a:t>
            </a:r>
          </a:p>
          <a:p>
            <a:pPr fontAlgn="base">
              <a:spcAft>
                <a:spcPct val="0"/>
              </a:spcAft>
              <a:buClr>
                <a:srgbClr val="FFCC00"/>
              </a:buClr>
              <a:buFont typeface="Wingdings" pitchFamily="2" charset="2"/>
              <a:buNone/>
              <a:defRPr/>
            </a:pPr>
            <a:r>
              <a:rPr lang="en-US" sz="2800" dirty="0" smtClean="0"/>
              <a:t>Only small amount of water utilized in vital activities of the plant. </a:t>
            </a:r>
          </a:p>
          <a:p>
            <a:pPr marL="514350" indent="-514350" fontAlgn="base">
              <a:spcAft>
                <a:spcPct val="0"/>
              </a:spcAft>
              <a:buClr>
                <a:srgbClr val="FFCC00"/>
              </a:buClr>
              <a:buFont typeface="Wingdings" pitchFamily="2" charset="2"/>
              <a:buAutoNum type="arabicParenR"/>
              <a:defRPr/>
            </a:pPr>
            <a:r>
              <a:rPr lang="en-US" sz="2800" dirty="0" smtClean="0"/>
              <a:t>Vital force theory</a:t>
            </a:r>
          </a:p>
          <a:p>
            <a:pPr marL="514350" indent="-514350" fontAlgn="base">
              <a:spcAft>
                <a:spcPct val="0"/>
              </a:spcAft>
              <a:buClr>
                <a:srgbClr val="FFCC00"/>
              </a:buClr>
              <a:buFont typeface="Wingdings" pitchFamily="2" charset="2"/>
              <a:buAutoNum type="arabicParenR"/>
              <a:defRPr/>
            </a:pPr>
            <a:r>
              <a:rPr lang="en-US" sz="2800" dirty="0" smtClean="0"/>
              <a:t>Root Pressure Theory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567" y="3933825"/>
            <a:ext cx="3431931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246" y="3390903"/>
            <a:ext cx="4243754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55796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17991" y="333378"/>
            <a:ext cx="7844203" cy="573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FFCC00"/>
              </a:buClr>
              <a:buFont typeface="Wingdings" pitchFamily="2" charset="2"/>
              <a:buNone/>
              <a:defRPr/>
            </a:pPr>
            <a:r>
              <a:rPr lang="en-US" sz="3600" dirty="0" smtClean="0">
                <a:solidFill>
                  <a:srgbClr val="00FF00"/>
                </a:solidFill>
              </a:rPr>
              <a:t>Ascent of sap</a:t>
            </a:r>
            <a:endParaRPr lang="en-GB" sz="3600" dirty="0" smtClean="0">
              <a:solidFill>
                <a:srgbClr val="00FF00"/>
              </a:solidFill>
            </a:endParaRPr>
          </a:p>
          <a:p>
            <a:pPr fontAlgn="base">
              <a:spcAft>
                <a:spcPct val="0"/>
              </a:spcAft>
              <a:buClr>
                <a:srgbClr val="FFCC00"/>
              </a:buClr>
              <a:buFont typeface="Wingdings" pitchFamily="2" charset="2"/>
              <a:buNone/>
              <a:defRPr/>
            </a:pPr>
            <a:r>
              <a:rPr lang="en-US" sz="2800" dirty="0" smtClean="0"/>
              <a:t>upward movement of water through the stem</a:t>
            </a:r>
          </a:p>
          <a:p>
            <a:pPr fontAlgn="base">
              <a:spcAft>
                <a:spcPct val="0"/>
              </a:spcAft>
              <a:buClr>
                <a:srgbClr val="FFCC00"/>
              </a:buClr>
              <a:buFont typeface="Wingdings" pitchFamily="2" charset="2"/>
              <a:buNone/>
              <a:defRPr/>
            </a:pPr>
            <a:r>
              <a:rPr lang="en-US" sz="2800" dirty="0" smtClean="0"/>
              <a:t>Most of the water is lost by the transpiration </a:t>
            </a:r>
          </a:p>
          <a:p>
            <a:pPr fontAlgn="base">
              <a:spcAft>
                <a:spcPct val="0"/>
              </a:spcAft>
              <a:buClr>
                <a:srgbClr val="FFCC00"/>
              </a:buClr>
              <a:buFont typeface="Wingdings" pitchFamily="2" charset="2"/>
              <a:buNone/>
              <a:defRPr/>
            </a:pPr>
            <a:r>
              <a:rPr lang="en-US" sz="2800" dirty="0" smtClean="0"/>
              <a:t>Only small amount of water utilized in vital activities of the plant. </a:t>
            </a:r>
          </a:p>
          <a:p>
            <a:pPr marL="514350" indent="-514350" fontAlgn="base">
              <a:spcAft>
                <a:spcPct val="0"/>
              </a:spcAft>
              <a:buClr>
                <a:srgbClr val="FFCC00"/>
              </a:buClr>
              <a:buFont typeface="Wingdings" pitchFamily="2" charset="2"/>
              <a:buAutoNum type="arabicParenR"/>
              <a:defRPr/>
            </a:pPr>
            <a:r>
              <a:rPr lang="en-US" sz="2800" dirty="0" smtClean="0"/>
              <a:t>Vital force theory</a:t>
            </a:r>
          </a:p>
          <a:p>
            <a:pPr marL="514350" indent="-514350" fontAlgn="base">
              <a:spcAft>
                <a:spcPct val="0"/>
              </a:spcAft>
              <a:buClr>
                <a:srgbClr val="FFCC00"/>
              </a:buClr>
              <a:buFont typeface="Wingdings" pitchFamily="2" charset="2"/>
              <a:buAutoNum type="arabicParenR"/>
              <a:defRPr/>
            </a:pPr>
            <a:r>
              <a:rPr lang="en-US" sz="2800" dirty="0" smtClean="0"/>
              <a:t>Root Pressure Theory</a:t>
            </a:r>
          </a:p>
          <a:p>
            <a:pPr marL="514350" indent="-514350" fontAlgn="base">
              <a:spcAft>
                <a:spcPct val="0"/>
              </a:spcAft>
              <a:buClr>
                <a:srgbClr val="FFCC00"/>
              </a:buClr>
              <a:buFont typeface="Wingdings" pitchFamily="2" charset="2"/>
              <a:buAutoNum type="arabicParenR"/>
              <a:defRPr/>
            </a:pPr>
            <a:r>
              <a:rPr lang="en-US" sz="2800" dirty="0" smtClean="0"/>
              <a:t>Physical Force Theory</a:t>
            </a:r>
          </a:p>
          <a:p>
            <a:pPr marL="1257300" lvl="1" indent="-514350" fontAlgn="base">
              <a:spcAft>
                <a:spcPct val="0"/>
              </a:spcAft>
              <a:buClr>
                <a:srgbClr val="A886E0"/>
              </a:buClr>
              <a:buFont typeface="Wingdings" pitchFamily="2" charset="2"/>
              <a:buAutoNum type="arabicParenR"/>
              <a:defRPr/>
            </a:pPr>
            <a:r>
              <a:rPr lang="en-US" sz="2800" dirty="0" smtClean="0"/>
              <a:t>Capillary force theory</a:t>
            </a:r>
          </a:p>
          <a:p>
            <a:pPr marL="1257300" lvl="1" indent="-514350" fontAlgn="base">
              <a:spcAft>
                <a:spcPct val="0"/>
              </a:spcAft>
              <a:buClr>
                <a:srgbClr val="A886E0"/>
              </a:buClr>
              <a:buFont typeface="Wingdings" pitchFamily="2" charset="2"/>
              <a:buAutoNum type="arabicParenR"/>
              <a:defRPr/>
            </a:pPr>
            <a:r>
              <a:rPr lang="en-US" sz="2800" dirty="0" smtClean="0"/>
              <a:t>Imbibition force theory</a:t>
            </a:r>
          </a:p>
          <a:p>
            <a:pPr marL="1257300" lvl="1" indent="-514350" fontAlgn="base">
              <a:spcAft>
                <a:spcPct val="0"/>
              </a:spcAft>
              <a:buClr>
                <a:srgbClr val="A886E0"/>
              </a:buClr>
              <a:buFont typeface="Wingdings" pitchFamily="2" charset="2"/>
              <a:buAutoNum type="arabicParenR"/>
              <a:defRPr/>
            </a:pPr>
            <a:r>
              <a:rPr lang="en-US" sz="2800" dirty="0" smtClean="0"/>
              <a:t>Transpiration pull - cohesion force theory</a:t>
            </a:r>
          </a:p>
        </p:txBody>
      </p:sp>
      <p:pic>
        <p:nvPicPr>
          <p:cNvPr id="6" name="Picture 10" descr="transpirationn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832" y="50800"/>
            <a:ext cx="6648465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0576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6418" name="Text Box 2"/>
          <p:cNvSpPr txBox="1">
            <a:spLocks noChangeArrowheads="1"/>
          </p:cNvSpPr>
          <p:nvPr/>
        </p:nvSpPr>
        <p:spPr bwMode="auto">
          <a:xfrm>
            <a:off x="517282" y="117478"/>
            <a:ext cx="8374673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US" altLang="en-US" sz="3600"/>
              <a:t>Transpiration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US" altLang="en-US"/>
              <a:t>Evaporation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endParaRPr lang="en-US" altLang="en-US"/>
          </a:p>
          <a:p>
            <a:pPr fontAlgn="base">
              <a:spcAft>
                <a:spcPct val="0"/>
              </a:spcAft>
              <a:buClr>
                <a:srgbClr val="FFCC00"/>
              </a:buClr>
              <a:buFont typeface="Wingdings" pitchFamily="2" charset="2"/>
              <a:buNone/>
            </a:pPr>
            <a:r>
              <a:rPr lang="en-US" altLang="en-US"/>
              <a:t>Structure of stomata</a:t>
            </a:r>
            <a:endParaRPr lang="en-GB" altLang="en-US"/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endParaRPr lang="en-GB" alt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086" y="2498725"/>
            <a:ext cx="703091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0" y="333378"/>
            <a:ext cx="4438650" cy="18764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</a:rPr>
              <a:t>Types of transpiration</a:t>
            </a:r>
            <a:endParaRPr lang="en-GB" sz="3200" b="1" dirty="0">
              <a:solidFill>
                <a:srgbClr val="FFFF00"/>
              </a:solidFill>
            </a:endParaRP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800" dirty="0" err="1">
                <a:solidFill>
                  <a:srgbClr val="FFFFFF"/>
                </a:solidFill>
              </a:rPr>
              <a:t>Cuticular</a:t>
            </a:r>
            <a:endParaRPr lang="en-US" sz="2800" dirty="0">
              <a:solidFill>
                <a:srgbClr val="FFFFFF"/>
              </a:solidFill>
            </a:endParaRP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800" dirty="0">
                <a:solidFill>
                  <a:srgbClr val="FFFFFF"/>
                </a:solidFill>
              </a:rPr>
              <a:t>Lenticular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800" dirty="0" err="1">
                <a:solidFill>
                  <a:srgbClr val="FFFFFF"/>
                </a:solidFill>
              </a:rPr>
              <a:t>Stomatal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26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36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36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236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732" y="1052516"/>
            <a:ext cx="2992315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537081" y="2881305"/>
            <a:ext cx="260691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US" altLang="en-US" sz="2800" b="0">
                <a:solidFill>
                  <a:srgbClr val="FFFFFF"/>
                </a:solidFill>
              </a:rPr>
              <a:t>Stomatal aperture</a:t>
            </a:r>
            <a:endParaRPr lang="ar-EG" altLang="en-US" sz="2800" b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537081" y="2593975"/>
            <a:ext cx="1903534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US" altLang="en-US" sz="2800" b="0">
                <a:solidFill>
                  <a:srgbClr val="FFFFFF"/>
                </a:solidFill>
              </a:rPr>
              <a:t>Guard cells</a:t>
            </a:r>
            <a:endParaRPr lang="ar-SA" altLang="en-US" sz="2800" b="0">
              <a:solidFill>
                <a:srgbClr val="FFFFFF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654062" y="5340353"/>
            <a:ext cx="15943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US" altLang="en-US" sz="2800" b="0">
                <a:solidFill>
                  <a:srgbClr val="FFFFFF"/>
                </a:solidFill>
              </a:rPr>
              <a:t>Shape</a:t>
            </a:r>
            <a:endParaRPr lang="ar-SA" altLang="en-US" sz="2800" b="0">
              <a:solidFill>
                <a:srgbClr val="FFFFFF"/>
              </a:solidFill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306766" y="4826000"/>
            <a:ext cx="1941634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US" altLang="en-US" sz="2800" b="0">
                <a:solidFill>
                  <a:srgbClr val="FFFFFF"/>
                </a:solidFill>
              </a:rPr>
              <a:t>Chloroplasts</a:t>
            </a:r>
            <a:endParaRPr lang="ar-SA" altLang="en-US" sz="2800" b="0">
              <a:solidFill>
                <a:srgbClr val="FFFFFF"/>
              </a:solidFill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552950" y="5864228"/>
            <a:ext cx="162804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US" altLang="en-US" sz="2800" b="0">
                <a:solidFill>
                  <a:srgbClr val="FFFFFF"/>
                </a:solidFill>
              </a:rPr>
              <a:t>Thickness</a:t>
            </a:r>
            <a:endParaRPr lang="ar-SA" altLang="en-US" b="0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6878517" y="3602041"/>
            <a:ext cx="226548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US" altLang="en-US" sz="2800" b="0">
                <a:solidFill>
                  <a:srgbClr val="FFFFFF"/>
                </a:solidFill>
              </a:rPr>
              <a:t>Stomatal room</a:t>
            </a:r>
            <a:endParaRPr lang="ar-SA" altLang="en-US" sz="2800" b="0">
              <a:solidFill>
                <a:srgbClr val="FFFFFF"/>
              </a:solidFill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H="1" flipV="1">
            <a:off x="4752244" y="2349503"/>
            <a:ext cx="2126273" cy="1584325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H="1" flipV="1">
            <a:off x="4552952" y="2060575"/>
            <a:ext cx="1859573" cy="1296988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H="1" flipV="1">
            <a:off x="4686302" y="1989138"/>
            <a:ext cx="1726223" cy="86360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6537082" y="5132389"/>
            <a:ext cx="17668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b="0">
                <a:solidFill>
                  <a:srgbClr val="FFFFFF"/>
                </a:solidFill>
              </a:rPr>
              <a:t>Guard cells</a:t>
            </a:r>
            <a:endParaRPr lang="ar-SA" altLang="en-US" sz="2800" b="0">
              <a:solidFill>
                <a:srgbClr val="FFFFFF"/>
              </a:solidFill>
            </a:endParaRPr>
          </a:p>
        </p:txBody>
      </p:sp>
      <p:pic>
        <p:nvPicPr>
          <p:cNvPr id="20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8578"/>
            <a:ext cx="1913792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65400"/>
            <a:ext cx="3357197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1424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6418" name="Text Box 2"/>
          <p:cNvSpPr txBox="1">
            <a:spLocks noChangeArrowheads="1"/>
          </p:cNvSpPr>
          <p:nvPr/>
        </p:nvSpPr>
        <p:spPr bwMode="auto">
          <a:xfrm>
            <a:off x="252048" y="188915"/>
            <a:ext cx="59817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95300" indent="-4953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600"/>
              <a:t>Plant cells as osmotic systems</a:t>
            </a:r>
            <a:endParaRPr lang="en-US" altLang="en-US" sz="360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>
                <a:solidFill>
                  <a:srgbClr val="FFFFFF"/>
                </a:solidFill>
              </a:rPr>
              <a:t>OP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>
                <a:solidFill>
                  <a:srgbClr val="FFFFFF"/>
                </a:solidFill>
              </a:rPr>
              <a:t>TP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>
                <a:solidFill>
                  <a:srgbClr val="FFFFFF"/>
                </a:solidFill>
              </a:rPr>
              <a:t>WP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>
                <a:solidFill>
                  <a:srgbClr val="FFFFFF"/>
                </a:solidFill>
              </a:rPr>
              <a:t>TP=WP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>
                <a:solidFill>
                  <a:srgbClr val="FFFFFF"/>
                </a:solidFill>
              </a:rPr>
              <a:t>DPD (SF)</a:t>
            </a:r>
          </a:p>
        </p:txBody>
      </p:sp>
      <p:pic>
        <p:nvPicPr>
          <p:cNvPr id="526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10013"/>
            <a:ext cx="3641481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634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344" y="2236791"/>
            <a:ext cx="5430715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634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621" y="2019303"/>
            <a:ext cx="5477608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634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2" y="2185991"/>
            <a:ext cx="546588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634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759" y="2173291"/>
            <a:ext cx="5501054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634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481" y="2224091"/>
            <a:ext cx="5454162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4450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36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36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36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36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26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36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36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26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26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26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26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26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6418" name="Text Box 2"/>
          <p:cNvSpPr txBox="1">
            <a:spLocks noChangeArrowheads="1"/>
          </p:cNvSpPr>
          <p:nvPr/>
        </p:nvSpPr>
        <p:spPr bwMode="auto">
          <a:xfrm>
            <a:off x="511420" y="692153"/>
            <a:ext cx="8442080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FFCC00"/>
              </a:buClr>
              <a:buFont typeface="Wingdings" pitchFamily="2" charset="2"/>
              <a:buNone/>
            </a:pPr>
            <a:r>
              <a:rPr lang="en-US" altLang="en-US" dirty="0"/>
              <a:t>Mechanism of opening and closing of stomata</a:t>
            </a:r>
          </a:p>
          <a:p>
            <a:pPr fontAlgn="base">
              <a:spcAft>
                <a:spcPct val="0"/>
              </a:spcAft>
              <a:buClr>
                <a:srgbClr val="FFCC00"/>
              </a:buClr>
              <a:buFont typeface="Wingdings" pitchFamily="2" charset="2"/>
              <a:buNone/>
            </a:pPr>
            <a:r>
              <a:rPr lang="en-US" altLang="en-US" sz="2800" dirty="0" smtClean="0">
                <a:solidFill>
                  <a:srgbClr val="00FF00"/>
                </a:solidFill>
              </a:rPr>
              <a:t>1)Photosynthetic products….Depend on G.C…O.P</a:t>
            </a:r>
          </a:p>
          <a:p>
            <a:pPr fontAlgn="base">
              <a:spcAft>
                <a:spcPct val="0"/>
              </a:spcAft>
              <a:buClr>
                <a:srgbClr val="FFCC00"/>
              </a:buClr>
              <a:buFont typeface="Wingdings" pitchFamily="2" charset="2"/>
              <a:buNone/>
            </a:pPr>
            <a:r>
              <a:rPr lang="en-US" altLang="en-US" sz="2800" dirty="0" smtClean="0">
                <a:solidFill>
                  <a:srgbClr val="00FF00"/>
                </a:solidFill>
              </a:rPr>
              <a:t>2)starch-sugar inter conversion         </a:t>
            </a:r>
            <a:endParaRPr lang="en-US" altLang="en-US" sz="2800" dirty="0">
              <a:solidFill>
                <a:srgbClr val="00FF00"/>
              </a:solidFill>
            </a:endParaRPr>
          </a:p>
          <a:p>
            <a:pPr fontAlgn="base">
              <a:spcAft>
                <a:spcPct val="0"/>
              </a:spcAft>
              <a:buClr>
                <a:srgbClr val="FFCC00"/>
              </a:buClr>
              <a:buFont typeface="Wingdings" pitchFamily="2" charset="2"/>
              <a:buNone/>
            </a:pPr>
            <a:endParaRPr lang="en-US" altLang="en-US" dirty="0"/>
          </a:p>
          <a:p>
            <a:pPr fontAlgn="base">
              <a:spcAft>
                <a:spcPct val="0"/>
              </a:spcAft>
              <a:buClr>
                <a:srgbClr val="FFCC00"/>
              </a:buClr>
              <a:buFont typeface="Wingdings" pitchFamily="2" charset="2"/>
              <a:buNone/>
            </a:pPr>
            <a:endParaRPr lang="en-US" altLang="en-US" dirty="0"/>
          </a:p>
          <a:p>
            <a:pPr fontAlgn="base">
              <a:spcAft>
                <a:spcPct val="0"/>
              </a:spcAft>
              <a:buClr>
                <a:srgbClr val="FFCC00"/>
              </a:buClr>
              <a:buFont typeface="Wingdings" pitchFamily="2" charset="2"/>
              <a:buNone/>
            </a:pPr>
            <a:r>
              <a:rPr lang="en-US" altLang="en-US" sz="2800" dirty="0" smtClean="0">
                <a:solidFill>
                  <a:srgbClr val="00FF00"/>
                </a:solidFill>
              </a:rPr>
              <a:t>3)Modern theory..K-H PUMP….PEP </a:t>
            </a:r>
            <a:r>
              <a:rPr lang="en-US" altLang="en-US" sz="2800" dirty="0" err="1" smtClean="0">
                <a:solidFill>
                  <a:srgbClr val="00FF00"/>
                </a:solidFill>
              </a:rPr>
              <a:t>carboxylase</a:t>
            </a:r>
            <a:r>
              <a:rPr lang="en-US" altLang="en-US" sz="2800" dirty="0" smtClean="0">
                <a:solidFill>
                  <a:srgbClr val="00FF00"/>
                </a:solidFill>
              </a:rPr>
              <a:t>..blue light</a:t>
            </a:r>
            <a:endParaRPr lang="en-US" altLang="en-US" sz="2800" dirty="0">
              <a:solidFill>
                <a:srgbClr val="00FF00"/>
              </a:solidFill>
            </a:endParaRPr>
          </a:p>
          <a:p>
            <a:pPr fontAlgn="base">
              <a:spcAft>
                <a:spcPct val="0"/>
              </a:spcAft>
              <a:buClr>
                <a:srgbClr val="FFCC00"/>
              </a:buClr>
              <a:buFont typeface="Wingdings" pitchFamily="2" charset="2"/>
              <a:buNone/>
            </a:pPr>
            <a:r>
              <a:rPr lang="en-US" altLang="en-US" sz="2800" dirty="0">
                <a:solidFill>
                  <a:srgbClr val="00FF00"/>
                </a:solidFill>
              </a:rPr>
              <a:t>in Succulent Plants</a:t>
            </a:r>
          </a:p>
          <a:p>
            <a:pPr fontAlgn="base">
              <a:spcAft>
                <a:spcPct val="0"/>
              </a:spcAft>
              <a:buClr>
                <a:srgbClr val="FFCC00"/>
              </a:buClr>
              <a:buFont typeface="Wingdings" pitchFamily="2" charset="2"/>
              <a:buNone/>
            </a:pPr>
            <a:r>
              <a:rPr lang="en-US" altLang="en-US" sz="2800" dirty="0">
                <a:solidFill>
                  <a:srgbClr val="00FF00"/>
                </a:solidFill>
              </a:rPr>
              <a:t>During the night</a:t>
            </a:r>
          </a:p>
          <a:p>
            <a:pPr fontAlgn="base">
              <a:spcAft>
                <a:spcPct val="0"/>
              </a:spcAft>
              <a:buClr>
                <a:srgbClr val="FFCC00"/>
              </a:buClr>
              <a:buFont typeface="Wingdings" pitchFamily="2" charset="2"/>
              <a:buNone/>
            </a:pPr>
            <a:r>
              <a:rPr lang="en-US" altLang="en-US" sz="2800" dirty="0">
                <a:solidFill>
                  <a:srgbClr val="00FF00"/>
                </a:solidFill>
              </a:rPr>
              <a:t>During the day</a:t>
            </a:r>
          </a:p>
          <a:p>
            <a:pPr fontAlgn="base">
              <a:spcAft>
                <a:spcPct val="0"/>
              </a:spcAft>
              <a:buClr>
                <a:srgbClr val="FFCC00"/>
              </a:buClr>
              <a:buFont typeface="Wingdings" pitchFamily="2" charset="2"/>
              <a:buNone/>
            </a:pPr>
            <a:endParaRPr lang="en-US" altLang="en-US" sz="2800" dirty="0">
              <a:solidFill>
                <a:srgbClr val="00FF00"/>
              </a:solidFill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29" y="2630488"/>
            <a:ext cx="864137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321" y="4711703"/>
            <a:ext cx="4917831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944" y="5319713"/>
            <a:ext cx="4917831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0510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36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36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36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36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36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236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2364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6418" name="Text Box 2"/>
          <p:cNvSpPr txBox="1">
            <a:spLocks noChangeArrowheads="1"/>
          </p:cNvSpPr>
          <p:nvPr/>
        </p:nvSpPr>
        <p:spPr bwMode="auto">
          <a:xfrm>
            <a:off x="492369" y="404816"/>
            <a:ext cx="8442081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FFCC00"/>
              </a:buClr>
              <a:buFont typeface="Wingdings" pitchFamily="2" charset="2"/>
              <a:buNone/>
              <a:defRPr/>
            </a:pPr>
            <a:r>
              <a:rPr lang="en-US" altLang="en-US" sz="2800" dirty="0" smtClean="0"/>
              <a:t>Diurnal fluctuations in the rate of </a:t>
            </a:r>
            <a:r>
              <a:rPr lang="en-US" altLang="en-US" sz="2800" dirty="0" err="1" smtClean="0"/>
              <a:t>stomatal</a:t>
            </a:r>
            <a:r>
              <a:rPr lang="en-US" altLang="en-US" sz="2800" dirty="0" smtClean="0"/>
              <a:t> transpiration (daily periodicity of transpiration)</a:t>
            </a:r>
          </a:p>
          <a:p>
            <a:pPr fontAlgn="base">
              <a:spcAft>
                <a:spcPct val="0"/>
              </a:spcAft>
              <a:buClr>
                <a:srgbClr val="FFCC00"/>
              </a:buClr>
              <a:buFont typeface="Wingdings" pitchFamily="2" charset="2"/>
              <a:buNone/>
              <a:defRPr/>
            </a:pPr>
            <a:endParaRPr lang="en-US" altLang="en-US" sz="2800" dirty="0" smtClean="0">
              <a:solidFill>
                <a:srgbClr val="00FF00"/>
              </a:solidFill>
            </a:endParaRPr>
          </a:p>
          <a:p>
            <a:pPr marL="514350" indent="-514350" fontAlgn="base">
              <a:spcAft>
                <a:spcPct val="0"/>
              </a:spcAft>
              <a:buClr>
                <a:srgbClr val="FFCC00"/>
              </a:buClr>
              <a:buFont typeface="+mj-lt"/>
              <a:buAutoNum type="arabicPeriod"/>
              <a:defRPr/>
            </a:pPr>
            <a:r>
              <a:rPr lang="en-US" altLang="en-US" sz="2800" b="0" dirty="0" smtClean="0">
                <a:solidFill>
                  <a:srgbClr val="00FF00"/>
                </a:solidFill>
              </a:rPr>
              <a:t>In the morning </a:t>
            </a:r>
            <a:endParaRPr lang="en-GB" altLang="en-US" sz="2800" b="0" dirty="0" smtClean="0">
              <a:solidFill>
                <a:srgbClr val="00FF00"/>
              </a:solidFill>
            </a:endParaRPr>
          </a:p>
          <a:p>
            <a:pPr marL="514350" indent="-514350" fontAlgn="base">
              <a:spcAft>
                <a:spcPct val="0"/>
              </a:spcAft>
              <a:buClr>
                <a:srgbClr val="FFCC00"/>
              </a:buClr>
              <a:buFont typeface="+mj-lt"/>
              <a:buAutoNum type="arabicPeriod"/>
              <a:defRPr/>
            </a:pPr>
            <a:r>
              <a:rPr lang="en-US" altLang="en-US" sz="2800" b="0" dirty="0" smtClean="0">
                <a:solidFill>
                  <a:srgbClr val="00FF00"/>
                </a:solidFill>
              </a:rPr>
              <a:t>Before noon</a:t>
            </a:r>
            <a:endParaRPr lang="en-GB" altLang="en-US" sz="2800" b="0" dirty="0" smtClean="0">
              <a:solidFill>
                <a:srgbClr val="00FF00"/>
              </a:solidFill>
            </a:endParaRPr>
          </a:p>
          <a:p>
            <a:pPr marL="514350" indent="-514350" fontAlgn="base">
              <a:spcAft>
                <a:spcPct val="0"/>
              </a:spcAft>
              <a:buClr>
                <a:srgbClr val="FFCC00"/>
              </a:buClr>
              <a:buFont typeface="+mj-lt"/>
              <a:buAutoNum type="arabicPeriod"/>
              <a:defRPr/>
            </a:pPr>
            <a:r>
              <a:rPr lang="en-US" altLang="en-US" sz="2800" b="0" dirty="0" smtClean="0">
                <a:solidFill>
                  <a:srgbClr val="00FF00"/>
                </a:solidFill>
              </a:rPr>
              <a:t>At about noon</a:t>
            </a:r>
          </a:p>
          <a:p>
            <a:pPr marL="514350" indent="-514350" fontAlgn="base">
              <a:spcAft>
                <a:spcPct val="0"/>
              </a:spcAft>
              <a:buClr>
                <a:srgbClr val="FFCC00"/>
              </a:buClr>
              <a:buFont typeface="+mj-lt"/>
              <a:buAutoNum type="arabicPeriod"/>
              <a:defRPr/>
            </a:pPr>
            <a:r>
              <a:rPr lang="en-US" altLang="en-US" sz="2800" b="0" dirty="0" smtClean="0">
                <a:solidFill>
                  <a:srgbClr val="00FF00"/>
                </a:solidFill>
              </a:rPr>
              <a:t>Afternoon </a:t>
            </a:r>
          </a:p>
          <a:p>
            <a:pPr marL="514350" indent="-514350" fontAlgn="base">
              <a:spcAft>
                <a:spcPct val="0"/>
              </a:spcAft>
              <a:buClr>
                <a:srgbClr val="FFCC00"/>
              </a:buClr>
              <a:buFont typeface="+mj-lt"/>
              <a:buAutoNum type="arabicPeriod"/>
              <a:defRPr/>
            </a:pPr>
            <a:r>
              <a:rPr lang="en-US" altLang="en-US" sz="2800" b="0" dirty="0" smtClean="0">
                <a:solidFill>
                  <a:srgbClr val="00FF00"/>
                </a:solidFill>
              </a:rPr>
              <a:t>In the evening </a:t>
            </a:r>
          </a:p>
          <a:p>
            <a:pPr marL="514350" indent="-514350" fontAlgn="base">
              <a:spcAft>
                <a:spcPct val="0"/>
              </a:spcAft>
              <a:buClr>
                <a:srgbClr val="FFCC00"/>
              </a:buClr>
              <a:buFont typeface="+mj-lt"/>
              <a:buAutoNum type="arabicPeriod"/>
              <a:defRPr/>
            </a:pPr>
            <a:r>
              <a:rPr lang="en-US" altLang="en-US" sz="2800" b="0" dirty="0" smtClean="0">
                <a:solidFill>
                  <a:srgbClr val="00FF00"/>
                </a:solidFill>
              </a:rPr>
              <a:t>At night </a:t>
            </a:r>
            <a:endParaRPr lang="en-US" altLang="en-US" b="0" dirty="0" smtClean="0">
              <a:solidFill>
                <a:srgbClr val="FFFFFF"/>
              </a:solidFill>
            </a:endParaRPr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4180744" y="5594350"/>
            <a:ext cx="4945673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4180743" y="2605088"/>
            <a:ext cx="0" cy="2989262"/>
          </a:xfrm>
          <a:prstGeom prst="line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673969" y="6223003"/>
            <a:ext cx="228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b="0">
                <a:solidFill>
                  <a:srgbClr val="FFFFFF"/>
                </a:solidFill>
              </a:rPr>
              <a:t>Daily hours</a:t>
            </a:r>
            <a:endParaRPr lang="en-GB" altLang="en-US" sz="2800" b="0">
              <a:solidFill>
                <a:srgbClr val="FFFFFF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497267" y="3629025"/>
            <a:ext cx="4520711" cy="1944688"/>
          </a:xfrm>
          <a:custGeom>
            <a:avLst/>
            <a:gdLst>
              <a:gd name="T0" fmla="*/ 0 w 3352800"/>
              <a:gd name="T1" fmla="*/ 26304044 h 1155074"/>
              <a:gd name="T2" fmla="*/ 8568651 w 3352800"/>
              <a:gd name="T3" fmla="*/ 971 h 1155074"/>
              <a:gd name="T4" fmla="*/ 17293081 w 3352800"/>
              <a:gd name="T5" fmla="*/ 25208083 h 1155074"/>
              <a:gd name="T6" fmla="*/ 24459576 w 3352800"/>
              <a:gd name="T7" fmla="*/ 366297 h 1155074"/>
              <a:gd name="T8" fmla="*/ 32560848 w 3352800"/>
              <a:gd name="T9" fmla="*/ 24842761 h 11550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52800" h="1155074">
                <a:moveTo>
                  <a:pt x="0" y="1155074"/>
                </a:moveTo>
                <a:cubicBezTo>
                  <a:pt x="292768" y="581569"/>
                  <a:pt x="585537" y="8064"/>
                  <a:pt x="882316" y="43"/>
                </a:cubicBezTo>
                <a:cubicBezTo>
                  <a:pt x="1179095" y="-7978"/>
                  <a:pt x="1507958" y="1104274"/>
                  <a:pt x="1780674" y="1106948"/>
                </a:cubicBezTo>
                <a:cubicBezTo>
                  <a:pt x="2053390" y="1109622"/>
                  <a:pt x="2256589" y="18759"/>
                  <a:pt x="2518610" y="16085"/>
                </a:cubicBezTo>
                <a:cubicBezTo>
                  <a:pt x="2780631" y="13411"/>
                  <a:pt x="3120189" y="994653"/>
                  <a:pt x="3352800" y="1090906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365383" y="5654678"/>
            <a:ext cx="305679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b="0">
                <a:solidFill>
                  <a:srgbClr val="FFFFFF"/>
                </a:solidFill>
              </a:rPr>
              <a:t>1     2	  3   4   5    6	</a:t>
            </a:r>
            <a:endParaRPr lang="en-GB" altLang="en-US" sz="2800" b="0">
              <a:solidFill>
                <a:srgbClr val="FFFFFF"/>
              </a:solidFill>
            </a:endParaRPr>
          </a:p>
        </p:txBody>
      </p: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5096608" y="3305175"/>
            <a:ext cx="0" cy="2268538"/>
          </a:xfrm>
          <a:prstGeom prst="line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5495192" y="3305175"/>
            <a:ext cx="0" cy="2268538"/>
          </a:xfrm>
          <a:prstGeom prst="line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5895243" y="3325816"/>
            <a:ext cx="0" cy="2268537"/>
          </a:xfrm>
          <a:prstGeom prst="line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>
            <a:off x="6277708" y="3325816"/>
            <a:ext cx="0" cy="2268537"/>
          </a:xfrm>
          <a:prstGeom prst="line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Rectangle 20"/>
          <p:cNvSpPr>
            <a:spLocks noChangeArrowheads="1"/>
          </p:cNvSpPr>
          <p:nvPr/>
        </p:nvSpPr>
        <p:spPr bwMode="auto">
          <a:xfrm rot="-5400000">
            <a:off x="2013378" y="3838109"/>
            <a:ext cx="34686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b="0">
                <a:solidFill>
                  <a:srgbClr val="FFFFFF"/>
                </a:solidFill>
              </a:rPr>
              <a:t>stomatal transpiration</a:t>
            </a:r>
            <a:endParaRPr lang="en-GB" altLang="en-US" sz="2800" b="0">
              <a:solidFill>
                <a:srgbClr val="FFFFFF"/>
              </a:solidFill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4497267" y="4797428"/>
            <a:ext cx="2392973" cy="1425575"/>
          </a:xfrm>
          <a:prstGeom prst="ellipse">
            <a:avLst/>
          </a:prstGeom>
          <a:noFill/>
          <a:ln w="38100" algn="ctr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800" b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172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4" grpId="0"/>
      <p:bldP spid="21" grpId="0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6418" name="Text Box 2"/>
          <p:cNvSpPr txBox="1">
            <a:spLocks noChangeArrowheads="1"/>
          </p:cNvSpPr>
          <p:nvPr/>
        </p:nvSpPr>
        <p:spPr bwMode="auto">
          <a:xfrm>
            <a:off x="252048" y="117475"/>
            <a:ext cx="8707315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FFCC00"/>
              </a:buClr>
              <a:buFont typeface="Wingdings" pitchFamily="2" charset="2"/>
              <a:buNone/>
              <a:defRPr/>
            </a:pPr>
            <a:r>
              <a:rPr lang="en-US" altLang="en-US" dirty="0" smtClean="0"/>
              <a:t>Factors affecting the rate of transpiration</a:t>
            </a:r>
          </a:p>
          <a:p>
            <a:pPr fontAlgn="base">
              <a:spcAft>
                <a:spcPct val="0"/>
              </a:spcAft>
              <a:buClr>
                <a:srgbClr val="FFCC00"/>
              </a:buClr>
              <a:buFont typeface="Wingdings" pitchFamily="2" charset="2"/>
              <a:buNone/>
              <a:defRPr/>
            </a:pPr>
            <a:endParaRPr lang="en-GB" altLang="en-US" dirty="0" smtClean="0"/>
          </a:p>
          <a:p>
            <a:pPr fontAlgn="base">
              <a:spcAft>
                <a:spcPct val="0"/>
              </a:spcAft>
              <a:buClr>
                <a:srgbClr val="FFCC00"/>
              </a:buClr>
              <a:buFont typeface="Wingdings" pitchFamily="2" charset="2"/>
              <a:buNone/>
              <a:defRPr/>
            </a:pPr>
            <a:r>
              <a:rPr lang="en-US" altLang="en-US" dirty="0" smtClean="0"/>
              <a:t>A) External factors</a:t>
            </a:r>
            <a:endParaRPr lang="en-GB" altLang="en-US" dirty="0" smtClean="0"/>
          </a:p>
          <a:p>
            <a:pPr marL="514350" indent="-514350" fontAlgn="base">
              <a:spcAft>
                <a:spcPct val="0"/>
              </a:spcAft>
              <a:buClr>
                <a:srgbClr val="FFCC00"/>
              </a:buClr>
              <a:buFont typeface="+mj-lt"/>
              <a:buAutoNum type="arabicPeriod"/>
              <a:defRPr/>
            </a:pPr>
            <a:r>
              <a:rPr lang="en-US" altLang="en-US" sz="2800" dirty="0" smtClean="0">
                <a:solidFill>
                  <a:srgbClr val="00FF00"/>
                </a:solidFill>
              </a:rPr>
              <a:t>Light..blue</a:t>
            </a:r>
            <a:endParaRPr lang="en-GB" altLang="en-US" sz="2800" dirty="0" smtClean="0">
              <a:solidFill>
                <a:srgbClr val="00FF00"/>
              </a:solidFill>
            </a:endParaRPr>
          </a:p>
          <a:p>
            <a:pPr marL="514350" indent="-514350" fontAlgn="base">
              <a:spcAft>
                <a:spcPct val="0"/>
              </a:spcAft>
              <a:buClr>
                <a:srgbClr val="FFCC00"/>
              </a:buClr>
              <a:buFont typeface="+mj-lt"/>
              <a:buAutoNum type="arabicPeriod"/>
              <a:defRPr/>
            </a:pPr>
            <a:r>
              <a:rPr lang="en-US" altLang="en-US" sz="2800" dirty="0" smtClean="0">
                <a:solidFill>
                  <a:srgbClr val="00FF00"/>
                </a:solidFill>
              </a:rPr>
              <a:t>Temperature..value of Q10</a:t>
            </a:r>
            <a:endParaRPr lang="en-GB" altLang="en-US" sz="2800" dirty="0" smtClean="0">
              <a:solidFill>
                <a:srgbClr val="00FF00"/>
              </a:solidFill>
            </a:endParaRPr>
          </a:p>
          <a:p>
            <a:pPr marL="514350" indent="-514350" fontAlgn="base">
              <a:spcAft>
                <a:spcPct val="0"/>
              </a:spcAft>
              <a:buClr>
                <a:srgbClr val="FFCC00"/>
              </a:buClr>
              <a:buFont typeface="+mj-lt"/>
              <a:buAutoNum type="arabicPeriod"/>
              <a:defRPr/>
            </a:pPr>
            <a:r>
              <a:rPr lang="en-US" altLang="en-US" sz="2800" dirty="0" smtClean="0">
                <a:solidFill>
                  <a:srgbClr val="00FF00"/>
                </a:solidFill>
              </a:rPr>
              <a:t>Atmospheric humidity</a:t>
            </a:r>
            <a:endParaRPr lang="en-GB" altLang="en-US" sz="2800" dirty="0" smtClean="0">
              <a:solidFill>
                <a:srgbClr val="00FF00"/>
              </a:solidFill>
            </a:endParaRPr>
          </a:p>
          <a:p>
            <a:pPr marL="514350" indent="-514350" fontAlgn="base">
              <a:spcAft>
                <a:spcPct val="0"/>
              </a:spcAft>
              <a:buClr>
                <a:srgbClr val="FFCC00"/>
              </a:buClr>
              <a:buFont typeface="+mj-lt"/>
              <a:buAutoNum type="arabicPeriod"/>
              <a:defRPr/>
            </a:pPr>
            <a:r>
              <a:rPr lang="en-US" altLang="en-US" sz="2800" dirty="0" smtClean="0">
                <a:solidFill>
                  <a:srgbClr val="00FF00"/>
                </a:solidFill>
              </a:rPr>
              <a:t>Wind velocity</a:t>
            </a:r>
            <a:endParaRPr lang="en-GB" altLang="en-US" sz="2800" dirty="0" smtClean="0">
              <a:solidFill>
                <a:srgbClr val="00FF00"/>
              </a:solidFill>
            </a:endParaRPr>
          </a:p>
          <a:p>
            <a:pPr marL="514350" indent="-514350" fontAlgn="base">
              <a:spcAft>
                <a:spcPct val="0"/>
              </a:spcAft>
              <a:buClr>
                <a:srgbClr val="FFCC00"/>
              </a:buClr>
              <a:buFont typeface="+mj-lt"/>
              <a:buAutoNum type="arabicPeriod"/>
              <a:defRPr/>
            </a:pPr>
            <a:r>
              <a:rPr lang="en-US" altLang="en-US" sz="2800" dirty="0" smtClean="0">
                <a:solidFill>
                  <a:srgbClr val="00FF00"/>
                </a:solidFill>
              </a:rPr>
              <a:t>Atmospheric pressure</a:t>
            </a:r>
            <a:endParaRPr lang="en-GB" altLang="en-US" sz="2800" dirty="0" smtClean="0">
              <a:solidFill>
                <a:srgbClr val="00FF00"/>
              </a:solidFill>
            </a:endParaRPr>
          </a:p>
          <a:p>
            <a:pPr marL="514350" indent="-514350" fontAlgn="base">
              <a:spcAft>
                <a:spcPct val="0"/>
              </a:spcAft>
              <a:buClr>
                <a:srgbClr val="FFCC00"/>
              </a:buClr>
              <a:buFont typeface="+mj-lt"/>
              <a:buAutoNum type="arabicPeriod"/>
              <a:defRPr/>
            </a:pPr>
            <a:r>
              <a:rPr lang="en-US" altLang="en-US" sz="2800" dirty="0" smtClean="0">
                <a:solidFill>
                  <a:srgbClr val="00FF00"/>
                </a:solidFill>
              </a:rPr>
              <a:t>Available soil water</a:t>
            </a:r>
            <a:endParaRPr lang="en-GB" altLang="en-US" sz="2800" dirty="0" smtClean="0">
              <a:solidFill>
                <a:srgbClr val="00FF00"/>
              </a:solidFill>
            </a:endParaRPr>
          </a:p>
          <a:p>
            <a:pPr marL="514350" indent="-514350" fontAlgn="base">
              <a:spcAft>
                <a:spcPct val="0"/>
              </a:spcAft>
              <a:buClr>
                <a:srgbClr val="FFCC00"/>
              </a:buClr>
              <a:buFont typeface="+mj-lt"/>
              <a:buAutoNum type="arabicPeriod"/>
              <a:defRPr/>
            </a:pPr>
            <a:r>
              <a:rPr lang="en-US" altLang="en-US" sz="2800" dirty="0" smtClean="0">
                <a:solidFill>
                  <a:srgbClr val="00FF00"/>
                </a:solidFill>
              </a:rPr>
              <a:t>Anti </a:t>
            </a:r>
            <a:r>
              <a:rPr lang="en-US" altLang="en-US" sz="2800" dirty="0" err="1" smtClean="0">
                <a:solidFill>
                  <a:srgbClr val="00FF00"/>
                </a:solidFill>
              </a:rPr>
              <a:t>transpirants</a:t>
            </a:r>
            <a:endParaRPr lang="en-GB" altLang="en-US" sz="2800" dirty="0" smtClean="0">
              <a:solidFill>
                <a:srgbClr val="00FF00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169878" y="2535240"/>
            <a:ext cx="3974123" cy="49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FFCC00"/>
              </a:buClr>
              <a:buFont typeface="Wingdings" pitchFamily="2" charset="2"/>
              <a:buNone/>
              <a:defRPr/>
            </a:pPr>
            <a:r>
              <a:rPr lang="en-US" altLang="en-US" dirty="0" smtClean="0"/>
              <a:t>B) Internal factors</a:t>
            </a:r>
            <a:endParaRPr lang="en-GB" altLang="en-US" dirty="0" smtClean="0"/>
          </a:p>
          <a:p>
            <a:pPr marL="514350" indent="-514350" fontAlgn="base">
              <a:spcAft>
                <a:spcPct val="0"/>
              </a:spcAft>
              <a:buClr>
                <a:srgbClr val="FFCC00"/>
              </a:buClr>
              <a:buFont typeface="+mj-lt"/>
              <a:buAutoNum type="arabicPeriod"/>
              <a:defRPr/>
            </a:pPr>
            <a:r>
              <a:rPr lang="en-US" altLang="en-US" sz="2800" dirty="0" smtClean="0">
                <a:solidFill>
                  <a:srgbClr val="00FF00"/>
                </a:solidFill>
              </a:rPr>
              <a:t>Transpiring areas</a:t>
            </a:r>
            <a:endParaRPr lang="en-GB" altLang="en-US" sz="2800" dirty="0" smtClean="0">
              <a:solidFill>
                <a:srgbClr val="00FF00"/>
              </a:solidFill>
            </a:endParaRPr>
          </a:p>
          <a:p>
            <a:pPr marL="514350" indent="-514350" fontAlgn="base">
              <a:spcAft>
                <a:spcPct val="0"/>
              </a:spcAft>
              <a:buClr>
                <a:srgbClr val="FFCC00"/>
              </a:buClr>
              <a:buFont typeface="+mj-lt"/>
              <a:buAutoNum type="arabicPeriod"/>
              <a:defRPr/>
            </a:pPr>
            <a:r>
              <a:rPr lang="en-US" altLang="en-US" sz="2800" dirty="0" smtClean="0">
                <a:solidFill>
                  <a:srgbClr val="00FF00"/>
                </a:solidFill>
              </a:rPr>
              <a:t>Anatomical characteristics of Leaf</a:t>
            </a:r>
            <a:endParaRPr lang="en-GB" altLang="en-US" sz="2800" dirty="0" smtClean="0">
              <a:solidFill>
                <a:srgbClr val="00FF00"/>
              </a:solidFill>
            </a:endParaRPr>
          </a:p>
          <a:p>
            <a:pPr marL="514350" indent="-514350" fontAlgn="base">
              <a:spcAft>
                <a:spcPct val="0"/>
              </a:spcAft>
              <a:buClr>
                <a:srgbClr val="FFCC00"/>
              </a:buClr>
              <a:buFont typeface="+mj-lt"/>
              <a:buAutoNum type="arabicPeriod"/>
              <a:defRPr/>
            </a:pPr>
            <a:r>
              <a:rPr lang="en-US" altLang="en-US" sz="2800" dirty="0" err="1" smtClean="0">
                <a:solidFill>
                  <a:srgbClr val="00FF00"/>
                </a:solidFill>
              </a:rPr>
              <a:t>Stomatal</a:t>
            </a:r>
            <a:r>
              <a:rPr lang="en-US" altLang="en-US" sz="2800" dirty="0" smtClean="0">
                <a:solidFill>
                  <a:srgbClr val="00FF00"/>
                </a:solidFill>
              </a:rPr>
              <a:t> characteristics</a:t>
            </a:r>
            <a:endParaRPr lang="en-GB" altLang="en-US" sz="2800" dirty="0" smtClean="0">
              <a:solidFill>
                <a:srgbClr val="00FF00"/>
              </a:solidFill>
            </a:endParaRPr>
          </a:p>
          <a:p>
            <a:pPr marL="514350" indent="-514350" fontAlgn="base">
              <a:spcAft>
                <a:spcPct val="0"/>
              </a:spcAft>
              <a:buClr>
                <a:srgbClr val="FFCC00"/>
              </a:buClr>
              <a:buFont typeface="+mj-lt"/>
              <a:buAutoNum type="arabicPeriod"/>
              <a:defRPr/>
            </a:pPr>
            <a:r>
              <a:rPr lang="en-US" altLang="en-US" sz="2800" dirty="0" smtClean="0">
                <a:solidFill>
                  <a:srgbClr val="00FF00"/>
                </a:solidFill>
              </a:rPr>
              <a:t>Leaf orientation</a:t>
            </a:r>
            <a:endParaRPr lang="en-GB" altLang="en-US" sz="2800" dirty="0" smtClean="0">
              <a:solidFill>
                <a:srgbClr val="00FF00"/>
              </a:solidFill>
            </a:endParaRPr>
          </a:p>
          <a:p>
            <a:pPr marL="514350" indent="-514350" fontAlgn="base">
              <a:spcAft>
                <a:spcPct val="0"/>
              </a:spcAft>
              <a:buClr>
                <a:srgbClr val="FFCC00"/>
              </a:buClr>
              <a:buFont typeface="+mj-lt"/>
              <a:buAutoNum type="arabicPeriod"/>
              <a:defRPr/>
            </a:pPr>
            <a:r>
              <a:rPr lang="en-US" altLang="en-US" sz="2800" dirty="0" smtClean="0">
                <a:solidFill>
                  <a:srgbClr val="00FF00"/>
                </a:solidFill>
              </a:rPr>
              <a:t>Water status of leaves</a:t>
            </a:r>
            <a:endParaRPr lang="en-GB" altLang="en-US" sz="2800" dirty="0" smtClean="0">
              <a:solidFill>
                <a:srgbClr val="00FF00"/>
              </a:solidFill>
            </a:endParaRPr>
          </a:p>
          <a:p>
            <a:pPr marL="514350" indent="-514350" fontAlgn="base">
              <a:spcAft>
                <a:spcPct val="0"/>
              </a:spcAft>
              <a:buClr>
                <a:srgbClr val="FFCC00"/>
              </a:buClr>
              <a:buFont typeface="+mj-lt"/>
              <a:buAutoNum type="arabicPeriod"/>
              <a:defRPr/>
            </a:pPr>
            <a:r>
              <a:rPr lang="en-US" altLang="en-US" sz="2800" dirty="0" smtClean="0">
                <a:solidFill>
                  <a:srgbClr val="00FF00"/>
                </a:solidFill>
              </a:rPr>
              <a:t>Root - shoot ratio</a:t>
            </a:r>
            <a:endParaRPr lang="en-GB" altLang="en-US" sz="2800" dirty="0" smtClean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2028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36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36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36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36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36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36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36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364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364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6418" name="Text Box 2"/>
          <p:cNvSpPr txBox="1">
            <a:spLocks noChangeArrowheads="1"/>
          </p:cNvSpPr>
          <p:nvPr/>
        </p:nvSpPr>
        <p:spPr bwMode="auto">
          <a:xfrm>
            <a:off x="317990" y="549277"/>
            <a:ext cx="8442080" cy="685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marL="0" indent="0" fontAlgn="base">
              <a:spcAft>
                <a:spcPct val="0"/>
              </a:spcAft>
              <a:buClr>
                <a:srgbClr val="FFCC00"/>
              </a:buClr>
              <a:buFont typeface="Wingdings" pitchFamily="2" charset="2"/>
              <a:buNone/>
              <a:defRPr/>
            </a:pPr>
            <a:r>
              <a:rPr lang="en-US" dirty="0" smtClean="0"/>
              <a:t>Significance of transpiration</a:t>
            </a:r>
            <a:endParaRPr lang="en-GB" dirty="0" smtClean="0"/>
          </a:p>
          <a:p>
            <a:pPr marL="0" indent="0" fontAlgn="base">
              <a:spcAft>
                <a:spcPct val="0"/>
              </a:spcAft>
              <a:buClr>
                <a:srgbClr val="FFCC00"/>
              </a:buClr>
              <a:buFont typeface="Wingdings" pitchFamily="2" charset="2"/>
              <a:buNone/>
              <a:defRPr/>
            </a:pPr>
            <a:r>
              <a:rPr lang="en-US" dirty="0" smtClean="0"/>
              <a:t>		Transpiration is a necessary evil</a:t>
            </a:r>
          </a:p>
          <a:p>
            <a:pPr marL="0" indent="0" fontAlgn="base">
              <a:spcAft>
                <a:spcPct val="0"/>
              </a:spcAft>
              <a:buClr>
                <a:srgbClr val="FFCC00"/>
              </a:buClr>
              <a:buFont typeface="Wingdings" pitchFamily="2" charset="2"/>
              <a:buNone/>
              <a:defRPr/>
            </a:pPr>
            <a:endParaRPr lang="en-GB" dirty="0" smtClean="0"/>
          </a:p>
          <a:p>
            <a:pPr marL="514350" indent="-514350" fontAlgn="base">
              <a:spcAft>
                <a:spcPct val="0"/>
              </a:spcAft>
              <a:buClr>
                <a:srgbClr val="FFCC00"/>
              </a:buClr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00FF00"/>
                </a:solidFill>
              </a:rPr>
              <a:t>Water absorption</a:t>
            </a:r>
            <a:endParaRPr lang="en-GB" sz="2800" dirty="0" smtClean="0">
              <a:solidFill>
                <a:srgbClr val="00FF00"/>
              </a:solidFill>
            </a:endParaRPr>
          </a:p>
          <a:p>
            <a:pPr marL="514350" indent="-514350" fontAlgn="base">
              <a:spcAft>
                <a:spcPct val="0"/>
              </a:spcAft>
              <a:buClr>
                <a:srgbClr val="FFCC00"/>
              </a:buClr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00FF00"/>
                </a:solidFill>
              </a:rPr>
              <a:t>Mineral absorption</a:t>
            </a:r>
          </a:p>
          <a:p>
            <a:pPr marL="514350" indent="-514350" fontAlgn="base">
              <a:spcAft>
                <a:spcPct val="0"/>
              </a:spcAft>
              <a:buClr>
                <a:srgbClr val="FFCC00"/>
              </a:buClr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00FF00"/>
                </a:solidFill>
              </a:rPr>
              <a:t>Distribution </a:t>
            </a:r>
            <a:r>
              <a:rPr lang="en-US" sz="2800" dirty="0">
                <a:solidFill>
                  <a:srgbClr val="00FF00"/>
                </a:solidFill>
              </a:rPr>
              <a:t>of absorbed </a:t>
            </a:r>
            <a:r>
              <a:rPr lang="en-US" sz="2800" dirty="0" smtClean="0">
                <a:solidFill>
                  <a:srgbClr val="00FF00"/>
                </a:solidFill>
              </a:rPr>
              <a:t>salts</a:t>
            </a:r>
            <a:endParaRPr lang="en-GB" sz="2800" dirty="0" smtClean="0">
              <a:solidFill>
                <a:srgbClr val="00FF00"/>
              </a:solidFill>
            </a:endParaRPr>
          </a:p>
          <a:p>
            <a:pPr marL="514350" indent="-514350" fontAlgn="base">
              <a:spcAft>
                <a:spcPct val="0"/>
              </a:spcAft>
              <a:buClr>
                <a:srgbClr val="FFCC00"/>
              </a:buClr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00FF00"/>
                </a:solidFill>
              </a:rPr>
              <a:t>Ascent of sap</a:t>
            </a:r>
            <a:endParaRPr lang="en-GB" sz="2800" dirty="0" smtClean="0">
              <a:solidFill>
                <a:srgbClr val="00FF00"/>
              </a:solidFill>
            </a:endParaRPr>
          </a:p>
          <a:p>
            <a:pPr marL="514350" indent="-514350" fontAlgn="base">
              <a:spcAft>
                <a:spcPct val="0"/>
              </a:spcAft>
              <a:buClr>
                <a:srgbClr val="FFCC00"/>
              </a:buClr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00FF00"/>
                </a:solidFill>
              </a:rPr>
              <a:t>Regulation of temperature</a:t>
            </a:r>
            <a:endParaRPr lang="en-GB" sz="2800" dirty="0" smtClean="0">
              <a:solidFill>
                <a:srgbClr val="00FF00"/>
              </a:solidFill>
            </a:endParaRPr>
          </a:p>
          <a:p>
            <a:pPr marL="514350" indent="-514350" fontAlgn="base">
              <a:spcAft>
                <a:spcPct val="0"/>
              </a:spcAft>
              <a:buClr>
                <a:srgbClr val="FFCC00"/>
              </a:buClr>
              <a:buFont typeface="+mj-lt"/>
              <a:buAutoNum type="arabicPeriod"/>
              <a:defRPr/>
            </a:pPr>
            <a:r>
              <a:rPr lang="en-US" sz="2800" dirty="0">
                <a:solidFill>
                  <a:srgbClr val="00FF00"/>
                </a:solidFill>
              </a:rPr>
              <a:t>Quality of </a:t>
            </a:r>
            <a:r>
              <a:rPr lang="en-US" sz="2800" dirty="0" smtClean="0">
                <a:solidFill>
                  <a:srgbClr val="00FF00"/>
                </a:solidFill>
              </a:rPr>
              <a:t>fruits</a:t>
            </a:r>
          </a:p>
          <a:p>
            <a:pPr marL="514350" indent="-514350" fontAlgn="base">
              <a:spcAft>
                <a:spcPct val="0"/>
              </a:spcAft>
              <a:buClr>
                <a:srgbClr val="FFCC00"/>
              </a:buClr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00FF00"/>
                </a:solidFill>
              </a:rPr>
              <a:t>Root system</a:t>
            </a:r>
          </a:p>
          <a:p>
            <a:pPr marL="514350" indent="-514350" fontAlgn="base">
              <a:spcAft>
                <a:spcPct val="0"/>
              </a:spcAft>
              <a:buClr>
                <a:srgbClr val="FFCC00"/>
              </a:buClr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00FF00"/>
                </a:solidFill>
              </a:rPr>
              <a:t>Mechanical tissues</a:t>
            </a:r>
          </a:p>
          <a:p>
            <a:pPr marL="514350" indent="-514350" fontAlgn="base">
              <a:spcAft>
                <a:spcPct val="0"/>
              </a:spcAft>
              <a:buClr>
                <a:srgbClr val="FFCC00"/>
              </a:buClr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00FF00"/>
                </a:solidFill>
              </a:rPr>
              <a:t>Drainage of soil water                   regulation of temp.</a:t>
            </a:r>
            <a:endParaRPr lang="en-GB" sz="28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7563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36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36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36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36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36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36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36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364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364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364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364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6418" name="Text Box 2"/>
          <p:cNvSpPr txBox="1">
            <a:spLocks noChangeArrowheads="1"/>
          </p:cNvSpPr>
          <p:nvPr/>
        </p:nvSpPr>
        <p:spPr bwMode="auto">
          <a:xfrm>
            <a:off x="118698" y="34926"/>
            <a:ext cx="8773257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marL="0" indent="0" fontAlgn="base">
              <a:spcAft>
                <a:spcPct val="0"/>
              </a:spcAft>
              <a:buClr>
                <a:srgbClr val="FFCC00"/>
              </a:buClr>
              <a:buFont typeface="Wingdings" pitchFamily="2" charset="2"/>
              <a:buNone/>
              <a:defRPr/>
            </a:pPr>
            <a:r>
              <a:rPr lang="en-US" dirty="0" smtClean="0"/>
              <a:t>Guttation</a:t>
            </a:r>
            <a:endParaRPr lang="en-GB" dirty="0"/>
          </a:p>
          <a:p>
            <a:pPr fontAlgn="base">
              <a:spcAft>
                <a:spcPct val="0"/>
              </a:spcAft>
              <a:buClr>
                <a:srgbClr val="FFCC00"/>
              </a:buClr>
              <a:buFont typeface="Courier New" panose="02070309020205020404" pitchFamily="49" charset="0"/>
              <a:buChar char="o"/>
              <a:defRPr/>
            </a:pPr>
            <a:r>
              <a:rPr lang="en-US" sz="2800" dirty="0" smtClean="0">
                <a:solidFill>
                  <a:srgbClr val="00FF00"/>
                </a:solidFill>
              </a:rPr>
              <a:t>watery </a:t>
            </a:r>
            <a:r>
              <a:rPr lang="en-US" sz="2800" dirty="0">
                <a:solidFill>
                  <a:srgbClr val="00FF00"/>
                </a:solidFill>
              </a:rPr>
              <a:t>drops ooze out from the uninjured </a:t>
            </a:r>
            <a:r>
              <a:rPr lang="en-US" sz="2800" dirty="0" smtClean="0">
                <a:solidFill>
                  <a:srgbClr val="00FF00"/>
                </a:solidFill>
              </a:rPr>
              <a:t>leaf margins.</a:t>
            </a:r>
          </a:p>
          <a:p>
            <a:pPr fontAlgn="base">
              <a:spcAft>
                <a:spcPct val="0"/>
              </a:spcAft>
              <a:buClr>
                <a:srgbClr val="FFCC00"/>
              </a:buClr>
              <a:buFont typeface="Courier New" panose="02070309020205020404" pitchFamily="49" charset="0"/>
              <a:buChar char="o"/>
              <a:defRPr/>
            </a:pPr>
            <a:r>
              <a:rPr lang="en-US" sz="2800" dirty="0" smtClean="0">
                <a:solidFill>
                  <a:srgbClr val="00FF00"/>
                </a:solidFill>
              </a:rPr>
              <a:t>in </a:t>
            </a:r>
            <a:r>
              <a:rPr lang="en-US" sz="2800" dirty="0">
                <a:solidFill>
                  <a:srgbClr val="00FF00"/>
                </a:solidFill>
              </a:rPr>
              <a:t>the morning </a:t>
            </a:r>
            <a:endParaRPr lang="en-US" sz="2800" dirty="0" smtClean="0">
              <a:solidFill>
                <a:srgbClr val="00FF00"/>
              </a:solidFill>
            </a:endParaRPr>
          </a:p>
          <a:p>
            <a:pPr fontAlgn="base">
              <a:spcAft>
                <a:spcPct val="0"/>
              </a:spcAft>
              <a:buClr>
                <a:srgbClr val="FFCC00"/>
              </a:buClr>
              <a:buFont typeface="Courier New" panose="02070309020205020404" pitchFamily="49" charset="0"/>
              <a:buChar char="o"/>
              <a:defRPr/>
            </a:pPr>
            <a:r>
              <a:rPr lang="en-US" sz="2800" dirty="0" smtClean="0">
                <a:solidFill>
                  <a:srgbClr val="00FF00"/>
                </a:solidFill>
              </a:rPr>
              <a:t>when </a:t>
            </a:r>
          </a:p>
          <a:p>
            <a:pPr fontAlgn="base">
              <a:spcAft>
                <a:spcPct val="0"/>
              </a:spcAft>
              <a:buClr>
                <a:srgbClr val="FFCC00"/>
              </a:buClr>
              <a:buFont typeface="Courier New" panose="02070309020205020404" pitchFamily="49" charset="0"/>
              <a:buChar char="o"/>
              <a:defRPr/>
            </a:pPr>
            <a:r>
              <a:rPr lang="en-US" sz="2800" dirty="0" smtClean="0">
                <a:solidFill>
                  <a:srgbClr val="00FF00"/>
                </a:solidFill>
              </a:rPr>
              <a:t>The </a:t>
            </a:r>
            <a:r>
              <a:rPr lang="en-US" sz="2800" dirty="0">
                <a:solidFill>
                  <a:srgbClr val="00FF00"/>
                </a:solidFill>
              </a:rPr>
              <a:t>watery drops consist of </a:t>
            </a:r>
            <a:endParaRPr lang="en-US" sz="2800" dirty="0" smtClean="0">
              <a:solidFill>
                <a:srgbClr val="00FF00"/>
              </a:solidFill>
            </a:endParaRPr>
          </a:p>
          <a:p>
            <a:pPr fontAlgn="base">
              <a:spcAft>
                <a:spcPct val="0"/>
              </a:spcAft>
              <a:buClr>
                <a:srgbClr val="FFCC00"/>
              </a:buClr>
              <a:buFont typeface="Courier New" panose="02070309020205020404" pitchFamily="49" charset="0"/>
              <a:buChar char="o"/>
              <a:defRPr/>
            </a:pPr>
            <a:r>
              <a:rPr lang="en-US" sz="2800" dirty="0" smtClean="0">
                <a:solidFill>
                  <a:srgbClr val="00FF00"/>
                </a:solidFill>
              </a:rPr>
              <a:t>After </a:t>
            </a:r>
            <a:r>
              <a:rPr lang="en-US" sz="2800" dirty="0">
                <a:solidFill>
                  <a:srgbClr val="00FF00"/>
                </a:solidFill>
              </a:rPr>
              <a:t>the drops have </a:t>
            </a:r>
            <a:r>
              <a:rPr lang="en-US" sz="2800" dirty="0" smtClean="0">
                <a:solidFill>
                  <a:srgbClr val="00FF00"/>
                </a:solidFill>
              </a:rPr>
              <a:t>dried</a:t>
            </a:r>
            <a:endParaRPr lang="en-GB" sz="2800" dirty="0">
              <a:solidFill>
                <a:srgbClr val="00FF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96" y="3897316"/>
            <a:ext cx="352278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guttationn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844" y="1041400"/>
            <a:ext cx="3612173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guttationnn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415" y="3925891"/>
            <a:ext cx="3622431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1927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36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36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36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36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236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236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8" descr="transpi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32" y="61915"/>
            <a:ext cx="8294077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508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6418" name="Text Box 2"/>
          <p:cNvSpPr txBox="1">
            <a:spLocks noChangeArrowheads="1"/>
          </p:cNvSpPr>
          <p:nvPr/>
        </p:nvSpPr>
        <p:spPr bwMode="auto">
          <a:xfrm>
            <a:off x="252047" y="188914"/>
            <a:ext cx="4652597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95300" indent="-4953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/>
              <a:t>In pure solvent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SF is related with OP and TP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SF = OP –TP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/>
              <a:t>For fully turgid cells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SF = 0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OP = TP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/>
              <a:t>For fully plasmolyzed cells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the value of TP = 0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SF = OP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/>
              <a:t>In a hypotonic solution (OP1)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SF = (OP – OP1) – TP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Sf= OP – (TP+OP1)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011116" y="5429253"/>
            <a:ext cx="4022481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95300" indent="-4953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/>
              <a:t>Entry of water depends on SF</a:t>
            </a:r>
          </a:p>
        </p:txBody>
      </p:sp>
      <p:sp>
        <p:nvSpPr>
          <p:cNvPr id="632836" name="Rectangle 4"/>
          <p:cNvSpPr>
            <a:spLocks noChangeArrowheads="1"/>
          </p:cNvSpPr>
          <p:nvPr/>
        </p:nvSpPr>
        <p:spPr bwMode="auto">
          <a:xfrm>
            <a:off x="5033597" y="3571878"/>
            <a:ext cx="1928446" cy="1439863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800" b="0">
              <a:solidFill>
                <a:srgbClr val="FFFFFF"/>
              </a:solidFill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962043" y="3571878"/>
            <a:ext cx="1928446" cy="1439863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800" b="0">
              <a:solidFill>
                <a:srgbClr val="FFFFFF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446835" y="3716338"/>
            <a:ext cx="132910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95300" indent="-4953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justLow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OP=3</a:t>
            </a:r>
          </a:p>
          <a:p>
            <a:pPr algn="justLow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TP=2</a:t>
            </a:r>
          </a:p>
          <a:p>
            <a:pPr algn="justLow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SF=1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373817" y="3716338"/>
            <a:ext cx="1462454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95300" indent="-4953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justLow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OP=4</a:t>
            </a:r>
          </a:p>
          <a:p>
            <a:pPr algn="justLow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TP=2</a:t>
            </a:r>
          </a:p>
          <a:p>
            <a:pPr algn="justLow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SF=2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033597" y="5214938"/>
            <a:ext cx="1928446" cy="1439862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800" b="0">
              <a:solidFill>
                <a:srgbClr val="FFFFFF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962043" y="5214938"/>
            <a:ext cx="1928446" cy="1439862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800" b="0">
              <a:solidFill>
                <a:srgbClr val="FFFFFF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446835" y="5359400"/>
            <a:ext cx="132910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95300" indent="-4953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justLow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OP=3</a:t>
            </a:r>
          </a:p>
          <a:p>
            <a:pPr algn="justLow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TP=1</a:t>
            </a:r>
          </a:p>
          <a:p>
            <a:pPr algn="justLow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SF=2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7373817" y="5359400"/>
            <a:ext cx="1462454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95300" indent="-4953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justLow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OP=4</a:t>
            </a:r>
          </a:p>
          <a:p>
            <a:pPr algn="justLow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TP=3</a:t>
            </a:r>
          </a:p>
          <a:p>
            <a:pPr algn="justLow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SF=1</a:t>
            </a:r>
          </a:p>
        </p:txBody>
      </p:sp>
      <p:sp>
        <p:nvSpPr>
          <p:cNvPr id="534543" name="Line 15"/>
          <p:cNvSpPr>
            <a:spLocks noChangeShapeType="1"/>
          </p:cNvSpPr>
          <p:nvPr/>
        </p:nvSpPr>
        <p:spPr bwMode="auto">
          <a:xfrm>
            <a:off x="5873263" y="4921250"/>
            <a:ext cx="1727689" cy="0"/>
          </a:xfrm>
          <a:prstGeom prst="line">
            <a:avLst/>
          </a:prstGeom>
          <a:noFill/>
          <a:ln w="7620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534544" name="Line 16"/>
          <p:cNvSpPr>
            <a:spLocks noChangeShapeType="1"/>
          </p:cNvSpPr>
          <p:nvPr/>
        </p:nvSpPr>
        <p:spPr bwMode="auto">
          <a:xfrm flipH="1">
            <a:off x="6098931" y="6548438"/>
            <a:ext cx="1661746" cy="0"/>
          </a:xfrm>
          <a:prstGeom prst="line">
            <a:avLst/>
          </a:prstGeom>
          <a:noFill/>
          <a:ln w="7620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162" y="0"/>
            <a:ext cx="4070838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2454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36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36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36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36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36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36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36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36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364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364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364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364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32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34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534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836" grpId="0" animBg="1"/>
      <p:bldP spid="3" grpId="0" animBg="1"/>
      <p:bldP spid="6" grpId="0" animBg="1"/>
      <p:bldP spid="7" grpId="0" animBg="1"/>
      <p:bldP spid="534543" grpId="0" animBg="1"/>
      <p:bldP spid="5345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6418" name="Text Box 2"/>
          <p:cNvSpPr txBox="1">
            <a:spLocks noChangeArrowheads="1"/>
          </p:cNvSpPr>
          <p:nvPr/>
        </p:nvSpPr>
        <p:spPr bwMode="auto">
          <a:xfrm>
            <a:off x="317990" y="260353"/>
            <a:ext cx="844208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/>
              <a:t>Factors affecting osmotic pressure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800"/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1- The habitat of the growing plant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OP changes according to the surrounding medium.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Salt increases OP of the growing plants due to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absorption and accumulation of salts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decomposition of the organic substances.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	hydrophytes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 	mesophytes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	xerophytes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	halophytes </a:t>
            </a:r>
          </a:p>
        </p:txBody>
      </p:sp>
      <p:pic>
        <p:nvPicPr>
          <p:cNvPr id="544784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554" y="4076700"/>
            <a:ext cx="32092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4785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140" y="3355975"/>
            <a:ext cx="32092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4786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148" y="3932238"/>
            <a:ext cx="917331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4787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197" y="4508500"/>
            <a:ext cx="320919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6750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36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36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36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36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36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36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36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44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364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44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364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44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364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44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6418" name="Text Box 2"/>
          <p:cNvSpPr txBox="1">
            <a:spLocks noChangeArrowheads="1"/>
          </p:cNvSpPr>
          <p:nvPr/>
        </p:nvSpPr>
        <p:spPr bwMode="auto">
          <a:xfrm>
            <a:off x="317990" y="260350"/>
            <a:ext cx="844208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2- Plant type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OP differs from plants to another.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	trees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	shrubs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	herbs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		annuals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		perennial </a:t>
            </a:r>
          </a:p>
        </p:txBody>
      </p:sp>
      <p:pic>
        <p:nvPicPr>
          <p:cNvPr id="546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727" y="1916113"/>
            <a:ext cx="320919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68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971" y="1673227"/>
            <a:ext cx="917331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68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727" y="917575"/>
            <a:ext cx="320919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68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423" y="2708275"/>
            <a:ext cx="32092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682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190" y="2205038"/>
            <a:ext cx="320919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5426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36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36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36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46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36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46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36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46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36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46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36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46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6418" name="Text Box 2"/>
          <p:cNvSpPr txBox="1">
            <a:spLocks noChangeArrowheads="1"/>
          </p:cNvSpPr>
          <p:nvPr/>
        </p:nvSpPr>
        <p:spPr bwMode="auto">
          <a:xfrm>
            <a:off x="317990" y="260351"/>
            <a:ext cx="8442080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447800" indent="-5334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3- Age of plant cell or tissue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The OP    in old plants</a:t>
            </a:r>
          </a:p>
          <a:p>
            <a:pPr lvl="2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In the young leaves</a:t>
            </a:r>
          </a:p>
          <a:p>
            <a:pPr lvl="2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growing regions </a:t>
            </a:r>
          </a:p>
          <a:p>
            <a:pPr lvl="2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4- Position of cells or tissues in the plant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OP    near the source of water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	 root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		leaves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80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5- Timing factors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OP changes during the different times of the same day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	In the morning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           	at the noon</a:t>
            </a:r>
            <a:endParaRPr lang="en-US" altLang="en-US" sz="2800" b="0">
              <a:solidFill>
                <a:srgbClr val="FFFFFF"/>
              </a:solidFill>
            </a:endParaRPr>
          </a:p>
        </p:txBody>
      </p:sp>
      <p:pic>
        <p:nvPicPr>
          <p:cNvPr id="5488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744" y="693738"/>
            <a:ext cx="320919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887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81" y="981078"/>
            <a:ext cx="320919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887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23" y="2781300"/>
            <a:ext cx="32092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887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04" y="3143250"/>
            <a:ext cx="320919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887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73" y="3500438"/>
            <a:ext cx="320919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887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734050"/>
            <a:ext cx="32092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887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3" y="5357813"/>
            <a:ext cx="32092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0976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36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36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8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48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36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36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36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36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36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48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48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36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48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2364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2364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2364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48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2364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48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2364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9379" name="Rectangle 3"/>
          <p:cNvSpPr>
            <a:spLocks noChangeArrowheads="1"/>
          </p:cNvSpPr>
          <p:nvPr/>
        </p:nvSpPr>
        <p:spPr bwMode="auto">
          <a:xfrm>
            <a:off x="517281" y="350841"/>
            <a:ext cx="8175380" cy="596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3600" dirty="0" smtClean="0">
                <a:solidFill>
                  <a:srgbClr val="FFFFFF"/>
                </a:solidFill>
              </a:rPr>
              <a:t>Permeability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en-US" dirty="0" smtClean="0">
              <a:solidFill>
                <a:srgbClr val="FFFFFF"/>
              </a:solidFill>
            </a:endParaRP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b="0" dirty="0" smtClean="0">
                <a:solidFill>
                  <a:srgbClr val="FFFFFF"/>
                </a:solidFill>
              </a:rPr>
              <a:t>passage of substances through membranes. 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b="0" dirty="0" smtClean="0">
                <a:solidFill>
                  <a:srgbClr val="FFFFFF"/>
                </a:solidFill>
              </a:rPr>
              <a:t>some soluble substances can pass 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b="0" dirty="0" smtClean="0">
                <a:solidFill>
                  <a:srgbClr val="FFFFFF"/>
                </a:solidFill>
              </a:rPr>
              <a:t>some others can not because 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b="0" dirty="0" smtClean="0">
                <a:solidFill>
                  <a:srgbClr val="FFFFFF"/>
                </a:solidFill>
              </a:rPr>
              <a:t>the selective permeability of membranes.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en-US" b="0" dirty="0" smtClean="0">
              <a:solidFill>
                <a:srgbClr val="FFFFFF"/>
              </a:solidFill>
            </a:endParaRPr>
          </a:p>
          <a:p>
            <a:pPr fontAlgn="base">
              <a:spcAft>
                <a:spcPct val="0"/>
              </a:spcAft>
              <a:buClr>
                <a:srgbClr val="FFCC00"/>
              </a:buClr>
              <a:buFont typeface="Wingdings" pitchFamily="2" charset="2"/>
              <a:buNone/>
              <a:defRPr/>
            </a:pPr>
            <a:r>
              <a:rPr lang="en-US" dirty="0">
                <a:solidFill>
                  <a:srgbClr val="FFFFFF"/>
                </a:solidFill>
              </a:rPr>
              <a:t>Membranes</a:t>
            </a:r>
          </a:p>
          <a:p>
            <a:pPr marL="571500" indent="-571500" fontAlgn="base">
              <a:spcAft>
                <a:spcPct val="0"/>
              </a:spcAft>
              <a:buClr>
                <a:srgbClr val="FFCC00"/>
              </a:buClr>
              <a:buFontTx/>
              <a:buAutoNum type="romanLcParenR"/>
              <a:defRPr/>
            </a:pPr>
            <a:r>
              <a:rPr lang="en-US" b="0" dirty="0"/>
              <a:t>Permeable membranes</a:t>
            </a:r>
          </a:p>
          <a:p>
            <a:pPr marL="571500" indent="-571500" fontAlgn="base">
              <a:spcAft>
                <a:spcPct val="0"/>
              </a:spcAft>
              <a:buClr>
                <a:srgbClr val="FFCC00"/>
              </a:buClr>
              <a:buFontTx/>
              <a:buAutoNum type="romanLcParenR"/>
              <a:defRPr/>
            </a:pPr>
            <a:r>
              <a:rPr lang="en-US" b="0" dirty="0"/>
              <a:t>Impermeable membranes</a:t>
            </a:r>
          </a:p>
          <a:p>
            <a:pPr marL="571500" indent="-571500" fontAlgn="base">
              <a:spcAft>
                <a:spcPct val="0"/>
              </a:spcAft>
              <a:buClr>
                <a:srgbClr val="FFCC00"/>
              </a:buClr>
              <a:buFontTx/>
              <a:buAutoNum type="romanLcParenR"/>
              <a:defRPr/>
            </a:pPr>
            <a:r>
              <a:rPr lang="en-US" b="0" dirty="0"/>
              <a:t>Semipermeable (Selective) membranes</a:t>
            </a:r>
          </a:p>
        </p:txBody>
      </p:sp>
    </p:spTree>
    <p:extLst>
      <p:ext uri="{BB962C8B-B14F-4D97-AF65-F5344CB8AC3E}">
        <p14:creationId xmlns:p14="http://schemas.microsoft.com/office/powerpoint/2010/main" val="570023828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9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9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9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9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9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3981" y="549275"/>
            <a:ext cx="7842738" cy="49545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Tx/>
              <a:buAutoNum type="romanLcParenR"/>
              <a:defRPr/>
            </a:pPr>
            <a:endParaRPr lang="en-US" sz="2800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FFFFFF"/>
                </a:solidFill>
              </a:rPr>
              <a:t>Undissociated</a:t>
            </a:r>
            <a:r>
              <a:rPr lang="en-US" sz="3200" b="1" dirty="0">
                <a:solidFill>
                  <a:srgbClr val="FFFFFF"/>
                </a:solidFill>
              </a:rPr>
              <a:t> (organic) substances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FFFFFF"/>
                </a:solidFill>
              </a:rPr>
              <a:t>sugar, ethyl alcohol, methyl alcohol, glycerin, ...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FFFFFF"/>
                </a:solidFill>
              </a:rPr>
              <a:t>Simple laws of diffusion.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FFFFFF"/>
                </a:solidFill>
              </a:rPr>
              <a:t>from a medium having a higher concentration to another with lower concentration until the equilibrium.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FFFFFF"/>
                </a:solidFill>
              </a:rPr>
              <a:t>The differentiation in permeability is due to the differentiation in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FFFFFF"/>
                </a:solidFill>
              </a:rPr>
              <a:t>the solubility in oils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FFFFFF"/>
                </a:solidFill>
              </a:rPr>
              <a:t>the size particles. </a:t>
            </a:r>
            <a:endParaRPr lang="en-GB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7621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37038" y="620715"/>
            <a:ext cx="8641374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dirty="0" smtClean="0">
                <a:solidFill>
                  <a:srgbClr val="FFFFFF"/>
                </a:solidFill>
              </a:rPr>
              <a:t>Dissociated substances (inorganic or electrolytes)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en-US" dirty="0" smtClean="0">
              <a:solidFill>
                <a:srgbClr val="FFFFFF"/>
              </a:solidFill>
            </a:endParaRP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lang="en-US" altLang="en-US" sz="2800" b="0" dirty="0" smtClean="0">
                <a:solidFill>
                  <a:srgbClr val="FFFFFF"/>
                </a:solidFill>
              </a:rPr>
              <a:t>independent of the laws of diffusion.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en-US" sz="2800" dirty="0" smtClean="0">
                <a:cs typeface="Arial" charset="0"/>
              </a:rPr>
              <a:t>	May be from lower to higher concentration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lang="en-US" altLang="en-US" sz="2800" b="0" dirty="0" smtClean="0">
                <a:solidFill>
                  <a:srgbClr val="FFFFFF"/>
                </a:solidFill>
              </a:rPr>
              <a:t>In the form of ions 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lang="en-US" altLang="en-US" sz="2800" b="0" dirty="0" smtClean="0">
                <a:solidFill>
                  <a:srgbClr val="FFFFFF"/>
                </a:solidFill>
              </a:rPr>
              <a:t>independently.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2800" b="0" dirty="0" smtClean="0">
                <a:solidFill>
                  <a:srgbClr val="FFFFFF"/>
                </a:solidFill>
              </a:rPr>
              <a:t>	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2800" b="0" dirty="0" smtClean="0">
                <a:solidFill>
                  <a:srgbClr val="FFFFFF"/>
                </a:solidFill>
              </a:rPr>
              <a:t>For balancing the differential absorption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2800" b="0" dirty="0" smtClean="0">
                <a:solidFill>
                  <a:srgbClr val="FFFFFF"/>
                </a:solidFill>
              </a:rPr>
              <a:t>	Dissociation of water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2800" b="0" dirty="0" smtClean="0">
                <a:solidFill>
                  <a:srgbClr val="FFFFFF"/>
                </a:solidFill>
              </a:rPr>
              <a:t>	Replacement of some ions</a:t>
            </a:r>
            <a:endParaRPr lang="en-GB" altLang="en-US" sz="2800" b="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52666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683</Words>
  <Application>Microsoft Office PowerPoint</Application>
  <PresentationFormat>On-screen Show (4:3)</PresentationFormat>
  <Paragraphs>267</Paragraphs>
  <Slides>25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Apex</vt:lpstr>
      <vt:lpstr>Plant Physiology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Physiology</dc:title>
  <dc:creator/>
  <cp:lastModifiedBy>pc</cp:lastModifiedBy>
  <cp:revision>1</cp:revision>
  <dcterms:created xsi:type="dcterms:W3CDTF">2006-08-16T00:00:00Z</dcterms:created>
  <dcterms:modified xsi:type="dcterms:W3CDTF">2020-03-15T20:23:34Z</dcterms:modified>
</cp:coreProperties>
</file>