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81" r:id="rId3"/>
    <p:sldId id="283" r:id="rId4"/>
    <p:sldId id="258" r:id="rId5"/>
    <p:sldId id="259" r:id="rId6"/>
    <p:sldId id="260" r:id="rId7"/>
    <p:sldId id="261" r:id="rId8"/>
    <p:sldId id="262" r:id="rId9"/>
    <p:sldId id="282" r:id="rId10"/>
    <p:sldId id="263" r:id="rId11"/>
    <p:sldId id="264" r:id="rId12"/>
    <p:sldId id="266" r:id="rId13"/>
    <p:sldId id="265" r:id="rId14"/>
    <p:sldId id="267" r:id="rId15"/>
    <p:sldId id="271" r:id="rId16"/>
    <p:sldId id="270" r:id="rId17"/>
    <p:sldId id="268" r:id="rId18"/>
    <p:sldId id="269" r:id="rId19"/>
    <p:sldId id="272" r:id="rId20"/>
    <p:sldId id="273" r:id="rId21"/>
    <p:sldId id="274" r:id="rId22"/>
    <p:sldId id="275" r:id="rId23"/>
    <p:sldId id="276" r:id="rId24"/>
    <p:sldId id="277" r:id="rId25"/>
    <p:sldId id="279" r:id="rId26"/>
    <p:sldId id="280" r:id="rId2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D3D98F3-7A00-44E1-B90C-EE602E844158}" type="datetimeFigureOut">
              <a:rPr lang="ar-EG" smtClean="0"/>
              <a:t>29/06/1441</a:t>
            </a:fld>
            <a:endParaRPr lang="ar-E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E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314BDF-90BC-4E60-BD7C-662075D3DC7C}" type="slidenum">
              <a:rPr lang="ar-EG" smtClean="0"/>
              <a:t>‹#›</a:t>
            </a:fld>
            <a:endParaRPr lang="ar-E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2185416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WATER </a:t>
            </a:r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MICROBIOLOGY</a:t>
            </a:r>
            <a:endParaRPr lang="ar-EG" sz="4800" dirty="0">
              <a:solidFill>
                <a:schemeClr val="accent6">
                  <a:lumMod val="75000"/>
                </a:schemeClr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58257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8077200" cy="57150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u="sng" dirty="0">
                <a:solidFill>
                  <a:srgbClr val="C00000"/>
                </a:solidFill>
              </a:rPr>
              <a:t>General Characters:</a:t>
            </a:r>
          </a:p>
          <a:p>
            <a:pPr marL="82296" indent="0" algn="l" rtl="0">
              <a:buNone/>
            </a:pPr>
            <a:r>
              <a:rPr lang="en-US" dirty="0"/>
              <a:t>1- This water present in:</a:t>
            </a:r>
          </a:p>
          <a:p>
            <a:pPr marL="82296" indent="0" algn="l" rtl="0">
              <a:buNone/>
            </a:pPr>
            <a:endParaRPr lang="en-US" dirty="0"/>
          </a:p>
          <a:p>
            <a:pPr marL="82296" indent="0" algn="l" rtl="0">
              <a:buNone/>
            </a:pPr>
            <a:endParaRPr lang="en-US" dirty="0"/>
          </a:p>
          <a:p>
            <a:pPr marL="82296" indent="0" algn="l" rtl="0">
              <a:buNone/>
            </a:pPr>
            <a:endParaRPr lang="en-US" dirty="0"/>
          </a:p>
          <a:p>
            <a:pPr marL="82296" indent="0" algn="l" rtl="0">
              <a:buNone/>
            </a:pPr>
            <a:r>
              <a:rPr lang="en-US" dirty="0"/>
              <a:t>2- Bacterial counts are usually </a:t>
            </a:r>
            <a:r>
              <a:rPr lang="en-US" b="1" dirty="0">
                <a:solidFill>
                  <a:srgbClr val="FF0000"/>
                </a:solidFill>
              </a:rPr>
              <a:t>no more than a few hundred per milliliter.</a:t>
            </a:r>
          </a:p>
          <a:p>
            <a:pPr marL="82296" indent="0" algn="l" rtl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82296" indent="0" algn="just" rtl="0">
              <a:buNone/>
            </a:pPr>
            <a:r>
              <a:rPr lang="en-US" dirty="0"/>
              <a:t>3- The </a:t>
            </a:r>
            <a:r>
              <a:rPr lang="en-US" sz="3600" b="1" u="sng" dirty="0">
                <a:solidFill>
                  <a:srgbClr val="FF0000"/>
                </a:solidFill>
              </a:rPr>
              <a:t>gradual settling </a:t>
            </a:r>
            <a:r>
              <a:rPr lang="en-US" dirty="0"/>
              <a:t>of microorganisms tends to </a:t>
            </a:r>
            <a:r>
              <a:rPr lang="en-US" sz="3600" b="1" u="sng" dirty="0">
                <a:solidFill>
                  <a:srgbClr val="FF0000"/>
                </a:solidFill>
              </a:rPr>
              <a:t>reduce</a:t>
            </a:r>
            <a:r>
              <a:rPr lang="en-US" dirty="0"/>
              <a:t> the population in the main part of a large body of water.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F0"/>
                </a:solidFill>
              </a:rPr>
              <a:t>3- Stored Water</a:t>
            </a:r>
            <a:endParaRPr lang="ar-EG" sz="6000" dirty="0"/>
          </a:p>
        </p:txBody>
      </p:sp>
      <p:sp>
        <p:nvSpPr>
          <p:cNvPr id="5" name="Quad Arrow 4"/>
          <p:cNvSpPr/>
          <p:nvPr/>
        </p:nvSpPr>
        <p:spPr>
          <a:xfrm>
            <a:off x="3733800" y="1981200"/>
            <a:ext cx="2590800" cy="1066800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" name="TextBox 5"/>
          <p:cNvSpPr txBox="1"/>
          <p:nvPr/>
        </p:nvSpPr>
        <p:spPr>
          <a:xfrm>
            <a:off x="1752600" y="2286000"/>
            <a:ext cx="190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Reservoir</a:t>
            </a:r>
            <a:endParaRPr lang="ar-EG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3048000"/>
            <a:ext cx="1295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Ponds</a:t>
            </a:r>
            <a:endParaRPr lang="ar-EG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2286000"/>
            <a:ext cx="1295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Lakes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3824657920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114" y="0"/>
            <a:ext cx="8153400" cy="685800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u="sng" dirty="0">
                <a:solidFill>
                  <a:srgbClr val="FF0000"/>
                </a:solidFill>
              </a:rPr>
              <a:t>Examples of Stored Water Microorganisms:-</a:t>
            </a:r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None/>
            </a:pPr>
            <a:r>
              <a:rPr lang="en-US" sz="3600" dirty="0"/>
              <a:t>1- </a:t>
            </a:r>
            <a:r>
              <a:rPr lang="en-US" sz="3600" b="1" dirty="0"/>
              <a:t>Algae</a:t>
            </a:r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None/>
            </a:pPr>
            <a:r>
              <a:rPr lang="en-US" sz="3600" dirty="0"/>
              <a:t>2- </a:t>
            </a:r>
            <a:r>
              <a:rPr lang="en-US" sz="3600" b="1" dirty="0"/>
              <a:t>Protozoa</a:t>
            </a:r>
            <a:r>
              <a:rPr lang="en-US" sz="3600" dirty="0"/>
              <a:t> (</a:t>
            </a:r>
            <a:r>
              <a:rPr lang="en-US" sz="3600" b="1" dirty="0">
                <a:solidFill>
                  <a:srgbClr val="FF0000"/>
                </a:solidFill>
              </a:rPr>
              <a:t>Particularly during warm seasons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because the water surface temperature is high).  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139818869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4308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rgbClr val="00B0F0"/>
                </a:solidFill>
              </a:rPr>
              <a:t>4- Ground Water</a:t>
            </a:r>
            <a:endParaRPr lang="ar-EG" sz="6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990600"/>
            <a:ext cx="8153400" cy="58674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r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 rtl="0"/>
            <a:r>
              <a:rPr lang="en-US" b="1" u="sng" dirty="0">
                <a:solidFill>
                  <a:srgbClr val="C00000"/>
                </a:solidFill>
              </a:rPr>
              <a:t>General Characters:</a:t>
            </a:r>
          </a:p>
          <a:p>
            <a:pPr marL="82296" indent="0" algn="just" rtl="0">
              <a:buFont typeface="Wingdings 2"/>
              <a:buNone/>
            </a:pPr>
            <a:r>
              <a:rPr lang="en-US" sz="3600" dirty="0"/>
              <a:t>1- It is subterranean water that has been filtered through successive layers of soil.</a:t>
            </a:r>
          </a:p>
          <a:p>
            <a:pPr marL="82296" indent="0" algn="just" rtl="0">
              <a:buFont typeface="Wingdings 2"/>
              <a:buNone/>
            </a:pPr>
            <a:endParaRPr lang="en-US" sz="3600" dirty="0"/>
          </a:p>
          <a:p>
            <a:pPr marL="82296" indent="0" algn="just" rtl="0">
              <a:buNone/>
            </a:pPr>
            <a:r>
              <a:rPr lang="en-US" sz="3600" dirty="0"/>
              <a:t>2- It appears in springs and wells (Water nearly sterile).</a:t>
            </a:r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Font typeface="Wingdings 2"/>
              <a:buNone/>
            </a:pPr>
            <a:r>
              <a:rPr lang="en-US" sz="3600" dirty="0"/>
              <a:t>3- Bacterial counts range from </a:t>
            </a:r>
            <a:r>
              <a:rPr lang="en-US" sz="3600" b="1" dirty="0">
                <a:solidFill>
                  <a:srgbClr val="FF0000"/>
                </a:solidFill>
              </a:rPr>
              <a:t>zero to a score or so per milliliter.</a:t>
            </a:r>
          </a:p>
          <a:p>
            <a:pPr marL="82296" indent="0" algn="just" rtl="0">
              <a:buFont typeface="Wingdings 2"/>
              <a:buNone/>
            </a:pP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1825099649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"/>
            <a:ext cx="7866888" cy="6553200"/>
          </a:xfrm>
        </p:spPr>
        <p:txBody>
          <a:bodyPr>
            <a:normAutofit/>
          </a:bodyPr>
          <a:lstStyle/>
          <a:p>
            <a:pPr algn="just" rtl="0"/>
            <a:r>
              <a:rPr lang="en-US" sz="2600" b="1" u="sng" dirty="0">
                <a:solidFill>
                  <a:srgbClr val="FF0000"/>
                </a:solidFill>
              </a:rPr>
              <a:t>Examples of Ground Water Microorganisms:-</a:t>
            </a:r>
          </a:p>
          <a:p>
            <a:pPr marL="82296" indent="0" algn="just" rtl="0">
              <a:buNone/>
            </a:pPr>
            <a:endParaRPr lang="en-US" sz="2800" dirty="0"/>
          </a:p>
          <a:p>
            <a:pPr marL="82296" indent="0" algn="just" rtl="0">
              <a:buNone/>
            </a:pPr>
            <a:r>
              <a:rPr lang="en-US" sz="3600" dirty="0"/>
              <a:t>1- Chromogenic bacteria </a:t>
            </a:r>
            <a:r>
              <a:rPr lang="en-US" sz="3600" b="1" dirty="0">
                <a:solidFill>
                  <a:srgbClr val="92D050"/>
                </a:solidFill>
              </a:rPr>
              <a:t>(Pigment producing bacteria) </a:t>
            </a:r>
            <a:r>
              <a:rPr lang="en-US" sz="3600" dirty="0"/>
              <a:t>are prominent.</a:t>
            </a:r>
          </a:p>
          <a:p>
            <a:pPr marL="82296" indent="0" algn="just" rtl="0">
              <a:buNone/>
            </a:pPr>
            <a:endParaRPr lang="en-US" sz="3600" b="1" dirty="0"/>
          </a:p>
          <a:p>
            <a:pPr marL="82296" indent="0" algn="just" rtl="0">
              <a:buNone/>
            </a:pPr>
            <a:r>
              <a:rPr lang="en-US" sz="4000" dirty="0"/>
              <a:t>2- This water are usually free from other microorganisms which are larger and more effectively removed by filtration through the soil.</a:t>
            </a:r>
            <a:endParaRPr lang="ar-EG" sz="4000" dirty="0"/>
          </a:p>
        </p:txBody>
      </p:sp>
    </p:spTree>
    <p:extLst>
      <p:ext uri="{BB962C8B-B14F-4D97-AF65-F5344CB8AC3E}">
        <p14:creationId xmlns:p14="http://schemas.microsoft.com/office/powerpoint/2010/main" val="141649594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715000"/>
          </a:xfrm>
        </p:spPr>
        <p:txBody>
          <a:bodyPr/>
          <a:lstStyle/>
          <a:p>
            <a:pPr algn="just" rtl="0"/>
            <a:r>
              <a:rPr lang="en-US" b="1" u="sng" dirty="0">
                <a:solidFill>
                  <a:srgbClr val="C00000"/>
                </a:solidFill>
              </a:rPr>
              <a:t>General Characters:</a:t>
            </a:r>
          </a:p>
          <a:p>
            <a:pPr marL="82296" indent="0" algn="just" rtl="0">
              <a:buNone/>
            </a:pPr>
            <a:r>
              <a:rPr lang="en-US" dirty="0"/>
              <a:t>1- Most water eventually reaches to the sea carrying with it dissolved minerals and some microorganisms.</a:t>
            </a:r>
          </a:p>
          <a:p>
            <a:pPr marL="82296" indent="0" algn="just" rtl="0">
              <a:buNone/>
            </a:pPr>
            <a:endParaRPr lang="en-US" dirty="0"/>
          </a:p>
          <a:p>
            <a:pPr marL="82296" indent="0" algn="just" rtl="0">
              <a:buNone/>
            </a:pPr>
            <a:r>
              <a:rPr lang="en-US" sz="3600" b="1" u="sng" dirty="0">
                <a:solidFill>
                  <a:srgbClr val="00B0F0"/>
                </a:solidFill>
              </a:rPr>
              <a:t>**Coastal waters</a:t>
            </a:r>
          </a:p>
          <a:p>
            <a:pPr marL="82296" indent="0" algn="just" rtl="0">
              <a:buNone/>
            </a:pPr>
            <a:r>
              <a:rPr lang="en-US" dirty="0"/>
              <a:t>Near the coast, rivers maintain a concentration of mineral nutrients sufficient to support multiplication of algae.</a:t>
            </a:r>
            <a:endParaRPr lang="ar-E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4308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solidFill>
                  <a:srgbClr val="00B0F0"/>
                </a:solidFill>
              </a:rPr>
              <a:t>5- Salt Water</a:t>
            </a:r>
            <a:endParaRPr lang="ar-EG" sz="6000" dirty="0"/>
          </a:p>
        </p:txBody>
      </p:sp>
    </p:spTree>
    <p:extLst>
      <p:ext uri="{BB962C8B-B14F-4D97-AF65-F5344CB8AC3E}">
        <p14:creationId xmlns:p14="http://schemas.microsoft.com/office/powerpoint/2010/main" val="396812794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"/>
            <a:ext cx="7714488" cy="6096000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b="1" u="sng" dirty="0">
                <a:solidFill>
                  <a:srgbClr val="C00000"/>
                </a:solidFill>
              </a:rPr>
              <a:t>Note that:-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Rivers that drain a heavily populated area are likely to carry large quantities of sewage, either raw or only partially treated. </a:t>
            </a:r>
          </a:p>
          <a:p>
            <a:pPr marL="82296" indent="0" algn="just" rtl="0">
              <a:buNone/>
            </a:pPr>
            <a:r>
              <a:rPr lang="en-US" b="1" dirty="0"/>
              <a:t>          </a:t>
            </a:r>
            <a:endParaRPr lang="en-US" b="1" dirty="0">
              <a:solidFill>
                <a:srgbClr val="FF0000"/>
              </a:solidFill>
            </a:endParaRPr>
          </a:p>
          <a:p>
            <a:pPr marL="82296" indent="0" algn="just" rtl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</a:t>
            </a:r>
            <a:r>
              <a:rPr lang="en-US" b="1" u="sng" dirty="0">
                <a:solidFill>
                  <a:srgbClr val="FF0000"/>
                </a:solidFill>
              </a:rPr>
              <a:t>This means that: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Not only are intestinal and other bacteria discharged into the coastal waters but also the sufficient organic matter permit their survival in areas near the large city.</a:t>
            </a:r>
          </a:p>
          <a:p>
            <a:endParaRPr lang="ar-EG" dirty="0"/>
          </a:p>
        </p:txBody>
      </p:sp>
      <p:sp>
        <p:nvSpPr>
          <p:cNvPr id="4" name="Down Arrow 3"/>
          <p:cNvSpPr/>
          <p:nvPr/>
        </p:nvSpPr>
        <p:spPr>
          <a:xfrm>
            <a:off x="4572000" y="1752600"/>
            <a:ext cx="228600" cy="91440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667898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0"/>
            <a:ext cx="7790688" cy="6477000"/>
          </a:xfrm>
        </p:spPr>
        <p:txBody>
          <a:bodyPr/>
          <a:lstStyle/>
          <a:p>
            <a:pPr algn="just" rtl="0"/>
            <a:r>
              <a:rPr lang="en-US" dirty="0"/>
              <a:t>So, These organisms may be a health hazard to those using the beaches for recreation.</a:t>
            </a:r>
          </a:p>
          <a:p>
            <a:pPr marL="82296" indent="0" algn="just" rtl="0">
              <a:buNone/>
            </a:pPr>
            <a:endParaRPr lang="en-US" dirty="0"/>
          </a:p>
          <a:p>
            <a:pPr algn="just" rtl="0"/>
            <a:r>
              <a:rPr lang="en-US" dirty="0"/>
              <a:t>The health problems are also created by dumping garbage from large coastal cities at the sea.</a:t>
            </a:r>
          </a:p>
          <a:p>
            <a:pPr algn="just" rtl="0"/>
            <a:endParaRPr lang="en-US" dirty="0"/>
          </a:p>
          <a:p>
            <a:pPr marL="82296" indent="0" algn="just" rtl="0">
              <a:buNone/>
            </a:pPr>
            <a:r>
              <a:rPr lang="en-US" b="1" dirty="0">
                <a:solidFill>
                  <a:srgbClr val="FF0000"/>
                </a:solidFill>
              </a:rPr>
              <a:t>e.g.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In the vicinity of New York, garbage has been detected slowly drifting many miles toward beach and residential areas.</a:t>
            </a:r>
          </a:p>
        </p:txBody>
      </p:sp>
    </p:spTree>
    <p:extLst>
      <p:ext uri="{BB962C8B-B14F-4D97-AF65-F5344CB8AC3E}">
        <p14:creationId xmlns:p14="http://schemas.microsoft.com/office/powerpoint/2010/main" val="318966653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456" y="0"/>
            <a:ext cx="794308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Algae</a:t>
            </a:r>
            <a:endParaRPr lang="ar-EG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62200"/>
            <a:ext cx="7866888" cy="4495800"/>
          </a:xfrm>
        </p:spPr>
        <p:txBody>
          <a:bodyPr>
            <a:normAutofit fontScale="92500" lnSpcReduction="1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b="1" u="sng" dirty="0">
                <a:solidFill>
                  <a:srgbClr val="FF0000"/>
                </a:solidFill>
              </a:rPr>
              <a:t>Algae</a:t>
            </a:r>
            <a:r>
              <a:rPr lang="en-US" dirty="0"/>
              <a:t> are either:</a:t>
            </a:r>
          </a:p>
          <a:p>
            <a:pPr algn="l" rtl="0">
              <a:buFont typeface="Wingdings" pitchFamily="2" charset="2"/>
              <a:buChar char="Ø"/>
            </a:pPr>
            <a:endParaRPr lang="en-US" dirty="0"/>
          </a:p>
          <a:p>
            <a:pPr algn="l" rtl="0">
              <a:buFont typeface="Wingdings" pitchFamily="2" charset="2"/>
              <a:buChar char="Ø"/>
            </a:pPr>
            <a:endParaRPr lang="en-US" dirty="0"/>
          </a:p>
          <a:p>
            <a:pPr marL="82296" indent="0" algn="l" rtl="0">
              <a:buNone/>
            </a:pPr>
            <a:endParaRPr lang="en-US" dirty="0"/>
          </a:p>
          <a:p>
            <a:pPr algn="just" rtl="0">
              <a:buFont typeface="Wingdings" pitchFamily="2" charset="2"/>
              <a:buChar char="Ø"/>
            </a:pPr>
            <a:endParaRPr lang="en-US" sz="2800" dirty="0"/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/>
              <a:t>In the latter case, protozoa ingest the bacteria in any event.</a:t>
            </a:r>
          </a:p>
          <a:p>
            <a:pPr algn="just" rtl="0">
              <a:buFont typeface="Wingdings" pitchFamily="2" charset="2"/>
              <a:buChar char="Ø"/>
            </a:pPr>
            <a:endParaRPr lang="en-US" sz="2800" dirty="0"/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/>
              <a:t>Zooplankton are consumed by large invertebrates which in turn eaten by fish.</a:t>
            </a:r>
            <a:endParaRPr lang="ar-EG" sz="2800" b="1" dirty="0"/>
          </a:p>
        </p:txBody>
      </p:sp>
      <p:sp>
        <p:nvSpPr>
          <p:cNvPr id="4" name="Curved Right Arrow 3"/>
          <p:cNvSpPr/>
          <p:nvPr/>
        </p:nvSpPr>
        <p:spPr>
          <a:xfrm>
            <a:off x="3733800" y="533400"/>
            <a:ext cx="533400" cy="914400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tx1"/>
              </a:solidFill>
            </a:endParaRPr>
          </a:p>
        </p:txBody>
      </p:sp>
      <p:sp>
        <p:nvSpPr>
          <p:cNvPr id="5" name="Curved Left Arrow 4"/>
          <p:cNvSpPr/>
          <p:nvPr/>
        </p:nvSpPr>
        <p:spPr>
          <a:xfrm>
            <a:off x="5638800" y="533400"/>
            <a:ext cx="457200" cy="914400"/>
          </a:xfrm>
          <a:prstGeom prst="curved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1447800"/>
            <a:ext cx="259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Phytoplankton</a:t>
            </a:r>
            <a:r>
              <a:rPr lang="en-US" sz="2400" b="1" dirty="0"/>
              <a:t> </a:t>
            </a:r>
          </a:p>
          <a:p>
            <a:pPr algn="ctr"/>
            <a:r>
              <a:rPr lang="en-US" sz="2400" b="1" dirty="0"/>
              <a:t>(Free floating)</a:t>
            </a:r>
            <a:endParaRPr lang="ar-EG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00600" y="1447800"/>
            <a:ext cx="3505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Benthic </a:t>
            </a:r>
            <a:endParaRPr lang="en-US" sz="2400" b="1" dirty="0"/>
          </a:p>
          <a:p>
            <a:pPr algn="ctr"/>
            <a:r>
              <a:rPr lang="en-US" sz="2400" b="1" dirty="0"/>
              <a:t>(Attached to bottom)</a:t>
            </a:r>
            <a:endParaRPr lang="ar-EG" sz="24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52900" y="2971800"/>
            <a:ext cx="800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238500" y="29718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3000" y="2598003"/>
            <a:ext cx="3886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400" b="1" dirty="0"/>
              <a:t>Eaten by protozoa and zooplankton                       </a:t>
            </a:r>
            <a:endParaRPr lang="ar-EG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43000" y="3436203"/>
            <a:ext cx="4114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400" b="1" dirty="0"/>
              <a:t>Die and decompose owing to bacterial action</a:t>
            </a:r>
            <a:endParaRPr lang="ar-EG" sz="2400" b="1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200400" y="4191000"/>
            <a:ext cx="0" cy="605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19600" y="5261429"/>
            <a:ext cx="0" cy="6059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822754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"/>
            <a:ext cx="7866888" cy="6629400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food chain </a:t>
            </a:r>
            <a:r>
              <a:rPr lang="en-US" dirty="0"/>
              <a:t>in an aqueous environment begin with algae as following:</a:t>
            </a:r>
          </a:p>
          <a:p>
            <a:pPr marL="82296" indent="0" algn="l" rtl="0">
              <a:buNone/>
            </a:pPr>
            <a:r>
              <a:rPr lang="en-US" sz="2800" b="1" dirty="0">
                <a:solidFill>
                  <a:srgbClr val="00B0F0"/>
                </a:solidFill>
              </a:rPr>
              <a:t>Algae     Zooplankton     Invertebrates     Fish</a:t>
            </a:r>
          </a:p>
          <a:p>
            <a:pPr marL="82296" indent="0" algn="l" rtl="0">
              <a:buNone/>
            </a:pPr>
            <a:endParaRPr lang="en-US" sz="2800" b="1" dirty="0">
              <a:solidFill>
                <a:srgbClr val="00B0F0"/>
              </a:solidFill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</a:rPr>
              <a:t>Algae</a:t>
            </a:r>
            <a:r>
              <a:rPr lang="en-US" sz="2800" b="1" dirty="0"/>
              <a:t> utilize the light energy in the initial production of organic matter so, it called </a:t>
            </a:r>
            <a:r>
              <a:rPr lang="en-US" sz="2800" b="1" dirty="0">
                <a:solidFill>
                  <a:srgbClr val="FF0000"/>
                </a:solidFill>
              </a:rPr>
              <a:t>primary producers.</a:t>
            </a:r>
          </a:p>
          <a:p>
            <a:pPr marL="82296" indent="0" algn="just" rtl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marL="82296" indent="0" algn="just" rtl="0">
              <a:buNone/>
            </a:pPr>
            <a:endParaRPr lang="en-US" sz="2800" b="1" dirty="0">
              <a:solidFill>
                <a:srgbClr val="FF0000"/>
              </a:solidFill>
            </a:endParaRPr>
          </a:p>
          <a:p>
            <a:pPr algn="just" rtl="0">
              <a:buFont typeface="Wingdings" pitchFamily="2" charset="2"/>
              <a:buChar char="Ø"/>
            </a:pPr>
            <a:endParaRPr lang="en-US" sz="2800" b="1" dirty="0"/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/>
              <a:t>The biological activity of marine environment depends on the area of primary production.</a:t>
            </a:r>
          </a:p>
          <a:p>
            <a:pPr marL="82296" indent="0" algn="l" rtl="0">
              <a:buNone/>
            </a:pPr>
            <a:endParaRPr lang="en-US" sz="2800" b="1" dirty="0">
              <a:solidFill>
                <a:srgbClr val="00B0F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86000" y="15240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953000" y="15240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696200" y="1524000"/>
            <a:ext cx="3429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Down Arrow Callout 1"/>
          <p:cNvSpPr/>
          <p:nvPr/>
        </p:nvSpPr>
        <p:spPr>
          <a:xfrm>
            <a:off x="1371600" y="4038600"/>
            <a:ext cx="2590800" cy="914400"/>
          </a:xfrm>
          <a:prstGeom prst="downArrow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just" rtl="0"/>
            <a:r>
              <a:rPr lang="en-US" sz="3600" b="1" dirty="0">
                <a:solidFill>
                  <a:srgbClr val="FF0000"/>
                </a:solidFill>
              </a:rPr>
              <a:t>Note that:</a:t>
            </a:r>
          </a:p>
        </p:txBody>
      </p:sp>
    </p:spTree>
    <p:extLst>
      <p:ext uri="{BB962C8B-B14F-4D97-AF65-F5344CB8AC3E}">
        <p14:creationId xmlns:p14="http://schemas.microsoft.com/office/powerpoint/2010/main" val="94936453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There are 5 principal population of microorganisms in the sea </a:t>
            </a:r>
            <a:endParaRPr lang="ar-EG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924800" cy="5486400"/>
          </a:xfrm>
        </p:spPr>
        <p:txBody>
          <a:bodyPr/>
          <a:lstStyle/>
          <a:p>
            <a:pPr marL="82296" indent="0" algn="just" rtl="0">
              <a:buNone/>
            </a:pPr>
            <a:r>
              <a:rPr lang="en-US" b="1" u="sng" dirty="0">
                <a:solidFill>
                  <a:srgbClr val="FF0000"/>
                </a:solidFill>
              </a:rPr>
              <a:t>1- In the open sea: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 Especially in the upper 300 meters, where the phytoplankton release about 25% of their photosynthesized in the form of:</a:t>
            </a:r>
          </a:p>
          <a:p>
            <a:pPr algn="just" rtl="0">
              <a:buFont typeface="Wingdings" pitchFamily="2" charset="2"/>
              <a:buChar char="Ø"/>
            </a:pPr>
            <a:endParaRPr lang="en-US" dirty="0"/>
          </a:p>
          <a:p>
            <a:pPr marL="82296" indent="0" algn="just" rtl="0">
              <a:buNone/>
            </a:pPr>
            <a:endParaRPr lang="en-US" dirty="0"/>
          </a:p>
          <a:p>
            <a:pPr algn="just" rtl="0">
              <a:buFont typeface="Wingdings" pitchFamily="2" charset="2"/>
              <a:buChar char="Ø"/>
            </a:pPr>
            <a:endParaRPr lang="en-US" dirty="0"/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Bacterial count of 10 000 to 100 000 per ml.</a:t>
            </a:r>
            <a:endParaRPr lang="ar-EG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3714690"/>
            <a:ext cx="1662635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1" dirty="0"/>
              <a:t>Amino acids</a:t>
            </a:r>
            <a:endParaRPr lang="ar-EG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3657600"/>
            <a:ext cx="1473160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2000" b="1" dirty="0"/>
              <a:t>Fatty acids</a:t>
            </a:r>
            <a:endParaRPr lang="ar-EG" sz="20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5029200" y="3254829"/>
            <a:ext cx="2743200" cy="478971"/>
            <a:chOff x="5029200" y="3254829"/>
            <a:chExt cx="2743200" cy="478971"/>
          </a:xfrm>
        </p:grpSpPr>
        <p:grpSp>
          <p:nvGrpSpPr>
            <p:cNvPr id="9" name="Group 8"/>
            <p:cNvGrpSpPr/>
            <p:nvPr/>
          </p:nvGrpSpPr>
          <p:grpSpPr>
            <a:xfrm>
              <a:off x="5029200" y="3254829"/>
              <a:ext cx="2743200" cy="478971"/>
              <a:chOff x="5029200" y="3254829"/>
              <a:chExt cx="2743200" cy="478971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H="1">
                <a:off x="5029200" y="3254829"/>
                <a:ext cx="2743200" cy="47897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Arrow Connector 5"/>
              <p:cNvCxnSpPr/>
              <p:nvPr/>
            </p:nvCxnSpPr>
            <p:spPr>
              <a:xfrm flipH="1">
                <a:off x="7620000" y="3276600"/>
                <a:ext cx="15240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Arrow Connector 11"/>
            <p:cNvCxnSpPr/>
            <p:nvPr/>
          </p:nvCxnSpPr>
          <p:spPr>
            <a:xfrm flipH="1">
              <a:off x="6438900" y="3276600"/>
              <a:ext cx="12573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5791200" y="3733800"/>
            <a:ext cx="98937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000" b="1" dirty="0"/>
              <a:t>Sugars</a:t>
            </a:r>
            <a:endParaRPr lang="ar-EG" sz="2000" b="1" dirty="0"/>
          </a:p>
        </p:txBody>
      </p:sp>
    </p:spTree>
    <p:extLst>
      <p:ext uri="{BB962C8B-B14F-4D97-AF65-F5344CB8AC3E}">
        <p14:creationId xmlns:p14="http://schemas.microsoft.com/office/powerpoint/2010/main" val="120242193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3962400" cy="403860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b="1" dirty="0"/>
              <a:t>Water covers 70% of the world.</a:t>
            </a:r>
          </a:p>
          <a:p>
            <a:pPr marL="82296" indent="0" algn="just" rtl="0">
              <a:buNone/>
            </a:pPr>
            <a:endParaRPr lang="en-US" b="1" dirty="0"/>
          </a:p>
          <a:p>
            <a:pPr algn="just" rtl="0"/>
            <a:r>
              <a:rPr lang="en-US" b="1" dirty="0"/>
              <a:t>97% of the water is in the oceans</a:t>
            </a:r>
          </a:p>
          <a:p>
            <a:pPr algn="just" rtl="0"/>
            <a:endParaRPr lang="en-US" b="1" dirty="0"/>
          </a:p>
          <a:p>
            <a:pPr algn="just" rtl="0"/>
            <a:r>
              <a:rPr lang="en-US" b="1" dirty="0"/>
              <a:t>Essential for All living organisms.</a:t>
            </a:r>
          </a:p>
          <a:p>
            <a:pPr algn="just" rtl="0"/>
            <a:endParaRPr lang="ar-EG" b="1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4400" b="1" dirty="0">
                <a:solidFill>
                  <a:srgbClr val="339933"/>
                </a:solidFill>
              </a:rPr>
              <a:t>The Essentialness of Water</a:t>
            </a:r>
            <a:r>
              <a:rPr lang="en-US" sz="4400" dirty="0">
                <a:solidFill>
                  <a:srgbClr val="339933"/>
                </a:solidFill>
              </a:rPr>
              <a:t> </a:t>
            </a:r>
            <a:br>
              <a:rPr lang="en-US" sz="4400" dirty="0">
                <a:solidFill>
                  <a:srgbClr val="339933"/>
                </a:solidFill>
              </a:rPr>
            </a:br>
            <a:endParaRPr lang="en-US" sz="4000" dirty="0">
              <a:solidFill>
                <a:srgbClr val="339933"/>
              </a:solidFill>
            </a:endParaRPr>
          </a:p>
        </p:txBody>
      </p:sp>
      <p:pic>
        <p:nvPicPr>
          <p:cNvPr id="5" name="Picture 7" descr="globe_west_5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219200"/>
            <a:ext cx="4038600" cy="4038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6250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762000"/>
          </a:xfrm>
        </p:spPr>
        <p:txBody>
          <a:bodyPr>
            <a:noAutofit/>
          </a:bodyPr>
          <a:lstStyle/>
          <a:p>
            <a:pPr rtl="0"/>
            <a:r>
              <a:rPr lang="en-US" sz="4000" b="1" u="sng" dirty="0">
                <a:solidFill>
                  <a:srgbClr val="FF0000"/>
                </a:solidFill>
              </a:rPr>
              <a:t>2- At the sea- air interface: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866888" cy="5791200"/>
          </a:xfrm>
        </p:spPr>
        <p:txBody>
          <a:bodyPr/>
          <a:lstStyle/>
          <a:p>
            <a:pPr algn="just" rtl="0">
              <a:buFont typeface="Wingdings" pitchFamily="2" charset="2"/>
              <a:buChar char="Ø"/>
            </a:pPr>
            <a:r>
              <a:rPr lang="en-US" dirty="0"/>
              <a:t>There are a very thin film about 0.1µm thickness containing a high concentration (0.2%) of        dissolved organic carbon.</a:t>
            </a:r>
          </a:p>
          <a:p>
            <a:pPr marL="82296" indent="0" algn="just" rtl="0">
              <a:buNone/>
            </a:pPr>
            <a:r>
              <a:rPr lang="en-US" dirty="0"/>
              <a:t>                       nitrogenous compound.</a:t>
            </a:r>
          </a:p>
          <a:p>
            <a:pPr marL="82296" indent="0" algn="just" rtl="0">
              <a:buNone/>
            </a:pPr>
            <a:r>
              <a:rPr lang="en-US" dirty="0"/>
              <a:t>                       other nutrients.</a:t>
            </a:r>
          </a:p>
          <a:p>
            <a:pPr marL="82296" indent="0" algn="just" rtl="0">
              <a:buNone/>
            </a:pPr>
            <a:endParaRPr lang="en-US" dirty="0"/>
          </a:p>
          <a:p>
            <a:pPr marL="82296" indent="0" algn="just" rtl="0">
              <a:buNone/>
            </a:pPr>
            <a:endParaRPr lang="en-US" dirty="0"/>
          </a:p>
          <a:p>
            <a:pPr algn="just" rtl="0">
              <a:buFont typeface="Wingdings" pitchFamily="2" charset="2"/>
              <a:buChar char="Ø"/>
            </a:pPr>
            <a:r>
              <a:rPr lang="en-US" dirty="0"/>
              <a:t>Bacterial count is 100 000 to 100 000 000 per ml.</a:t>
            </a:r>
            <a:endParaRPr lang="ar-EG" dirty="0"/>
          </a:p>
        </p:txBody>
      </p:sp>
      <p:grpSp>
        <p:nvGrpSpPr>
          <p:cNvPr id="22" name="Group 21"/>
          <p:cNvGrpSpPr/>
          <p:nvPr/>
        </p:nvGrpSpPr>
        <p:grpSpPr>
          <a:xfrm>
            <a:off x="3048000" y="2209801"/>
            <a:ext cx="685800" cy="1219199"/>
            <a:chOff x="3048000" y="2209801"/>
            <a:chExt cx="685800" cy="1219199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3048000" y="2209801"/>
              <a:ext cx="685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048000" y="2209801"/>
              <a:ext cx="0" cy="121919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3048000" y="3428999"/>
              <a:ext cx="685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048000" y="2819400"/>
              <a:ext cx="6477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0762747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762000"/>
          </a:xfrm>
        </p:spPr>
        <p:txBody>
          <a:bodyPr>
            <a:norm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3- At the surfaces: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8153400" cy="6096000"/>
          </a:xfrm>
        </p:spPr>
        <p:txBody>
          <a:bodyPr>
            <a:noAutofit/>
          </a:bodyPr>
          <a:lstStyle/>
          <a:p>
            <a:pPr algn="just" rtl="0"/>
            <a:r>
              <a:rPr lang="en-US" sz="2400" dirty="0"/>
              <a:t>Most surfaces, whether in animate or living are covered with considerable number of attached microorganisms.</a:t>
            </a:r>
          </a:p>
          <a:p>
            <a:pPr marL="82296" indent="0" algn="just" rtl="0">
              <a:buNone/>
            </a:pPr>
            <a:endParaRPr lang="en-US" sz="2400" dirty="0"/>
          </a:p>
          <a:p>
            <a:pPr algn="just" rtl="0"/>
            <a:r>
              <a:rPr lang="en-US" sz="2400" dirty="0"/>
              <a:t>Bacteria colonize surfaces by reversibly and irreversibly mechanisms as following:</a:t>
            </a:r>
          </a:p>
          <a:p>
            <a:pPr marL="82296" indent="0" algn="just" rtl="0">
              <a:buNone/>
            </a:pPr>
            <a:r>
              <a:rPr lang="en-US" sz="2400" dirty="0"/>
              <a:t>A- </a:t>
            </a:r>
            <a:r>
              <a:rPr lang="en-US" sz="2400" b="1" u="sng" dirty="0">
                <a:solidFill>
                  <a:srgbClr val="FF0066"/>
                </a:solidFill>
              </a:rPr>
              <a:t>Reversibly</a:t>
            </a:r>
            <a:r>
              <a:rPr lang="en-US" sz="2400" dirty="0"/>
              <a:t>: by adsorption because of Vander walls forces or electric attraction.</a:t>
            </a:r>
          </a:p>
          <a:p>
            <a:pPr marL="82296" indent="0" algn="just" rtl="0">
              <a:buNone/>
            </a:pPr>
            <a:r>
              <a:rPr lang="en-US" sz="2400" dirty="0"/>
              <a:t>B- </a:t>
            </a:r>
            <a:r>
              <a:rPr lang="en-US" sz="2400" b="1" u="sng" dirty="0">
                <a:solidFill>
                  <a:srgbClr val="FF0066"/>
                </a:solidFill>
              </a:rPr>
              <a:t>Irreversibly</a:t>
            </a:r>
            <a:r>
              <a:rPr lang="en-US" sz="2400" dirty="0"/>
              <a:t>: by chemotactic attraction to organic substances such as protein polysaccharide complexes.</a:t>
            </a:r>
          </a:p>
          <a:p>
            <a:pPr algn="just" rtl="0"/>
            <a:r>
              <a:rPr lang="en-US" sz="2400" dirty="0"/>
              <a:t>In the later case, they attach by means of polysaccharide and multiply forming a dense microbial film.</a:t>
            </a:r>
          </a:p>
          <a:p>
            <a:pPr algn="just" rtl="0"/>
            <a:r>
              <a:rPr lang="en-US" sz="2400" b="1" dirty="0">
                <a:solidFill>
                  <a:srgbClr val="FF0000"/>
                </a:solidFill>
              </a:rPr>
              <a:t>e.g</a:t>
            </a:r>
            <a:r>
              <a:rPr lang="en-US" sz="2400" dirty="0"/>
              <a:t>.</a:t>
            </a:r>
          </a:p>
          <a:p>
            <a:pPr marL="82296" indent="0" algn="just" rtl="0">
              <a:buNone/>
            </a:pPr>
            <a:r>
              <a:rPr lang="en-US" sz="2400" dirty="0"/>
              <a:t>1- </a:t>
            </a:r>
            <a:r>
              <a:rPr lang="en-US" sz="2400" b="1" dirty="0">
                <a:solidFill>
                  <a:srgbClr val="FF0000"/>
                </a:solidFill>
              </a:rPr>
              <a:t>Diatoms</a:t>
            </a:r>
            <a:r>
              <a:rPr lang="en-US" sz="2400" dirty="0"/>
              <a:t> are accumulated.</a:t>
            </a:r>
          </a:p>
          <a:p>
            <a:pPr marL="82296" indent="0" algn="just" rtl="0">
              <a:buNone/>
            </a:pPr>
            <a:r>
              <a:rPr lang="en-US" sz="2400" dirty="0"/>
              <a:t>2- </a:t>
            </a:r>
            <a:r>
              <a:rPr lang="en-US" sz="2400" b="1" dirty="0">
                <a:solidFill>
                  <a:srgbClr val="FF0000"/>
                </a:solidFill>
              </a:rPr>
              <a:t>Protozoa</a:t>
            </a:r>
            <a:r>
              <a:rPr lang="en-US" sz="2400" dirty="0"/>
              <a:t> which then feed on the smaller microorganisms.</a:t>
            </a:r>
          </a:p>
          <a:p>
            <a:pPr marL="82296" indent="0" algn="just" rtl="0">
              <a:buNone/>
            </a:pPr>
            <a:r>
              <a:rPr lang="en-US" sz="2400" dirty="0"/>
              <a:t> </a:t>
            </a:r>
            <a:endParaRPr lang="ar-EG" sz="2400" dirty="0"/>
          </a:p>
        </p:txBody>
      </p:sp>
    </p:spTree>
    <p:extLst>
      <p:ext uri="{BB962C8B-B14F-4D97-AF65-F5344CB8AC3E}">
        <p14:creationId xmlns:p14="http://schemas.microsoft.com/office/powerpoint/2010/main" val="2045961330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66888" cy="1143000"/>
          </a:xfrm>
        </p:spPr>
        <p:txBody>
          <a:bodyPr>
            <a:no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4- Associated with the waste products in water:</a:t>
            </a:r>
            <a:endParaRPr lang="ar-E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088" cy="5486400"/>
          </a:xfrm>
        </p:spPr>
        <p:txBody>
          <a:bodyPr/>
          <a:lstStyle/>
          <a:p>
            <a:pPr algn="just" rtl="0"/>
            <a:r>
              <a:rPr lang="en-US" dirty="0"/>
              <a:t>A large population of microorganisms is associated with the waste products and remains of large organisms.</a:t>
            </a:r>
          </a:p>
          <a:p>
            <a:pPr algn="just" rtl="0"/>
            <a:endParaRPr lang="en-US" dirty="0"/>
          </a:p>
          <a:p>
            <a:pPr algn="just" rtl="0"/>
            <a:r>
              <a:rPr lang="en-US" b="1" u="sng" dirty="0">
                <a:solidFill>
                  <a:srgbClr val="00B050"/>
                </a:solidFill>
              </a:rPr>
              <a:t>Waste products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dirty="0"/>
              <a:t>formed from invertebrates and vertebrates which are convert about one fourth of their food into excrement which provides nutrients for heterotrophic microorganisms. </a:t>
            </a:r>
          </a:p>
        </p:txBody>
      </p:sp>
    </p:spTree>
    <p:extLst>
      <p:ext uri="{BB962C8B-B14F-4D97-AF65-F5344CB8AC3E}">
        <p14:creationId xmlns:p14="http://schemas.microsoft.com/office/powerpoint/2010/main" val="359256211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866888" cy="5181600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dirty="0"/>
              <a:t>Microorganisms are present within the gut and in the environment often excretion, in addition, the animal bodies themselves after </a:t>
            </a:r>
            <a:r>
              <a:rPr lang="en-US" sz="4000" b="1" dirty="0">
                <a:solidFill>
                  <a:srgbClr val="FF0066"/>
                </a:solidFill>
              </a:rPr>
              <a:t>death          </a:t>
            </a:r>
            <a:r>
              <a:rPr lang="en-US" dirty="0"/>
              <a:t>due to normal, seasonal or catastrophic causes.</a:t>
            </a:r>
          </a:p>
          <a:p>
            <a:pPr algn="just" rtl="0"/>
            <a:endParaRPr lang="en-US" dirty="0"/>
          </a:p>
          <a:p>
            <a:pPr algn="just" rtl="0"/>
            <a:r>
              <a:rPr lang="en-US" dirty="0"/>
              <a:t>These materials often macroscopic or particulate in nature, settle to the sea bottom, where a large and varied population organisms can be found.</a:t>
            </a:r>
            <a:endParaRPr lang="ar-E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66888" cy="1295400"/>
          </a:xfrm>
        </p:spPr>
        <p:txBody>
          <a:bodyPr>
            <a:noAutofit/>
          </a:bodyPr>
          <a:lstStyle/>
          <a:p>
            <a:r>
              <a:rPr lang="en-US" sz="4000" b="1" u="sng" dirty="0">
                <a:solidFill>
                  <a:srgbClr val="FF0000"/>
                </a:solidFill>
              </a:rPr>
              <a:t>5- Associated within the gut and in the environment:</a:t>
            </a:r>
            <a:endParaRPr lang="ar-EG" sz="4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971800" y="3200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586839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"/>
            <a:ext cx="7790688" cy="6400800"/>
          </a:xfrm>
        </p:spPr>
        <p:txBody>
          <a:bodyPr>
            <a:normAutofit/>
          </a:bodyPr>
          <a:lstStyle/>
          <a:p>
            <a:pPr algn="just" rtl="0"/>
            <a:r>
              <a:rPr lang="en-US" dirty="0"/>
              <a:t>The deep sea is dark, cold (2ºC) and under high pressure (200 to 1000 </a:t>
            </a:r>
            <a:r>
              <a:rPr lang="en-US" dirty="0" err="1"/>
              <a:t>atm</a:t>
            </a:r>
            <a:r>
              <a:rPr lang="en-US" dirty="0"/>
              <a:t>). So, the microbial activity is limited to forms adapted to these conditions.</a:t>
            </a:r>
          </a:p>
          <a:p>
            <a:pPr algn="just" rtl="0"/>
            <a:endParaRPr lang="en-US" dirty="0"/>
          </a:p>
          <a:p>
            <a:pPr algn="just" rtl="0"/>
            <a:r>
              <a:rPr lang="en-US" b="1" u="sng" dirty="0">
                <a:solidFill>
                  <a:srgbClr val="FF0000"/>
                </a:solidFill>
              </a:rPr>
              <a:t>Examples:-</a:t>
            </a:r>
          </a:p>
          <a:p>
            <a:pPr algn="just" rtl="0"/>
            <a:r>
              <a:rPr lang="en-US" b="1" dirty="0">
                <a:solidFill>
                  <a:srgbClr val="FF0066"/>
                </a:solidFill>
              </a:rPr>
              <a:t>Bacteria</a:t>
            </a:r>
            <a:r>
              <a:rPr lang="en-US" dirty="0"/>
              <a:t> are the primary decomposers in the upper, aerobic zones succeeded by </a:t>
            </a:r>
            <a:r>
              <a:rPr lang="en-US" b="1" dirty="0">
                <a:solidFill>
                  <a:srgbClr val="FF0066"/>
                </a:solidFill>
              </a:rPr>
              <a:t>flagellates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FF0066"/>
                </a:solidFill>
              </a:rPr>
              <a:t>cilliates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in deeper, anaerobic layers such as </a:t>
            </a:r>
            <a:r>
              <a:rPr lang="en-US" b="1" i="1" dirty="0" err="1">
                <a:solidFill>
                  <a:srgbClr val="FF0066"/>
                </a:solidFill>
              </a:rPr>
              <a:t>Desulfovibrio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which reduce sulfates and release hydrogen sulfide.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766297389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43088" cy="1143000"/>
          </a:xfrm>
        </p:spPr>
        <p:txBody>
          <a:bodyPr>
            <a:normAutofit/>
          </a:bodyPr>
          <a:lstStyle/>
          <a:p>
            <a:r>
              <a:rPr lang="en-US" sz="3400" b="1" dirty="0">
                <a:solidFill>
                  <a:srgbClr val="FF0000"/>
                </a:solidFill>
              </a:rPr>
              <a:t>Number of microorganisms in water</a:t>
            </a:r>
            <a:endParaRPr lang="ar-EG" sz="3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790688" cy="5562600"/>
          </a:xfrm>
        </p:spPr>
        <p:txBody>
          <a:bodyPr/>
          <a:lstStyle/>
          <a:p>
            <a:pPr algn="l" rtl="0"/>
            <a:r>
              <a:rPr lang="en-US" dirty="0"/>
              <a:t>The number of microorganisms in water depends on the initial and the ability of microorganisms to </a:t>
            </a:r>
            <a:r>
              <a:rPr lang="en-US" b="1" dirty="0">
                <a:solidFill>
                  <a:srgbClr val="FF0000"/>
                </a:solidFill>
              </a:rPr>
              <a:t>multiply</a:t>
            </a:r>
            <a:r>
              <a:rPr lang="en-US" dirty="0"/>
              <a:t>.</a:t>
            </a:r>
          </a:p>
          <a:p>
            <a:pPr algn="l" rtl="0"/>
            <a:endParaRPr lang="en-US" dirty="0"/>
          </a:p>
          <a:p>
            <a:pPr algn="l" rtl="0"/>
            <a:r>
              <a:rPr lang="en-US" b="1" u="sng" dirty="0"/>
              <a:t>The multiplication is a function of:</a:t>
            </a:r>
          </a:p>
          <a:p>
            <a:pPr marL="82296" indent="0" algn="l" rtl="0">
              <a:buNone/>
            </a:pPr>
            <a:r>
              <a:rPr lang="en-US" dirty="0"/>
              <a:t>1- Food supply</a:t>
            </a:r>
          </a:p>
          <a:p>
            <a:pPr marL="82296" indent="0" algn="l" rtl="0">
              <a:buNone/>
            </a:pPr>
            <a:r>
              <a:rPr lang="en-US" dirty="0"/>
              <a:t>2- Oxygen</a:t>
            </a:r>
          </a:p>
          <a:p>
            <a:pPr marL="82296" indent="0" algn="l" rtl="0">
              <a:buNone/>
            </a:pPr>
            <a:r>
              <a:rPr lang="en-US" dirty="0"/>
              <a:t>3- pH</a:t>
            </a:r>
          </a:p>
          <a:p>
            <a:pPr marL="82296" indent="0" algn="l" rtl="0">
              <a:buNone/>
            </a:pPr>
            <a:r>
              <a:rPr lang="en-US" dirty="0"/>
              <a:t>4- Temperature</a:t>
            </a:r>
          </a:p>
          <a:p>
            <a:pPr marL="82296" indent="0" algn="l" rtl="0">
              <a:buNone/>
            </a:pPr>
            <a:r>
              <a:rPr lang="en-US" dirty="0"/>
              <a:t>5- Other factors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48193194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790688" cy="3352800"/>
          </a:xfrm>
        </p:spPr>
        <p:txBody>
          <a:bodyPr>
            <a:normAutofit fontScale="90000"/>
          </a:bodyPr>
          <a:lstStyle/>
          <a:p>
            <a:pPr algn="just" rtl="0"/>
            <a:r>
              <a:rPr lang="en-US" b="1" dirty="0">
                <a:solidFill>
                  <a:srgbClr val="FF0000"/>
                </a:solidFill>
                <a:effectLst/>
              </a:rPr>
              <a:t>Food</a:t>
            </a:r>
            <a:r>
              <a:rPr lang="en-US" dirty="0">
                <a:solidFill>
                  <a:schemeClr val="tx1"/>
                </a:solidFill>
                <a:effectLst/>
              </a:rPr>
              <a:t> </a:t>
            </a:r>
            <a:r>
              <a:rPr lang="en-US" b="1" dirty="0">
                <a:solidFill>
                  <a:srgbClr val="FF0000"/>
                </a:solidFill>
                <a:effectLst/>
              </a:rPr>
              <a:t>supply</a:t>
            </a:r>
            <a:r>
              <a:rPr lang="en-US" dirty="0">
                <a:solidFill>
                  <a:schemeClr val="tx1"/>
                </a:solidFill>
                <a:effectLst/>
              </a:rPr>
              <a:t> is determined by: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1- The surrounding terrain (gravels, rich agricultural loam).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r>
              <a:rPr lang="en-US" dirty="0">
                <a:solidFill>
                  <a:schemeClr val="tx1"/>
                </a:solidFill>
                <a:effectLst/>
              </a:rPr>
              <a:t>2- Waste materials introduced by man.</a:t>
            </a:r>
            <a:endParaRPr lang="ar-EG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66800" y="3352800"/>
            <a:ext cx="8019288" cy="32766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571500" indent="-571500" algn="just" rtl="0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ffectLst/>
              </a:rPr>
              <a:t>Water containing organic matter supports a more luxuriant microbial population than a pure one.</a:t>
            </a:r>
            <a:endParaRPr lang="ar-EG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43810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866888" cy="914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Why do we need water?</a:t>
            </a:r>
            <a:endParaRPr lang="ar-EG" sz="44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943088" cy="5638800"/>
          </a:xfrm>
        </p:spPr>
        <p:txBody>
          <a:bodyPr>
            <a:normAutofit/>
          </a:bodyPr>
          <a:lstStyle/>
          <a:p>
            <a:pPr algn="just" rtl="0"/>
            <a:r>
              <a:rPr lang="hr-HR" dirty="0">
                <a:latin typeface="Times New Roman" pitchFamily="18" charset="0"/>
              </a:rPr>
              <a:t>Your body is estimated to be about 60 to 70</a:t>
            </a:r>
            <a:r>
              <a:rPr lang="en-US" dirty="0">
                <a:latin typeface="Times New Roman" pitchFamily="18" charset="0"/>
              </a:rPr>
              <a:t>%</a:t>
            </a:r>
            <a:r>
              <a:rPr lang="hr-HR" dirty="0">
                <a:latin typeface="Times New Roman" pitchFamily="18" charset="0"/>
              </a:rPr>
              <a:t> water. </a:t>
            </a:r>
            <a:endParaRPr lang="en-US" dirty="0">
              <a:latin typeface="Times New Roman" pitchFamily="18" charset="0"/>
            </a:endParaRPr>
          </a:p>
          <a:p>
            <a:pPr algn="just" rtl="0"/>
            <a:r>
              <a:rPr lang="hr-HR" b="1" dirty="0">
                <a:solidFill>
                  <a:srgbClr val="FF0000"/>
                </a:solidFill>
                <a:latin typeface="Times New Roman" pitchFamily="18" charset="0"/>
              </a:rPr>
              <a:t>Blood</a:t>
            </a:r>
            <a:r>
              <a:rPr lang="hr-HR" dirty="0">
                <a:latin typeface="Times New Roman" pitchFamily="18" charset="0"/>
              </a:rPr>
              <a:t> is mostly water, and your muscles, lungs and brain all contain a lot of water. </a:t>
            </a:r>
            <a:endParaRPr lang="en-US" dirty="0">
              <a:latin typeface="Times New Roman" pitchFamily="18" charset="0"/>
            </a:endParaRPr>
          </a:p>
          <a:p>
            <a:pPr algn="just" rtl="0"/>
            <a:r>
              <a:rPr lang="hr-HR" b="1" u="sng" dirty="0">
                <a:solidFill>
                  <a:srgbClr val="FF0000"/>
                </a:solidFill>
                <a:latin typeface="Times New Roman" pitchFamily="18" charset="0"/>
              </a:rPr>
              <a:t>Your body needs water</a:t>
            </a:r>
            <a:r>
              <a:rPr lang="hr-HR" dirty="0">
                <a:latin typeface="Times New Roman" pitchFamily="18" charset="0"/>
              </a:rPr>
              <a:t> to regulate body temperatur</a:t>
            </a:r>
            <a:r>
              <a:rPr lang="en-US" dirty="0">
                <a:latin typeface="Times New Roman" pitchFamily="18" charset="0"/>
              </a:rPr>
              <a:t>e and</a:t>
            </a:r>
            <a:r>
              <a:rPr lang="hr-HR" dirty="0">
                <a:latin typeface="Times New Roman" pitchFamily="18" charset="0"/>
              </a:rPr>
              <a:t> to provide the means for nutrients to travel to all your organs. </a:t>
            </a:r>
            <a:endParaRPr lang="en-US" dirty="0">
              <a:latin typeface="Times New Roman" pitchFamily="18" charset="0"/>
            </a:endParaRPr>
          </a:p>
          <a:p>
            <a:pPr algn="just" rtl="0"/>
            <a:r>
              <a:rPr lang="hr-HR" dirty="0">
                <a:latin typeface="Times New Roman" pitchFamily="18" charset="0"/>
              </a:rPr>
              <a:t>Water also transports oxygen to your cells, removes waste and protects your joints and organs.</a:t>
            </a:r>
            <a:r>
              <a:rPr lang="hr-HR" dirty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19508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</a:rPr>
              <a:t>Types Of Water</a:t>
            </a:r>
            <a:endParaRPr lang="ar-EG" sz="6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5105400"/>
          </a:xfrm>
        </p:spPr>
        <p:txBody>
          <a:bodyPr>
            <a:noAutofit/>
          </a:bodyPr>
          <a:lstStyle/>
          <a:p>
            <a:pPr marL="82296" indent="0" algn="just" rtl="0">
              <a:buNone/>
            </a:pPr>
            <a:r>
              <a:rPr lang="en-US" sz="6000" dirty="0">
                <a:solidFill>
                  <a:srgbClr val="002060"/>
                </a:solidFill>
              </a:rPr>
              <a:t>1- Rain water</a:t>
            </a:r>
          </a:p>
          <a:p>
            <a:pPr marL="82296" indent="0" algn="just" rtl="0">
              <a:buNone/>
            </a:pPr>
            <a:r>
              <a:rPr lang="en-US" sz="6000" dirty="0">
                <a:solidFill>
                  <a:srgbClr val="002060"/>
                </a:solidFill>
              </a:rPr>
              <a:t>2- Surface water</a:t>
            </a:r>
          </a:p>
          <a:p>
            <a:pPr marL="82296" indent="0" algn="just" rtl="0">
              <a:buNone/>
            </a:pPr>
            <a:r>
              <a:rPr lang="en-US" sz="6000" dirty="0">
                <a:solidFill>
                  <a:srgbClr val="002060"/>
                </a:solidFill>
              </a:rPr>
              <a:t>3- Stored water</a:t>
            </a:r>
          </a:p>
          <a:p>
            <a:pPr marL="82296" indent="0" algn="just" rtl="0">
              <a:buNone/>
            </a:pPr>
            <a:r>
              <a:rPr lang="en-US" sz="6000" dirty="0">
                <a:solidFill>
                  <a:srgbClr val="002060"/>
                </a:solidFill>
              </a:rPr>
              <a:t>4- Ground water</a:t>
            </a:r>
          </a:p>
          <a:p>
            <a:pPr marL="82296" indent="0" algn="just" rtl="0">
              <a:buNone/>
            </a:pPr>
            <a:r>
              <a:rPr lang="en-US" sz="6000" dirty="0">
                <a:solidFill>
                  <a:srgbClr val="002060"/>
                </a:solidFill>
              </a:rPr>
              <a:t>5- Salt water</a:t>
            </a:r>
            <a:endParaRPr lang="ar-EG" sz="6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236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 dirty="0">
                <a:solidFill>
                  <a:srgbClr val="00B0F0"/>
                </a:solidFill>
              </a:rPr>
              <a:t>1- Rain Water</a:t>
            </a:r>
            <a:endParaRPr lang="ar-EG" sz="72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924800" cy="5257800"/>
          </a:xfrm>
        </p:spPr>
        <p:txBody>
          <a:bodyPr/>
          <a:lstStyle/>
          <a:p>
            <a:pPr algn="just" rtl="0"/>
            <a:r>
              <a:rPr lang="en-US" b="1" u="sng" dirty="0">
                <a:solidFill>
                  <a:srgbClr val="C00000"/>
                </a:solidFill>
              </a:rPr>
              <a:t>General Characters:</a:t>
            </a:r>
          </a:p>
          <a:p>
            <a:pPr marL="82296" indent="0" algn="just" rtl="0">
              <a:buClr>
                <a:srgbClr val="FF0000"/>
              </a:buClr>
              <a:buNone/>
            </a:pPr>
            <a:r>
              <a:rPr lang="en-US" dirty="0"/>
              <a:t>1- It is free from microorganisms except </a:t>
            </a:r>
            <a:r>
              <a:rPr lang="en-US" sz="3600" b="1" u="sng" dirty="0">
                <a:solidFill>
                  <a:srgbClr val="FF0000"/>
                </a:solidFill>
              </a:rPr>
              <a:t>during the early period of storm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pPr marL="82296" indent="0" algn="just" rtl="0">
              <a:buClr>
                <a:srgbClr val="FF0000"/>
              </a:buClr>
              <a:buNone/>
            </a:pPr>
            <a:endParaRPr lang="en-US" dirty="0"/>
          </a:p>
          <a:p>
            <a:pPr marL="82296" indent="0" algn="just" rtl="0">
              <a:buClr>
                <a:srgbClr val="FF0000"/>
              </a:buClr>
              <a:buNone/>
            </a:pPr>
            <a:endParaRPr lang="en-US" dirty="0"/>
          </a:p>
          <a:p>
            <a:pPr marL="82296" indent="0" algn="just" rtl="0">
              <a:buClr>
                <a:srgbClr val="FF0000"/>
              </a:buClr>
              <a:buNone/>
            </a:pPr>
            <a:endParaRPr lang="en-US" dirty="0"/>
          </a:p>
          <a:p>
            <a:pPr marL="82296" indent="0" algn="just" rtl="0">
              <a:buClr>
                <a:srgbClr val="FF0000"/>
              </a:buClr>
              <a:buNone/>
            </a:pPr>
            <a:endParaRPr lang="en-US" dirty="0"/>
          </a:p>
          <a:p>
            <a:pPr marL="82296" indent="0" algn="just" rtl="0">
              <a:buClr>
                <a:srgbClr val="FF0000"/>
              </a:buClr>
              <a:buNone/>
            </a:pPr>
            <a:r>
              <a:rPr lang="en-US" dirty="0"/>
              <a:t>2- Count of microorganisms is </a:t>
            </a:r>
            <a:r>
              <a:rPr lang="en-US" sz="3600" b="1" dirty="0">
                <a:solidFill>
                  <a:srgbClr val="FF0000"/>
                </a:solidFill>
              </a:rPr>
              <a:t>rarely more than a few score per million.    </a:t>
            </a:r>
            <a:r>
              <a:rPr lang="en-US" dirty="0"/>
              <a:t>       </a:t>
            </a:r>
            <a:endParaRPr lang="ar-EG" dirty="0"/>
          </a:p>
        </p:txBody>
      </p:sp>
      <p:grpSp>
        <p:nvGrpSpPr>
          <p:cNvPr id="6" name="Group 5"/>
          <p:cNvGrpSpPr/>
          <p:nvPr/>
        </p:nvGrpSpPr>
        <p:grpSpPr>
          <a:xfrm>
            <a:off x="990600" y="3124200"/>
            <a:ext cx="6781800" cy="1991618"/>
            <a:chOff x="990600" y="3124200"/>
            <a:chExt cx="6781800" cy="1991618"/>
          </a:xfrm>
        </p:grpSpPr>
        <p:sp>
          <p:nvSpPr>
            <p:cNvPr id="4" name="Down Arrow 3"/>
            <p:cNvSpPr/>
            <p:nvPr/>
          </p:nvSpPr>
          <p:spPr>
            <a:xfrm>
              <a:off x="3276600" y="3124200"/>
              <a:ext cx="304800" cy="933271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EG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90600" y="4038600"/>
              <a:ext cx="6781800" cy="10772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82296" indent="0" algn="ctr" rtl="0">
                <a:buClr>
                  <a:srgbClr val="FF0000"/>
                </a:buClr>
                <a:buNone/>
              </a:pPr>
              <a:r>
                <a:rPr lang="en-US" sz="3200" b="1" dirty="0">
                  <a:solidFill>
                    <a:srgbClr val="7030A0"/>
                  </a:solidFill>
                </a:rPr>
                <a:t>When the rain washes floating microorganisms from the air.</a:t>
              </a:r>
              <a:endParaRPr lang="ar-EG" sz="3200" b="1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1402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914400"/>
          </a:xfrm>
        </p:spPr>
        <p:txBody>
          <a:bodyPr>
            <a:noAutofit/>
          </a:bodyPr>
          <a:lstStyle/>
          <a:p>
            <a:pPr algn="ctr" rtl="0"/>
            <a:r>
              <a:rPr lang="en-US" sz="2800" b="1" dirty="0">
                <a:solidFill>
                  <a:srgbClr val="FF0000"/>
                </a:solidFill>
              </a:rPr>
              <a:t> Sources Of Microorganisms In Rain Water</a:t>
            </a:r>
            <a:endParaRPr lang="ar-EG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429000"/>
            <a:ext cx="8153400" cy="335280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u="sng" dirty="0">
                <a:solidFill>
                  <a:srgbClr val="FF0000"/>
                </a:solidFill>
              </a:rPr>
              <a:t>Examples of Rain Water Microorganisms:-</a:t>
            </a:r>
          </a:p>
          <a:p>
            <a:pPr marL="82296" indent="0" algn="just" rtl="0">
              <a:buNone/>
            </a:pPr>
            <a:r>
              <a:rPr lang="en-US" sz="2800" b="1" dirty="0"/>
              <a:t>1- Bacteria</a:t>
            </a:r>
          </a:p>
          <a:p>
            <a:pPr marL="82296" indent="0" algn="just" rtl="0">
              <a:buNone/>
            </a:pPr>
            <a:r>
              <a:rPr lang="en-US" sz="2800" b="1" dirty="0"/>
              <a:t>2- Algae</a:t>
            </a:r>
          </a:p>
          <a:p>
            <a:pPr marL="82296" indent="0" algn="just" rtl="0">
              <a:buNone/>
            </a:pPr>
            <a:r>
              <a:rPr lang="en-US" sz="2800" b="1" dirty="0"/>
              <a:t>3- Fungi</a:t>
            </a:r>
          </a:p>
          <a:p>
            <a:pPr marL="82296" indent="0" algn="just" rtl="0">
              <a:buNone/>
            </a:pPr>
            <a:r>
              <a:rPr lang="en-US" sz="2800" b="1" dirty="0"/>
              <a:t>4- Protozoa </a:t>
            </a:r>
          </a:p>
          <a:p>
            <a:pPr marL="82296" indent="0" algn="just" rtl="0">
              <a:buNone/>
            </a:pPr>
            <a:endParaRPr lang="ar-EG" sz="2800" b="1" dirty="0"/>
          </a:p>
        </p:txBody>
      </p:sp>
      <p:sp>
        <p:nvSpPr>
          <p:cNvPr id="4" name="Left-Right-Up Arrow 3"/>
          <p:cNvSpPr/>
          <p:nvPr/>
        </p:nvSpPr>
        <p:spPr>
          <a:xfrm>
            <a:off x="3367315" y="904220"/>
            <a:ext cx="3033485" cy="848380"/>
          </a:xfrm>
          <a:prstGeom prst="leftRightUpArrow">
            <a:avLst>
              <a:gd name="adj1" fmla="val 14735"/>
              <a:gd name="adj2" fmla="val 25000"/>
              <a:gd name="adj3" fmla="val 2500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5" name="TextBox 4"/>
          <p:cNvSpPr txBox="1"/>
          <p:nvPr/>
        </p:nvSpPr>
        <p:spPr>
          <a:xfrm>
            <a:off x="990601" y="1295400"/>
            <a:ext cx="23767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From the air</a:t>
            </a:r>
            <a:endParaRPr lang="ar-EG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86286" y="1305580"/>
            <a:ext cx="27577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From the soil</a:t>
            </a:r>
            <a:endParaRPr lang="ar-EG" sz="2800" b="1" dirty="0"/>
          </a:p>
        </p:txBody>
      </p:sp>
      <p:sp>
        <p:nvSpPr>
          <p:cNvPr id="7" name="Down Arrow 6"/>
          <p:cNvSpPr/>
          <p:nvPr/>
        </p:nvSpPr>
        <p:spPr>
          <a:xfrm>
            <a:off x="7627257" y="1828800"/>
            <a:ext cx="221343" cy="990600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9600" y="2819400"/>
            <a:ext cx="4724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It is blown upward by wind</a:t>
            </a:r>
            <a:endParaRPr lang="ar-EG" sz="2800" b="1" dirty="0">
              <a:solidFill>
                <a:srgbClr val="00B0F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367315" y="5562600"/>
            <a:ext cx="1204685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429000" y="57150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48200" y="5329535"/>
            <a:ext cx="966931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/>
              <a:t>Cysts</a:t>
            </a:r>
            <a:endParaRPr lang="ar-EG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800600" y="6015335"/>
            <a:ext cx="1165960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b="1" dirty="0"/>
              <a:t>Spores</a:t>
            </a:r>
            <a:endParaRPr lang="ar-EG" sz="2400" b="1" dirty="0"/>
          </a:p>
        </p:txBody>
      </p:sp>
    </p:spTree>
    <p:extLst>
      <p:ext uri="{BB962C8B-B14F-4D97-AF65-F5344CB8AC3E}">
        <p14:creationId xmlns:p14="http://schemas.microsoft.com/office/powerpoint/2010/main" val="50525930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"/>
            <a:ext cx="7943088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00B0F0"/>
                </a:solidFill>
              </a:rPr>
              <a:t>2- Surface Water</a:t>
            </a:r>
            <a:endParaRPr lang="ar-EG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088" cy="5715000"/>
          </a:xfrm>
        </p:spPr>
        <p:txBody>
          <a:bodyPr>
            <a:normAutofit/>
          </a:bodyPr>
          <a:lstStyle/>
          <a:p>
            <a:pPr algn="just" rtl="0"/>
            <a:r>
              <a:rPr lang="en-US" sz="3600" b="1" u="sng" dirty="0">
                <a:solidFill>
                  <a:srgbClr val="C00000"/>
                </a:solidFill>
              </a:rPr>
              <a:t>General Characters:</a:t>
            </a:r>
          </a:p>
          <a:p>
            <a:pPr marL="82296" indent="0" algn="just" rtl="0">
              <a:buNone/>
            </a:pPr>
            <a:r>
              <a:rPr lang="en-US" sz="3600" dirty="0"/>
              <a:t>1- This water formed from the rain water which has collected in:</a:t>
            </a:r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None/>
            </a:pPr>
            <a:endParaRPr lang="en-US" sz="3600" dirty="0"/>
          </a:p>
          <a:p>
            <a:pPr marL="82296" indent="0" algn="just" rtl="0">
              <a:buNone/>
            </a:pPr>
            <a:r>
              <a:rPr lang="en-US" sz="3600" dirty="0"/>
              <a:t>2- Bacterial count </a:t>
            </a:r>
            <a:r>
              <a:rPr lang="en-US" sz="3600" b="1" dirty="0">
                <a:solidFill>
                  <a:srgbClr val="FF0000"/>
                </a:solidFill>
              </a:rPr>
              <a:t>as high as several hundred thousand per milliliter</a:t>
            </a:r>
            <a:r>
              <a:rPr lang="en-US" sz="3600" dirty="0"/>
              <a:t>.</a:t>
            </a:r>
          </a:p>
        </p:txBody>
      </p:sp>
      <p:sp>
        <p:nvSpPr>
          <p:cNvPr id="4" name="Quad Arrow 3"/>
          <p:cNvSpPr/>
          <p:nvPr/>
        </p:nvSpPr>
        <p:spPr>
          <a:xfrm>
            <a:off x="4648200" y="2971800"/>
            <a:ext cx="2590800" cy="1066800"/>
          </a:xfrm>
          <a:prstGeom prst="quadArrow">
            <a:avLst>
              <a:gd name="adj1" fmla="val 0"/>
              <a:gd name="adj2" fmla="val 22500"/>
              <a:gd name="adj3" fmla="val 225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6" name="TextBox 5"/>
          <p:cNvSpPr txBox="1"/>
          <p:nvPr/>
        </p:nvSpPr>
        <p:spPr>
          <a:xfrm>
            <a:off x="7315200" y="3286780"/>
            <a:ext cx="1371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Rivers</a:t>
            </a:r>
            <a:endParaRPr lang="ar-EG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048780"/>
            <a:ext cx="152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/>
              <a:t>Brooks</a:t>
            </a:r>
            <a:endParaRPr lang="ar-EG" sz="2800" b="1" dirty="0"/>
          </a:p>
        </p:txBody>
      </p:sp>
    </p:spTree>
    <p:extLst>
      <p:ext uri="{BB962C8B-B14F-4D97-AF65-F5344CB8AC3E}">
        <p14:creationId xmlns:p14="http://schemas.microsoft.com/office/powerpoint/2010/main" val="1649922176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"/>
            <a:ext cx="8153400" cy="6781800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v"/>
            </a:pPr>
            <a:r>
              <a:rPr lang="en-US" sz="3600" b="1" u="sng" dirty="0">
                <a:solidFill>
                  <a:srgbClr val="FF0000"/>
                </a:solidFill>
              </a:rPr>
              <a:t>This count depending on: </a:t>
            </a:r>
          </a:p>
          <a:p>
            <a:pPr algn="just" rtl="0">
              <a:buFontTx/>
              <a:buChar char="-"/>
            </a:pPr>
            <a:r>
              <a:rPr lang="en-US" b="1" dirty="0"/>
              <a:t>The extent of soil contamination. </a:t>
            </a:r>
          </a:p>
          <a:p>
            <a:pPr marL="82296" indent="0" algn="ctr" rtl="0">
              <a:buNone/>
            </a:pPr>
            <a:r>
              <a:rPr lang="en-US" sz="3600" b="1" dirty="0">
                <a:solidFill>
                  <a:srgbClr val="FF0000"/>
                </a:solidFill>
              </a:rPr>
              <a:t>e.g.</a:t>
            </a:r>
          </a:p>
          <a:p>
            <a:pPr marL="82296" indent="0" algn="ctr" rtl="0">
              <a:buNone/>
            </a:pPr>
            <a:r>
              <a:rPr lang="en-US" sz="3600" b="1" dirty="0">
                <a:solidFill>
                  <a:srgbClr val="7030A0"/>
                </a:solidFill>
              </a:rPr>
              <a:t>(The rivers and streams are contaminated by sewage)</a:t>
            </a:r>
          </a:p>
          <a:p>
            <a:pPr marL="82296" indent="0" algn="ctr" rtl="0">
              <a:buNone/>
            </a:pPr>
            <a:endParaRPr lang="en-US" sz="3600" b="1" dirty="0">
              <a:solidFill>
                <a:srgbClr val="7030A0"/>
              </a:solidFill>
            </a:endParaRPr>
          </a:p>
          <a:p>
            <a:pPr marL="82296" indent="0" algn="ctr" rtl="0">
              <a:buNone/>
            </a:pPr>
            <a:r>
              <a:rPr lang="en-US" b="1" dirty="0">
                <a:solidFill>
                  <a:srgbClr val="7030A0"/>
                </a:solidFill>
              </a:rPr>
              <a:t>This leads to increasing of bacteria. </a:t>
            </a:r>
          </a:p>
          <a:p>
            <a:pPr marL="82296" indent="0" algn="ctr" rtl="0">
              <a:buNone/>
            </a:pPr>
            <a:endParaRPr lang="ar-EG" dirty="0"/>
          </a:p>
          <a:p>
            <a:pPr algn="l" rtl="0"/>
            <a:r>
              <a:rPr lang="en-US" sz="2800" b="1" u="sng" dirty="0">
                <a:solidFill>
                  <a:srgbClr val="FF0000"/>
                </a:solidFill>
              </a:rPr>
              <a:t>Examples of Surface Water Microorganisms:-</a:t>
            </a:r>
          </a:p>
          <a:p>
            <a:pPr marL="82296" indent="0" algn="just" rtl="0">
              <a:buNone/>
            </a:pPr>
            <a:r>
              <a:rPr lang="en-US" sz="2800" b="1" dirty="0"/>
              <a:t>1- Algae</a:t>
            </a:r>
          </a:p>
          <a:p>
            <a:pPr marL="82296" indent="0" algn="just" rtl="0">
              <a:buNone/>
            </a:pPr>
            <a:r>
              <a:rPr lang="en-US" sz="2800" b="1" dirty="0"/>
              <a:t>2- Fungi</a:t>
            </a:r>
          </a:p>
          <a:p>
            <a:pPr marL="82296" indent="0" algn="just" rtl="0">
              <a:buNone/>
            </a:pPr>
            <a:r>
              <a:rPr lang="en-US" sz="2800" b="1" dirty="0"/>
              <a:t>3- Protozoa (few)</a:t>
            </a:r>
          </a:p>
        </p:txBody>
      </p:sp>
      <p:sp>
        <p:nvSpPr>
          <p:cNvPr id="4" name="Down Arrow 3"/>
          <p:cNvSpPr/>
          <p:nvPr/>
        </p:nvSpPr>
        <p:spPr>
          <a:xfrm>
            <a:off x="4876800" y="2971800"/>
            <a:ext cx="152400" cy="76200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2682999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7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435608" y="0"/>
            <a:ext cx="74980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339933"/>
                </a:solidFill>
              </a:rPr>
              <a:t>Bacteria Found In Surface Water</a:t>
            </a:r>
          </a:p>
        </p:txBody>
      </p:sp>
      <p:graphicFrame>
        <p:nvGraphicFramePr>
          <p:cNvPr id="6" name="Group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071287"/>
              </p:ext>
            </p:extLst>
          </p:nvPr>
        </p:nvGraphicFramePr>
        <p:xfrm>
          <a:off x="1219200" y="762000"/>
          <a:ext cx="7772400" cy="5785550"/>
        </p:xfrm>
        <a:graphic>
          <a:graphicData uri="http://schemas.openxmlformats.org/drawingml/2006/table">
            <a:tbl>
              <a:tblPr/>
              <a:tblGrid>
                <a:gridCol w="2640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1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Bacteria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Disease/ infection</a:t>
                      </a: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Symptoms </a:t>
                      </a: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Aeromonas</a:t>
                      </a:r>
                      <a:r>
                        <a:rPr kumimoji="0" lang="en-US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Enteritis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Very thin, blood- and mucus-containing diarrhea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64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Campylobacter </a:t>
                      </a:r>
                      <a:r>
                        <a:rPr kumimoji="0" lang="en-US" sz="1200" b="1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jejuni</a:t>
                      </a: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Campilobacteriose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Flue, diarrhea, head- and stomachaches, fever, cramps and nausea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Escherichia coli</a:t>
                      </a:r>
                      <a:r>
                        <a:rPr kumimoji="0" 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Urinary tract infections, neonatal meningitis, intestinal disease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Watery diarrhea, headaches, fever, homiletic uremia, kidney damage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Plesiomonas shigelloides</a:t>
                      </a:r>
                      <a:r>
                        <a:rPr kumimoji="0" 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Plesiomonas-infection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Nausea, stomachaches and watery diarrhea, sometimes fevers, headaches and vomiting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Arial" charset="0"/>
                        </a:rPr>
                        <a:t>Typhus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Typhoid fever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Fevers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5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 </a:t>
                      </a:r>
                      <a:r>
                        <a:rPr kumimoji="0" 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Salmonella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Salmonellosis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Sickness, intestinal cramps, vomiting, diarrhea and sometimes light fevers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Streptococcus</a:t>
                      </a:r>
                      <a:r>
                        <a:rPr kumimoji="0" 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339933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(Gastro) intestinal disease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Stomach aches, diarrhea and fevers, sometimes vomiting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1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339933"/>
                          </a:solidFill>
                          <a:effectLst/>
                          <a:latin typeface="Verdana" pitchFamily="34" charset="0"/>
                        </a:rPr>
                        <a:t>Vibrio El Tor</a:t>
                      </a:r>
                      <a:r>
                        <a:rPr kumimoji="0" lang="en-US" sz="10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(freshwater)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(Light form of) Cholera 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Heavy diarrhea 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37556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508</TotalTime>
  <Words>1311</Words>
  <Application>Microsoft Office PowerPoint</Application>
  <PresentationFormat>On-screen Show (4:3)</PresentationFormat>
  <Paragraphs>206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Algerian</vt:lpstr>
      <vt:lpstr>Arial</vt:lpstr>
      <vt:lpstr>Gill Sans MT</vt:lpstr>
      <vt:lpstr>Times New Roman</vt:lpstr>
      <vt:lpstr>Verdana</vt:lpstr>
      <vt:lpstr>Wingdings</vt:lpstr>
      <vt:lpstr>Wingdings 2</vt:lpstr>
      <vt:lpstr>Solstice</vt:lpstr>
      <vt:lpstr>WATER MICROBIOLOGY</vt:lpstr>
      <vt:lpstr>The Essentialness of Water  </vt:lpstr>
      <vt:lpstr>Why do we need water?</vt:lpstr>
      <vt:lpstr>Types Of Water</vt:lpstr>
      <vt:lpstr>1- Rain Water</vt:lpstr>
      <vt:lpstr> Sources Of Microorganisms In Rain Water</vt:lpstr>
      <vt:lpstr>2- Surface Water</vt:lpstr>
      <vt:lpstr>PowerPoint Presentation</vt:lpstr>
      <vt:lpstr>Bacteria Found In Surface Water</vt:lpstr>
      <vt:lpstr>3- Stored Water</vt:lpstr>
      <vt:lpstr>PowerPoint Presentation</vt:lpstr>
      <vt:lpstr>4- Ground Water</vt:lpstr>
      <vt:lpstr>PowerPoint Presentation</vt:lpstr>
      <vt:lpstr>5- Salt Water</vt:lpstr>
      <vt:lpstr>PowerPoint Presentation</vt:lpstr>
      <vt:lpstr>PowerPoint Presentation</vt:lpstr>
      <vt:lpstr>Algae</vt:lpstr>
      <vt:lpstr>PowerPoint Presentation</vt:lpstr>
      <vt:lpstr>There are 5 principal population of microorganisms in the sea </vt:lpstr>
      <vt:lpstr>2- At the sea- air interface:</vt:lpstr>
      <vt:lpstr>3- At the surfaces:</vt:lpstr>
      <vt:lpstr>4- Associated with the waste products in water:</vt:lpstr>
      <vt:lpstr>5- Associated within the gut and in the environment:</vt:lpstr>
      <vt:lpstr>PowerPoint Presentation</vt:lpstr>
      <vt:lpstr>Number of microorganisms in water</vt:lpstr>
      <vt:lpstr>Food supply is determined by: 1- The surrounding terrain (gravels, rich agricultural loam). 2- Waste materials introduced by man.</vt:lpstr>
    </vt:vector>
  </TitlesOfParts>
  <Company>Microsoft Office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MICROBIOLOGY</dc:title>
  <dc:creator>Computec</dc:creator>
  <cp:lastModifiedBy>rere</cp:lastModifiedBy>
  <cp:revision>106</cp:revision>
  <dcterms:created xsi:type="dcterms:W3CDTF">2017-02-18T20:37:37Z</dcterms:created>
  <dcterms:modified xsi:type="dcterms:W3CDTF">2020-02-24T07:28:38Z</dcterms:modified>
</cp:coreProperties>
</file>