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304" r:id="rId2"/>
    <p:sldId id="296" r:id="rId3"/>
    <p:sldId id="297" r:id="rId4"/>
    <p:sldId id="298" r:id="rId5"/>
    <p:sldId id="299" r:id="rId6"/>
    <p:sldId id="301" r:id="rId7"/>
    <p:sldId id="302" r:id="rId8"/>
    <p:sldId id="303" r:id="rId9"/>
    <p:sldId id="280" r:id="rId10"/>
    <p:sldId id="282" r:id="rId11"/>
    <p:sldId id="285" r:id="rId12"/>
    <p:sldId id="283" r:id="rId13"/>
    <p:sldId id="284" r:id="rId14"/>
    <p:sldId id="286" r:id="rId15"/>
    <p:sldId id="287" r:id="rId16"/>
    <p:sldId id="289" r:id="rId17"/>
    <p:sldId id="291" r:id="rId18"/>
    <p:sldId id="292" r:id="rId19"/>
    <p:sldId id="294" r:id="rId20"/>
    <p:sldId id="295" r:id="rId2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AD3D98F3-7A00-44E1-B90C-EE602E844158}" type="datetimeFigureOut">
              <a:rPr lang="ar-EG" smtClean="0"/>
              <a:t>15/07/1441</a:t>
            </a:fld>
            <a:endParaRPr lang="ar-EG"/>
          </a:p>
        </p:txBody>
      </p:sp>
      <p:sp>
        <p:nvSpPr>
          <p:cNvPr id="20" name="Footer Placeholder 19"/>
          <p:cNvSpPr>
            <a:spLocks noGrp="1"/>
          </p:cNvSpPr>
          <p:nvPr>
            <p:ph type="ftr" sz="quarter" idx="11"/>
          </p:nvPr>
        </p:nvSpPr>
        <p:spPr/>
        <p:txBody>
          <a:bodyPr/>
          <a:lstStyle/>
          <a:p>
            <a:endParaRPr lang="ar-EG"/>
          </a:p>
        </p:txBody>
      </p:sp>
      <p:sp>
        <p:nvSpPr>
          <p:cNvPr id="10" name="Slide Number Placeholder 9"/>
          <p:cNvSpPr>
            <a:spLocks noGrp="1"/>
          </p:cNvSpPr>
          <p:nvPr>
            <p:ph type="sldNum" sz="quarter" idx="12"/>
          </p:nvPr>
        </p:nvSpPr>
        <p:spPr/>
        <p:txBody>
          <a:bodyPr/>
          <a:lstStyle/>
          <a:p>
            <a:fld id="{4F314BDF-90BC-4E60-BD7C-662075D3DC7C}" type="slidenum">
              <a:rPr lang="ar-EG" smtClean="0"/>
              <a:t>‹#›</a:t>
            </a:fld>
            <a:endParaRPr lang="ar-EG"/>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15/07/1441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15/07/1441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15/07/1441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D3D98F3-7A00-44E1-B90C-EE602E844158}" type="datetimeFigureOut">
              <a:rPr lang="ar-EG" smtClean="0"/>
              <a:t>15/07/1441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3D98F3-7A00-44E1-B90C-EE602E844158}" type="datetimeFigureOut">
              <a:rPr lang="ar-EG" smtClean="0"/>
              <a:t>15/07/1441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D3D98F3-7A00-44E1-B90C-EE602E844158}" type="datetimeFigureOut">
              <a:rPr lang="ar-EG" smtClean="0"/>
              <a:t>15/07/1441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AD3D98F3-7A00-44E1-B90C-EE602E844158}" type="datetimeFigureOut">
              <a:rPr lang="ar-EG" smtClean="0"/>
              <a:t>15/07/1441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D3D98F3-7A00-44E1-B90C-EE602E844158}" type="datetimeFigureOut">
              <a:rPr lang="ar-EG" smtClean="0"/>
              <a:t>15/07/1441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F314BDF-90BC-4E60-BD7C-662075D3DC7C}" type="slidenum">
              <a:rPr lang="ar-EG" smtClean="0"/>
              <a:t>‹#›</a:t>
            </a:fld>
            <a:endParaRPr lang="ar-EG"/>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3D98F3-7A00-44E1-B90C-EE602E844158}" type="datetimeFigureOut">
              <a:rPr lang="ar-EG" smtClean="0"/>
              <a:t>15/07/1441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AD3D98F3-7A00-44E1-B90C-EE602E844158}" type="datetimeFigureOut">
              <a:rPr lang="ar-EG" smtClean="0"/>
              <a:t>15/07/1441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D3D98F3-7A00-44E1-B90C-EE602E844158}" type="datetimeFigureOut">
              <a:rPr lang="ar-EG" smtClean="0"/>
              <a:t>15/07/1441</a:t>
            </a:fld>
            <a:endParaRPr lang="ar-EG"/>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EG"/>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F314BDF-90BC-4E60-BD7C-662075D3DC7C}" type="slidenum">
              <a:rPr lang="ar-EG" smtClean="0"/>
              <a:t>‹#›</a:t>
            </a:fld>
            <a:endParaRPr lang="ar-EG"/>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Image:Phage.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B2A7-CBA8-4EC6-8403-4D48FCB799AC}"/>
              </a:ext>
            </a:extLst>
          </p:cNvPr>
          <p:cNvSpPr>
            <a:spLocks noGrp="1"/>
          </p:cNvSpPr>
          <p:nvPr>
            <p:ph type="ctrTitle"/>
          </p:nvPr>
        </p:nvSpPr>
        <p:spPr>
          <a:xfrm>
            <a:off x="1295400" y="2514600"/>
            <a:ext cx="7406640" cy="2362200"/>
          </a:xfrm>
        </p:spPr>
        <p:txBody>
          <a:bodyPr>
            <a:noAutofit/>
          </a:bodyPr>
          <a:lstStyle/>
          <a:p>
            <a:pPr algn="ctr"/>
            <a:r>
              <a:rPr lang="en-GB" sz="8800" dirty="0"/>
              <a:t>Water Microbiology</a:t>
            </a:r>
            <a:br>
              <a:rPr lang="en-GB" sz="8800" dirty="0"/>
            </a:br>
            <a:r>
              <a:rPr lang="en-GB" sz="5400" dirty="0"/>
              <a:t>lecture 2</a:t>
            </a:r>
          </a:p>
        </p:txBody>
      </p:sp>
    </p:spTree>
    <p:extLst>
      <p:ext uri="{BB962C8B-B14F-4D97-AF65-F5344CB8AC3E}">
        <p14:creationId xmlns:p14="http://schemas.microsoft.com/office/powerpoint/2010/main" val="1344196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715962"/>
          </a:xfrm>
        </p:spPr>
        <p:txBody>
          <a:bodyPr>
            <a:noAutofit/>
          </a:bodyPr>
          <a:lstStyle/>
          <a:p>
            <a:pPr algn="ctr"/>
            <a:r>
              <a:rPr lang="en-US" sz="5400" dirty="0">
                <a:solidFill>
                  <a:srgbClr val="FF0000"/>
                </a:solidFill>
              </a:rPr>
              <a:t>Viruses</a:t>
            </a:r>
          </a:p>
        </p:txBody>
      </p:sp>
      <p:grpSp>
        <p:nvGrpSpPr>
          <p:cNvPr id="4" name="Group 3"/>
          <p:cNvGrpSpPr/>
          <p:nvPr/>
        </p:nvGrpSpPr>
        <p:grpSpPr>
          <a:xfrm>
            <a:off x="1143000" y="914400"/>
            <a:ext cx="7848601" cy="5943600"/>
            <a:chOff x="381000" y="1371601"/>
            <a:chExt cx="8153401" cy="2712761"/>
          </a:xfrm>
        </p:grpSpPr>
        <p:sp>
          <p:nvSpPr>
            <p:cNvPr id="5" name="Content Placeholder 3"/>
            <p:cNvSpPr txBox="1">
              <a:spLocks/>
            </p:cNvSpPr>
            <p:nvPr/>
          </p:nvSpPr>
          <p:spPr>
            <a:xfrm>
              <a:off x="381000" y="1371601"/>
              <a:ext cx="8001000" cy="486906"/>
            </a:xfrm>
            <a:prstGeom prst="rect">
              <a:avLst/>
            </a:prstGeom>
          </p:spPr>
          <p:txBody>
            <a:bodyPr vert="horz" lIns="91440" tIns="45720" rIns="91440" bIns="45720" rtlCol="0">
              <a:noAutofit/>
            </a:bodyPr>
            <a:lst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l" rtl="0">
                <a:buFont typeface="Georgia" pitchFamily="18" charset="0"/>
                <a:buNone/>
              </a:pPr>
              <a:r>
                <a:rPr lang="en-US" sz="2800" dirty="0"/>
                <a:t>- </a:t>
              </a:r>
              <a:r>
                <a:rPr lang="en-US" sz="3300" dirty="0">
                  <a:solidFill>
                    <a:schemeClr val="tx1"/>
                  </a:solidFill>
                  <a:latin typeface="+mj-lt"/>
                  <a:ea typeface="+mj-ea"/>
                  <a:cs typeface="+mj-cs"/>
                </a:rPr>
                <a:t>They are the link between the living and non living organisms</a:t>
              </a:r>
            </a:p>
          </p:txBody>
        </p:sp>
        <p:sp>
          <p:nvSpPr>
            <p:cNvPr id="6" name="Content Placeholder 3"/>
            <p:cNvSpPr txBox="1">
              <a:spLocks/>
            </p:cNvSpPr>
            <p:nvPr/>
          </p:nvSpPr>
          <p:spPr>
            <a:xfrm>
              <a:off x="381001" y="1869471"/>
              <a:ext cx="8153400" cy="510721"/>
            </a:xfrm>
            <a:prstGeom prst="rect">
              <a:avLst/>
            </a:prstGeom>
          </p:spPr>
          <p:txBody>
            <a:bodyPr vert="horz" lIns="91440" tIns="45720" rIns="91440" bIns="45720" rtlCol="0">
              <a:noAutofit/>
            </a:bodyPr>
            <a:lst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l" rtl="0">
                <a:buFont typeface="Georgia" pitchFamily="18" charset="0"/>
                <a:buNone/>
              </a:pPr>
              <a:r>
                <a:rPr lang="en-US" sz="2800" dirty="0"/>
                <a:t>- </a:t>
              </a:r>
              <a:r>
                <a:rPr lang="en-US" sz="3300" dirty="0">
                  <a:solidFill>
                    <a:schemeClr val="tx1"/>
                  </a:solidFill>
                  <a:latin typeface="+mj-lt"/>
                  <a:ea typeface="+mj-ea"/>
                  <a:cs typeface="+mj-cs"/>
                </a:rPr>
                <a:t>They are factors have the ability to cause disease</a:t>
              </a:r>
            </a:p>
          </p:txBody>
        </p:sp>
        <p:sp>
          <p:nvSpPr>
            <p:cNvPr id="7" name="Content Placeholder 3"/>
            <p:cNvSpPr txBox="1">
              <a:spLocks/>
            </p:cNvSpPr>
            <p:nvPr/>
          </p:nvSpPr>
          <p:spPr>
            <a:xfrm>
              <a:off x="381000" y="2414971"/>
              <a:ext cx="8153401" cy="1669391"/>
            </a:xfrm>
            <a:prstGeom prst="rect">
              <a:avLst/>
            </a:prstGeom>
          </p:spPr>
          <p:txBody>
            <a:bodyPr vert="horz" lIns="91440" tIns="45720" rIns="91440" bIns="45720" rtlCol="0">
              <a:noAutofit/>
            </a:bodyPr>
            <a:lst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rtl="0">
                <a:buFontTx/>
                <a:buChar char="-"/>
              </a:pPr>
              <a:r>
                <a:rPr lang="en-US" sz="3300" dirty="0">
                  <a:solidFill>
                    <a:schemeClr val="tx1"/>
                  </a:solidFill>
                  <a:latin typeface="+mj-lt"/>
                  <a:ea typeface="+mj-ea"/>
                  <a:cs typeface="+mj-cs"/>
                </a:rPr>
                <a:t>They are found in all place like water, air, soil…</a:t>
              </a:r>
              <a:r>
                <a:rPr lang="en-US" sz="3300" dirty="0" err="1">
                  <a:solidFill>
                    <a:schemeClr val="tx1"/>
                  </a:solidFill>
                  <a:latin typeface="+mj-lt"/>
                  <a:ea typeface="+mj-ea"/>
                  <a:cs typeface="+mj-cs"/>
                </a:rPr>
                <a:t>etc</a:t>
              </a:r>
              <a:r>
                <a:rPr lang="en-US" sz="3300" dirty="0">
                  <a:solidFill>
                    <a:schemeClr val="tx1"/>
                  </a:solidFill>
                  <a:latin typeface="+mj-lt"/>
                  <a:ea typeface="+mj-ea"/>
                  <a:cs typeface="+mj-cs"/>
                </a:rPr>
                <a:t>  even if the only one drop of sea water contain &gt;25 million of virus particles</a:t>
              </a:r>
            </a:p>
            <a:p>
              <a:pPr algn="just" rtl="0">
                <a:buFontTx/>
                <a:buChar char="-"/>
              </a:pPr>
              <a:r>
                <a:rPr lang="en-US" sz="2800" b="1" u="sng" dirty="0">
                  <a:solidFill>
                    <a:srgbClr val="FF0000"/>
                  </a:solidFill>
                </a:rPr>
                <a:t>To Imagine</a:t>
              </a:r>
              <a:r>
                <a:rPr lang="en-US" sz="2800" b="1" dirty="0">
                  <a:solidFill>
                    <a:srgbClr val="FF0000"/>
                  </a:solidFill>
                </a:rPr>
                <a:t>: </a:t>
              </a:r>
              <a:r>
                <a:rPr lang="en-US" sz="3300" dirty="0">
                  <a:solidFill>
                    <a:schemeClr val="tx1"/>
                  </a:solidFill>
                  <a:latin typeface="+mj-lt"/>
                  <a:ea typeface="+mj-ea"/>
                  <a:cs typeface="+mj-cs"/>
                </a:rPr>
                <a:t>One bacterial cell can accommodate about 2000 viruses. While, one human can accommodate 50 million viruses.</a:t>
              </a:r>
              <a:endParaRPr lang="ar-EG" sz="3300" dirty="0">
                <a:solidFill>
                  <a:schemeClr val="tx1"/>
                </a:solidFill>
                <a:latin typeface="+mj-lt"/>
                <a:ea typeface="+mj-ea"/>
                <a:cs typeface="+mj-cs"/>
              </a:endParaRPr>
            </a:p>
            <a:p>
              <a:pPr algn="just" rtl="0">
                <a:buFontTx/>
                <a:buChar char="-"/>
              </a:pPr>
              <a:endParaRPr lang="en-US" sz="2800" b="1" u="sng" dirty="0">
                <a:solidFill>
                  <a:srgbClr val="FF0000"/>
                </a:solidFill>
              </a:endParaRPr>
            </a:p>
          </p:txBody>
        </p:sp>
      </p:grpSp>
    </p:spTree>
    <p:extLst>
      <p:ext uri="{BB962C8B-B14F-4D97-AF65-F5344CB8AC3E}">
        <p14:creationId xmlns:p14="http://schemas.microsoft.com/office/powerpoint/2010/main" val="3310498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1"/>
            <a:ext cx="7714488" cy="939420"/>
          </a:xfrm>
        </p:spPr>
        <p:txBody>
          <a:bodyPr>
            <a:noAutofit/>
          </a:bodyPr>
          <a:lstStyle/>
          <a:p>
            <a:pPr algn="ctr" rtl="0"/>
            <a:r>
              <a:rPr lang="en-US" sz="2800" b="1" dirty="0">
                <a:solidFill>
                  <a:srgbClr val="C00000"/>
                </a:solidFill>
              </a:rPr>
              <a:t>Most of aquatic viruses are bacteriophages</a:t>
            </a:r>
          </a:p>
        </p:txBody>
      </p:sp>
      <p:pic>
        <p:nvPicPr>
          <p:cNvPr id="4" name="Picture 3" descr="The structure of a typical bacteriophage">
            <a:hlinkClick r:id="rId2" tooltip="The structure of a typical bacteriophage"/>
          </p:cNvPr>
          <p:cNvPicPr/>
          <p:nvPr/>
        </p:nvPicPr>
        <p:blipFill>
          <a:blip r:embed="rId3">
            <a:lum bright="-12000" contrast="24000"/>
          </a:blip>
          <a:srcRect/>
          <a:stretch>
            <a:fillRect/>
          </a:stretch>
        </p:blipFill>
        <p:spPr bwMode="auto">
          <a:xfrm>
            <a:off x="1219200" y="1417638"/>
            <a:ext cx="7714488" cy="5440361"/>
          </a:xfrm>
          <a:prstGeom prst="rect">
            <a:avLst/>
          </a:prstGeom>
          <a:noFill/>
          <a:ln w="9525">
            <a:noFill/>
            <a:miter lim="800000"/>
            <a:headEnd/>
            <a:tailEnd/>
          </a:ln>
        </p:spPr>
      </p:pic>
    </p:spTree>
    <p:extLst>
      <p:ext uri="{BB962C8B-B14F-4D97-AF65-F5344CB8AC3E}">
        <p14:creationId xmlns:p14="http://schemas.microsoft.com/office/powerpoint/2010/main" val="2225948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790688" cy="914400"/>
          </a:xfrm>
        </p:spPr>
        <p:txBody>
          <a:bodyPr>
            <a:normAutofit fontScale="90000"/>
          </a:bodyPr>
          <a:lstStyle/>
          <a:p>
            <a:pPr algn="ctr"/>
            <a:r>
              <a:rPr lang="en-US" dirty="0">
                <a:solidFill>
                  <a:srgbClr val="FF0000"/>
                </a:solidFill>
              </a:rPr>
              <a:t>Role of virus in aquatic ecosystems</a:t>
            </a:r>
          </a:p>
        </p:txBody>
      </p:sp>
      <p:sp>
        <p:nvSpPr>
          <p:cNvPr id="3" name="Content Placeholder 2"/>
          <p:cNvSpPr>
            <a:spLocks noGrp="1"/>
          </p:cNvSpPr>
          <p:nvPr>
            <p:ph idx="1"/>
          </p:nvPr>
        </p:nvSpPr>
        <p:spPr>
          <a:xfrm>
            <a:off x="1143000" y="990600"/>
            <a:ext cx="7790688" cy="5715000"/>
          </a:xfrm>
        </p:spPr>
        <p:txBody>
          <a:bodyPr>
            <a:normAutofit fontScale="92500" lnSpcReduction="20000"/>
          </a:bodyPr>
          <a:lstStyle/>
          <a:p>
            <a:pPr marL="82296" indent="0" algn="just" rtl="0">
              <a:buNone/>
            </a:pPr>
            <a:r>
              <a:rPr lang="en-US" dirty="0"/>
              <a:t>1- They infect and destroy bacteria in aquatic microbial communities.</a:t>
            </a:r>
          </a:p>
          <a:p>
            <a:pPr marL="82296" indent="0" algn="just" rtl="0">
              <a:buNone/>
            </a:pPr>
            <a:endParaRPr lang="en-US" dirty="0"/>
          </a:p>
          <a:p>
            <a:pPr marL="82296" indent="0" algn="just" rtl="0">
              <a:buNone/>
            </a:pPr>
            <a:r>
              <a:rPr lang="en-US" dirty="0"/>
              <a:t>2- It is essential to the regulation of saltwater and freshwater ecosystems.</a:t>
            </a:r>
          </a:p>
          <a:p>
            <a:pPr marL="82296" indent="0" algn="just" rtl="0">
              <a:buNone/>
            </a:pPr>
            <a:endParaRPr lang="en-US" dirty="0"/>
          </a:p>
          <a:p>
            <a:pPr marL="82296" indent="0" algn="just" rtl="0">
              <a:buNone/>
            </a:pPr>
            <a:r>
              <a:rPr lang="en-US" dirty="0"/>
              <a:t>3- The organic molecules released from the dead bacterial cells stimulate fresh bacterial and algal growth.</a:t>
            </a:r>
          </a:p>
          <a:p>
            <a:pPr marL="82296" indent="0" algn="just" rtl="0">
              <a:buNone/>
            </a:pPr>
            <a:endParaRPr lang="en-US" dirty="0"/>
          </a:p>
          <a:p>
            <a:pPr marL="82296" indent="0" algn="just" rtl="0">
              <a:buNone/>
            </a:pPr>
            <a:r>
              <a:rPr lang="en-US" dirty="0"/>
              <a:t>4- Viral activity may also contribute to the </a:t>
            </a:r>
            <a:r>
              <a:rPr lang="en-US" b="1" u="sng" dirty="0">
                <a:solidFill>
                  <a:srgbClr val="C00000"/>
                </a:solidFill>
              </a:rPr>
              <a:t>biological pump </a:t>
            </a:r>
            <a:r>
              <a:rPr lang="en-US" dirty="0"/>
              <a:t>(The process whereby carbon is sequestered in the deep ocean). </a:t>
            </a:r>
          </a:p>
        </p:txBody>
      </p:sp>
    </p:spTree>
    <p:extLst>
      <p:ext uri="{BB962C8B-B14F-4D97-AF65-F5344CB8AC3E}">
        <p14:creationId xmlns:p14="http://schemas.microsoft.com/office/powerpoint/2010/main" val="1435155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477000"/>
          </a:xfrm>
        </p:spPr>
        <p:txBody>
          <a:bodyPr/>
          <a:lstStyle/>
          <a:p>
            <a:pPr marL="82296" indent="0" algn="just" rtl="0">
              <a:buNone/>
            </a:pPr>
            <a:r>
              <a:rPr lang="en-US" dirty="0"/>
              <a:t>5- Microorganisms constitute more than 90% of the biomass in the sea. Viruses kill approximately 20% of this biomass every day.</a:t>
            </a:r>
          </a:p>
          <a:p>
            <a:pPr marL="82296" indent="0" algn="just" rtl="0">
              <a:buNone/>
            </a:pPr>
            <a:endParaRPr lang="en-US" dirty="0"/>
          </a:p>
          <a:p>
            <a:pPr marL="82296" indent="0" algn="just" rtl="0">
              <a:buNone/>
            </a:pPr>
            <a:r>
              <a:rPr lang="en-US" dirty="0"/>
              <a:t>6- Viruses are the main agents responsible for the rapid destruction of harmful algal blooms, which often kill other marine life. </a:t>
            </a:r>
          </a:p>
          <a:p>
            <a:pPr marL="82296" indent="0" algn="just" rtl="0">
              <a:buNone/>
            </a:pPr>
            <a:endParaRPr lang="en-US" dirty="0"/>
          </a:p>
          <a:p>
            <a:pPr marL="82296" indent="0" algn="just" rtl="0">
              <a:buNone/>
            </a:pPr>
            <a:endParaRPr lang="en-US" dirty="0"/>
          </a:p>
          <a:p>
            <a:pPr marL="82296" indent="0" algn="just" rtl="0">
              <a:buNone/>
            </a:pPr>
            <a:endParaRPr lang="en-US" dirty="0"/>
          </a:p>
        </p:txBody>
      </p:sp>
    </p:spTree>
    <p:extLst>
      <p:ext uri="{BB962C8B-B14F-4D97-AF65-F5344CB8AC3E}">
        <p14:creationId xmlns:p14="http://schemas.microsoft.com/office/powerpoint/2010/main" val="1874536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400800"/>
          </a:xfrm>
        </p:spPr>
        <p:txBody>
          <a:bodyPr/>
          <a:lstStyle/>
          <a:p>
            <a:pPr algn="just" rtl="0"/>
            <a:r>
              <a:rPr lang="en-US" dirty="0"/>
              <a:t>The </a:t>
            </a:r>
            <a:r>
              <a:rPr lang="en-US" b="1" u="sng" dirty="0">
                <a:solidFill>
                  <a:srgbClr val="FF0000"/>
                </a:solidFill>
              </a:rPr>
              <a:t>number of viruses</a:t>
            </a:r>
            <a:r>
              <a:rPr lang="en-US" b="1" dirty="0">
                <a:solidFill>
                  <a:srgbClr val="FF0000"/>
                </a:solidFill>
              </a:rPr>
              <a:t> </a:t>
            </a:r>
            <a:r>
              <a:rPr lang="en-US" dirty="0"/>
              <a:t>in the oceans decreases further offshore and deeper into the water, where there are fewer host organisms.</a:t>
            </a:r>
          </a:p>
          <a:p>
            <a:pPr marL="82296" indent="0" algn="just" rtl="0">
              <a:buNone/>
            </a:pPr>
            <a:endParaRPr lang="en-US" dirty="0"/>
          </a:p>
          <a:p>
            <a:pPr algn="just" rtl="0"/>
            <a:r>
              <a:rPr lang="en-US" dirty="0"/>
              <a:t>Bacteriophages are a common and diverse group of viruses in the aquatic environments. There are up to ten times more of these viruses in the oceans than there are bacteria reaching levels of 250,000,000 bacteriophages per milliliter of seawater.</a:t>
            </a:r>
          </a:p>
          <a:p>
            <a:pPr algn="just" rtl="0"/>
            <a:endParaRPr lang="en-US" dirty="0"/>
          </a:p>
        </p:txBody>
      </p:sp>
    </p:spTree>
    <p:extLst>
      <p:ext uri="{BB962C8B-B14F-4D97-AF65-F5344CB8AC3E}">
        <p14:creationId xmlns:p14="http://schemas.microsoft.com/office/powerpoint/2010/main" val="1538242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924800" cy="1143000"/>
          </a:xfrm>
        </p:spPr>
        <p:txBody>
          <a:bodyPr>
            <a:noAutofit/>
          </a:bodyPr>
          <a:lstStyle/>
          <a:p>
            <a:r>
              <a:rPr lang="en-US" sz="2600" b="1" dirty="0">
                <a:solidFill>
                  <a:srgbClr val="FF0000"/>
                </a:solidFill>
              </a:rPr>
              <a:t>Mechanism of bacterial infection by bacteriophage</a:t>
            </a:r>
          </a:p>
        </p:txBody>
      </p:sp>
      <p:sp>
        <p:nvSpPr>
          <p:cNvPr id="3" name="Content Placeholder 2"/>
          <p:cNvSpPr>
            <a:spLocks noGrp="1"/>
          </p:cNvSpPr>
          <p:nvPr>
            <p:ph idx="1"/>
          </p:nvPr>
        </p:nvSpPr>
        <p:spPr>
          <a:xfrm>
            <a:off x="1143000" y="1143000"/>
            <a:ext cx="7790688" cy="5562600"/>
          </a:xfrm>
        </p:spPr>
        <p:txBody>
          <a:bodyPr>
            <a:normAutofit fontScale="85000" lnSpcReduction="20000"/>
          </a:bodyPr>
          <a:lstStyle/>
          <a:p>
            <a:pPr marL="82296" indent="0" algn="just" rtl="0">
              <a:buNone/>
            </a:pPr>
            <a:r>
              <a:rPr lang="en-US" dirty="0"/>
              <a:t>1- The viruses infect specific bacteria by binding to surface receptor molecules and then entering its nucleic acid inside  the cell.</a:t>
            </a:r>
          </a:p>
          <a:p>
            <a:pPr marL="82296" indent="0" algn="just" rtl="0">
              <a:buNone/>
            </a:pPr>
            <a:endParaRPr lang="en-US" dirty="0"/>
          </a:p>
          <a:p>
            <a:pPr marL="82296" indent="0" algn="just" rtl="0">
              <a:buNone/>
            </a:pPr>
            <a:r>
              <a:rPr lang="en-US" dirty="0"/>
              <a:t>2- within a short amount of time, bacterial polymerase starts translating viral mRNA into protein.</a:t>
            </a:r>
          </a:p>
          <a:p>
            <a:pPr marL="82296" indent="0" algn="just" rtl="0">
              <a:buNone/>
            </a:pPr>
            <a:endParaRPr lang="en-US" dirty="0"/>
          </a:p>
          <a:p>
            <a:pPr marL="82296" indent="0" algn="just" rtl="0">
              <a:buNone/>
            </a:pPr>
            <a:r>
              <a:rPr lang="en-US" dirty="0"/>
              <a:t>3- These proteins go on to become either new </a:t>
            </a:r>
            <a:r>
              <a:rPr lang="en-US" dirty="0" err="1"/>
              <a:t>virions</a:t>
            </a:r>
            <a:r>
              <a:rPr lang="en-US" dirty="0"/>
              <a:t> within the cell which help assembly of new </a:t>
            </a:r>
            <a:r>
              <a:rPr lang="en-US" dirty="0" err="1"/>
              <a:t>virions</a:t>
            </a:r>
            <a:r>
              <a:rPr lang="en-US" dirty="0"/>
              <a:t> or proteins involved in cell </a:t>
            </a:r>
            <a:r>
              <a:rPr lang="en-US" dirty="0" err="1"/>
              <a:t>lysis</a:t>
            </a:r>
            <a:r>
              <a:rPr lang="en-US" dirty="0"/>
              <a:t>.</a:t>
            </a:r>
          </a:p>
          <a:p>
            <a:pPr marL="82296" indent="0" algn="just" rtl="0">
              <a:buNone/>
            </a:pPr>
            <a:endParaRPr lang="en-US" dirty="0"/>
          </a:p>
          <a:p>
            <a:pPr marL="82296" indent="0" algn="just" rtl="0">
              <a:buNone/>
            </a:pPr>
            <a:r>
              <a:rPr lang="en-US" dirty="0"/>
              <a:t>4- Viral enzymes aid in the breakdown of the cell membrane. </a:t>
            </a:r>
          </a:p>
        </p:txBody>
      </p:sp>
    </p:spTree>
    <p:extLst>
      <p:ext uri="{BB962C8B-B14F-4D97-AF65-F5344CB8AC3E}">
        <p14:creationId xmlns:p14="http://schemas.microsoft.com/office/powerpoint/2010/main" val="940800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7866888" cy="792778"/>
          </a:xfrm>
        </p:spPr>
        <p:txBody>
          <a:bodyPr/>
          <a:lstStyle/>
          <a:p>
            <a:pPr algn="ctr"/>
            <a:r>
              <a:rPr lang="en-US" b="1" dirty="0">
                <a:solidFill>
                  <a:srgbClr val="FF0000"/>
                </a:solidFill>
              </a:rPr>
              <a:t>Waterborne enteric viruses</a:t>
            </a:r>
          </a:p>
        </p:txBody>
      </p:sp>
      <p:sp>
        <p:nvSpPr>
          <p:cNvPr id="3" name="Content Placeholder 2"/>
          <p:cNvSpPr>
            <a:spLocks noGrp="1"/>
          </p:cNvSpPr>
          <p:nvPr>
            <p:ph idx="1"/>
          </p:nvPr>
        </p:nvSpPr>
        <p:spPr>
          <a:xfrm>
            <a:off x="1066800" y="868978"/>
            <a:ext cx="7866888" cy="5760422"/>
          </a:xfrm>
        </p:spPr>
        <p:txBody>
          <a:bodyPr>
            <a:noAutofit/>
          </a:bodyPr>
          <a:lstStyle/>
          <a:p>
            <a:pPr algn="just" rtl="0"/>
            <a:r>
              <a:rPr lang="en-US" b="1" u="sng" dirty="0">
                <a:solidFill>
                  <a:srgbClr val="FF0000"/>
                </a:solidFill>
              </a:rPr>
              <a:t>Enteric viruses </a:t>
            </a:r>
            <a:r>
              <a:rPr lang="en-US" dirty="0"/>
              <a:t>may be present:</a:t>
            </a:r>
          </a:p>
          <a:p>
            <a:pPr marL="82296" indent="0" algn="just" rtl="0">
              <a:buNone/>
            </a:pPr>
            <a:endParaRPr lang="en-US" dirty="0"/>
          </a:p>
          <a:p>
            <a:pPr algn="just" rtl="0"/>
            <a:endParaRPr lang="en-US" dirty="0"/>
          </a:p>
          <a:p>
            <a:pPr marL="82296" indent="0" algn="just" rtl="0">
              <a:buNone/>
            </a:pPr>
            <a:endParaRPr lang="en-US" dirty="0"/>
          </a:p>
          <a:p>
            <a:pPr algn="just" rtl="0"/>
            <a:endParaRPr lang="en-US" dirty="0"/>
          </a:p>
          <a:p>
            <a:pPr algn="just" rtl="0"/>
            <a:endParaRPr lang="en-US" dirty="0"/>
          </a:p>
          <a:p>
            <a:pPr marL="82296" indent="0" algn="just" rtl="0">
              <a:buNone/>
            </a:pPr>
            <a:endParaRPr lang="en-US" dirty="0"/>
          </a:p>
          <a:p>
            <a:pPr algn="just" rtl="0"/>
            <a:r>
              <a:rPr lang="en-US" dirty="0"/>
              <a:t>Over 100 types of pathogenic viruses are excreted in human and animal wastes.</a:t>
            </a:r>
          </a:p>
        </p:txBody>
      </p:sp>
      <p:grpSp>
        <p:nvGrpSpPr>
          <p:cNvPr id="11" name="Group 10"/>
          <p:cNvGrpSpPr/>
          <p:nvPr/>
        </p:nvGrpSpPr>
        <p:grpSpPr>
          <a:xfrm>
            <a:off x="990600" y="1447800"/>
            <a:ext cx="8153400" cy="2854643"/>
            <a:chOff x="990600" y="1447800"/>
            <a:chExt cx="8153400" cy="2854643"/>
          </a:xfrm>
        </p:grpSpPr>
        <p:sp>
          <p:nvSpPr>
            <p:cNvPr id="4" name="Left-Right-Up Arrow 3"/>
            <p:cNvSpPr/>
            <p:nvPr/>
          </p:nvSpPr>
          <p:spPr>
            <a:xfrm>
              <a:off x="4267200" y="1447800"/>
              <a:ext cx="1447800" cy="9144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90600" y="1752600"/>
              <a:ext cx="3276600" cy="830997"/>
            </a:xfrm>
            <a:prstGeom prst="rect">
              <a:avLst/>
            </a:prstGeom>
            <a:noFill/>
          </p:spPr>
          <p:txBody>
            <a:bodyPr wrap="square" rtlCol="0">
              <a:spAutoFit/>
            </a:bodyPr>
            <a:lstStyle/>
            <a:p>
              <a:pPr algn="just" rtl="0"/>
              <a:r>
                <a:rPr lang="en-US" sz="2400" b="1" dirty="0"/>
                <a:t>Naturally in aquatic environments</a:t>
              </a:r>
            </a:p>
          </p:txBody>
        </p:sp>
        <p:sp>
          <p:nvSpPr>
            <p:cNvPr id="6" name="TextBox 5"/>
            <p:cNvSpPr txBox="1"/>
            <p:nvPr/>
          </p:nvSpPr>
          <p:spPr>
            <a:xfrm>
              <a:off x="5791200" y="1752600"/>
              <a:ext cx="3276600" cy="830997"/>
            </a:xfrm>
            <a:prstGeom prst="rect">
              <a:avLst/>
            </a:prstGeom>
            <a:noFill/>
          </p:spPr>
          <p:txBody>
            <a:bodyPr wrap="square" rtlCol="0">
              <a:spAutoFit/>
            </a:bodyPr>
            <a:lstStyle/>
            <a:p>
              <a:pPr algn="just" rtl="0"/>
              <a:r>
                <a:rPr lang="en-US" sz="2400" b="1" dirty="0"/>
                <a:t>Introduced through human activities </a:t>
              </a:r>
            </a:p>
          </p:txBody>
        </p:sp>
        <p:sp>
          <p:nvSpPr>
            <p:cNvPr id="7" name="Quad Arrow Callout 6"/>
            <p:cNvSpPr/>
            <p:nvPr/>
          </p:nvSpPr>
          <p:spPr>
            <a:xfrm>
              <a:off x="5029200" y="2590800"/>
              <a:ext cx="2057400" cy="1143000"/>
            </a:xfrm>
            <a:prstGeom prst="quadArrowCallout">
              <a:avLst>
                <a:gd name="adj1" fmla="val 18515"/>
                <a:gd name="adj2" fmla="val 18515"/>
                <a:gd name="adj3" fmla="val 10157"/>
                <a:gd name="adj4" fmla="val 4812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n w="0"/>
                  <a:solidFill>
                    <a:schemeClr val="tx1"/>
                  </a:solidFill>
                  <a:effectLst>
                    <a:outerShdw blurRad="38100" dist="19050" dir="2700000" algn="tl" rotWithShape="0">
                      <a:schemeClr val="dk1">
                        <a:alpha val="40000"/>
                      </a:schemeClr>
                    </a:outerShdw>
                  </a:effectLst>
                </a:rPr>
                <a:t>Such as</a:t>
              </a:r>
            </a:p>
          </p:txBody>
        </p:sp>
        <p:sp>
          <p:nvSpPr>
            <p:cNvPr id="8" name="TextBox 7"/>
            <p:cNvSpPr txBox="1"/>
            <p:nvPr/>
          </p:nvSpPr>
          <p:spPr>
            <a:xfrm>
              <a:off x="2286000" y="2895600"/>
              <a:ext cx="2743200" cy="492443"/>
            </a:xfrm>
            <a:prstGeom prst="rect">
              <a:avLst/>
            </a:prstGeom>
            <a:noFill/>
          </p:spPr>
          <p:txBody>
            <a:bodyPr wrap="square" rtlCol="0">
              <a:spAutoFit/>
            </a:bodyPr>
            <a:lstStyle/>
            <a:p>
              <a:pPr algn="just" rtl="0"/>
              <a:r>
                <a:rPr lang="en-US" sz="2600" b="1" dirty="0"/>
                <a:t>Leaking sewage</a:t>
              </a:r>
            </a:p>
          </p:txBody>
        </p:sp>
        <p:sp>
          <p:nvSpPr>
            <p:cNvPr id="9" name="TextBox 8"/>
            <p:cNvSpPr txBox="1"/>
            <p:nvPr/>
          </p:nvSpPr>
          <p:spPr>
            <a:xfrm>
              <a:off x="4495800" y="3810000"/>
              <a:ext cx="3124200" cy="492443"/>
            </a:xfrm>
            <a:prstGeom prst="rect">
              <a:avLst/>
            </a:prstGeom>
            <a:noFill/>
          </p:spPr>
          <p:txBody>
            <a:bodyPr wrap="square" rtlCol="0">
              <a:spAutoFit/>
            </a:bodyPr>
            <a:lstStyle/>
            <a:p>
              <a:pPr algn="just" rtl="0"/>
              <a:r>
                <a:rPr lang="en-US" sz="2600" b="1" dirty="0"/>
                <a:t>Agricultural runoff</a:t>
              </a:r>
            </a:p>
          </p:txBody>
        </p:sp>
        <p:sp>
          <p:nvSpPr>
            <p:cNvPr id="10" name="TextBox 9"/>
            <p:cNvSpPr txBox="1"/>
            <p:nvPr/>
          </p:nvSpPr>
          <p:spPr>
            <a:xfrm>
              <a:off x="7086600" y="2895600"/>
              <a:ext cx="2057400" cy="461665"/>
            </a:xfrm>
            <a:prstGeom prst="rect">
              <a:avLst/>
            </a:prstGeom>
            <a:noFill/>
          </p:spPr>
          <p:txBody>
            <a:bodyPr wrap="square" rtlCol="0">
              <a:spAutoFit/>
            </a:bodyPr>
            <a:lstStyle/>
            <a:p>
              <a:pPr algn="just" rtl="0"/>
              <a:endParaRPr lang="en-US" sz="2400" b="1" dirty="0"/>
            </a:p>
          </p:txBody>
        </p:sp>
      </p:grpSp>
    </p:spTree>
    <p:extLst>
      <p:ext uri="{BB962C8B-B14F-4D97-AF65-F5344CB8AC3E}">
        <p14:creationId xmlns:p14="http://schemas.microsoft.com/office/powerpoint/2010/main" val="710881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714488" cy="6553200"/>
          </a:xfrm>
        </p:spPr>
        <p:txBody>
          <a:bodyPr>
            <a:normAutofit/>
          </a:bodyPr>
          <a:lstStyle/>
          <a:p>
            <a:pPr algn="just" rtl="0"/>
            <a:r>
              <a:rPr lang="en-US" sz="4000" dirty="0"/>
              <a:t>These viruses known as enteric viruses because they are usually transmitted via the fecal-oral route and primarily infect and replicate in the gastrointestinal tract of the host.</a:t>
            </a:r>
          </a:p>
          <a:p>
            <a:pPr algn="just" rtl="0"/>
            <a:endParaRPr lang="en-US" dirty="0"/>
          </a:p>
          <a:p>
            <a:pPr marL="82296" indent="0" algn="just" rtl="0">
              <a:buNone/>
            </a:pPr>
            <a:endParaRPr lang="en-US" dirty="0"/>
          </a:p>
        </p:txBody>
      </p:sp>
    </p:spTree>
    <p:extLst>
      <p:ext uri="{BB962C8B-B14F-4D97-AF65-F5344CB8AC3E}">
        <p14:creationId xmlns:p14="http://schemas.microsoft.com/office/powerpoint/2010/main" val="1867521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790688" cy="563562"/>
          </a:xfrm>
        </p:spPr>
        <p:txBody>
          <a:bodyPr>
            <a:noAutofit/>
          </a:bodyPr>
          <a:lstStyle/>
          <a:p>
            <a:pPr algn="just"/>
            <a:r>
              <a:rPr lang="en-US" sz="3200" dirty="0">
                <a:solidFill>
                  <a:srgbClr val="FF0000"/>
                </a:solidFill>
              </a:rPr>
              <a:t>The human diseases caused by enteric viruses</a:t>
            </a:r>
          </a:p>
        </p:txBody>
      </p:sp>
      <p:sp>
        <p:nvSpPr>
          <p:cNvPr id="3" name="Content Placeholder 2"/>
          <p:cNvSpPr>
            <a:spLocks noGrp="1"/>
          </p:cNvSpPr>
          <p:nvPr>
            <p:ph idx="1"/>
          </p:nvPr>
        </p:nvSpPr>
        <p:spPr>
          <a:xfrm>
            <a:off x="1143000" y="762000"/>
            <a:ext cx="7790688" cy="5943600"/>
          </a:xfrm>
        </p:spPr>
        <p:txBody>
          <a:bodyPr>
            <a:normAutofit/>
          </a:bodyPr>
          <a:lstStyle/>
          <a:p>
            <a:pPr marL="82296" indent="0" algn="just" rtl="0">
              <a:buNone/>
            </a:pPr>
            <a:r>
              <a:rPr lang="en-US" dirty="0"/>
              <a:t>1- Diarrhea</a:t>
            </a:r>
          </a:p>
          <a:p>
            <a:pPr marL="82296" indent="0" algn="just" rtl="0">
              <a:buNone/>
            </a:pPr>
            <a:r>
              <a:rPr lang="en-US" dirty="0"/>
              <a:t>2- self-limiting gastroenteritis in human</a:t>
            </a:r>
          </a:p>
          <a:p>
            <a:pPr marL="82296" indent="0" algn="just" rtl="0">
              <a:buNone/>
            </a:pPr>
            <a:r>
              <a:rPr lang="en-US" dirty="0"/>
              <a:t>3- Respiratory infections</a:t>
            </a:r>
          </a:p>
          <a:p>
            <a:pPr marL="82296" indent="0" algn="just" rtl="0">
              <a:buNone/>
            </a:pPr>
            <a:r>
              <a:rPr lang="en-US" dirty="0"/>
              <a:t>4- Conjunctivitis</a:t>
            </a:r>
          </a:p>
          <a:p>
            <a:pPr marL="82296" indent="0" algn="just" rtl="0">
              <a:buNone/>
            </a:pPr>
            <a:r>
              <a:rPr lang="en-US" dirty="0"/>
              <a:t>5- Hepatitis</a:t>
            </a:r>
          </a:p>
          <a:p>
            <a:pPr marL="82296" indent="0" algn="just" rtl="0">
              <a:buNone/>
            </a:pPr>
            <a:r>
              <a:rPr lang="en-US" dirty="0"/>
              <a:t>6-  Diseases that have high mortality rates such as: A- Aseptic meningitis</a:t>
            </a:r>
          </a:p>
          <a:p>
            <a:pPr marL="82296" indent="0" algn="just" rtl="0">
              <a:buNone/>
            </a:pPr>
            <a:r>
              <a:rPr lang="en-US" dirty="0"/>
              <a:t>            </a:t>
            </a:r>
          </a:p>
          <a:p>
            <a:pPr marL="82296" indent="0" algn="just" rtl="0">
              <a:buNone/>
            </a:pPr>
            <a:r>
              <a:rPr lang="en-US" dirty="0"/>
              <a:t>            B- Paralysis </a:t>
            </a:r>
          </a:p>
          <a:p>
            <a:pPr marL="82296" indent="0" algn="just" rtl="0">
              <a:buNone/>
            </a:pPr>
            <a:r>
              <a:rPr lang="en-US" dirty="0"/>
              <a:t>7- Caused other chronic diseases</a:t>
            </a:r>
          </a:p>
        </p:txBody>
      </p:sp>
    </p:spTree>
    <p:extLst>
      <p:ext uri="{BB962C8B-B14F-4D97-AF65-F5344CB8AC3E}">
        <p14:creationId xmlns:p14="http://schemas.microsoft.com/office/powerpoint/2010/main" val="2153621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400800"/>
          </a:xfrm>
        </p:spPr>
        <p:txBody>
          <a:bodyPr>
            <a:normAutofit/>
          </a:bodyPr>
          <a:lstStyle/>
          <a:p>
            <a:pPr algn="just" rtl="0"/>
            <a:r>
              <a:rPr lang="en-US" dirty="0"/>
              <a:t>Viruses have been reported to survive and remain infective for up to 130 days in seawater, for up to 120 days in freshwater and sewage and for up to 100 days in soil at 20-30˚C.</a:t>
            </a:r>
          </a:p>
          <a:p>
            <a:pPr marL="82296" indent="0" algn="just" rtl="0">
              <a:buNone/>
            </a:pPr>
            <a:endParaRPr lang="en-US" dirty="0"/>
          </a:p>
          <a:p>
            <a:pPr algn="just" rtl="0"/>
            <a:r>
              <a:rPr lang="en-US" dirty="0"/>
              <a:t>Pathogenic viruses are generally more resistant than bacterial indicators during conventional wastewater treatment such as chlorination and filtration.</a:t>
            </a:r>
          </a:p>
          <a:p>
            <a:pPr algn="just" rtl="0"/>
            <a:endParaRPr lang="en-US" dirty="0"/>
          </a:p>
          <a:p>
            <a:pPr algn="just" rtl="0"/>
            <a:endParaRPr lang="en-US" dirty="0"/>
          </a:p>
        </p:txBody>
      </p:sp>
    </p:spTree>
    <p:extLst>
      <p:ext uri="{BB962C8B-B14F-4D97-AF65-F5344CB8AC3E}">
        <p14:creationId xmlns:p14="http://schemas.microsoft.com/office/powerpoint/2010/main" val="473798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6200"/>
            <a:ext cx="7696200" cy="706902"/>
          </a:xfrm>
        </p:spPr>
        <p:txBody>
          <a:bodyPr>
            <a:noAutofit/>
          </a:bodyPr>
          <a:lstStyle/>
          <a:p>
            <a:pPr algn="ctr"/>
            <a:r>
              <a:rPr lang="en-US" sz="4800" b="1" dirty="0">
                <a:solidFill>
                  <a:srgbClr val="FF0000"/>
                </a:solidFill>
              </a:rPr>
              <a:t>The Marine Environment</a:t>
            </a:r>
          </a:p>
        </p:txBody>
      </p:sp>
      <p:sp>
        <p:nvSpPr>
          <p:cNvPr id="3" name="Subtitle 2"/>
          <p:cNvSpPr>
            <a:spLocks noGrp="1"/>
          </p:cNvSpPr>
          <p:nvPr>
            <p:ph type="subTitle" idx="1"/>
          </p:nvPr>
        </p:nvSpPr>
        <p:spPr>
          <a:xfrm>
            <a:off x="1143000" y="783102"/>
            <a:ext cx="7848600" cy="5846298"/>
          </a:xfrm>
        </p:spPr>
        <p:txBody>
          <a:bodyPr>
            <a:normAutofit lnSpcReduction="10000"/>
          </a:bodyPr>
          <a:lstStyle/>
          <a:p>
            <a:pPr marL="484632" indent="-457200" algn="just" rtl="0">
              <a:buFont typeface="Wingdings" panose="05000000000000000000" pitchFamily="2" charset="2"/>
              <a:buChar char="Ø"/>
            </a:pPr>
            <a:r>
              <a:rPr lang="en-US" dirty="0"/>
              <a:t> The marine environment represents the largest portion of the biosphere, containing 97% of the earth’s water.</a:t>
            </a:r>
          </a:p>
          <a:p>
            <a:pPr marL="484632" indent="-457200" algn="just" rtl="0">
              <a:buFont typeface="Wingdings" panose="05000000000000000000" pitchFamily="2" charset="2"/>
              <a:buChar char="Ø"/>
            </a:pPr>
            <a:r>
              <a:rPr lang="en-US" dirty="0"/>
              <a:t>The ocean has been called </a:t>
            </a:r>
            <a:r>
              <a:rPr lang="en-US" b="1" u="sng" dirty="0">
                <a:solidFill>
                  <a:srgbClr val="FF0066"/>
                </a:solidFill>
              </a:rPr>
              <a:t>a high-pressure refrigerator </a:t>
            </a:r>
            <a:r>
              <a:rPr lang="en-US" dirty="0"/>
              <a:t>with most of volume below 100 meters at a constant temperature 3˚C. The pressure in the marine environment increases approximately 1 </a:t>
            </a:r>
            <a:r>
              <a:rPr lang="en-US" dirty="0" err="1"/>
              <a:t>atm</a:t>
            </a:r>
            <a:r>
              <a:rPr lang="en-US" dirty="0"/>
              <a:t> /10 meters in depth.</a:t>
            </a:r>
          </a:p>
          <a:p>
            <a:pPr marL="484632" indent="-457200" algn="just" rtl="0">
              <a:buFont typeface="Wingdings" panose="05000000000000000000" pitchFamily="2" charset="2"/>
              <a:buChar char="Ø"/>
            </a:pPr>
            <a:endParaRPr lang="en-US" dirty="0"/>
          </a:p>
          <a:p>
            <a:pPr marL="484632" indent="-457200" algn="just" rtl="0">
              <a:buFont typeface="Wingdings" panose="05000000000000000000" pitchFamily="2" charset="2"/>
              <a:buChar char="Ø"/>
            </a:pPr>
            <a:r>
              <a:rPr lang="en-US" dirty="0"/>
              <a:t>Some bacteria are:</a:t>
            </a:r>
          </a:p>
          <a:p>
            <a:pPr algn="just" rtl="0"/>
            <a:r>
              <a:rPr lang="en-US" dirty="0"/>
              <a:t>1- </a:t>
            </a:r>
            <a:r>
              <a:rPr lang="en-US" dirty="0" err="1"/>
              <a:t>Barotolerant</a:t>
            </a:r>
            <a:r>
              <a:rPr lang="en-US" dirty="0"/>
              <a:t>: (grow between 0-400 </a:t>
            </a:r>
            <a:r>
              <a:rPr lang="en-US" dirty="0" err="1"/>
              <a:t>atm</a:t>
            </a:r>
            <a:r>
              <a:rPr lang="en-US" dirty="0"/>
              <a:t>).</a:t>
            </a:r>
          </a:p>
          <a:p>
            <a:pPr algn="just" rtl="0"/>
            <a:r>
              <a:rPr lang="en-US" dirty="0"/>
              <a:t>2- </a:t>
            </a:r>
            <a:r>
              <a:rPr lang="en-US" dirty="0" err="1"/>
              <a:t>Barophiles</a:t>
            </a:r>
            <a:r>
              <a:rPr lang="en-US" dirty="0"/>
              <a:t>: (prefer higher pressures).</a:t>
            </a:r>
          </a:p>
          <a:p>
            <a:pPr algn="just" rtl="0"/>
            <a:r>
              <a:rPr lang="en-US" dirty="0"/>
              <a:t>3- Moderate </a:t>
            </a:r>
            <a:r>
              <a:rPr lang="en-US" dirty="0" err="1"/>
              <a:t>barophiles</a:t>
            </a:r>
            <a:r>
              <a:rPr lang="en-US" dirty="0"/>
              <a:t>: (grow optimally at 400 </a:t>
            </a:r>
            <a:r>
              <a:rPr lang="en-US" dirty="0" err="1"/>
              <a:t>atm</a:t>
            </a:r>
            <a:r>
              <a:rPr lang="en-US" dirty="0"/>
              <a:t>)</a:t>
            </a:r>
          </a:p>
          <a:p>
            <a:pPr algn="just" rtl="0"/>
            <a:r>
              <a:rPr lang="en-US" dirty="0"/>
              <a:t>4- Extreme </a:t>
            </a:r>
            <a:r>
              <a:rPr lang="en-US" dirty="0" err="1"/>
              <a:t>barophiles</a:t>
            </a:r>
            <a:r>
              <a:rPr lang="en-US" dirty="0"/>
              <a:t>: (grow only at higher pressures).</a:t>
            </a:r>
          </a:p>
          <a:p>
            <a:pPr marL="484632" indent="-457200" algn="just" rtl="0">
              <a:buFont typeface="Wingdings" panose="05000000000000000000" pitchFamily="2" charset="2"/>
              <a:buChar char="Ø"/>
            </a:pPr>
            <a:endParaRPr lang="en-US" dirty="0"/>
          </a:p>
        </p:txBody>
      </p:sp>
    </p:spTree>
    <p:extLst>
      <p:ext uri="{BB962C8B-B14F-4D97-AF65-F5344CB8AC3E}">
        <p14:creationId xmlns:p14="http://schemas.microsoft.com/office/powerpoint/2010/main" val="1872222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714488" cy="6400800"/>
          </a:xfrm>
        </p:spPr>
        <p:txBody>
          <a:bodyPr/>
          <a:lstStyle/>
          <a:p>
            <a:pPr algn="just" rtl="0"/>
            <a:r>
              <a:rPr lang="en-US" b="1" u="sng" dirty="0">
                <a:solidFill>
                  <a:srgbClr val="FF0000"/>
                </a:solidFill>
              </a:rPr>
              <a:t>In general:</a:t>
            </a:r>
          </a:p>
          <a:p>
            <a:pPr marL="82296" indent="0" algn="just" rtl="0">
              <a:buNone/>
            </a:pPr>
            <a:r>
              <a:rPr lang="en-US" dirty="0"/>
              <a:t>                   Enteric viruses show great potential to be used as water quality indicators to assess the risk associated with infectious virus transmission as well as to identify the dominant source of fecal contamination in waters.</a:t>
            </a:r>
          </a:p>
        </p:txBody>
      </p:sp>
    </p:spTree>
    <p:extLst>
      <p:ext uri="{BB962C8B-B14F-4D97-AF65-F5344CB8AC3E}">
        <p14:creationId xmlns:p14="http://schemas.microsoft.com/office/powerpoint/2010/main" val="3215492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714488" cy="6553200"/>
          </a:xfrm>
        </p:spPr>
        <p:txBody>
          <a:bodyPr>
            <a:normAutofit fontScale="92500" lnSpcReduction="10000"/>
          </a:bodyPr>
          <a:lstStyle/>
          <a:p>
            <a:pPr algn="just" rtl="0"/>
            <a:r>
              <a:rPr lang="en-US" b="1" dirty="0">
                <a:solidFill>
                  <a:srgbClr val="00B0F0"/>
                </a:solidFill>
              </a:rPr>
              <a:t>Pressure differences influence many biological processes including</a:t>
            </a:r>
            <a:r>
              <a:rPr lang="en-US" dirty="0"/>
              <a:t>:</a:t>
            </a:r>
          </a:p>
          <a:p>
            <a:pPr marL="82296" indent="0" algn="just" rtl="0">
              <a:buNone/>
            </a:pPr>
            <a:r>
              <a:rPr lang="en-US" dirty="0"/>
              <a:t>1- Cell division</a:t>
            </a:r>
          </a:p>
          <a:p>
            <a:pPr marL="82296" indent="0" algn="just" rtl="0">
              <a:buNone/>
            </a:pPr>
            <a:r>
              <a:rPr lang="en-US" dirty="0"/>
              <a:t>2- Flagella assembly</a:t>
            </a:r>
          </a:p>
          <a:p>
            <a:pPr marL="82296" indent="0" algn="just" rtl="0">
              <a:buNone/>
            </a:pPr>
            <a:r>
              <a:rPr lang="en-US" dirty="0"/>
              <a:t>3- DNA replication</a:t>
            </a:r>
          </a:p>
          <a:p>
            <a:pPr marL="82296" indent="0" algn="just" rtl="0">
              <a:buNone/>
            </a:pPr>
            <a:r>
              <a:rPr lang="en-US" dirty="0"/>
              <a:t>4- Membrane transport</a:t>
            </a:r>
          </a:p>
          <a:p>
            <a:pPr marL="82296" indent="0" algn="just" rtl="0">
              <a:buNone/>
            </a:pPr>
            <a:r>
              <a:rPr lang="en-US" dirty="0"/>
              <a:t>5- Protein synthesis</a:t>
            </a:r>
          </a:p>
          <a:p>
            <a:pPr marL="82296" indent="0" algn="just" rtl="0">
              <a:buNone/>
            </a:pPr>
            <a:endParaRPr lang="en-US" dirty="0"/>
          </a:p>
          <a:p>
            <a:pPr algn="just" rtl="0"/>
            <a:r>
              <a:rPr lang="en-US" dirty="0"/>
              <a:t>In illuminated surface waters, the major source of organic matter is photosynthetic activity primarily from phytoplankton such as </a:t>
            </a:r>
            <a:r>
              <a:rPr lang="en-US" b="1" i="1" dirty="0" err="1">
                <a:solidFill>
                  <a:srgbClr val="C00000"/>
                </a:solidFill>
              </a:rPr>
              <a:t>Synechococcus</a:t>
            </a:r>
            <a:r>
              <a:rPr lang="en-US" dirty="0"/>
              <a:t> which can reach densities of 104 to 105 per milliliter at the ocean surface.</a:t>
            </a:r>
          </a:p>
          <a:p>
            <a:pPr marL="82296" indent="0" algn="just" rtl="0">
              <a:buNone/>
            </a:pPr>
            <a:endParaRPr lang="en-US" dirty="0"/>
          </a:p>
          <a:p>
            <a:pPr marL="82296" indent="0" algn="just" rtl="0">
              <a:buNone/>
            </a:pPr>
            <a:endParaRPr lang="en-US" dirty="0"/>
          </a:p>
          <a:p>
            <a:pPr algn="just" rtl="0"/>
            <a:endParaRPr lang="en-US" dirty="0"/>
          </a:p>
          <a:p>
            <a:pPr marL="82296" indent="0" algn="just" rtl="0">
              <a:buNone/>
            </a:pPr>
            <a:endParaRPr lang="en-US" dirty="0"/>
          </a:p>
        </p:txBody>
      </p:sp>
    </p:spTree>
    <p:extLst>
      <p:ext uri="{BB962C8B-B14F-4D97-AF65-F5344CB8AC3E}">
        <p14:creationId xmlns:p14="http://schemas.microsoft.com/office/powerpoint/2010/main" val="59837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783102"/>
            <a:ext cx="7790688" cy="5846298"/>
          </a:xfrm>
        </p:spPr>
        <p:txBody>
          <a:bodyPr>
            <a:normAutofit/>
          </a:bodyPr>
          <a:lstStyle/>
          <a:p>
            <a:pPr algn="just" rtl="0"/>
            <a:r>
              <a:rPr lang="en-US" dirty="0"/>
              <a:t>Lakes and rivers provide microbial environments that are different from the larger oceanic systems in many important ways. </a:t>
            </a:r>
          </a:p>
          <a:p>
            <a:pPr marL="82296" indent="0" algn="just" rtl="0">
              <a:buNone/>
            </a:pPr>
            <a:r>
              <a:rPr lang="en-US" dirty="0"/>
              <a:t>1- </a:t>
            </a:r>
            <a:r>
              <a:rPr lang="en-US" b="1" u="sng" dirty="0">
                <a:solidFill>
                  <a:srgbClr val="FF0066"/>
                </a:solidFill>
              </a:rPr>
              <a:t>Lakes:</a:t>
            </a:r>
            <a:r>
              <a:rPr lang="en-US" dirty="0"/>
              <a:t> It is vary in nutrient status. Some are:</a:t>
            </a:r>
          </a:p>
          <a:p>
            <a:pPr marL="82296" indent="0" algn="just" rtl="0">
              <a:buNone/>
            </a:pPr>
            <a:r>
              <a:rPr lang="en-US" dirty="0"/>
              <a:t>A- </a:t>
            </a:r>
            <a:r>
              <a:rPr lang="en-US" b="1" dirty="0">
                <a:solidFill>
                  <a:srgbClr val="00B050"/>
                </a:solidFill>
              </a:rPr>
              <a:t>Oligotrophic</a:t>
            </a:r>
            <a:r>
              <a:rPr lang="en-US" dirty="0"/>
              <a:t> (nutrient poor) lakes remains aerobic throughout the year.</a:t>
            </a:r>
          </a:p>
        </p:txBody>
      </p:sp>
      <p:sp>
        <p:nvSpPr>
          <p:cNvPr id="4" name="Title 1"/>
          <p:cNvSpPr txBox="1">
            <a:spLocks/>
          </p:cNvSpPr>
          <p:nvPr/>
        </p:nvSpPr>
        <p:spPr>
          <a:xfrm>
            <a:off x="1143000" y="76200"/>
            <a:ext cx="7696200" cy="706902"/>
          </a:xfrm>
          <a:prstGeom prst="rect">
            <a:avLst/>
          </a:prstGeom>
        </p:spPr>
        <p:txBody>
          <a:bodyPr anchor="ctr">
            <a:noAutofit/>
          </a:bodyPr>
          <a:lst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800" b="1" dirty="0">
                <a:solidFill>
                  <a:srgbClr val="FF0000"/>
                </a:solidFill>
              </a:rPr>
              <a:t>The Fresh Environment</a:t>
            </a:r>
          </a:p>
        </p:txBody>
      </p:sp>
    </p:spTree>
    <p:extLst>
      <p:ext uri="{BB962C8B-B14F-4D97-AF65-F5344CB8AC3E}">
        <p14:creationId xmlns:p14="http://schemas.microsoft.com/office/powerpoint/2010/main" val="298006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553200"/>
          </a:xfrm>
        </p:spPr>
        <p:txBody>
          <a:bodyPr>
            <a:normAutofit/>
          </a:bodyPr>
          <a:lstStyle/>
          <a:p>
            <a:pPr marL="82296" indent="0" algn="just" rtl="0">
              <a:buNone/>
            </a:pPr>
            <a:r>
              <a:rPr lang="en-US" dirty="0"/>
              <a:t>B- </a:t>
            </a:r>
            <a:r>
              <a:rPr lang="en-US" sz="3600" b="1" dirty="0">
                <a:solidFill>
                  <a:srgbClr val="00B050"/>
                </a:solidFill>
              </a:rPr>
              <a:t>Eutrophic</a:t>
            </a:r>
            <a:r>
              <a:rPr lang="en-US" sz="3600" dirty="0"/>
              <a:t> (nutrient rich) lakes usually have bottom sediments that contain organic matter.</a:t>
            </a:r>
          </a:p>
          <a:p>
            <a:pPr marL="82296" indent="0" algn="just" rtl="0">
              <a:buNone/>
            </a:pPr>
            <a:endParaRPr lang="en-US" sz="3600" dirty="0"/>
          </a:p>
          <a:p>
            <a:pPr algn="just" rtl="0"/>
            <a:r>
              <a:rPr lang="en-US" sz="3600" dirty="0"/>
              <a:t>Motile bacteria and algae migrate within the water column to again find their most suitable environment.</a:t>
            </a:r>
          </a:p>
          <a:p>
            <a:pPr algn="just" rtl="0"/>
            <a:endParaRPr lang="en-US" dirty="0"/>
          </a:p>
        </p:txBody>
      </p:sp>
    </p:spTree>
    <p:extLst>
      <p:ext uri="{BB962C8B-B14F-4D97-AF65-F5344CB8AC3E}">
        <p14:creationId xmlns:p14="http://schemas.microsoft.com/office/powerpoint/2010/main" val="24184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
            <a:ext cx="7638288" cy="4114800"/>
          </a:xfrm>
        </p:spPr>
        <p:txBody>
          <a:bodyPr>
            <a:normAutofit fontScale="92500" lnSpcReduction="10000"/>
          </a:bodyPr>
          <a:lstStyle/>
          <a:p>
            <a:pPr marL="82296" indent="0" algn="just" rtl="0">
              <a:buNone/>
            </a:pPr>
            <a:r>
              <a:rPr lang="en-US" dirty="0"/>
              <a:t>2- </a:t>
            </a:r>
            <a:r>
              <a:rPr lang="en-US" sz="4400" b="1" u="sng" dirty="0">
                <a:solidFill>
                  <a:srgbClr val="FF0066"/>
                </a:solidFill>
              </a:rPr>
              <a:t>Rivers:</a:t>
            </a:r>
            <a:r>
              <a:rPr lang="en-US" sz="4400" dirty="0">
                <a:solidFill>
                  <a:srgbClr val="FF0066"/>
                </a:solidFill>
              </a:rPr>
              <a:t> </a:t>
            </a:r>
            <a:r>
              <a:rPr lang="en-US" sz="4400" dirty="0"/>
              <a:t>present a different situation in that is sufficient horizontal water movement to minimize vertical stratification, in addition, most of the functional microbial biomass is attached to surfaces.</a:t>
            </a:r>
          </a:p>
          <a:p>
            <a:pPr marL="82296" indent="0" algn="just" rtl="0">
              <a:buNone/>
            </a:pPr>
            <a:endParaRPr lang="en-US" dirty="0"/>
          </a:p>
        </p:txBody>
      </p:sp>
    </p:spTree>
    <p:extLst>
      <p:ext uri="{BB962C8B-B14F-4D97-AF65-F5344CB8AC3E}">
        <p14:creationId xmlns:p14="http://schemas.microsoft.com/office/powerpoint/2010/main" val="252934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714488" cy="6477000"/>
          </a:xfrm>
        </p:spPr>
        <p:txBody>
          <a:bodyPr>
            <a:normAutofit/>
          </a:bodyPr>
          <a:lstStyle/>
          <a:p>
            <a:pPr algn="just" rtl="0"/>
            <a:r>
              <a:rPr lang="en-US" dirty="0"/>
              <a:t>If too much organic matter is added, the water may become anaerobic.</a:t>
            </a:r>
          </a:p>
          <a:p>
            <a:pPr algn="just" rtl="0"/>
            <a:endParaRPr lang="en-US" dirty="0"/>
          </a:p>
          <a:p>
            <a:pPr algn="just" rtl="0"/>
            <a:r>
              <a:rPr lang="en-US" dirty="0"/>
              <a:t>The release of inadequately treated wastes and other materials from a specific location along a river or stream represents a point source of pollution. Such point source additions of organic matter can produce distinct and predictable changes in the microbial community and available oxygen sag curve.</a:t>
            </a:r>
          </a:p>
        </p:txBody>
      </p:sp>
    </p:spTree>
    <p:extLst>
      <p:ext uri="{BB962C8B-B14F-4D97-AF65-F5344CB8AC3E}">
        <p14:creationId xmlns:p14="http://schemas.microsoft.com/office/powerpoint/2010/main" val="372036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714488" cy="6553200"/>
          </a:xfrm>
        </p:spPr>
        <p:txBody>
          <a:bodyPr>
            <a:normAutofit/>
          </a:bodyPr>
          <a:lstStyle/>
          <a:p>
            <a:pPr algn="just" rtl="0"/>
            <a:r>
              <a:rPr lang="en-US" sz="4000" dirty="0"/>
              <a:t>When the amount of organic matter added is most excessive, the algae will grow, using the mineral released from the organic matter. This leads to the production of O</a:t>
            </a:r>
            <a:r>
              <a:rPr lang="en-US" sz="4000" b="1" dirty="0"/>
              <a:t>2</a:t>
            </a:r>
            <a:r>
              <a:rPr lang="en-US" sz="4000" dirty="0"/>
              <a:t> during the daylight hours and respiration will occur at night farther down the river, resulting in diurnal oxygen shifts.</a:t>
            </a:r>
          </a:p>
          <a:p>
            <a:pPr marL="82296" indent="0" algn="just" rtl="0">
              <a:buNone/>
            </a:pPr>
            <a:endParaRPr lang="en-US" dirty="0"/>
          </a:p>
        </p:txBody>
      </p:sp>
    </p:spTree>
    <p:extLst>
      <p:ext uri="{BB962C8B-B14F-4D97-AF65-F5344CB8AC3E}">
        <p14:creationId xmlns:p14="http://schemas.microsoft.com/office/powerpoint/2010/main" val="13517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790688" cy="609600"/>
          </a:xfrm>
        </p:spPr>
        <p:txBody>
          <a:bodyPr>
            <a:normAutofit fontScale="90000"/>
          </a:bodyPr>
          <a:lstStyle/>
          <a:p>
            <a:pPr algn="ctr" rtl="0"/>
            <a:r>
              <a:rPr lang="en-US" b="1" dirty="0">
                <a:solidFill>
                  <a:srgbClr val="FF0000"/>
                </a:solidFill>
                <a:effectLst/>
              </a:rPr>
              <a:t>Aquatic Microbiology</a:t>
            </a:r>
            <a:endParaRPr lang="ar-EG" dirty="0">
              <a:solidFill>
                <a:schemeClr val="tx1"/>
              </a:solidFill>
              <a:effectLst/>
            </a:endParaRPr>
          </a:p>
        </p:txBody>
      </p:sp>
      <p:sp>
        <p:nvSpPr>
          <p:cNvPr id="4" name="Title 1"/>
          <p:cNvSpPr txBox="1">
            <a:spLocks/>
          </p:cNvSpPr>
          <p:nvPr/>
        </p:nvSpPr>
        <p:spPr>
          <a:xfrm>
            <a:off x="1066800" y="838200"/>
            <a:ext cx="8019288" cy="5867400"/>
          </a:xfrm>
          <a:prstGeom prst="rect">
            <a:avLst/>
          </a:prstGeom>
        </p:spPr>
        <p:txBody>
          <a:bodyPr anchor="ctr">
            <a:normAutofit fontScale="90000" lnSpcReduction="20000"/>
          </a:bodyPr>
          <a:lst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571500" indent="-571500" algn="just" rtl="0">
              <a:buFont typeface="Wingdings" pitchFamily="2" charset="2"/>
              <a:buChar char="Ø"/>
            </a:pPr>
            <a:r>
              <a:rPr lang="en-US" b="1" u="sng" dirty="0">
                <a:solidFill>
                  <a:srgbClr val="7030A0"/>
                </a:solidFill>
                <a:effectLst/>
              </a:rPr>
              <a:t>Identification:</a:t>
            </a:r>
          </a:p>
          <a:p>
            <a:pPr marL="571500" indent="-571500" algn="just" rtl="0">
              <a:buFont typeface="Arial" panose="020B0604020202020204" pitchFamily="34" charset="0"/>
              <a:buChar char="•"/>
            </a:pPr>
            <a:r>
              <a:rPr lang="en-US" sz="3700" dirty="0">
                <a:solidFill>
                  <a:schemeClr val="tx1"/>
                </a:solidFill>
                <a:effectLst/>
              </a:rPr>
              <a:t>Is the science that deals with microscopic living organisms in fresh or salt water systems.</a:t>
            </a:r>
          </a:p>
          <a:p>
            <a:pPr algn="just" rtl="0"/>
            <a:endParaRPr lang="en-US" sz="3700" dirty="0">
              <a:solidFill>
                <a:schemeClr val="tx1"/>
              </a:solidFill>
              <a:effectLst/>
            </a:endParaRPr>
          </a:p>
          <a:p>
            <a:pPr marL="571500" indent="-571500" algn="just" rtl="0">
              <a:buFont typeface="Arial" panose="020B0604020202020204" pitchFamily="34" charset="0"/>
              <a:buChar char="•"/>
            </a:pPr>
            <a:r>
              <a:rPr lang="en-US" sz="3700" dirty="0">
                <a:solidFill>
                  <a:schemeClr val="tx1"/>
                </a:solidFill>
                <a:effectLst/>
              </a:rPr>
              <a:t>This science encompass all microorganisms including microscopic plants and animals. </a:t>
            </a:r>
          </a:p>
          <a:p>
            <a:pPr algn="just" rtl="0"/>
            <a:endParaRPr lang="en-US" sz="3700" dirty="0">
              <a:solidFill>
                <a:schemeClr val="tx1"/>
              </a:solidFill>
              <a:effectLst/>
            </a:endParaRPr>
          </a:p>
          <a:p>
            <a:pPr marL="571500" indent="-571500" algn="just" rtl="0">
              <a:buFont typeface="Arial" panose="020B0604020202020204" pitchFamily="34" charset="0"/>
              <a:buChar char="•"/>
            </a:pPr>
            <a:r>
              <a:rPr lang="en-US" sz="3700" dirty="0">
                <a:solidFill>
                  <a:srgbClr val="FF0000"/>
                </a:solidFill>
                <a:effectLst/>
              </a:rPr>
              <a:t>It more commonly refers to the study of bacteria, viruses and fungi with their relation to other organisms in the aquatic environment.</a:t>
            </a:r>
          </a:p>
          <a:p>
            <a:pPr algn="just" rtl="0"/>
            <a:endParaRPr lang="ar-EG" sz="3700" dirty="0">
              <a:solidFill>
                <a:schemeClr val="tx1"/>
              </a:solidFill>
              <a:effectLst/>
            </a:endParaRPr>
          </a:p>
        </p:txBody>
      </p:sp>
    </p:spTree>
    <p:extLst>
      <p:ext uri="{BB962C8B-B14F-4D97-AF65-F5344CB8AC3E}">
        <p14:creationId xmlns:p14="http://schemas.microsoft.com/office/powerpoint/2010/main" val="1986438105"/>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1096</TotalTime>
  <Words>1002</Words>
  <Application>Microsoft Office PowerPoint</Application>
  <PresentationFormat>On-screen Show (4:3)</PresentationFormat>
  <Paragraphs>98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Georgia</vt:lpstr>
      <vt:lpstr>Gill Sans MT</vt:lpstr>
      <vt:lpstr>Verdana</vt:lpstr>
      <vt:lpstr>Wingdings</vt:lpstr>
      <vt:lpstr>Wingdings 2</vt:lpstr>
      <vt:lpstr>Solstice</vt:lpstr>
      <vt:lpstr>Water Microbiology lecture 2</vt:lpstr>
      <vt:lpstr>The Marine Environment</vt:lpstr>
      <vt:lpstr>PowerPoint Presentation</vt:lpstr>
      <vt:lpstr>PowerPoint Presentation</vt:lpstr>
      <vt:lpstr>PowerPoint Presentation</vt:lpstr>
      <vt:lpstr>PowerPoint Presentation</vt:lpstr>
      <vt:lpstr>PowerPoint Presentation</vt:lpstr>
      <vt:lpstr>PowerPoint Presentation</vt:lpstr>
      <vt:lpstr>Aquatic Microbiology</vt:lpstr>
      <vt:lpstr>Viruses</vt:lpstr>
      <vt:lpstr>Most of aquatic viruses are bacteriophages</vt:lpstr>
      <vt:lpstr>Role of virus in aquatic ecosystems</vt:lpstr>
      <vt:lpstr>PowerPoint Presentation</vt:lpstr>
      <vt:lpstr>PowerPoint Presentation</vt:lpstr>
      <vt:lpstr>Mechanism of bacterial infection by bacteriophage</vt:lpstr>
      <vt:lpstr>Waterborne enteric viruses</vt:lpstr>
      <vt:lpstr>PowerPoint Presentation</vt:lpstr>
      <vt:lpstr>The human diseases caused by enteric viruses</vt:lpstr>
      <vt:lpstr>PowerPoint Presentation</vt:lpstr>
      <vt:lpstr>PowerPoint Presentation</vt:lpstr>
    </vt:vector>
  </TitlesOfParts>
  <Company>Microsoft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MICROBIOLOGY</dc:title>
  <dc:creator>Computec</dc:creator>
  <cp:lastModifiedBy>rere</cp:lastModifiedBy>
  <cp:revision>219</cp:revision>
  <dcterms:created xsi:type="dcterms:W3CDTF">2017-02-18T20:37:37Z</dcterms:created>
  <dcterms:modified xsi:type="dcterms:W3CDTF">2020-03-09T07:34:15Z</dcterms:modified>
</cp:coreProperties>
</file>