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95" r:id="rId2"/>
    <p:sldId id="296" r:id="rId3"/>
    <p:sldId id="298" r:id="rId4"/>
    <p:sldId id="299" r:id="rId5"/>
    <p:sldId id="300" r:id="rId6"/>
    <p:sldId id="302" r:id="rId7"/>
    <p:sldId id="303" r:id="rId8"/>
    <p:sldId id="304" r:id="rId9"/>
    <p:sldId id="305" r:id="rId10"/>
    <p:sldId id="306" r:id="rId11"/>
    <p:sldId id="307" r:id="rId12"/>
    <p:sldId id="312" r:id="rId13"/>
    <p:sldId id="316" r:id="rId14"/>
    <p:sldId id="308" r:id="rId15"/>
    <p:sldId id="309" r:id="rId16"/>
    <p:sldId id="310" r:id="rId17"/>
    <p:sldId id="311" r:id="rId18"/>
    <p:sldId id="313" r:id="rId19"/>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0" d="100"/>
          <a:sy n="80" d="100"/>
        </p:scale>
        <p:origin x="11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AD3D98F3-7A00-44E1-B90C-EE602E844158}" type="datetimeFigureOut">
              <a:rPr lang="ar-EG" smtClean="0"/>
              <a:t>04/07/1440</a:t>
            </a:fld>
            <a:endParaRPr lang="ar-EG"/>
          </a:p>
        </p:txBody>
      </p:sp>
      <p:sp>
        <p:nvSpPr>
          <p:cNvPr id="20" name="Footer Placeholder 19"/>
          <p:cNvSpPr>
            <a:spLocks noGrp="1"/>
          </p:cNvSpPr>
          <p:nvPr>
            <p:ph type="ftr" sz="quarter" idx="11"/>
          </p:nvPr>
        </p:nvSpPr>
        <p:spPr/>
        <p:txBody>
          <a:bodyPr/>
          <a:lstStyle/>
          <a:p>
            <a:endParaRPr lang="ar-EG"/>
          </a:p>
        </p:txBody>
      </p:sp>
      <p:sp>
        <p:nvSpPr>
          <p:cNvPr id="10" name="Slide Number Placeholder 9"/>
          <p:cNvSpPr>
            <a:spLocks noGrp="1"/>
          </p:cNvSpPr>
          <p:nvPr>
            <p:ph type="sldNum" sz="quarter" idx="12"/>
          </p:nvPr>
        </p:nvSpPr>
        <p:spPr/>
        <p:txBody>
          <a:bodyPr/>
          <a:lstStyle/>
          <a:p>
            <a:fld id="{4F314BDF-90BC-4E60-BD7C-662075D3DC7C}" type="slidenum">
              <a:rPr lang="ar-EG" smtClean="0"/>
              <a:t>‹#›</a:t>
            </a:fld>
            <a:endParaRPr lang="ar-EG"/>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D3D98F3-7A00-44E1-B90C-EE602E844158}" type="datetimeFigureOut">
              <a:rPr lang="ar-EG" smtClean="0"/>
              <a:t>04/07/1440</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F314BDF-90BC-4E60-BD7C-662075D3DC7C}" type="slidenum">
              <a:rPr lang="ar-EG" smtClean="0"/>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D3D98F3-7A00-44E1-B90C-EE602E844158}" type="datetimeFigureOut">
              <a:rPr lang="ar-EG" smtClean="0"/>
              <a:t>04/07/1440</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F314BDF-90BC-4E60-BD7C-662075D3DC7C}" type="slidenum">
              <a:rPr lang="ar-EG" smtClean="0"/>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D3D98F3-7A00-44E1-B90C-EE602E844158}" type="datetimeFigureOut">
              <a:rPr lang="ar-EG" smtClean="0"/>
              <a:t>04/07/1440</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F314BDF-90BC-4E60-BD7C-662075D3DC7C}" type="slidenum">
              <a:rPr lang="ar-EG" smtClean="0"/>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D3D98F3-7A00-44E1-B90C-EE602E844158}" type="datetimeFigureOut">
              <a:rPr lang="ar-EG" smtClean="0"/>
              <a:t>04/07/1440</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F314BDF-90BC-4E60-BD7C-662075D3DC7C}" type="slidenum">
              <a:rPr lang="ar-EG" smtClean="0"/>
              <a:t>‹#›</a:t>
            </a:fld>
            <a:endParaRPr lang="ar-EG"/>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D3D98F3-7A00-44E1-B90C-EE602E844158}" type="datetimeFigureOut">
              <a:rPr lang="ar-EG" smtClean="0"/>
              <a:t>04/07/1440</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F314BDF-90BC-4E60-BD7C-662075D3DC7C}" type="slidenum">
              <a:rPr lang="ar-EG" smtClean="0"/>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D3D98F3-7A00-44E1-B90C-EE602E844158}" type="datetimeFigureOut">
              <a:rPr lang="ar-EG" smtClean="0"/>
              <a:t>04/07/1440</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4F314BDF-90BC-4E60-BD7C-662075D3DC7C}" type="slidenum">
              <a:rPr lang="ar-EG" smtClean="0"/>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AD3D98F3-7A00-44E1-B90C-EE602E844158}" type="datetimeFigureOut">
              <a:rPr lang="ar-EG" smtClean="0"/>
              <a:t>04/07/1440</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4F314BDF-90BC-4E60-BD7C-662075D3DC7C}" type="slidenum">
              <a:rPr lang="ar-EG" smtClean="0"/>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AD3D98F3-7A00-44E1-B90C-EE602E844158}" type="datetimeFigureOut">
              <a:rPr lang="ar-EG" smtClean="0"/>
              <a:t>04/07/1440</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4F314BDF-90BC-4E60-BD7C-662075D3DC7C}" type="slidenum">
              <a:rPr lang="ar-EG" smtClean="0"/>
              <a:t>‹#›</a:t>
            </a:fld>
            <a:endParaRPr lang="ar-EG"/>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D3D98F3-7A00-44E1-B90C-EE602E844158}" type="datetimeFigureOut">
              <a:rPr lang="ar-EG" smtClean="0"/>
              <a:t>04/07/1440</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F314BDF-90BC-4E60-BD7C-662075D3DC7C}" type="slidenum">
              <a:rPr lang="ar-EG" smtClean="0"/>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AD3D98F3-7A00-44E1-B90C-EE602E844158}" type="datetimeFigureOut">
              <a:rPr lang="ar-EG" smtClean="0"/>
              <a:t>04/07/1440</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F314BDF-90BC-4E60-BD7C-662075D3DC7C}" type="slidenum">
              <a:rPr lang="ar-EG" smtClean="0"/>
              <a:t>‹#›</a:t>
            </a:fld>
            <a:endParaRPr lang="ar-EG"/>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D3D98F3-7A00-44E1-B90C-EE602E844158}" type="datetimeFigureOut">
              <a:rPr lang="ar-EG" smtClean="0"/>
              <a:t>04/07/1440</a:t>
            </a:fld>
            <a:endParaRPr lang="ar-EG"/>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EG"/>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F314BDF-90BC-4E60-BD7C-662075D3DC7C}" type="slidenum">
              <a:rPr lang="ar-EG" smtClean="0"/>
              <a:t>‹#›</a:t>
            </a:fld>
            <a:endParaRPr lang="ar-EG"/>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304800"/>
            <a:ext cx="7714488" cy="5682734"/>
          </a:xfrm>
        </p:spPr>
        <p:txBody>
          <a:bodyPr>
            <a:normAutofit lnSpcReduction="10000"/>
          </a:bodyPr>
          <a:lstStyle/>
          <a:p>
            <a:pPr marL="82296" indent="0" algn="ctr" rtl="0">
              <a:buNone/>
            </a:pPr>
            <a:r>
              <a:rPr lang="en-US" sz="4000" b="1" dirty="0">
                <a:solidFill>
                  <a:srgbClr val="FF0000"/>
                </a:solidFill>
                <a:effectLst>
                  <a:outerShdw blurRad="38100" dist="38100" dir="2700000" algn="tl">
                    <a:srgbClr val="000000">
                      <a:alpha val="43137"/>
                    </a:srgbClr>
                  </a:outerShdw>
                </a:effectLst>
              </a:rPr>
              <a:t>Bacteria</a:t>
            </a:r>
          </a:p>
          <a:p>
            <a:pPr marL="82296" indent="0" algn="l" rtl="0">
              <a:buNone/>
            </a:pPr>
            <a:r>
              <a:rPr lang="en-US" sz="2800" b="1" u="sng" dirty="0">
                <a:solidFill>
                  <a:srgbClr val="7030A0"/>
                </a:solidFill>
                <a:effectLst>
                  <a:outerShdw blurRad="38100" dist="38100" dir="2700000" algn="tl">
                    <a:srgbClr val="000000">
                      <a:alpha val="43137"/>
                    </a:srgbClr>
                  </a:outerShdw>
                </a:effectLst>
              </a:rPr>
              <a:t>General Characters:</a:t>
            </a:r>
          </a:p>
          <a:p>
            <a:pPr marL="82296" indent="0" algn="just" rtl="0">
              <a:buNone/>
            </a:pPr>
            <a:r>
              <a:rPr lang="en-US" sz="2800" dirty="0"/>
              <a:t>1- Single-celled organisms without cell nuclei.</a:t>
            </a:r>
          </a:p>
          <a:p>
            <a:pPr marL="82296" indent="0" algn="just" rtl="0">
              <a:buNone/>
            </a:pPr>
            <a:r>
              <a:rPr lang="en-US" sz="2800" dirty="0"/>
              <a:t>2- They are found in all portion of the water column, the sediment surface and the sediment itself.</a:t>
            </a:r>
          </a:p>
          <a:p>
            <a:pPr marL="82296" indent="0" algn="just" rtl="0">
              <a:buNone/>
            </a:pPr>
            <a:r>
              <a:rPr lang="en-US" sz="2800" dirty="0"/>
              <a:t>3- Some are aerobic, whereas others are anaerobic.</a:t>
            </a:r>
          </a:p>
          <a:p>
            <a:pPr marL="82296" indent="0" algn="just" rtl="0">
              <a:buNone/>
            </a:pPr>
            <a:r>
              <a:rPr lang="en-US" sz="2800" dirty="0"/>
              <a:t>4- Most bacteria are free living but some live as symbiotic within other organisms.</a:t>
            </a:r>
          </a:p>
          <a:p>
            <a:pPr marL="82296" indent="0" algn="just" rtl="0">
              <a:buNone/>
            </a:pPr>
            <a:r>
              <a:rPr lang="en-US" sz="2800" dirty="0"/>
              <a:t>e.g. Many deep-sea fish harbor symbiotic bacteria that emit light (Bioluminescence), which the fish use to signal other members of their species.</a:t>
            </a:r>
          </a:p>
          <a:p>
            <a:pPr marL="82296" indent="0" algn="just" rtl="0">
              <a:buNone/>
            </a:pPr>
            <a:endParaRPr lang="en-US" sz="2800" dirty="0"/>
          </a:p>
        </p:txBody>
      </p:sp>
    </p:spTree>
    <p:extLst>
      <p:ext uri="{BB962C8B-B14F-4D97-AF65-F5344CB8AC3E}">
        <p14:creationId xmlns:p14="http://schemas.microsoft.com/office/powerpoint/2010/main" val="3215492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0"/>
            <a:ext cx="7790688" cy="457200"/>
          </a:xfrm>
        </p:spPr>
        <p:txBody>
          <a:bodyPr>
            <a:noAutofit/>
          </a:bodyPr>
          <a:lstStyle/>
          <a:p>
            <a:pPr algn="ctr"/>
            <a:r>
              <a:rPr lang="en-US" sz="3600" dirty="0">
                <a:solidFill>
                  <a:srgbClr val="FF0000"/>
                </a:solidFill>
              </a:rPr>
              <a:t>Coliforms</a:t>
            </a:r>
          </a:p>
        </p:txBody>
      </p:sp>
      <p:sp>
        <p:nvSpPr>
          <p:cNvPr id="3" name="Content Placeholder 2"/>
          <p:cNvSpPr>
            <a:spLocks noGrp="1"/>
          </p:cNvSpPr>
          <p:nvPr>
            <p:ph idx="1"/>
          </p:nvPr>
        </p:nvSpPr>
        <p:spPr>
          <a:xfrm>
            <a:off x="1143000" y="436728"/>
            <a:ext cx="7790688" cy="6268872"/>
          </a:xfrm>
        </p:spPr>
        <p:txBody>
          <a:bodyPr>
            <a:noAutofit/>
          </a:bodyPr>
          <a:lstStyle/>
          <a:p>
            <a:pPr algn="just" rtl="0"/>
            <a:r>
              <a:rPr lang="en-US" sz="2600" b="1" u="sng" dirty="0">
                <a:solidFill>
                  <a:srgbClr val="7030A0"/>
                </a:solidFill>
              </a:rPr>
              <a:t>General characters:</a:t>
            </a:r>
          </a:p>
          <a:p>
            <a:pPr marL="82296" indent="0" algn="just" rtl="0">
              <a:buNone/>
            </a:pPr>
            <a:r>
              <a:rPr lang="en-US" sz="2600" dirty="0"/>
              <a:t>1- They are members of the family </a:t>
            </a:r>
            <a:r>
              <a:rPr lang="en-US" sz="2600" dirty="0" err="1"/>
              <a:t>Enterobacteriaceae</a:t>
            </a:r>
            <a:r>
              <a:rPr lang="en-US" sz="2600" dirty="0"/>
              <a:t>.</a:t>
            </a:r>
          </a:p>
          <a:p>
            <a:pPr marL="82296" indent="0" algn="just" rtl="0">
              <a:buNone/>
            </a:pPr>
            <a:endParaRPr lang="en-US" sz="2600" dirty="0"/>
          </a:p>
          <a:p>
            <a:pPr marL="82296" indent="0" algn="just" rtl="0">
              <a:buNone/>
            </a:pPr>
            <a:r>
              <a:rPr lang="en-US" sz="2600" dirty="0"/>
              <a:t>2- These bacteria make up approximately 10% of the intestinal microorganisms of humans.</a:t>
            </a:r>
          </a:p>
          <a:p>
            <a:pPr marL="82296" indent="0" algn="just" rtl="0">
              <a:buNone/>
            </a:pPr>
            <a:endParaRPr lang="en-US" sz="2600" dirty="0"/>
          </a:p>
          <a:p>
            <a:pPr marL="82296" indent="0" algn="just" rtl="0">
              <a:buNone/>
            </a:pPr>
            <a:r>
              <a:rPr lang="en-US" sz="2600" dirty="0"/>
              <a:t>3- They lose viability in water at slower rates than most of the major intestinal bacterial pathogens.</a:t>
            </a:r>
          </a:p>
          <a:p>
            <a:pPr marL="82296" indent="0" algn="just" rtl="0">
              <a:buNone/>
            </a:pPr>
            <a:endParaRPr lang="en-US" sz="2600" dirty="0"/>
          </a:p>
          <a:p>
            <a:pPr marL="82296" indent="0" algn="just" rtl="0">
              <a:buNone/>
            </a:pPr>
            <a:r>
              <a:rPr lang="en-US" sz="2600" dirty="0"/>
              <a:t>4- When such foreign enteric indicator bacteria are not detectable in a specific volume (100 ml) of water, the water is considered </a:t>
            </a:r>
            <a:r>
              <a:rPr lang="en-US" sz="2600" b="1" dirty="0">
                <a:solidFill>
                  <a:srgbClr val="FF0000"/>
                </a:solidFill>
              </a:rPr>
              <a:t>potable</a:t>
            </a:r>
            <a:r>
              <a:rPr lang="en-US" sz="2600" dirty="0"/>
              <a:t> (suitable for human consumption).</a:t>
            </a:r>
          </a:p>
          <a:p>
            <a:pPr marL="82296" indent="0" algn="just" rtl="0">
              <a:buNone/>
            </a:pPr>
            <a:endParaRPr lang="en-US" sz="2600" dirty="0"/>
          </a:p>
        </p:txBody>
      </p:sp>
    </p:spTree>
    <p:extLst>
      <p:ext uri="{BB962C8B-B14F-4D97-AF65-F5344CB8AC3E}">
        <p14:creationId xmlns:p14="http://schemas.microsoft.com/office/powerpoint/2010/main" val="1376762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52400"/>
            <a:ext cx="7714488" cy="6477000"/>
          </a:xfrm>
        </p:spPr>
        <p:txBody>
          <a:bodyPr/>
          <a:lstStyle/>
          <a:p>
            <a:pPr marL="82296" indent="0" algn="just" rtl="0">
              <a:buNone/>
            </a:pPr>
            <a:r>
              <a:rPr lang="en-US" dirty="0"/>
              <a:t>5- The coliform group includes </a:t>
            </a:r>
            <a:r>
              <a:rPr lang="en-US" i="1" dirty="0"/>
              <a:t>E. coli, </a:t>
            </a:r>
            <a:r>
              <a:rPr lang="en-US" i="1" dirty="0" err="1"/>
              <a:t>Enterobacter</a:t>
            </a:r>
            <a:r>
              <a:rPr lang="en-US" i="1" dirty="0"/>
              <a:t> </a:t>
            </a:r>
            <a:r>
              <a:rPr lang="en-US" i="1" dirty="0" err="1"/>
              <a:t>aerogenes</a:t>
            </a:r>
            <a:r>
              <a:rPr lang="en-US" i="1" dirty="0"/>
              <a:t> </a:t>
            </a:r>
            <a:r>
              <a:rPr lang="en-US" dirty="0"/>
              <a:t>and</a:t>
            </a:r>
            <a:r>
              <a:rPr lang="en-US" i="1" dirty="0"/>
              <a:t> </a:t>
            </a:r>
            <a:r>
              <a:rPr lang="en-US" i="1" dirty="0" err="1"/>
              <a:t>Klebsiella</a:t>
            </a:r>
            <a:r>
              <a:rPr lang="en-US" i="1" dirty="0"/>
              <a:t> pneumonia.</a:t>
            </a:r>
          </a:p>
          <a:p>
            <a:pPr marL="82296" indent="0" algn="just" rtl="0">
              <a:buNone/>
            </a:pPr>
            <a:endParaRPr lang="en-US" i="1" dirty="0"/>
          </a:p>
          <a:p>
            <a:pPr marL="82296" indent="0" algn="just" rtl="0">
              <a:buNone/>
            </a:pPr>
            <a:r>
              <a:rPr lang="en-US" dirty="0"/>
              <a:t>6- Coliform are defined as facultative anaerobic, gram-negative, non- spore forming, rod- shaped bacteria that ferment lactose with gas formation within 48 hours at 35˚C by make presumptive or MPN, confirmed and completed tests.</a:t>
            </a:r>
          </a:p>
        </p:txBody>
      </p:sp>
    </p:spTree>
    <p:extLst>
      <p:ext uri="{BB962C8B-B14F-4D97-AF65-F5344CB8AC3E}">
        <p14:creationId xmlns:p14="http://schemas.microsoft.com/office/powerpoint/2010/main" val="820577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939800"/>
            <a:ext cx="8153400" cy="5842000"/>
          </a:xfrm>
          <a:prstGeom prst="rect">
            <a:avLst/>
          </a:prstGeom>
        </p:spPr>
      </p:pic>
      <p:sp>
        <p:nvSpPr>
          <p:cNvPr id="3" name="TextBox 2"/>
          <p:cNvSpPr txBox="1"/>
          <p:nvPr/>
        </p:nvSpPr>
        <p:spPr>
          <a:xfrm>
            <a:off x="2590800" y="304800"/>
            <a:ext cx="5638800" cy="584775"/>
          </a:xfrm>
          <a:prstGeom prst="rect">
            <a:avLst/>
          </a:prstGeom>
          <a:noFill/>
        </p:spPr>
        <p:txBody>
          <a:bodyPr wrap="square" rtlCol="0">
            <a:spAutoFit/>
          </a:bodyPr>
          <a:lstStyle/>
          <a:p>
            <a:pPr algn="ctr"/>
            <a:r>
              <a:rPr lang="en-US" sz="3200" b="1" dirty="0">
                <a:solidFill>
                  <a:srgbClr val="FF0000"/>
                </a:solidFill>
                <a:effectLst>
                  <a:outerShdw blurRad="38100" dist="38100" dir="2700000" algn="tl">
                    <a:srgbClr val="000000">
                      <a:alpha val="43137"/>
                    </a:srgbClr>
                  </a:outerShdw>
                </a:effectLst>
              </a:rPr>
              <a:t>Presumptive Test</a:t>
            </a:r>
          </a:p>
        </p:txBody>
      </p:sp>
    </p:spTree>
    <p:extLst>
      <p:ext uri="{BB962C8B-B14F-4D97-AF65-F5344CB8AC3E}">
        <p14:creationId xmlns:p14="http://schemas.microsoft.com/office/powerpoint/2010/main" val="4176736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
            <a:ext cx="7498080" cy="639762"/>
          </a:xfrm>
        </p:spPr>
        <p:txBody>
          <a:bodyPr>
            <a:normAutofit fontScale="90000"/>
          </a:bodyPr>
          <a:lstStyle/>
          <a:p>
            <a:pPr algn="ctr"/>
            <a:r>
              <a:rPr lang="en-US" b="1" dirty="0">
                <a:solidFill>
                  <a:srgbClr val="FF0000"/>
                </a:solidFill>
              </a:rPr>
              <a:t>Confirmed Test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715963"/>
            <a:ext cx="8153399" cy="6142038"/>
          </a:xfrm>
          <a:prstGeom prst="rect">
            <a:avLst/>
          </a:prstGeom>
        </p:spPr>
      </p:pic>
    </p:spTree>
    <p:extLst>
      <p:ext uri="{BB962C8B-B14F-4D97-AF65-F5344CB8AC3E}">
        <p14:creationId xmlns:p14="http://schemas.microsoft.com/office/powerpoint/2010/main" val="3724048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
            <a:ext cx="7498080" cy="487362"/>
          </a:xfrm>
        </p:spPr>
        <p:txBody>
          <a:bodyPr>
            <a:normAutofit fontScale="90000"/>
          </a:bodyPr>
          <a:lstStyle/>
          <a:p>
            <a:pPr algn="ctr"/>
            <a:r>
              <a:rPr lang="en-US" dirty="0">
                <a:solidFill>
                  <a:srgbClr val="FF0000"/>
                </a:solidFill>
              </a:rPr>
              <a:t>The Membrane Filter Technique</a:t>
            </a:r>
          </a:p>
        </p:txBody>
      </p:sp>
      <p:sp>
        <p:nvSpPr>
          <p:cNvPr id="3" name="Content Placeholder 2"/>
          <p:cNvSpPr>
            <a:spLocks noGrp="1"/>
          </p:cNvSpPr>
          <p:nvPr>
            <p:ph idx="1"/>
          </p:nvPr>
        </p:nvSpPr>
        <p:spPr>
          <a:xfrm>
            <a:off x="1295400" y="685800"/>
            <a:ext cx="7638288" cy="6019800"/>
          </a:xfrm>
        </p:spPr>
        <p:txBody>
          <a:bodyPr/>
          <a:lstStyle/>
          <a:p>
            <a:pPr algn="just" rtl="0"/>
            <a:r>
              <a:rPr lang="en-US" dirty="0"/>
              <a:t>This method has become a common and often preferred of evaluating the microbiological characteristics of water.</a:t>
            </a:r>
          </a:p>
          <a:p>
            <a:pPr algn="just" rtl="0"/>
            <a:endParaRPr lang="en-US" dirty="0"/>
          </a:p>
          <a:p>
            <a:pPr algn="just" rtl="0"/>
            <a:r>
              <a:rPr lang="en-US" dirty="0"/>
              <a:t>The water sample is passed through a membrane filter.</a:t>
            </a:r>
          </a:p>
          <a:p>
            <a:pPr algn="just" rtl="0"/>
            <a:endParaRPr lang="en-US" dirty="0"/>
          </a:p>
          <a:p>
            <a:pPr algn="just" rtl="0"/>
            <a:r>
              <a:rPr lang="en-US" dirty="0"/>
              <a:t>The filter with its trapped bacteria is transferred to the surface of a solid medium or to an absorptive pad containing the desired liquid medium.</a:t>
            </a:r>
          </a:p>
        </p:txBody>
      </p:sp>
    </p:spTree>
    <p:extLst>
      <p:ext uri="{BB962C8B-B14F-4D97-AF65-F5344CB8AC3E}">
        <p14:creationId xmlns:p14="http://schemas.microsoft.com/office/powerpoint/2010/main" val="3599214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52400"/>
            <a:ext cx="7714488" cy="6400800"/>
          </a:xfrm>
        </p:spPr>
        <p:txBody>
          <a:bodyPr/>
          <a:lstStyle/>
          <a:p>
            <a:pPr algn="just" rtl="0"/>
            <a:r>
              <a:rPr lang="en-US" dirty="0"/>
              <a:t>Use of the proper medium allows the rapid detection of total coliforms or fecal streptococci by the presence of their characteristic colonies.</a:t>
            </a:r>
          </a:p>
          <a:p>
            <a:pPr algn="just" rtl="0"/>
            <a:endParaRPr lang="en-US" dirty="0"/>
          </a:p>
          <a:p>
            <a:pPr algn="just" rtl="0"/>
            <a:r>
              <a:rPr lang="en-US" dirty="0"/>
              <a:t>Membrane filters have been widely used with water that does not contain high levels </a:t>
            </a:r>
            <a:r>
              <a:rPr lang="en-US"/>
              <a:t>of sediment </a:t>
            </a:r>
            <a:r>
              <a:rPr lang="en-US" dirty="0"/>
              <a:t>or heavy metals.</a:t>
            </a:r>
          </a:p>
        </p:txBody>
      </p:sp>
    </p:spTree>
    <p:extLst>
      <p:ext uri="{BB962C8B-B14F-4D97-AF65-F5344CB8AC3E}">
        <p14:creationId xmlns:p14="http://schemas.microsoft.com/office/powerpoint/2010/main" val="7095100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924800" cy="990600"/>
          </a:xfrm>
        </p:spPr>
        <p:txBody>
          <a:bodyPr>
            <a:normAutofit fontScale="90000"/>
          </a:bodyPr>
          <a:lstStyle/>
          <a:p>
            <a:pPr algn="ctr"/>
            <a:r>
              <a:rPr lang="en-US" dirty="0">
                <a:solidFill>
                  <a:srgbClr val="FF0000"/>
                </a:solidFill>
              </a:rPr>
              <a:t>Advantages and Disadvantages of the Membrane Filter Technique </a:t>
            </a:r>
          </a:p>
        </p:txBody>
      </p:sp>
      <p:sp>
        <p:nvSpPr>
          <p:cNvPr id="3" name="Content Placeholder 2"/>
          <p:cNvSpPr>
            <a:spLocks noGrp="1"/>
          </p:cNvSpPr>
          <p:nvPr>
            <p:ph idx="1"/>
          </p:nvPr>
        </p:nvSpPr>
        <p:spPr>
          <a:xfrm>
            <a:off x="1143000" y="1219200"/>
            <a:ext cx="7790688" cy="5410200"/>
          </a:xfrm>
        </p:spPr>
        <p:txBody>
          <a:bodyPr>
            <a:normAutofit/>
          </a:bodyPr>
          <a:lstStyle/>
          <a:p>
            <a:pPr algn="just" rtl="0"/>
            <a:r>
              <a:rPr lang="en-US" sz="2800" u="sng" dirty="0">
                <a:solidFill>
                  <a:srgbClr val="FF0000"/>
                </a:solidFill>
                <a:effectLst>
                  <a:outerShdw blurRad="38100" dist="38100" dir="2700000" algn="tl">
                    <a:srgbClr val="000000">
                      <a:alpha val="43137"/>
                    </a:srgbClr>
                  </a:outerShdw>
                </a:effectLst>
              </a:rPr>
              <a:t>Advantages:</a:t>
            </a:r>
          </a:p>
          <a:p>
            <a:pPr marL="82296" indent="0" algn="just" rtl="0">
              <a:buNone/>
            </a:pPr>
            <a:r>
              <a:rPr lang="en-US" sz="2800" dirty="0"/>
              <a:t>1- Good reproducibility.</a:t>
            </a:r>
          </a:p>
          <a:p>
            <a:pPr marL="82296" indent="0" algn="just" rtl="0">
              <a:buNone/>
            </a:pPr>
            <a:r>
              <a:rPr lang="en-US" sz="2800" dirty="0"/>
              <a:t>2- Single-step result often possible.</a:t>
            </a:r>
          </a:p>
          <a:p>
            <a:pPr marL="82296" indent="0" algn="just" rtl="0">
              <a:buNone/>
            </a:pPr>
            <a:r>
              <a:rPr lang="en-US" sz="2800" dirty="0"/>
              <a:t>3- Filters can be transferred between different media.</a:t>
            </a:r>
          </a:p>
          <a:p>
            <a:pPr marL="82296" indent="0" algn="just" rtl="0">
              <a:buNone/>
            </a:pPr>
            <a:r>
              <a:rPr lang="en-US" sz="2800" dirty="0"/>
              <a:t>4- Large volumes can be processed to increase assay sensitivity.</a:t>
            </a:r>
          </a:p>
          <a:p>
            <a:pPr marL="82296" indent="0" algn="just" rtl="0">
              <a:buNone/>
            </a:pPr>
            <a:r>
              <a:rPr lang="en-US" sz="2800" dirty="0"/>
              <a:t>5- Time savings are considerable.</a:t>
            </a:r>
          </a:p>
          <a:p>
            <a:pPr marL="82296" indent="0" algn="just" rtl="0">
              <a:buNone/>
            </a:pPr>
            <a:r>
              <a:rPr lang="en-US" sz="2800" dirty="0"/>
              <a:t>6- Ability to complete filtrations on site.</a:t>
            </a:r>
          </a:p>
          <a:p>
            <a:pPr marL="82296" indent="0" algn="just" rtl="0">
              <a:buNone/>
            </a:pPr>
            <a:r>
              <a:rPr lang="en-US" sz="2800" dirty="0"/>
              <a:t>7- Lower total cost in comparison with MPN procedure.</a:t>
            </a:r>
          </a:p>
          <a:p>
            <a:pPr marL="82296" indent="0" algn="just" rtl="0">
              <a:buNone/>
            </a:pPr>
            <a:endParaRPr lang="en-US" sz="2800" dirty="0"/>
          </a:p>
        </p:txBody>
      </p:sp>
    </p:spTree>
    <p:extLst>
      <p:ext uri="{BB962C8B-B14F-4D97-AF65-F5344CB8AC3E}">
        <p14:creationId xmlns:p14="http://schemas.microsoft.com/office/powerpoint/2010/main" val="2289646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143000" y="76200"/>
            <a:ext cx="7790688" cy="6553200"/>
          </a:xfrm>
        </p:spPr>
        <p:txBody>
          <a:bodyPr>
            <a:normAutofit/>
          </a:bodyPr>
          <a:lstStyle/>
          <a:p>
            <a:pPr algn="just" rtl="0"/>
            <a:r>
              <a:rPr lang="en-US" sz="4000" u="sng" dirty="0" err="1">
                <a:solidFill>
                  <a:srgbClr val="FF0000"/>
                </a:solidFill>
                <a:effectLst>
                  <a:outerShdw blurRad="38100" dist="38100" dir="2700000" algn="tl">
                    <a:srgbClr val="000000">
                      <a:alpha val="43137"/>
                    </a:srgbClr>
                  </a:outerShdw>
                </a:effectLst>
              </a:rPr>
              <a:t>Disdvantages</a:t>
            </a:r>
            <a:r>
              <a:rPr lang="en-US" sz="3600" u="sng" dirty="0">
                <a:solidFill>
                  <a:srgbClr val="FF0000"/>
                </a:solidFill>
                <a:effectLst>
                  <a:outerShdw blurRad="38100" dist="38100" dir="2700000" algn="tl">
                    <a:srgbClr val="000000">
                      <a:alpha val="43137"/>
                    </a:srgbClr>
                  </a:outerShdw>
                </a:effectLst>
              </a:rPr>
              <a:t>:</a:t>
            </a:r>
          </a:p>
          <a:p>
            <a:pPr marL="82296" indent="0" algn="just" rtl="0">
              <a:buNone/>
            </a:pPr>
            <a:r>
              <a:rPr lang="en-US" sz="3600" dirty="0"/>
              <a:t>1- High- turbidity waters limit volumes sampled.</a:t>
            </a:r>
          </a:p>
          <a:p>
            <a:pPr marL="82296" indent="0" algn="just" rtl="0">
              <a:buNone/>
            </a:pPr>
            <a:endParaRPr lang="en-US" sz="3600" dirty="0"/>
          </a:p>
          <a:p>
            <a:pPr marL="82296" indent="0" algn="just" rtl="0">
              <a:buNone/>
            </a:pPr>
            <a:r>
              <a:rPr lang="en-US" sz="3600" dirty="0"/>
              <a:t>2- High populations of background bacteria cause overgrowth.</a:t>
            </a:r>
          </a:p>
          <a:p>
            <a:pPr marL="82296" indent="0" algn="just" rtl="0">
              <a:buNone/>
            </a:pPr>
            <a:endParaRPr lang="en-US" sz="3600" dirty="0"/>
          </a:p>
          <a:p>
            <a:pPr marL="82296" indent="0" algn="just" rtl="0">
              <a:buNone/>
            </a:pPr>
            <a:r>
              <a:rPr lang="en-US" sz="3600" dirty="0"/>
              <a:t>3- Metals and phenols can adsorb to filters and inhibit growth.</a:t>
            </a:r>
          </a:p>
          <a:p>
            <a:pPr marL="82296" indent="0" algn="just" rtl="0">
              <a:buNone/>
            </a:pPr>
            <a:endParaRPr lang="en-US" sz="3600" dirty="0"/>
          </a:p>
        </p:txBody>
      </p:sp>
    </p:spTree>
    <p:extLst>
      <p:ext uri="{BB962C8B-B14F-4D97-AF65-F5344CB8AC3E}">
        <p14:creationId xmlns:p14="http://schemas.microsoft.com/office/powerpoint/2010/main" val="22668980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 y="0"/>
            <a:ext cx="8128000" cy="6858000"/>
          </a:xfrm>
          <a:prstGeom prst="rect">
            <a:avLst/>
          </a:prstGeom>
        </p:spPr>
      </p:pic>
    </p:spTree>
    <p:extLst>
      <p:ext uri="{BB962C8B-B14F-4D97-AF65-F5344CB8AC3E}">
        <p14:creationId xmlns:p14="http://schemas.microsoft.com/office/powerpoint/2010/main" val="2063937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493838"/>
            <a:ext cx="7790688" cy="563562"/>
          </a:xfrm>
        </p:spPr>
        <p:txBody>
          <a:bodyPr>
            <a:noAutofit/>
          </a:bodyPr>
          <a:lstStyle/>
          <a:p>
            <a:pPr algn="ctr"/>
            <a:r>
              <a:rPr lang="en-US" sz="3600" b="1" dirty="0">
                <a:solidFill>
                  <a:srgbClr val="FF0000"/>
                </a:solidFill>
              </a:rPr>
              <a:t>Bacterial Morphological Plasticity</a:t>
            </a:r>
          </a:p>
        </p:txBody>
      </p:sp>
      <p:sp>
        <p:nvSpPr>
          <p:cNvPr id="3" name="Content Placeholder 2"/>
          <p:cNvSpPr>
            <a:spLocks noGrp="1"/>
          </p:cNvSpPr>
          <p:nvPr>
            <p:ph idx="1"/>
          </p:nvPr>
        </p:nvSpPr>
        <p:spPr>
          <a:xfrm>
            <a:off x="1219200" y="2133600"/>
            <a:ext cx="7714488" cy="4618038"/>
          </a:xfrm>
        </p:spPr>
        <p:txBody>
          <a:bodyPr>
            <a:normAutofit fontScale="92500" lnSpcReduction="10000"/>
          </a:bodyPr>
          <a:lstStyle/>
          <a:p>
            <a:pPr algn="just" rtl="0"/>
            <a:r>
              <a:rPr lang="en-US" sz="2800" dirty="0"/>
              <a:t>It is refers to evolutionary changes in the shape and size of bacterial cells.</a:t>
            </a:r>
          </a:p>
          <a:p>
            <a:pPr marL="82296" indent="0" algn="just" rtl="0">
              <a:buNone/>
            </a:pPr>
            <a:endParaRPr lang="en-US" sz="2800" dirty="0"/>
          </a:p>
          <a:p>
            <a:pPr algn="just" rtl="0"/>
            <a:r>
              <a:rPr lang="en-US" sz="2800" dirty="0"/>
              <a:t>As bacteria evolve morphology changes have to be made to maintain the consistency of the cell.</a:t>
            </a:r>
          </a:p>
          <a:p>
            <a:pPr marL="82296" indent="0" algn="just" rtl="0">
              <a:buNone/>
            </a:pPr>
            <a:endParaRPr lang="en-US" sz="2800" dirty="0"/>
          </a:p>
          <a:p>
            <a:pPr algn="just" rtl="0"/>
            <a:r>
              <a:rPr lang="en-US" sz="2800" dirty="0"/>
              <a:t>However, this consistency could be affected in some circumstances such as environmental stress. Changes in bacterial shape and size but especially the transformation into </a:t>
            </a:r>
            <a:r>
              <a:rPr lang="en-US" sz="2800" dirty="0">
                <a:solidFill>
                  <a:srgbClr val="FF0066"/>
                </a:solidFill>
              </a:rPr>
              <a:t>filamentous organisms </a:t>
            </a:r>
            <a:r>
              <a:rPr lang="en-US" sz="2800" dirty="0"/>
              <a:t>have been recently showed.	</a:t>
            </a:r>
          </a:p>
        </p:txBody>
      </p:sp>
      <p:sp>
        <p:nvSpPr>
          <p:cNvPr id="4" name="Rectangle 3"/>
          <p:cNvSpPr/>
          <p:nvPr/>
        </p:nvSpPr>
        <p:spPr>
          <a:xfrm>
            <a:off x="1219200" y="67270"/>
            <a:ext cx="7714488" cy="1384995"/>
          </a:xfrm>
          <a:prstGeom prst="rect">
            <a:avLst/>
          </a:prstGeom>
        </p:spPr>
        <p:txBody>
          <a:bodyPr wrap="square">
            <a:spAutoFit/>
          </a:bodyPr>
          <a:lstStyle/>
          <a:p>
            <a:pPr algn="just" rtl="0">
              <a:buFont typeface="Wingdings" panose="05000000000000000000" pitchFamily="2" charset="2"/>
              <a:buChar char="Ø"/>
            </a:pPr>
            <a:r>
              <a:rPr lang="en-US" sz="2800" b="1" u="sng" dirty="0">
                <a:solidFill>
                  <a:srgbClr val="00B0F0"/>
                </a:solidFill>
              </a:rPr>
              <a:t>Bioluminescence</a:t>
            </a:r>
            <a:r>
              <a:rPr lang="en-US" sz="2800" dirty="0"/>
              <a:t>: It is a phenomenon which most noticeable at the surface but present at all depth and causes water to glow.</a:t>
            </a:r>
          </a:p>
        </p:txBody>
      </p:sp>
    </p:spTree>
    <p:extLst>
      <p:ext uri="{BB962C8B-B14F-4D97-AF65-F5344CB8AC3E}">
        <p14:creationId xmlns:p14="http://schemas.microsoft.com/office/powerpoint/2010/main" val="2694603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
            <a:ext cx="7790688" cy="609600"/>
          </a:xfrm>
        </p:spPr>
        <p:txBody>
          <a:bodyPr>
            <a:noAutofit/>
          </a:bodyPr>
          <a:lstStyle/>
          <a:p>
            <a:r>
              <a:rPr lang="en-US" sz="3200" dirty="0">
                <a:solidFill>
                  <a:srgbClr val="FF0000"/>
                </a:solidFill>
              </a:rPr>
              <a:t>Bacterial shape and size under selective forces</a:t>
            </a:r>
          </a:p>
        </p:txBody>
      </p:sp>
      <p:sp>
        <p:nvSpPr>
          <p:cNvPr id="3" name="Content Placeholder 2"/>
          <p:cNvSpPr>
            <a:spLocks noGrp="1"/>
          </p:cNvSpPr>
          <p:nvPr>
            <p:ph idx="1"/>
          </p:nvPr>
        </p:nvSpPr>
        <p:spPr>
          <a:xfrm>
            <a:off x="1219200" y="685800"/>
            <a:ext cx="7714488" cy="5943600"/>
          </a:xfrm>
        </p:spPr>
        <p:txBody>
          <a:bodyPr>
            <a:normAutofit fontScale="92500"/>
          </a:bodyPr>
          <a:lstStyle/>
          <a:p>
            <a:pPr algn="just" rtl="0"/>
            <a:r>
              <a:rPr lang="en-US" dirty="0"/>
              <a:t>Normally, bacteria have different shapes and sizes which include:</a:t>
            </a:r>
          </a:p>
          <a:p>
            <a:pPr algn="just" rtl="0">
              <a:buFontTx/>
              <a:buChar char="-"/>
            </a:pPr>
            <a:r>
              <a:rPr lang="en-US" dirty="0" err="1">
                <a:solidFill>
                  <a:srgbClr val="FF0000"/>
                </a:solidFill>
              </a:rPr>
              <a:t>Coccus</a:t>
            </a:r>
            <a:r>
              <a:rPr lang="en-US" dirty="0">
                <a:solidFill>
                  <a:srgbClr val="FF0000"/>
                </a:solidFill>
              </a:rPr>
              <a:t> </a:t>
            </a:r>
            <a:r>
              <a:rPr lang="en-US" dirty="0"/>
              <a:t>(May have access to small pores, creating more attachment sites per cell and hiding themselves from external shear forces)</a:t>
            </a:r>
          </a:p>
          <a:p>
            <a:pPr algn="just" rtl="0">
              <a:buFontTx/>
              <a:buChar char="-"/>
            </a:pPr>
            <a:r>
              <a:rPr lang="en-US" dirty="0">
                <a:solidFill>
                  <a:srgbClr val="FF0000"/>
                </a:solidFill>
              </a:rPr>
              <a:t>Rods</a:t>
            </a:r>
            <a:r>
              <a:rPr lang="en-US" dirty="0"/>
              <a:t> (Allow bacteria to attach more readily in environments with shear stress)</a:t>
            </a:r>
          </a:p>
          <a:p>
            <a:pPr algn="just" rtl="0">
              <a:buFontTx/>
              <a:buChar char="-"/>
            </a:pPr>
            <a:r>
              <a:rPr lang="en-US" dirty="0">
                <a:solidFill>
                  <a:srgbClr val="FF0000"/>
                </a:solidFill>
              </a:rPr>
              <a:t>Helical/Spiral </a:t>
            </a:r>
            <a:r>
              <a:rPr lang="en-US" dirty="0"/>
              <a:t>Combine some of the characteristics </a:t>
            </a:r>
            <a:r>
              <a:rPr lang="en-US" dirty="0" err="1"/>
              <a:t>cocci</a:t>
            </a:r>
            <a:r>
              <a:rPr lang="en-US" dirty="0"/>
              <a:t> and of filaments, where more surface area on which shear forces can act and the ability to form an unbroken set of cells to build biofilms.</a:t>
            </a:r>
          </a:p>
        </p:txBody>
      </p:sp>
    </p:spTree>
    <p:extLst>
      <p:ext uri="{BB962C8B-B14F-4D97-AF65-F5344CB8AC3E}">
        <p14:creationId xmlns:p14="http://schemas.microsoft.com/office/powerpoint/2010/main" val="1223984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228600"/>
            <a:ext cx="7714488" cy="6477000"/>
          </a:xfrm>
        </p:spPr>
        <p:txBody>
          <a:bodyPr>
            <a:normAutofit/>
          </a:bodyPr>
          <a:lstStyle/>
          <a:p>
            <a:pPr algn="just" rtl="0"/>
            <a:r>
              <a:rPr lang="en-US" sz="4400" dirty="0"/>
              <a:t>Several bacteria alter their morphology in response to the types and concentrations of external compounds.</a:t>
            </a:r>
          </a:p>
          <a:p>
            <a:pPr algn="just" rtl="0"/>
            <a:r>
              <a:rPr lang="en-US" sz="4400" dirty="0"/>
              <a:t>Bacterial morphology changes help to:</a:t>
            </a:r>
          </a:p>
          <a:p>
            <a:pPr marL="82296" indent="0" algn="just" rtl="0">
              <a:buNone/>
            </a:pPr>
            <a:r>
              <a:rPr lang="en-US" sz="4400" dirty="0"/>
              <a:t>** Optimize interactions between cells and the surfaces to which they attach.</a:t>
            </a:r>
          </a:p>
        </p:txBody>
      </p:sp>
    </p:spTree>
    <p:extLst>
      <p:ext uri="{BB962C8B-B14F-4D97-AF65-F5344CB8AC3E}">
        <p14:creationId xmlns:p14="http://schemas.microsoft.com/office/powerpoint/2010/main" val="396165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52400"/>
            <a:ext cx="7790688" cy="6553200"/>
          </a:xfrm>
        </p:spPr>
        <p:txBody>
          <a:bodyPr>
            <a:normAutofit/>
          </a:bodyPr>
          <a:lstStyle/>
          <a:p>
            <a:pPr algn="just" rtl="0"/>
            <a:r>
              <a:rPr lang="en-US" dirty="0"/>
              <a:t>Marine bacteria are unique in the requirement for Na for optimal growth. Using a marine bacterium </a:t>
            </a:r>
            <a:r>
              <a:rPr lang="en-US" i="1" dirty="0"/>
              <a:t>Vibrio </a:t>
            </a:r>
            <a:r>
              <a:rPr lang="en-US" i="1" dirty="0" err="1"/>
              <a:t>alginolyticus</a:t>
            </a:r>
            <a:r>
              <a:rPr lang="en-US" dirty="0"/>
              <a:t>, it was confirmed that Na is essential for the active uptake of all amino acids.</a:t>
            </a:r>
          </a:p>
          <a:p>
            <a:pPr algn="just" rtl="0"/>
            <a:endParaRPr lang="en-US" dirty="0"/>
          </a:p>
          <a:p>
            <a:pPr algn="just" rtl="0"/>
            <a:r>
              <a:rPr lang="en-US" dirty="0"/>
              <a:t>Some marine bacteria can interact with diatoms in such a way that influences the cycling of silicon in the oceans.</a:t>
            </a:r>
          </a:p>
        </p:txBody>
      </p:sp>
    </p:spTree>
    <p:extLst>
      <p:ext uri="{BB962C8B-B14F-4D97-AF65-F5344CB8AC3E}">
        <p14:creationId xmlns:p14="http://schemas.microsoft.com/office/powerpoint/2010/main" val="2575764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46038"/>
            <a:ext cx="7924800" cy="639762"/>
          </a:xfrm>
        </p:spPr>
        <p:txBody>
          <a:bodyPr>
            <a:noAutofit/>
          </a:bodyPr>
          <a:lstStyle/>
          <a:p>
            <a:r>
              <a:rPr lang="en-US" sz="3600" dirty="0">
                <a:solidFill>
                  <a:srgbClr val="FF0000"/>
                </a:solidFill>
              </a:rPr>
              <a:t>Microbiological Analysis of Water Purity</a:t>
            </a:r>
          </a:p>
        </p:txBody>
      </p:sp>
      <p:sp>
        <p:nvSpPr>
          <p:cNvPr id="3" name="Content Placeholder 2"/>
          <p:cNvSpPr>
            <a:spLocks noGrp="1"/>
          </p:cNvSpPr>
          <p:nvPr>
            <p:ph idx="1"/>
          </p:nvPr>
        </p:nvSpPr>
        <p:spPr>
          <a:xfrm>
            <a:off x="1143000" y="685800"/>
            <a:ext cx="7790688" cy="6172200"/>
          </a:xfrm>
        </p:spPr>
        <p:txBody>
          <a:bodyPr>
            <a:noAutofit/>
          </a:bodyPr>
          <a:lstStyle/>
          <a:p>
            <a:pPr algn="just" rtl="0"/>
            <a:r>
              <a:rPr lang="en-US" sz="3400" dirty="0"/>
              <a:t>Monitoring and detection of indicator and disease-causing microorganisms are a major part of sanitary microbiology.</a:t>
            </a:r>
          </a:p>
          <a:p>
            <a:pPr marL="82296" indent="0" algn="just" rtl="0">
              <a:buNone/>
            </a:pPr>
            <a:endParaRPr lang="en-US" sz="3400" dirty="0"/>
          </a:p>
          <a:p>
            <a:pPr algn="just" rtl="0"/>
            <a:r>
              <a:rPr lang="en-US" sz="3400" dirty="0"/>
              <a:t>Bacteria from the intestinal tract generally do not survive in the aquatic environment, which under a physiological stress  gradually lose their ability to form colonies on differential and selective media.</a:t>
            </a:r>
          </a:p>
        </p:txBody>
      </p:sp>
    </p:spTree>
    <p:extLst>
      <p:ext uri="{BB962C8B-B14F-4D97-AF65-F5344CB8AC3E}">
        <p14:creationId xmlns:p14="http://schemas.microsoft.com/office/powerpoint/2010/main" val="3856649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52400"/>
            <a:ext cx="7638288" cy="6477000"/>
          </a:xfrm>
        </p:spPr>
        <p:txBody>
          <a:bodyPr>
            <a:normAutofit fontScale="92500" lnSpcReduction="10000"/>
          </a:bodyPr>
          <a:lstStyle/>
          <a:p>
            <a:pPr algn="just" rtl="0"/>
            <a:r>
              <a:rPr lang="en-US" dirty="0"/>
              <a:t>Their die-out rate depends on:</a:t>
            </a:r>
          </a:p>
          <a:p>
            <a:pPr marL="82296" indent="0" algn="just" rtl="0">
              <a:buNone/>
            </a:pPr>
            <a:r>
              <a:rPr lang="en-US" dirty="0"/>
              <a:t>1- The water temperature</a:t>
            </a:r>
          </a:p>
          <a:p>
            <a:pPr marL="82296" indent="0" algn="just" rtl="0">
              <a:buNone/>
            </a:pPr>
            <a:r>
              <a:rPr lang="en-US" dirty="0"/>
              <a:t>2- The effect of sunlight</a:t>
            </a:r>
          </a:p>
          <a:p>
            <a:pPr marL="82296" indent="0" algn="just" rtl="0">
              <a:buNone/>
            </a:pPr>
            <a:r>
              <a:rPr lang="en-US" dirty="0"/>
              <a:t>3- The populations of other bacteria present</a:t>
            </a:r>
          </a:p>
          <a:p>
            <a:pPr marL="82296" indent="0" algn="just" rtl="0">
              <a:buNone/>
            </a:pPr>
            <a:r>
              <a:rPr lang="en-US" dirty="0"/>
              <a:t>4- The chemical composition of water.</a:t>
            </a:r>
          </a:p>
          <a:p>
            <a:pPr marL="82296" indent="0" algn="just" rtl="0">
              <a:buNone/>
            </a:pPr>
            <a:endParaRPr lang="en-US" dirty="0"/>
          </a:p>
          <a:p>
            <a:pPr algn="just" rtl="0"/>
            <a:r>
              <a:rPr lang="en-US" dirty="0"/>
              <a:t>A wide range of viral, bacterial and protozoan diseases result from the contamination of water with human fecal wastes.</a:t>
            </a:r>
          </a:p>
          <a:p>
            <a:pPr algn="just" rtl="0"/>
            <a:r>
              <a:rPr lang="en-US" dirty="0"/>
              <a:t>Although many of these pathogens can be detected directly, environmental microbiologists have generally used indicator organisms as an index of possible water contamination by human pathogens.</a:t>
            </a:r>
          </a:p>
          <a:p>
            <a:pPr algn="just" rtl="0"/>
            <a:endParaRPr lang="en-US" dirty="0"/>
          </a:p>
        </p:txBody>
      </p:sp>
    </p:spTree>
    <p:extLst>
      <p:ext uri="{BB962C8B-B14F-4D97-AF65-F5344CB8AC3E}">
        <p14:creationId xmlns:p14="http://schemas.microsoft.com/office/powerpoint/2010/main" val="549356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
            <a:ext cx="7924800" cy="533400"/>
          </a:xfrm>
        </p:spPr>
        <p:txBody>
          <a:bodyPr>
            <a:noAutofit/>
          </a:bodyPr>
          <a:lstStyle/>
          <a:p>
            <a:r>
              <a:rPr lang="en-US" sz="3000" b="1" dirty="0">
                <a:solidFill>
                  <a:srgbClr val="FF0000"/>
                </a:solidFill>
              </a:rPr>
              <a:t>The suggested criteria for such an indicator</a:t>
            </a:r>
          </a:p>
        </p:txBody>
      </p:sp>
      <p:sp>
        <p:nvSpPr>
          <p:cNvPr id="3" name="Content Placeholder 2"/>
          <p:cNvSpPr>
            <a:spLocks noGrp="1"/>
          </p:cNvSpPr>
          <p:nvPr>
            <p:ph idx="1"/>
          </p:nvPr>
        </p:nvSpPr>
        <p:spPr>
          <a:xfrm>
            <a:off x="1143000" y="609600"/>
            <a:ext cx="7790688" cy="5943600"/>
          </a:xfrm>
        </p:spPr>
        <p:txBody>
          <a:bodyPr/>
          <a:lstStyle/>
          <a:p>
            <a:pPr algn="just" rtl="0">
              <a:buFont typeface="Wingdings" panose="05000000000000000000" pitchFamily="2" charset="2"/>
              <a:buChar char="Ø"/>
            </a:pPr>
            <a:r>
              <a:rPr lang="en-US" dirty="0"/>
              <a:t>The indicator bacterium should be:</a:t>
            </a:r>
          </a:p>
          <a:p>
            <a:pPr marL="82296" indent="0" algn="just" rtl="0">
              <a:buNone/>
            </a:pPr>
            <a:r>
              <a:rPr lang="en-US" dirty="0"/>
              <a:t>1- Suitable for the analysis of all types of water (Tap, river, ground, impounded, recreational, estuary, sea and waste).</a:t>
            </a:r>
          </a:p>
          <a:p>
            <a:pPr marL="82296" indent="0" algn="just" rtl="0">
              <a:buNone/>
            </a:pPr>
            <a:r>
              <a:rPr lang="en-US" dirty="0"/>
              <a:t>2- Present whenever enteric pathogens are present.</a:t>
            </a:r>
          </a:p>
          <a:p>
            <a:pPr marL="82296" indent="0" algn="just" rtl="0">
              <a:buNone/>
            </a:pPr>
            <a:r>
              <a:rPr lang="en-US" dirty="0"/>
              <a:t>3- Survive longer than the hardiest enteric pathogens.</a:t>
            </a:r>
          </a:p>
          <a:p>
            <a:pPr marL="82296" indent="0" algn="just" rtl="0">
              <a:buNone/>
            </a:pPr>
            <a:r>
              <a:rPr lang="en-US" dirty="0"/>
              <a:t>4- The indicator bacterium should not reproduce in the contaminated water and produce an inflated value. </a:t>
            </a:r>
          </a:p>
        </p:txBody>
      </p:sp>
    </p:spTree>
    <p:extLst>
      <p:ext uri="{BB962C8B-B14F-4D97-AF65-F5344CB8AC3E}">
        <p14:creationId xmlns:p14="http://schemas.microsoft.com/office/powerpoint/2010/main" val="2495083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52400"/>
            <a:ext cx="7790688" cy="6400800"/>
          </a:xfrm>
        </p:spPr>
        <p:txBody>
          <a:bodyPr/>
          <a:lstStyle/>
          <a:p>
            <a:pPr marL="82296" indent="0" algn="just" rtl="0">
              <a:buNone/>
            </a:pPr>
            <a:r>
              <a:rPr lang="en-US" dirty="0"/>
              <a:t>5- The assay procedure for the indicator should have great specificity (Other bacteria should not give positive results. In addition, the procedure should have high sensitivity and detect low levels of the indicator).</a:t>
            </a:r>
          </a:p>
          <a:p>
            <a:pPr marL="82296" indent="0" algn="just" rtl="0">
              <a:buNone/>
            </a:pPr>
            <a:r>
              <a:rPr lang="en-US" dirty="0"/>
              <a:t>6- The testing method should be easy to perform.</a:t>
            </a:r>
          </a:p>
          <a:p>
            <a:pPr marL="82296" indent="0" algn="just" rtl="0">
              <a:buNone/>
            </a:pPr>
            <a:r>
              <a:rPr lang="en-US" dirty="0"/>
              <a:t>7- The indicator should be harmless to humans.</a:t>
            </a:r>
          </a:p>
          <a:p>
            <a:pPr marL="82296" indent="0" algn="just" rtl="0">
              <a:buNone/>
            </a:pPr>
            <a:r>
              <a:rPr lang="en-US" dirty="0"/>
              <a:t>8- The level of the indicator bacterium in contaminated water should have some direct relationship to the degree of fecal pollution.</a:t>
            </a:r>
          </a:p>
        </p:txBody>
      </p:sp>
    </p:spTree>
    <p:extLst>
      <p:ext uri="{BB962C8B-B14F-4D97-AF65-F5344CB8AC3E}">
        <p14:creationId xmlns:p14="http://schemas.microsoft.com/office/powerpoint/2010/main" val="24663529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1230</TotalTime>
  <Words>975</Words>
  <Application>Microsoft Office PowerPoint</Application>
  <PresentationFormat>On-screen Show (4:3)</PresentationFormat>
  <Paragraphs>85</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Gill Sans MT</vt:lpstr>
      <vt:lpstr>Verdana</vt:lpstr>
      <vt:lpstr>Wingdings</vt:lpstr>
      <vt:lpstr>Wingdings 2</vt:lpstr>
      <vt:lpstr>Solstice</vt:lpstr>
      <vt:lpstr>PowerPoint Presentation</vt:lpstr>
      <vt:lpstr>Bacterial Morphological Plasticity</vt:lpstr>
      <vt:lpstr>Bacterial shape and size under selective forces</vt:lpstr>
      <vt:lpstr>PowerPoint Presentation</vt:lpstr>
      <vt:lpstr>PowerPoint Presentation</vt:lpstr>
      <vt:lpstr>Microbiological Analysis of Water Purity</vt:lpstr>
      <vt:lpstr>PowerPoint Presentation</vt:lpstr>
      <vt:lpstr>The suggested criteria for such an indicator</vt:lpstr>
      <vt:lpstr>PowerPoint Presentation</vt:lpstr>
      <vt:lpstr>Coliforms</vt:lpstr>
      <vt:lpstr>PowerPoint Presentation</vt:lpstr>
      <vt:lpstr>PowerPoint Presentation</vt:lpstr>
      <vt:lpstr>Confirmed Test</vt:lpstr>
      <vt:lpstr>The Membrane Filter Technique</vt:lpstr>
      <vt:lpstr>PowerPoint Presentation</vt:lpstr>
      <vt:lpstr>Advantages and Disadvantages of the Membrane Filter Technique </vt:lpstr>
      <vt:lpstr>PowerPoint Presentation</vt:lpstr>
      <vt:lpstr>PowerPoint Presentation</vt:lpstr>
    </vt:vector>
  </TitlesOfParts>
  <Company>Microsoft 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MICROBIOLOGY</dc:title>
  <dc:creator>Computec</dc:creator>
  <cp:lastModifiedBy>reham ahmad</cp:lastModifiedBy>
  <cp:revision>282</cp:revision>
  <dcterms:created xsi:type="dcterms:W3CDTF">2017-02-18T20:37:37Z</dcterms:created>
  <dcterms:modified xsi:type="dcterms:W3CDTF">2019-03-11T05:30:49Z</dcterms:modified>
</cp:coreProperties>
</file>