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84" r:id="rId1"/>
  </p:sldMasterIdLst>
  <p:sldIdLst>
    <p:sldId id="312" r:id="rId2"/>
    <p:sldId id="313" r:id="rId3"/>
    <p:sldId id="314" r:id="rId4"/>
    <p:sldId id="315" r:id="rId5"/>
    <p:sldId id="316" r:id="rId6"/>
    <p:sldId id="319" r:id="rId7"/>
    <p:sldId id="322" r:id="rId8"/>
    <p:sldId id="320" r:id="rId9"/>
    <p:sldId id="321" r:id="rId10"/>
    <p:sldId id="323" r:id="rId11"/>
    <p:sldId id="324" r:id="rId12"/>
    <p:sldId id="325" r:id="rId13"/>
    <p:sldId id="326" r:id="rId1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8" d="100"/>
          <a:sy n="78" d="100"/>
        </p:scale>
        <p:origin x="117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AD3D98F3-7A00-44E1-B90C-EE602E844158}" type="datetimeFigureOut">
              <a:rPr lang="ar-EG" smtClean="0"/>
              <a:t>03/07/1439</a:t>
            </a:fld>
            <a:endParaRPr lang="ar-EG"/>
          </a:p>
        </p:txBody>
      </p:sp>
      <p:sp>
        <p:nvSpPr>
          <p:cNvPr id="20" name="Footer Placeholder 19"/>
          <p:cNvSpPr>
            <a:spLocks noGrp="1"/>
          </p:cNvSpPr>
          <p:nvPr>
            <p:ph type="ftr" sz="quarter" idx="11"/>
          </p:nvPr>
        </p:nvSpPr>
        <p:spPr/>
        <p:txBody>
          <a:bodyPr/>
          <a:lstStyle/>
          <a:p>
            <a:endParaRPr lang="ar-EG"/>
          </a:p>
        </p:txBody>
      </p:sp>
      <p:sp>
        <p:nvSpPr>
          <p:cNvPr id="10" name="Slide Number Placeholder 9"/>
          <p:cNvSpPr>
            <a:spLocks noGrp="1"/>
          </p:cNvSpPr>
          <p:nvPr>
            <p:ph type="sldNum" sz="quarter" idx="12"/>
          </p:nvPr>
        </p:nvSpPr>
        <p:spPr/>
        <p:txBody>
          <a:bodyPr/>
          <a:lstStyle/>
          <a:p>
            <a:fld id="{4F314BDF-90BC-4E60-BD7C-662075D3DC7C}" type="slidenum">
              <a:rPr lang="ar-EG" smtClean="0"/>
              <a:t>‹#›</a:t>
            </a:fld>
            <a:endParaRPr lang="ar-EG"/>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3D98F3-7A00-44E1-B90C-EE602E844158}" type="datetimeFigureOut">
              <a:rPr lang="ar-EG" smtClean="0"/>
              <a:t>03/07/1439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3D98F3-7A00-44E1-B90C-EE602E844158}" type="datetimeFigureOut">
              <a:rPr lang="ar-EG" smtClean="0"/>
              <a:t>03/07/1439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3D98F3-7A00-44E1-B90C-EE602E844158}" type="datetimeFigureOut">
              <a:rPr lang="ar-EG" smtClean="0"/>
              <a:t>03/07/1439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D3D98F3-7A00-44E1-B90C-EE602E844158}" type="datetimeFigureOut">
              <a:rPr lang="ar-EG" smtClean="0"/>
              <a:t>03/07/1439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F314BDF-90BC-4E60-BD7C-662075D3DC7C}" type="slidenum">
              <a:rPr lang="ar-EG" smtClean="0"/>
              <a:t>‹#›</a:t>
            </a:fld>
            <a:endParaRPr lang="ar-EG"/>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3D98F3-7A00-44E1-B90C-EE602E844158}" type="datetimeFigureOut">
              <a:rPr lang="ar-EG" smtClean="0"/>
              <a:t>03/07/1439</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D3D98F3-7A00-44E1-B90C-EE602E844158}" type="datetimeFigureOut">
              <a:rPr lang="ar-EG" smtClean="0"/>
              <a:t>03/07/1439</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AD3D98F3-7A00-44E1-B90C-EE602E844158}" type="datetimeFigureOut">
              <a:rPr lang="ar-EG" smtClean="0"/>
              <a:t>03/07/1439</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AD3D98F3-7A00-44E1-B90C-EE602E844158}" type="datetimeFigureOut">
              <a:rPr lang="ar-EG" smtClean="0"/>
              <a:t>03/07/1439</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F314BDF-90BC-4E60-BD7C-662075D3DC7C}" type="slidenum">
              <a:rPr lang="ar-EG" smtClean="0"/>
              <a:t>‹#›</a:t>
            </a:fld>
            <a:endParaRPr lang="ar-EG"/>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3D98F3-7A00-44E1-B90C-EE602E844158}" type="datetimeFigureOut">
              <a:rPr lang="ar-EG" smtClean="0"/>
              <a:t>03/07/1439</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F314BDF-90BC-4E60-BD7C-662075D3DC7C}"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AD3D98F3-7A00-44E1-B90C-EE602E844158}" type="datetimeFigureOut">
              <a:rPr lang="ar-EG" smtClean="0"/>
              <a:t>03/07/1439</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F314BDF-90BC-4E60-BD7C-662075D3DC7C}" type="slidenum">
              <a:rPr lang="ar-EG" smtClean="0"/>
              <a:t>‹#›</a:t>
            </a:fld>
            <a:endParaRPr lang="ar-EG"/>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D3D98F3-7A00-44E1-B90C-EE602E844158}" type="datetimeFigureOut">
              <a:rPr lang="ar-EG" smtClean="0"/>
              <a:t>03/07/1439</a:t>
            </a:fld>
            <a:endParaRPr lang="ar-EG"/>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EG"/>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F314BDF-90BC-4E60-BD7C-662075D3DC7C}" type="slidenum">
              <a:rPr lang="ar-EG" smtClean="0"/>
              <a:t>‹#›</a:t>
            </a:fld>
            <a:endParaRPr lang="ar-EG"/>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Ascomycota" TargetMode="External"/><Relationship Id="rId2" Type="http://schemas.openxmlformats.org/officeDocument/2006/relationships/hyperlink" Target="https://en.wikipedia.org/wiki/Basidiomycot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924800" cy="609600"/>
          </a:xfrm>
        </p:spPr>
        <p:txBody>
          <a:bodyPr>
            <a:normAutofit fontScale="90000"/>
          </a:bodyPr>
          <a:lstStyle/>
          <a:p>
            <a:pPr algn="ctr"/>
            <a:r>
              <a:rPr lang="en-US" b="1">
                <a:solidFill>
                  <a:srgbClr val="FF0000"/>
                </a:solidFill>
              </a:rPr>
              <a:t>Marine Fungi</a:t>
            </a:r>
            <a:endParaRPr lang="en-US" b="1" dirty="0">
              <a:solidFill>
                <a:srgbClr val="FF0000"/>
              </a:solidFill>
            </a:endParaRPr>
          </a:p>
        </p:txBody>
      </p:sp>
      <p:sp>
        <p:nvSpPr>
          <p:cNvPr id="3" name="Content Placeholder 2"/>
          <p:cNvSpPr>
            <a:spLocks noGrp="1"/>
          </p:cNvSpPr>
          <p:nvPr>
            <p:ph idx="1"/>
          </p:nvPr>
        </p:nvSpPr>
        <p:spPr>
          <a:xfrm>
            <a:off x="1143000" y="838200"/>
            <a:ext cx="7924800" cy="5867400"/>
          </a:xfrm>
        </p:spPr>
        <p:txBody>
          <a:bodyPr>
            <a:normAutofit fontScale="92500" lnSpcReduction="20000"/>
          </a:bodyPr>
          <a:lstStyle/>
          <a:p>
            <a:pPr algn="just" rtl="0"/>
            <a:r>
              <a:rPr lang="en-US" dirty="0"/>
              <a:t>Marine fungi are species of fungi that live in marine.</a:t>
            </a:r>
          </a:p>
          <a:p>
            <a:pPr algn="just" rtl="0"/>
            <a:endParaRPr lang="en-US" dirty="0"/>
          </a:p>
          <a:p>
            <a:pPr algn="just" rtl="0"/>
            <a:r>
              <a:rPr lang="en-US" dirty="0"/>
              <a:t>They are not a taxonomic group but share a common habitat.</a:t>
            </a:r>
          </a:p>
          <a:p>
            <a:pPr marL="82296" indent="0" algn="just" rtl="0">
              <a:buNone/>
            </a:pPr>
            <a:endParaRPr lang="en-US" dirty="0"/>
          </a:p>
          <a:p>
            <a:pPr algn="just" rtl="0"/>
            <a:r>
              <a:rPr lang="en-US" dirty="0"/>
              <a:t>Obligate marine fungi grow exclusively in the marine habitat while wholly or sporadically submerged in sea water.</a:t>
            </a:r>
          </a:p>
          <a:p>
            <a:pPr algn="just" rtl="0"/>
            <a:endParaRPr lang="en-US" dirty="0"/>
          </a:p>
          <a:p>
            <a:pPr algn="just" rtl="0"/>
            <a:r>
              <a:rPr lang="en-US" dirty="0"/>
              <a:t>Facultative marine fungi normally occupy terrestrial or fresh water habitat but are capable of living or sporulation in a marine habitat.</a:t>
            </a:r>
          </a:p>
        </p:txBody>
      </p:sp>
    </p:spTree>
    <p:extLst>
      <p:ext uri="{BB962C8B-B14F-4D97-AF65-F5344CB8AC3E}">
        <p14:creationId xmlns:p14="http://schemas.microsoft.com/office/powerpoint/2010/main" val="2483657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74625"/>
            <a:ext cx="7790688" cy="6477000"/>
          </a:xfrm>
        </p:spPr>
        <p:txBody>
          <a:bodyPr>
            <a:normAutofit/>
          </a:bodyPr>
          <a:lstStyle/>
          <a:p>
            <a:pPr marL="82296" indent="0" algn="just" rtl="0">
              <a:buNone/>
            </a:pPr>
            <a:r>
              <a:rPr lang="en-US" b="1" u="sng" dirty="0">
                <a:solidFill>
                  <a:srgbClr val="C00000"/>
                </a:solidFill>
              </a:rPr>
              <a:t>4- Dilution plating</a:t>
            </a:r>
          </a:p>
          <a:p>
            <a:pPr algn="just" rtl="0"/>
            <a:r>
              <a:rPr lang="en-US" dirty="0"/>
              <a:t>In this technique 1 gram (dry weight) of the material to be studied is ground up (if necessary) and dispersed in 9 ml of sterile water. </a:t>
            </a:r>
          </a:p>
          <a:p>
            <a:pPr marL="82296" indent="0" algn="just" rtl="0">
              <a:buNone/>
            </a:pPr>
            <a:endParaRPr lang="en-US" dirty="0"/>
          </a:p>
          <a:p>
            <a:pPr algn="just" rtl="0"/>
            <a:r>
              <a:rPr lang="en-US" dirty="0"/>
              <a:t>After a few days' incubation, colonies will appear in varying densities, depending upon the amount of dilution from the original material. </a:t>
            </a:r>
          </a:p>
        </p:txBody>
      </p:sp>
      <p:pic>
        <p:nvPicPr>
          <p:cNvPr id="2054" name="Picture 6" descr="http://website.nbm-mnb.ca/mycologywebpages/Moulds/Illustrations/Equation_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0" y="5562600"/>
            <a:ext cx="7600188" cy="942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684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52400"/>
            <a:ext cx="7866888" cy="6553200"/>
          </a:xfrm>
        </p:spPr>
        <p:txBody>
          <a:bodyPr>
            <a:noAutofit/>
          </a:bodyPr>
          <a:lstStyle/>
          <a:p>
            <a:pPr algn="just" rtl="0">
              <a:buFont typeface="Wingdings" panose="05000000000000000000" pitchFamily="2" charset="2"/>
              <a:buChar char="Ø"/>
            </a:pPr>
            <a:r>
              <a:rPr lang="en-US" b="1" dirty="0">
                <a:solidFill>
                  <a:srgbClr val="7030A0"/>
                </a:solidFill>
              </a:rPr>
              <a:t>Baits:</a:t>
            </a:r>
          </a:p>
          <a:p>
            <a:pPr algn="just" rtl="0"/>
            <a:r>
              <a:rPr lang="en-US" dirty="0"/>
              <a:t>Many </a:t>
            </a:r>
            <a:r>
              <a:rPr lang="en-US" dirty="0" err="1"/>
              <a:t>moulds</a:t>
            </a:r>
            <a:r>
              <a:rPr lang="en-US" dirty="0"/>
              <a:t> have quite specific nutrient requirements and are specialized to use materials that other fungi use with difficulty or not at all. </a:t>
            </a:r>
          </a:p>
          <a:p>
            <a:pPr algn="just" rtl="0"/>
            <a:endParaRPr lang="en-US" dirty="0"/>
          </a:p>
          <a:p>
            <a:pPr algn="just" rtl="0"/>
            <a:r>
              <a:rPr lang="en-US" dirty="0"/>
              <a:t>We can take advantage of this for the isolation of fungi by presenting a particular substance to the environment for colonization and then later recovering it for isolation of the fungi that occupied it.</a:t>
            </a:r>
          </a:p>
        </p:txBody>
      </p:sp>
    </p:spTree>
    <p:extLst>
      <p:ext uri="{BB962C8B-B14F-4D97-AF65-F5344CB8AC3E}">
        <p14:creationId xmlns:p14="http://schemas.microsoft.com/office/powerpoint/2010/main" val="613362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848600" cy="6553200"/>
          </a:xfrm>
        </p:spPr>
        <p:txBody>
          <a:bodyPr>
            <a:normAutofit/>
          </a:bodyPr>
          <a:lstStyle/>
          <a:p>
            <a:pPr algn="just" rtl="0"/>
            <a:r>
              <a:rPr lang="en-US" dirty="0"/>
              <a:t>Other kinds of baits might be pieces of wood, insects, carrot chunks, plastics, hair……..etc. </a:t>
            </a:r>
          </a:p>
          <a:p>
            <a:pPr algn="just" rtl="0"/>
            <a:endParaRPr lang="en-US" dirty="0"/>
          </a:p>
          <a:p>
            <a:pPr algn="just" rtl="0"/>
            <a:r>
              <a:rPr lang="en-US" dirty="0"/>
              <a:t>The bait can be submerged in a particular habitat in nature or in a moist chamber. </a:t>
            </a:r>
          </a:p>
          <a:p>
            <a:pPr algn="just" rtl="0"/>
            <a:endParaRPr lang="en-US" dirty="0"/>
          </a:p>
          <a:p>
            <a:pPr algn="just" rtl="0"/>
            <a:r>
              <a:rPr lang="en-US" dirty="0"/>
              <a:t>The most commonly baited habitat is water, both fresh and marine. Again, almost anything can serve as a bait and the water can be either naturally occurring or in a Petri dish. </a:t>
            </a:r>
          </a:p>
          <a:p>
            <a:pPr algn="just" rtl="0">
              <a:buFont typeface="Wingdings" panose="05000000000000000000" pitchFamily="2" charset="2"/>
              <a:buChar char="Ø"/>
            </a:pPr>
            <a:endParaRPr lang="en-US" b="1" dirty="0">
              <a:solidFill>
                <a:srgbClr val="7030A0"/>
              </a:solidFill>
            </a:endParaRPr>
          </a:p>
        </p:txBody>
      </p:sp>
    </p:spTree>
    <p:extLst>
      <p:ext uri="{BB962C8B-B14F-4D97-AF65-F5344CB8AC3E}">
        <p14:creationId xmlns:p14="http://schemas.microsoft.com/office/powerpoint/2010/main" val="2970675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790688" cy="6629400"/>
          </a:xfrm>
        </p:spPr>
        <p:txBody>
          <a:bodyPr>
            <a:normAutofit/>
          </a:bodyPr>
          <a:lstStyle/>
          <a:p>
            <a:pPr algn="just" rtl="0"/>
            <a:r>
              <a:rPr lang="en-US" dirty="0"/>
              <a:t>Good results can be obtained by putting some pond water in a Petri dish and floating on it a few sesame seeds that have been heated until they have popped. </a:t>
            </a:r>
          </a:p>
          <a:p>
            <a:pPr marL="82296" indent="0" algn="just" rtl="0">
              <a:buNone/>
            </a:pPr>
            <a:endParaRPr lang="en-US" dirty="0"/>
          </a:p>
          <a:p>
            <a:pPr algn="just" rtl="0"/>
            <a:r>
              <a:rPr lang="en-US" dirty="0"/>
              <a:t>Within three or four days the seeds will be covered with </a:t>
            </a:r>
            <a:r>
              <a:rPr lang="en-US" dirty="0" err="1"/>
              <a:t>oomycetes</a:t>
            </a:r>
            <a:r>
              <a:rPr lang="en-US" dirty="0"/>
              <a:t> producing zoospores. Dead files, pollen, bits of apple or carrot, cellophane and other materials are also productive baits. </a:t>
            </a:r>
          </a:p>
        </p:txBody>
      </p:sp>
    </p:spTree>
    <p:extLst>
      <p:ext uri="{BB962C8B-B14F-4D97-AF65-F5344CB8AC3E}">
        <p14:creationId xmlns:p14="http://schemas.microsoft.com/office/powerpoint/2010/main" val="36445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790688" cy="6477000"/>
          </a:xfrm>
        </p:spPr>
        <p:txBody>
          <a:bodyPr>
            <a:normAutofit lnSpcReduction="10000"/>
          </a:bodyPr>
          <a:lstStyle/>
          <a:p>
            <a:pPr algn="just" rtl="0"/>
            <a:r>
              <a:rPr lang="en-US" dirty="0"/>
              <a:t>Different marine habitats support very difficult fungal communities.</a:t>
            </a:r>
          </a:p>
          <a:p>
            <a:pPr marL="82296" indent="0" algn="just" rtl="0">
              <a:buNone/>
            </a:pPr>
            <a:endParaRPr lang="en-US" dirty="0"/>
          </a:p>
          <a:p>
            <a:pPr algn="just" rtl="0"/>
            <a:r>
              <a:rPr lang="en-US" dirty="0"/>
              <a:t>Fungi can be found in niches ranging from ocean depths and coastal waters to mangrove swamps and estuaries with low salinity levels.</a:t>
            </a:r>
          </a:p>
          <a:p>
            <a:pPr marL="82296" indent="0" algn="just" rtl="0">
              <a:buNone/>
            </a:pPr>
            <a:endParaRPr lang="en-US" dirty="0"/>
          </a:p>
          <a:p>
            <a:pPr algn="just" rtl="0">
              <a:buFont typeface="Wingdings" panose="05000000000000000000" pitchFamily="2" charset="2"/>
              <a:buChar char="Ø"/>
            </a:pPr>
            <a:r>
              <a:rPr lang="en-US" b="1" u="sng" dirty="0">
                <a:solidFill>
                  <a:srgbClr val="FF0000"/>
                </a:solidFill>
              </a:rPr>
              <a:t>Nutrition:</a:t>
            </a:r>
          </a:p>
          <a:p>
            <a:pPr algn="just" rtl="0"/>
            <a:r>
              <a:rPr lang="en-US" dirty="0"/>
              <a:t>Marine fungi can be </a:t>
            </a:r>
            <a:r>
              <a:rPr lang="en-US" dirty="0" err="1"/>
              <a:t>saprobic</a:t>
            </a:r>
            <a:r>
              <a:rPr lang="en-US" dirty="0"/>
              <a:t> or parasitic on animals, </a:t>
            </a:r>
            <a:r>
              <a:rPr lang="en-US" dirty="0" err="1"/>
              <a:t>saprobic</a:t>
            </a:r>
            <a:r>
              <a:rPr lang="en-US" dirty="0"/>
              <a:t> or parasitic on algae, </a:t>
            </a:r>
            <a:r>
              <a:rPr lang="en-US" dirty="0" err="1"/>
              <a:t>saprobic</a:t>
            </a:r>
            <a:r>
              <a:rPr lang="en-US" dirty="0"/>
              <a:t> on plants and </a:t>
            </a:r>
            <a:r>
              <a:rPr lang="en-US" dirty="0" err="1"/>
              <a:t>saprobic</a:t>
            </a:r>
            <a:r>
              <a:rPr lang="en-US" dirty="0"/>
              <a:t> on dead wood.</a:t>
            </a:r>
          </a:p>
        </p:txBody>
      </p:sp>
    </p:spTree>
    <p:extLst>
      <p:ext uri="{BB962C8B-B14F-4D97-AF65-F5344CB8AC3E}">
        <p14:creationId xmlns:p14="http://schemas.microsoft.com/office/powerpoint/2010/main" val="333288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7790688" cy="457200"/>
          </a:xfrm>
        </p:spPr>
        <p:txBody>
          <a:bodyPr>
            <a:noAutofit/>
          </a:bodyPr>
          <a:lstStyle/>
          <a:p>
            <a:pPr algn="ctr"/>
            <a:r>
              <a:rPr lang="en-US" sz="2700" b="1" dirty="0">
                <a:solidFill>
                  <a:srgbClr val="FF0000"/>
                </a:solidFill>
              </a:rPr>
              <a:t>Factors influencing the location of marine fungi</a:t>
            </a:r>
          </a:p>
        </p:txBody>
      </p:sp>
      <p:sp>
        <p:nvSpPr>
          <p:cNvPr id="3" name="Content Placeholder 2"/>
          <p:cNvSpPr>
            <a:spLocks noGrp="1"/>
          </p:cNvSpPr>
          <p:nvPr>
            <p:ph idx="1"/>
          </p:nvPr>
        </p:nvSpPr>
        <p:spPr>
          <a:xfrm>
            <a:off x="1143000" y="533400"/>
            <a:ext cx="7790688" cy="6096000"/>
          </a:xfrm>
        </p:spPr>
        <p:txBody>
          <a:bodyPr>
            <a:normAutofit/>
          </a:bodyPr>
          <a:lstStyle/>
          <a:p>
            <a:pPr marL="82296" indent="0" algn="just" rtl="0">
              <a:buNone/>
            </a:pPr>
            <a:r>
              <a:rPr lang="en-US" sz="3600" dirty="0"/>
              <a:t>1- Water Temperature</a:t>
            </a:r>
          </a:p>
          <a:p>
            <a:pPr marL="82296" indent="0" algn="just" rtl="0">
              <a:buNone/>
            </a:pPr>
            <a:r>
              <a:rPr lang="en-US" sz="3600" dirty="0"/>
              <a:t>2- Salinity</a:t>
            </a:r>
          </a:p>
          <a:p>
            <a:pPr marL="82296" indent="0" algn="just" rtl="0">
              <a:buNone/>
            </a:pPr>
            <a:r>
              <a:rPr lang="en-US" sz="3600" dirty="0"/>
              <a:t>3- Water movement</a:t>
            </a:r>
          </a:p>
          <a:p>
            <a:pPr marL="82296" indent="0" algn="just" rtl="0">
              <a:buNone/>
            </a:pPr>
            <a:r>
              <a:rPr lang="en-US" sz="3600" dirty="0"/>
              <a:t>4- The presence of:</a:t>
            </a:r>
          </a:p>
          <a:p>
            <a:pPr marL="82296" indent="0" algn="just" rtl="0">
              <a:buNone/>
            </a:pPr>
            <a:r>
              <a:rPr lang="en-US" sz="3600" dirty="0"/>
              <a:t>A- Suitable substrates for colonization.</a:t>
            </a:r>
          </a:p>
          <a:p>
            <a:pPr marL="82296" indent="0" algn="just" rtl="0">
              <a:buNone/>
            </a:pPr>
            <a:r>
              <a:rPr lang="en-US" sz="3600" dirty="0"/>
              <a:t>B- Interspecific competition.</a:t>
            </a:r>
          </a:p>
          <a:p>
            <a:pPr marL="82296" indent="0" algn="just" rtl="0">
              <a:buNone/>
            </a:pPr>
            <a:r>
              <a:rPr lang="en-US" sz="3600" dirty="0"/>
              <a:t>C- Pollution.</a:t>
            </a:r>
          </a:p>
          <a:p>
            <a:pPr marL="82296" indent="0" algn="just" rtl="0">
              <a:buNone/>
            </a:pPr>
            <a:r>
              <a:rPr lang="en-US" sz="3600" dirty="0"/>
              <a:t>5- The oxygen content of the water.</a:t>
            </a:r>
          </a:p>
          <a:p>
            <a:pPr marL="82296" indent="0" algn="just" rtl="0">
              <a:buNone/>
            </a:pPr>
            <a:endParaRPr lang="en-US" sz="3600" dirty="0"/>
          </a:p>
        </p:txBody>
      </p:sp>
    </p:spTree>
    <p:extLst>
      <p:ext uri="{BB962C8B-B14F-4D97-AF65-F5344CB8AC3E}">
        <p14:creationId xmlns:p14="http://schemas.microsoft.com/office/powerpoint/2010/main" val="2551103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52400"/>
            <a:ext cx="7714488" cy="6477000"/>
          </a:xfrm>
        </p:spPr>
        <p:txBody>
          <a:bodyPr/>
          <a:lstStyle/>
          <a:p>
            <a:pPr algn="just" rtl="0"/>
            <a:r>
              <a:rPr lang="en-US" dirty="0"/>
              <a:t>Some marine fungi which have ventured into the sea from terrestrial habitats include species that:</a:t>
            </a:r>
          </a:p>
          <a:p>
            <a:pPr marL="82296" indent="0" algn="just" rtl="0">
              <a:buNone/>
            </a:pPr>
            <a:endParaRPr lang="en-US" dirty="0"/>
          </a:p>
          <a:p>
            <a:pPr marL="82296" indent="0" algn="just" rtl="0">
              <a:buNone/>
            </a:pPr>
            <a:r>
              <a:rPr lang="en-US" dirty="0"/>
              <a:t>1- Burrow into sand grains, living in the pores.</a:t>
            </a:r>
          </a:p>
          <a:p>
            <a:pPr marL="82296" indent="0" algn="just" rtl="0">
              <a:buNone/>
            </a:pPr>
            <a:endParaRPr lang="en-US" dirty="0"/>
          </a:p>
          <a:p>
            <a:pPr marL="82296" indent="0" algn="just" rtl="0">
              <a:buNone/>
            </a:pPr>
            <a:r>
              <a:rPr lang="en-US" dirty="0"/>
              <a:t>2- Other live inside stony corals and may become pathogenic if the coral is stressed by rising sea temperatures.</a:t>
            </a:r>
          </a:p>
        </p:txBody>
      </p:sp>
    </p:spTree>
    <p:extLst>
      <p:ext uri="{BB962C8B-B14F-4D97-AF65-F5344CB8AC3E}">
        <p14:creationId xmlns:p14="http://schemas.microsoft.com/office/powerpoint/2010/main" val="284488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22238"/>
            <a:ext cx="7498080" cy="563562"/>
          </a:xfrm>
        </p:spPr>
        <p:txBody>
          <a:bodyPr>
            <a:normAutofit fontScale="90000"/>
          </a:bodyPr>
          <a:lstStyle/>
          <a:p>
            <a:pPr algn="ctr"/>
            <a:r>
              <a:rPr lang="en-US" b="1" dirty="0">
                <a:solidFill>
                  <a:srgbClr val="FF0000"/>
                </a:solidFill>
              </a:rPr>
              <a:t>Types of Marine Fungi</a:t>
            </a:r>
          </a:p>
        </p:txBody>
      </p:sp>
      <p:sp>
        <p:nvSpPr>
          <p:cNvPr id="5" name="Rectangle 4"/>
          <p:cNvSpPr/>
          <p:nvPr/>
        </p:nvSpPr>
        <p:spPr>
          <a:xfrm>
            <a:off x="1066800" y="914400"/>
            <a:ext cx="7802880" cy="3170099"/>
          </a:xfrm>
          <a:prstGeom prst="rect">
            <a:avLst/>
          </a:prstGeom>
        </p:spPr>
        <p:txBody>
          <a:bodyPr wrap="square">
            <a:spAutoFit/>
          </a:bodyPr>
          <a:lstStyle/>
          <a:p>
            <a:pPr marL="285750" indent="-285750" algn="just" rtl="0">
              <a:buFont typeface="Arial" panose="020B0604020202020204" pitchFamily="34" charset="0"/>
              <a:buChar char="•"/>
            </a:pPr>
            <a:r>
              <a:rPr lang="en-US" sz="4000" dirty="0"/>
              <a:t>About 444 species of marine fungi have been described, including  ten species of </a:t>
            </a:r>
            <a:r>
              <a:rPr lang="en-US" sz="4000" dirty="0">
                <a:hlinkClick r:id="rId2" action="ppaction://hlinkfile" tooltip="Basidiomycota"/>
              </a:rPr>
              <a:t>basidiomycetes</a:t>
            </a:r>
            <a:r>
              <a:rPr lang="en-US" sz="4000" dirty="0"/>
              <a:t>, and 360 species of </a:t>
            </a:r>
            <a:r>
              <a:rPr lang="en-US" sz="4000" dirty="0">
                <a:hlinkClick r:id="rId3" action="ppaction://hlinkfile" tooltip="Ascomycota"/>
              </a:rPr>
              <a:t>ascomycetes</a:t>
            </a:r>
            <a:r>
              <a:rPr lang="en-US" sz="4000" dirty="0"/>
              <a:t>. </a:t>
            </a:r>
          </a:p>
          <a:p>
            <a:pPr algn="just" rtl="0"/>
            <a:endParaRPr lang="en-US" sz="4000" dirty="0"/>
          </a:p>
        </p:txBody>
      </p:sp>
    </p:spTree>
    <p:extLst>
      <p:ext uri="{BB962C8B-B14F-4D97-AF65-F5344CB8AC3E}">
        <p14:creationId xmlns:p14="http://schemas.microsoft.com/office/powerpoint/2010/main" val="3136850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563562"/>
          </a:xfrm>
        </p:spPr>
        <p:txBody>
          <a:bodyPr>
            <a:normAutofit fontScale="90000"/>
          </a:bodyPr>
          <a:lstStyle/>
          <a:p>
            <a:pPr algn="ctr"/>
            <a:r>
              <a:rPr lang="en-US" b="1" dirty="0">
                <a:solidFill>
                  <a:srgbClr val="FF0000"/>
                </a:solidFill>
              </a:rPr>
              <a:t>How fungi can be isolated</a:t>
            </a:r>
          </a:p>
        </p:txBody>
      </p:sp>
      <p:sp>
        <p:nvSpPr>
          <p:cNvPr id="3" name="Content Placeholder 2"/>
          <p:cNvSpPr>
            <a:spLocks noGrp="1"/>
          </p:cNvSpPr>
          <p:nvPr>
            <p:ph idx="1"/>
          </p:nvPr>
        </p:nvSpPr>
        <p:spPr>
          <a:xfrm>
            <a:off x="990600" y="609600"/>
            <a:ext cx="8153400" cy="6172200"/>
          </a:xfrm>
        </p:spPr>
        <p:txBody>
          <a:bodyPr>
            <a:noAutofit/>
          </a:bodyPr>
          <a:lstStyle/>
          <a:p>
            <a:pPr algn="just" rtl="0">
              <a:buFont typeface="Wingdings" panose="05000000000000000000" pitchFamily="2" charset="2"/>
              <a:buChar char="Ø"/>
            </a:pPr>
            <a:r>
              <a:rPr lang="fr-FR" sz="4000" b="1" dirty="0">
                <a:solidFill>
                  <a:srgbClr val="7030A0"/>
                </a:solidFill>
              </a:rPr>
              <a:t>Direct isolation techniques</a:t>
            </a:r>
          </a:p>
          <a:p>
            <a:pPr marL="82296" indent="0" algn="just" rtl="0">
              <a:buNone/>
            </a:pPr>
            <a:endParaRPr lang="fr-FR" sz="4000" b="1" dirty="0">
              <a:solidFill>
                <a:srgbClr val="7030A0"/>
              </a:solidFill>
            </a:endParaRPr>
          </a:p>
          <a:p>
            <a:pPr marL="82296" indent="0" algn="just" rtl="0">
              <a:buNone/>
            </a:pPr>
            <a:r>
              <a:rPr lang="fr-FR" sz="4000" b="1" u="sng" dirty="0">
                <a:solidFill>
                  <a:srgbClr val="C00000"/>
                </a:solidFill>
              </a:rPr>
              <a:t>1- Direct </a:t>
            </a:r>
            <a:r>
              <a:rPr lang="fr-FR" sz="4000" b="1" u="sng" dirty="0" err="1">
                <a:solidFill>
                  <a:srgbClr val="C00000"/>
                </a:solidFill>
              </a:rPr>
              <a:t>transfer</a:t>
            </a:r>
            <a:endParaRPr lang="fr-FR" sz="4000" b="1" u="sng" dirty="0">
              <a:solidFill>
                <a:srgbClr val="C00000"/>
              </a:solidFill>
            </a:endParaRPr>
          </a:p>
          <a:p>
            <a:pPr algn="just" rtl="0"/>
            <a:r>
              <a:rPr lang="en-US" sz="4000" dirty="0"/>
              <a:t>The term "direct is applied to techniques involving the simple transfer of a </a:t>
            </a:r>
            <a:r>
              <a:rPr lang="en-US" sz="4000" dirty="0" err="1"/>
              <a:t>mould</a:t>
            </a:r>
            <a:r>
              <a:rPr lang="en-US" sz="4000" dirty="0"/>
              <a:t> from its natural habitat to a pure culture situation in the laboratory.</a:t>
            </a:r>
          </a:p>
        </p:txBody>
      </p:sp>
    </p:spTree>
    <p:extLst>
      <p:ext uri="{BB962C8B-B14F-4D97-AF65-F5344CB8AC3E}">
        <p14:creationId xmlns:p14="http://schemas.microsoft.com/office/powerpoint/2010/main" val="399224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7943088" cy="6553200"/>
          </a:xfrm>
        </p:spPr>
        <p:txBody>
          <a:bodyPr>
            <a:normAutofit fontScale="92500" lnSpcReduction="10000"/>
          </a:bodyPr>
          <a:lstStyle/>
          <a:p>
            <a:pPr marL="82296" indent="0" algn="just" rtl="0">
              <a:buNone/>
            </a:pPr>
            <a:r>
              <a:rPr lang="en-US" b="1" u="sng" dirty="0">
                <a:solidFill>
                  <a:srgbClr val="C00000"/>
                </a:solidFill>
              </a:rPr>
              <a:t>2- Moist chambers</a:t>
            </a:r>
          </a:p>
          <a:p>
            <a:pPr algn="just" rtl="0"/>
            <a:r>
              <a:rPr lang="en-US" dirty="0"/>
              <a:t>Direct isolation of fungi is often more effective if the natural substrate has been kept moist for one to several weeks to allow </a:t>
            </a:r>
            <a:r>
              <a:rPr lang="en-US" dirty="0" err="1"/>
              <a:t>moulds</a:t>
            </a:r>
            <a:r>
              <a:rPr lang="en-US" dirty="0"/>
              <a:t> to grow and </a:t>
            </a:r>
            <a:r>
              <a:rPr lang="en-US" dirty="0" err="1"/>
              <a:t>sporulate</a:t>
            </a:r>
            <a:r>
              <a:rPr lang="en-US" dirty="0"/>
              <a:t>. The easiest method involves a container called a moist chamber.</a:t>
            </a:r>
          </a:p>
          <a:p>
            <a:pPr marL="82296" indent="0" algn="just" rtl="0">
              <a:buNone/>
            </a:pPr>
            <a:endParaRPr lang="en-US" dirty="0"/>
          </a:p>
          <a:p>
            <a:pPr algn="just" rtl="0"/>
            <a:r>
              <a:rPr lang="en-US" dirty="0"/>
              <a:t>Moist chambers can take any number of forms, but are basically containers holding a material such as cotton, paper, cloth, sterile sand or soil, or peat moss that can be kept moist for several weeks. The specimen is placed on top of the moist material and left until </a:t>
            </a:r>
            <a:r>
              <a:rPr lang="en-US" dirty="0" err="1"/>
              <a:t>moulds</a:t>
            </a:r>
            <a:r>
              <a:rPr lang="en-US" dirty="0"/>
              <a:t> begin to grow on it. </a:t>
            </a:r>
          </a:p>
        </p:txBody>
      </p:sp>
    </p:spTree>
    <p:extLst>
      <p:ext uri="{BB962C8B-B14F-4D97-AF65-F5344CB8AC3E}">
        <p14:creationId xmlns:p14="http://schemas.microsoft.com/office/powerpoint/2010/main" val="3179320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575" y="152400"/>
            <a:ext cx="7889113" cy="944562"/>
          </a:xfrm>
        </p:spPr>
        <p:txBody>
          <a:bodyPr>
            <a:noAutofit/>
          </a:bodyPr>
          <a:lstStyle/>
          <a:p>
            <a:r>
              <a:rPr lang="en-US" sz="3200" dirty="0">
                <a:solidFill>
                  <a:srgbClr val="FF0000"/>
                </a:solidFill>
              </a:rPr>
              <a:t>A moist chamber containing three pieces of dung</a:t>
            </a:r>
          </a:p>
        </p:txBody>
      </p:sp>
      <p:pic>
        <p:nvPicPr>
          <p:cNvPr id="1026" name="Picture 2" descr="http://website.nbm-mnb.ca/mycologywebpages/Moulds/Illustrations/Moist_chamb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575" y="1219200"/>
            <a:ext cx="8099425" cy="563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1405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790688" cy="6553200"/>
          </a:xfrm>
        </p:spPr>
        <p:txBody>
          <a:bodyPr>
            <a:normAutofit/>
          </a:bodyPr>
          <a:lstStyle/>
          <a:p>
            <a:pPr marL="82296" indent="0" algn="just" rtl="0">
              <a:buNone/>
            </a:pPr>
            <a:r>
              <a:rPr lang="en-US" b="1" u="sng" dirty="0">
                <a:solidFill>
                  <a:srgbClr val="C00000"/>
                </a:solidFill>
              </a:rPr>
              <a:t>3- Direct plating</a:t>
            </a:r>
          </a:p>
          <a:p>
            <a:pPr algn="just" rtl="0"/>
            <a:r>
              <a:rPr lang="en-US" dirty="0"/>
              <a:t>Often it is most convenient to place materials that are of interest directly on a nutrient agar medium. It is a simple technique, requiring the placing of small bits of the substance on the surface of the agar or the pouring of melted but cooled agar over the fragments. After a few days' incubation </a:t>
            </a:r>
            <a:r>
              <a:rPr lang="en-US" dirty="0" err="1"/>
              <a:t>mould</a:t>
            </a:r>
            <a:r>
              <a:rPr lang="en-US" dirty="0"/>
              <a:t> colonies appear on the surface, and can be transferred into pure culture.</a:t>
            </a:r>
          </a:p>
        </p:txBody>
      </p:sp>
    </p:spTree>
    <p:extLst>
      <p:ext uri="{BB962C8B-B14F-4D97-AF65-F5344CB8AC3E}">
        <p14:creationId xmlns:p14="http://schemas.microsoft.com/office/powerpoint/2010/main" val="27408533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1366</TotalTime>
  <Words>725</Words>
  <Application>Microsoft Office PowerPoint</Application>
  <PresentationFormat>On-screen Show (4:3)</PresentationFormat>
  <Paragraphs>58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Gill Sans MT</vt:lpstr>
      <vt:lpstr>Majalla UI</vt:lpstr>
      <vt:lpstr>Verdana</vt:lpstr>
      <vt:lpstr>Wingdings</vt:lpstr>
      <vt:lpstr>Wingdings 2</vt:lpstr>
      <vt:lpstr>Solstice</vt:lpstr>
      <vt:lpstr>Marine Fungi</vt:lpstr>
      <vt:lpstr>PowerPoint Presentation</vt:lpstr>
      <vt:lpstr>Factors influencing the location of marine fungi</vt:lpstr>
      <vt:lpstr>PowerPoint Presentation</vt:lpstr>
      <vt:lpstr>Types of Marine Fungi</vt:lpstr>
      <vt:lpstr>How fungi can be isolated</vt:lpstr>
      <vt:lpstr>PowerPoint Presentation</vt:lpstr>
      <vt:lpstr>A moist chamber containing three pieces of dung</vt:lpstr>
      <vt:lpstr>PowerPoint Presentation</vt:lpstr>
      <vt:lpstr>PowerPoint Presentation</vt:lpstr>
      <vt:lpstr>PowerPoint Presentation</vt:lpstr>
      <vt:lpstr>PowerPoint Presentation</vt:lpstr>
      <vt:lpstr>PowerPoint Presentation</vt:lpstr>
    </vt:vector>
  </TitlesOfParts>
  <Company>Microsoft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MICROBIOLOGY</dc:title>
  <dc:creator>Computec</dc:creator>
  <cp:lastModifiedBy>reham ahmad</cp:lastModifiedBy>
  <cp:revision>326</cp:revision>
  <dcterms:created xsi:type="dcterms:W3CDTF">2017-02-18T20:37:37Z</dcterms:created>
  <dcterms:modified xsi:type="dcterms:W3CDTF">2018-03-19T07:34:38Z</dcterms:modified>
</cp:coreProperties>
</file>