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0160000" cy="7620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33" autoAdjust="0"/>
    <p:restoredTop sz="92803" autoAdjust="0"/>
  </p:normalViewPr>
  <p:slideViewPr>
    <p:cSldViewPr>
      <p:cViewPr>
        <p:scale>
          <a:sx n="95" d="100"/>
          <a:sy n="95" d="100"/>
        </p:scale>
        <p:origin x="-19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E590B24B-17E0-4237-86B6-FC643BC953D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A79F0D7A-CBA2-4DC8-ADF1-837E5A999E9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C3EFDA2E-0FC6-4A8E-B67A-FC2028720D15}" type="datetimeFigureOut">
              <a:rPr lang="en-US"/>
              <a:pPr>
                <a:defRPr/>
              </a:pPr>
              <a:t>3/22/2020</a:t>
            </a:fld>
            <a:endParaRPr lang="en-US"/>
          </a:p>
        </p:txBody>
      </p:sp>
      <p:sp>
        <p:nvSpPr>
          <p:cNvPr id="4" name="Slide Image Placeholder 3">
            <a:extLst>
              <a:ext uri="{FF2B5EF4-FFF2-40B4-BE49-F238E27FC236}">
                <a16:creationId xmlns:a16="http://schemas.microsoft.com/office/drawing/2014/main" xmlns="" id="{15AB224B-D0ED-4B7D-9534-E377FB36513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9A289FC5-90BD-4727-A4A0-248EF789A9C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5538B134-16A8-42C0-AEE6-2AB91037118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97289A77-6194-4468-8376-63ACEBC8687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AB8DBFB-6098-4004-8C60-CD0EF60BFE7E}" type="slidenum">
              <a:rPr lang="en-US" altLang="en-US"/>
              <a:pPr/>
              <a:t>‹#›</a:t>
            </a:fld>
            <a:endParaRPr lang="en-US" altLang="en-US"/>
          </a:p>
        </p:txBody>
      </p:sp>
    </p:spTree>
    <p:extLst>
      <p:ext uri="{BB962C8B-B14F-4D97-AF65-F5344CB8AC3E}">
        <p14:creationId xmlns:p14="http://schemas.microsoft.com/office/powerpoint/2010/main" val="36821847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FCAD8A5-74D4-4DDB-9D3C-E8B2A8576AB9}" type="slidenum">
              <a:rPr lang="en-US" altLang="en-US">
                <a:latin typeface="Times New Roman" pitchFamily="18" charset="0"/>
              </a:rPr>
              <a:pPr/>
              <a:t>1</a:t>
            </a:fld>
            <a:endParaRPr lang="en-US" altLang="en-US">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3F7A3AC-37BA-4499-B47F-22AB2FA37DBE}" type="slidenum">
              <a:rPr lang="en-US" altLang="en-US" sz="1200"/>
              <a:pPr/>
              <a:t>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843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AC9A25C-2949-48F0-A9CA-99CD8E361E19}" type="slidenum">
              <a:rPr lang="en-US" altLang="en-US" sz="1200"/>
              <a:pPr/>
              <a:t>13</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6963"/>
            <a:ext cx="8636000" cy="1633537"/>
          </a:xfrm>
        </p:spPr>
        <p:txBody>
          <a:bodyPr/>
          <a:lstStyle/>
          <a:p>
            <a:r>
              <a:rPr lang="en-US"/>
              <a:t>Click to edit Master title style</a:t>
            </a:r>
          </a:p>
        </p:txBody>
      </p:sp>
      <p:sp>
        <p:nvSpPr>
          <p:cNvPr id="3" name="Subtitle 2"/>
          <p:cNvSpPr>
            <a:spLocks noGrp="1"/>
          </p:cNvSpPr>
          <p:nvPr>
            <p:ph type="subTitle" idx="1"/>
          </p:nvPr>
        </p:nvSpPr>
        <p:spPr>
          <a:xfrm>
            <a:off x="1524000" y="4318000"/>
            <a:ext cx="7112000" cy="19478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7E08044F-E5B6-48F0-B3EC-550B196D5107}" type="slidenum">
              <a:rPr lang="en-US" altLang="en-US"/>
              <a:pPr/>
              <a:t>‹#›</a:t>
            </a:fld>
            <a:endParaRPr lang="en-US" altLang="en-US"/>
          </a:p>
        </p:txBody>
      </p:sp>
    </p:spTree>
    <p:extLst>
      <p:ext uri="{BB962C8B-B14F-4D97-AF65-F5344CB8AC3E}">
        <p14:creationId xmlns:p14="http://schemas.microsoft.com/office/powerpoint/2010/main" val="3538986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A7DC41B6-39FE-4073-911A-DA8D2F13ADDE}" type="slidenum">
              <a:rPr lang="en-US" altLang="en-US"/>
              <a:pPr/>
              <a:t>‹#›</a:t>
            </a:fld>
            <a:endParaRPr lang="en-US" altLang="en-US"/>
          </a:p>
        </p:txBody>
      </p:sp>
    </p:spTree>
    <p:extLst>
      <p:ext uri="{BB962C8B-B14F-4D97-AF65-F5344CB8AC3E}">
        <p14:creationId xmlns:p14="http://schemas.microsoft.com/office/powerpoint/2010/main" val="324924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676275"/>
            <a:ext cx="2159000" cy="60975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76275"/>
            <a:ext cx="6324600" cy="6097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7A163B55-EDF6-4E30-879E-EE61D3BCB853}" type="slidenum">
              <a:rPr lang="en-US" altLang="en-US"/>
              <a:pPr/>
              <a:t>‹#›</a:t>
            </a:fld>
            <a:endParaRPr lang="en-US" altLang="en-US"/>
          </a:p>
        </p:txBody>
      </p:sp>
    </p:spTree>
    <p:extLst>
      <p:ext uri="{BB962C8B-B14F-4D97-AF65-F5344CB8AC3E}">
        <p14:creationId xmlns:p14="http://schemas.microsoft.com/office/powerpoint/2010/main" val="119303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9CC6FE30-F690-4681-8809-0B60EC3E137E}" type="slidenum">
              <a:rPr lang="en-US" altLang="en-US"/>
              <a:pPr/>
              <a:t>‹#›</a:t>
            </a:fld>
            <a:endParaRPr lang="en-US" altLang="en-US"/>
          </a:p>
        </p:txBody>
      </p:sp>
    </p:spTree>
    <p:extLst>
      <p:ext uri="{BB962C8B-B14F-4D97-AF65-F5344CB8AC3E}">
        <p14:creationId xmlns:p14="http://schemas.microsoft.com/office/powerpoint/2010/main" val="189275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3275" y="4895850"/>
            <a:ext cx="8636000" cy="15144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03275" y="3228975"/>
            <a:ext cx="8636000" cy="1666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2DC37722-9745-4972-A34A-0EDDE135B4F7}" type="slidenum">
              <a:rPr lang="en-US" altLang="en-US"/>
              <a:pPr/>
              <a:t>‹#›</a:t>
            </a:fld>
            <a:endParaRPr lang="en-US" altLang="en-US"/>
          </a:p>
        </p:txBody>
      </p:sp>
    </p:spTree>
    <p:extLst>
      <p:ext uri="{BB962C8B-B14F-4D97-AF65-F5344CB8AC3E}">
        <p14:creationId xmlns:p14="http://schemas.microsoft.com/office/powerpoint/2010/main" val="2798337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562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2B2D79A9-5AE5-4A81-BA04-F295B5EC87B2}" type="slidenum">
              <a:rPr lang="en-US" altLang="en-US"/>
              <a:pPr/>
              <a:t>‹#›</a:t>
            </a:fld>
            <a:endParaRPr lang="en-US" altLang="en-US"/>
          </a:p>
        </p:txBody>
      </p:sp>
    </p:spTree>
    <p:extLst>
      <p:ext uri="{BB962C8B-B14F-4D97-AF65-F5344CB8AC3E}">
        <p14:creationId xmlns:p14="http://schemas.microsoft.com/office/powerpoint/2010/main" val="2946599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9144000" cy="1270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8000" y="1704975"/>
            <a:ext cx="4489450"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8000" y="2416175"/>
            <a:ext cx="4489450"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0963" y="1704975"/>
            <a:ext cx="4491037"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60963" y="2416175"/>
            <a:ext cx="4491037"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B276FB3E-FD54-42A7-8651-AACADBEA8F91}" type="slidenum">
              <a:rPr lang="en-US" altLang="en-US"/>
              <a:pPr/>
              <a:t>‹#›</a:t>
            </a:fld>
            <a:endParaRPr lang="en-US" altLang="en-US"/>
          </a:p>
        </p:txBody>
      </p:sp>
    </p:spTree>
    <p:extLst>
      <p:ext uri="{BB962C8B-B14F-4D97-AF65-F5344CB8AC3E}">
        <p14:creationId xmlns:p14="http://schemas.microsoft.com/office/powerpoint/2010/main" val="2214359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561C4610-8644-4B02-957D-606555325CEC}" type="slidenum">
              <a:rPr lang="en-US" altLang="en-US"/>
              <a:pPr/>
              <a:t>‹#›</a:t>
            </a:fld>
            <a:endParaRPr lang="en-US" altLang="en-US"/>
          </a:p>
        </p:txBody>
      </p:sp>
    </p:spTree>
    <p:extLst>
      <p:ext uri="{BB962C8B-B14F-4D97-AF65-F5344CB8AC3E}">
        <p14:creationId xmlns:p14="http://schemas.microsoft.com/office/powerpoint/2010/main" val="2309756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9B5C4DC0-EBBE-4500-B468-E8C9DEC1F42D}" type="slidenum">
              <a:rPr lang="en-US" altLang="en-US"/>
              <a:pPr/>
              <a:t>‹#›</a:t>
            </a:fld>
            <a:endParaRPr lang="en-US" altLang="en-US"/>
          </a:p>
        </p:txBody>
      </p:sp>
    </p:spTree>
    <p:extLst>
      <p:ext uri="{BB962C8B-B14F-4D97-AF65-F5344CB8AC3E}">
        <p14:creationId xmlns:p14="http://schemas.microsoft.com/office/powerpoint/2010/main" val="303962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3343275" cy="12906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71925" y="303213"/>
            <a:ext cx="5680075" cy="65039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8000" y="1593850"/>
            <a:ext cx="3343275" cy="5213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79A0BF4D-1B07-4893-99B4-F76277E6F63B}" type="slidenum">
              <a:rPr lang="en-US" altLang="en-US"/>
              <a:pPr/>
              <a:t>‹#›</a:t>
            </a:fld>
            <a:endParaRPr lang="en-US" altLang="en-US"/>
          </a:p>
        </p:txBody>
      </p:sp>
    </p:spTree>
    <p:extLst>
      <p:ext uri="{BB962C8B-B14F-4D97-AF65-F5344CB8AC3E}">
        <p14:creationId xmlns:p14="http://schemas.microsoft.com/office/powerpoint/2010/main" val="917366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0725" y="5334000"/>
            <a:ext cx="6096000" cy="6302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90725" y="681038"/>
            <a:ext cx="60960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90725" y="5964238"/>
            <a:ext cx="6096000"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E38EB500-55B2-4EE3-A53F-DEC8911621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39C2DD2-76A6-42A3-8009-5A1E49B4DD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12"/>
          </p:nvPr>
        </p:nvSpPr>
        <p:spPr>
          <a:ln/>
        </p:spPr>
        <p:txBody>
          <a:bodyPr/>
          <a:lstStyle>
            <a:lvl1pPr>
              <a:defRPr/>
            </a:lvl1pPr>
          </a:lstStyle>
          <a:p>
            <a:fld id="{6C40A618-854C-45A1-AF7C-9240382F7E29}" type="slidenum">
              <a:rPr lang="en-US" altLang="en-US"/>
              <a:pPr/>
              <a:t>‹#›</a:t>
            </a:fld>
            <a:endParaRPr lang="en-US" altLang="en-US"/>
          </a:p>
        </p:txBody>
      </p:sp>
    </p:spTree>
    <p:extLst>
      <p:ext uri="{BB962C8B-B14F-4D97-AF65-F5344CB8AC3E}">
        <p14:creationId xmlns:p14="http://schemas.microsoft.com/office/powerpoint/2010/main" val="1066717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76275"/>
            <a:ext cx="86360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62000" y="2200275"/>
            <a:ext cx="8636000" cy="457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a:extLst>
              <a:ext uri="{FF2B5EF4-FFF2-40B4-BE49-F238E27FC236}">
                <a16:creationId xmlns:a16="http://schemas.microsoft.com/office/drawing/2014/main" xmlns="" id="{E38EB500-55B2-4EE3-A53F-DEC891162131}"/>
              </a:ext>
            </a:extLst>
          </p:cNvPr>
          <p:cNvSpPr>
            <a:spLocks noGrp="1" noChangeArrowheads="1"/>
          </p:cNvSpPr>
          <p:nvPr>
            <p:ph type="dt" sz="half" idx="2"/>
          </p:nvPr>
        </p:nvSpPr>
        <p:spPr bwMode="auto">
          <a:xfrm>
            <a:off x="762000" y="6942138"/>
            <a:ext cx="2117725"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a:extLst>
              <a:ext uri="{FF2B5EF4-FFF2-40B4-BE49-F238E27FC236}">
                <a16:creationId xmlns:a16="http://schemas.microsoft.com/office/drawing/2014/main" xmlns="" id="{539C2DD2-76A6-42A3-8009-5A1E49B4DD01}"/>
              </a:ext>
            </a:extLst>
          </p:cNvPr>
          <p:cNvSpPr>
            <a:spLocks noGrp="1" noChangeArrowheads="1"/>
          </p:cNvSpPr>
          <p:nvPr>
            <p:ph type="ftr" sz="quarter" idx="3"/>
          </p:nvPr>
        </p:nvSpPr>
        <p:spPr bwMode="auto">
          <a:xfrm>
            <a:off x="3470275" y="6942138"/>
            <a:ext cx="3219450"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a:extLst>
              <a:ext uri="{FF2B5EF4-FFF2-40B4-BE49-F238E27FC236}">
                <a16:creationId xmlns:a16="http://schemas.microsoft.com/office/drawing/2014/main" xmlns="" id="{0A1B71BC-ECF8-4A1B-BE6F-7B845BC8F08A}"/>
              </a:ext>
            </a:extLst>
          </p:cNvPr>
          <p:cNvSpPr>
            <a:spLocks noGrp="1" noChangeArrowheads="1"/>
          </p:cNvSpPr>
          <p:nvPr>
            <p:ph type="sldNum" sz="quarter" idx="4"/>
          </p:nvPr>
        </p:nvSpPr>
        <p:spPr bwMode="auto">
          <a:xfrm>
            <a:off x="7280275" y="6942138"/>
            <a:ext cx="2119313"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889BD2BB-2151-4385-8827-5F22E4911AC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File:Microcystin-LR-AAs.pn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534988" y="3638550"/>
            <a:ext cx="8821737" cy="1846263"/>
          </a:xfrm>
        </p:spPr>
        <p:txBody>
          <a:bodyPr lIns="0" tIns="0" rIns="0" bIns="0"/>
          <a:lstStyle/>
          <a:p>
            <a:pPr algn="r" eaLnBrk="1" hangingPunct="1">
              <a:lnSpc>
                <a:spcPct val="95000"/>
              </a:lnSpc>
              <a:spcBef>
                <a:spcPct val="0"/>
              </a:spcBef>
            </a:pPr>
            <a:r>
              <a:rPr lang="en-US" altLang="en-US" sz="2900" smtClean="0">
                <a:solidFill>
                  <a:srgbClr val="FFFFFF"/>
                </a:solidFill>
                <a:latin typeface="Arial" charset="0"/>
              </a:rPr>
              <a:t>Christine Trinh</a:t>
            </a:r>
          </a:p>
        </p:txBody>
      </p:sp>
      <p:sp>
        <p:nvSpPr>
          <p:cNvPr id="3075" name="Text Box 4"/>
          <p:cNvSpPr txBox="1">
            <a:spLocks noChangeArrowheads="1"/>
          </p:cNvSpPr>
          <p:nvPr/>
        </p:nvSpPr>
        <p:spPr bwMode="auto">
          <a:xfrm>
            <a:off x="660400" y="2586038"/>
            <a:ext cx="8915400"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algn="ctr" eaLnBrk="1" hangingPunct="1">
              <a:lnSpc>
                <a:spcPct val="95000"/>
              </a:lnSpc>
            </a:pPr>
            <a:r>
              <a:rPr lang="en-US" altLang="en-US" sz="11500">
                <a:solidFill>
                  <a:srgbClr val="FF0000"/>
                </a:solidFill>
                <a:latin typeface="Georgia" pitchFamily="18" charset="0"/>
              </a:rPr>
              <a:t>Algal Blooms and its toxins</a:t>
            </a:r>
            <a:endParaRPr lang="en-US" altLang="en-US" sz="1150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noChangeArrowheads="1"/>
          </p:cNvSpPr>
          <p:nvPr>
            <p:ph idx="1"/>
          </p:nvPr>
        </p:nvSpPr>
        <p:spPr>
          <a:xfrm>
            <a:off x="203200" y="1143000"/>
            <a:ext cx="9753600" cy="6324600"/>
          </a:xfrm>
        </p:spPr>
        <p:txBody>
          <a:bodyPr/>
          <a:lstStyle/>
          <a:p>
            <a:pPr algn="just"/>
            <a:r>
              <a:rPr lang="en-US" altLang="en-US" smtClean="0"/>
              <a:t>Toxins from algae can accumulate in the guts and in the muscle of fish.</a:t>
            </a:r>
          </a:p>
          <a:p>
            <a:pPr algn="just"/>
            <a:r>
              <a:rPr lang="en-US" altLang="en-US" smtClean="0"/>
              <a:t>Levels in fish depend upon the severity of the bloom in the area where the fish are caught.</a:t>
            </a:r>
          </a:p>
          <a:p>
            <a:pPr algn="just"/>
            <a:r>
              <a:rPr lang="en-US" altLang="en-US" smtClean="0"/>
              <a:t>In general, fish that are caught in areas of a water body where major blue-green algae blooms occur may be safe to eat, as long as the guts of the fish are discarded.</a:t>
            </a:r>
          </a:p>
          <a:p>
            <a:pPr algn="just"/>
            <a:r>
              <a:rPr lang="en-US" altLang="en-US" smtClean="0"/>
              <a:t>However, there is some uncertainty about the levels of algal toxins that can accumulate in muscle, so anglers may want to wait a week or two after algal blooms are over before eating fish from waters where a bloom is occurring.</a:t>
            </a:r>
          </a:p>
        </p:txBody>
      </p:sp>
      <p:sp>
        <p:nvSpPr>
          <p:cNvPr id="14339" name="Title 1"/>
          <p:cNvSpPr>
            <a:spLocks noGrp="1" noChangeArrowheads="1"/>
          </p:cNvSpPr>
          <p:nvPr>
            <p:ph type="title"/>
          </p:nvPr>
        </p:nvSpPr>
        <p:spPr>
          <a:xfrm>
            <a:off x="25400" y="-9525"/>
            <a:ext cx="9931400" cy="1152525"/>
          </a:xfrm>
        </p:spPr>
        <p:txBody>
          <a:bodyPr/>
          <a:lstStyle/>
          <a:p>
            <a:pPr marL="571500" indent="-571500" algn="just">
              <a:buFont typeface="Wingdings" pitchFamily="2" charset="2"/>
              <a:buChar char="Ø"/>
            </a:pPr>
            <a:r>
              <a:rPr lang="en-US" altLang="en-US" sz="3600" b="1" u="sng" smtClean="0">
                <a:solidFill>
                  <a:srgbClr val="C00000"/>
                </a:solidFill>
              </a:rPr>
              <a:t>Can I eat fish caught in water with high amounts of blue-green algae or algal toxins?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noChangeArrowheads="1"/>
          </p:cNvSpPr>
          <p:nvPr>
            <p:ph idx="1"/>
          </p:nvPr>
        </p:nvSpPr>
        <p:spPr>
          <a:xfrm>
            <a:off x="25400" y="990600"/>
            <a:ext cx="10134600" cy="6629400"/>
          </a:xfrm>
        </p:spPr>
        <p:txBody>
          <a:bodyPr/>
          <a:lstStyle/>
          <a:p>
            <a:pPr marL="0" indent="0" algn="just">
              <a:buFontTx/>
              <a:buNone/>
            </a:pPr>
            <a:r>
              <a:rPr lang="en-US" altLang="en-US" smtClean="0"/>
              <a:t>1- Never drink untreated surface water, whether or not algae blooms are present. </a:t>
            </a:r>
            <a:r>
              <a:rPr lang="en-US" altLang="en-US" b="1" u="sng" smtClean="0">
                <a:solidFill>
                  <a:srgbClr val="FF0000"/>
                </a:solidFill>
              </a:rPr>
              <a:t>For example: </a:t>
            </a:r>
            <a:r>
              <a:rPr lang="en-US" altLang="en-US" smtClean="0"/>
              <a:t>Water from lakes, rivers or streams may contain other bacteria, parasites or viruses as well as algal toxins that all caused illness if consumed.</a:t>
            </a:r>
          </a:p>
          <a:p>
            <a:pPr marL="0" indent="0" algn="just">
              <a:buFontTx/>
              <a:buNone/>
            </a:pPr>
            <a:endParaRPr lang="en-US" altLang="en-US" smtClean="0"/>
          </a:p>
          <a:p>
            <a:pPr marL="0" indent="0" algn="just">
              <a:buFontTx/>
              <a:buNone/>
            </a:pPr>
            <a:r>
              <a:rPr lang="en-US" altLang="en-US" smtClean="0"/>
              <a:t>2- People should avoid contact with water that is discolored or has scum on the surface and restrict the access of their pets and livestock to this water. This includes swimming, water skiing, tubing, boating … etc.</a:t>
            </a:r>
          </a:p>
          <a:p>
            <a:pPr marL="0" indent="0" algn="just">
              <a:buFontTx/>
              <a:buNone/>
            </a:pPr>
            <a:endParaRPr lang="en-US" altLang="en-US" smtClean="0"/>
          </a:p>
          <a:p>
            <a:pPr marL="0" indent="0" algn="just">
              <a:buFontTx/>
              <a:buNone/>
            </a:pPr>
            <a:r>
              <a:rPr lang="en-US" altLang="en-US" smtClean="0"/>
              <a:t>3- If contact does occur, wash with soap and water or rinse thoroughly with clean water to remove algae.</a:t>
            </a:r>
          </a:p>
          <a:p>
            <a:pPr marL="0" indent="0" algn="just">
              <a:buFontTx/>
              <a:buNone/>
            </a:pPr>
            <a:endParaRPr lang="en-US" altLang="en-US" smtClean="0"/>
          </a:p>
        </p:txBody>
      </p:sp>
      <p:sp>
        <p:nvSpPr>
          <p:cNvPr id="15363" name="Title 1"/>
          <p:cNvSpPr>
            <a:spLocks noGrp="1" noChangeArrowheads="1"/>
          </p:cNvSpPr>
          <p:nvPr>
            <p:ph type="title"/>
          </p:nvPr>
        </p:nvSpPr>
        <p:spPr>
          <a:xfrm>
            <a:off x="25400" y="-9525"/>
            <a:ext cx="9931400" cy="923925"/>
          </a:xfrm>
        </p:spPr>
        <p:txBody>
          <a:bodyPr/>
          <a:lstStyle/>
          <a:p>
            <a:pPr marL="571500" indent="-571500" algn="just">
              <a:buFont typeface="Wingdings" pitchFamily="2" charset="2"/>
              <a:buChar char="Ø"/>
            </a:pPr>
            <a:r>
              <a:rPr lang="en-US" altLang="en-US" sz="3200" b="1" u="sng" smtClean="0">
                <a:solidFill>
                  <a:srgbClr val="C00000"/>
                </a:solidFill>
              </a:rPr>
              <a:t>How can I stop or reduce exposures to blue-green algae or algal toxins?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a:xfrm>
            <a:off x="127000" y="0"/>
            <a:ext cx="9906000" cy="838200"/>
          </a:xfrm>
        </p:spPr>
        <p:txBody>
          <a:bodyPr/>
          <a:lstStyle/>
          <a:p>
            <a:r>
              <a:rPr lang="en-US" altLang="en-US" sz="4200" b="1" u="sng" smtClean="0">
                <a:solidFill>
                  <a:srgbClr val="FF0000"/>
                </a:solidFill>
              </a:rPr>
              <a:t>Factors affecting cyanobacteria blooming</a:t>
            </a:r>
          </a:p>
        </p:txBody>
      </p:sp>
      <p:sp>
        <p:nvSpPr>
          <p:cNvPr id="16387" name="Content Placeholder 2"/>
          <p:cNvSpPr>
            <a:spLocks noGrp="1" noChangeArrowheads="1"/>
          </p:cNvSpPr>
          <p:nvPr>
            <p:ph idx="1"/>
          </p:nvPr>
        </p:nvSpPr>
        <p:spPr>
          <a:xfrm>
            <a:off x="93663" y="820738"/>
            <a:ext cx="9939337" cy="6646862"/>
          </a:xfrm>
        </p:spPr>
        <p:txBody>
          <a:bodyPr/>
          <a:lstStyle/>
          <a:p>
            <a:pPr marL="0" indent="0" algn="just">
              <a:buFontTx/>
              <a:buNone/>
            </a:pPr>
            <a:r>
              <a:rPr lang="en-US" altLang="en-US" smtClean="0"/>
              <a:t>1- Adaptation of Cyanobacteria to unfavorable conditions.</a:t>
            </a:r>
          </a:p>
          <a:p>
            <a:pPr marL="0" indent="0" algn="just">
              <a:buFontTx/>
              <a:buNone/>
            </a:pPr>
            <a:r>
              <a:rPr lang="en-US" altLang="en-US" smtClean="0"/>
              <a:t>2- Light</a:t>
            </a:r>
          </a:p>
          <a:p>
            <a:pPr marL="0" indent="0" algn="just">
              <a:buFontTx/>
              <a:buNone/>
            </a:pPr>
            <a:r>
              <a:rPr lang="en-US" altLang="en-US" smtClean="0"/>
              <a:t>3- Temperature</a:t>
            </a:r>
          </a:p>
          <a:p>
            <a:pPr marL="0" indent="0" algn="just">
              <a:buFontTx/>
              <a:buNone/>
            </a:pPr>
            <a:r>
              <a:rPr lang="en-US" altLang="en-US" smtClean="0"/>
              <a:t>4- Alkalinity and pH</a:t>
            </a:r>
          </a:p>
          <a:p>
            <a:pPr marL="0" indent="0" algn="just">
              <a:buFontTx/>
              <a:buNone/>
            </a:pPr>
            <a:r>
              <a:rPr lang="en-US" altLang="en-US" smtClean="0"/>
              <a:t>5- Nutrients</a:t>
            </a:r>
          </a:p>
          <a:p>
            <a:pPr marL="0" indent="0" algn="just">
              <a:buFontTx/>
              <a:buNone/>
            </a:pPr>
            <a:r>
              <a:rPr lang="en-US" altLang="en-US" smtClean="0"/>
              <a:t>6- Carbon</a:t>
            </a:r>
          </a:p>
          <a:p>
            <a:pPr marL="0" indent="0" algn="just">
              <a:buFontTx/>
              <a:buNone/>
            </a:pPr>
            <a:r>
              <a:rPr lang="en-US" altLang="en-US" smtClean="0"/>
              <a:t>7- Nitrogen</a:t>
            </a:r>
          </a:p>
          <a:p>
            <a:pPr marL="0" indent="0" algn="just">
              <a:buFontTx/>
              <a:buNone/>
            </a:pPr>
            <a:r>
              <a:rPr lang="en-US" altLang="en-US" smtClean="0"/>
              <a:t>8- Phosphorous</a:t>
            </a:r>
          </a:p>
          <a:p>
            <a:pPr marL="0" indent="0" algn="just">
              <a:buFontTx/>
              <a:buNone/>
            </a:pPr>
            <a:endParaRPr lang="en-US" altLang="en-US" smtClean="0"/>
          </a:p>
          <a:p>
            <a:pPr marL="0" indent="0" algn="just">
              <a:buFontTx/>
              <a:buNone/>
            </a:pPr>
            <a:endParaRPr lang="en-US"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noChangeArrowheads="1"/>
          </p:cNvSpPr>
          <p:nvPr>
            <p:ph type="ctrTitle"/>
          </p:nvPr>
        </p:nvSpPr>
        <p:spPr>
          <a:xfrm>
            <a:off x="730250" y="963613"/>
            <a:ext cx="6997700" cy="590550"/>
          </a:xfrm>
        </p:spPr>
        <p:txBody>
          <a:bodyPr/>
          <a:lstStyle/>
          <a:p>
            <a:r>
              <a:rPr lang="en-US" altLang="en-US" sz="4000" b="1" smtClean="0"/>
              <a:t>Classification of Algal Toxins</a:t>
            </a:r>
          </a:p>
        </p:txBody>
      </p:sp>
      <p:sp>
        <p:nvSpPr>
          <p:cNvPr id="17411" name="Subtitle 2"/>
          <p:cNvSpPr>
            <a:spLocks noGrp="1" noChangeArrowheads="1"/>
          </p:cNvSpPr>
          <p:nvPr>
            <p:ph type="subTitle" idx="1"/>
          </p:nvPr>
        </p:nvSpPr>
        <p:spPr>
          <a:xfrm>
            <a:off x="0" y="1485900"/>
            <a:ext cx="10160000" cy="5100638"/>
          </a:xfrm>
        </p:spPr>
        <p:txBody>
          <a:bodyPr/>
          <a:lstStyle/>
          <a:p>
            <a:pPr algn="just"/>
            <a:r>
              <a:rPr lang="en-US" altLang="en-US" sz="2300" b="1" smtClean="0">
                <a:solidFill>
                  <a:srgbClr val="FF0000"/>
                </a:solidFill>
              </a:rPr>
              <a:t>                </a:t>
            </a:r>
            <a:r>
              <a:rPr lang="en-US" altLang="en-US" sz="2300" b="1" u="sng" smtClean="0">
                <a:solidFill>
                  <a:srgbClr val="FF0000"/>
                </a:solidFill>
              </a:rPr>
              <a:t>1- </a:t>
            </a:r>
            <a:r>
              <a:rPr lang="en-US" altLang="en-US" sz="3600" b="1" u="sng" smtClean="0">
                <a:solidFill>
                  <a:srgbClr val="FF0000"/>
                </a:solidFill>
              </a:rPr>
              <a:t>Hepatotoxins:</a:t>
            </a:r>
          </a:p>
          <a:p>
            <a:pPr algn="just"/>
            <a:r>
              <a:rPr lang="en-US" altLang="en-US" sz="3600" b="1" smtClean="0">
                <a:solidFill>
                  <a:srgbClr val="0070C0"/>
                </a:solidFill>
              </a:rPr>
              <a:t>                </a:t>
            </a:r>
            <a:r>
              <a:rPr lang="en-US" altLang="en-US" sz="3600" b="1" u="sng" smtClean="0">
                <a:solidFill>
                  <a:srgbClr val="0070C0"/>
                </a:solidFill>
              </a:rPr>
              <a:t>A- Microcystins:</a:t>
            </a:r>
          </a:p>
          <a:p>
            <a:pPr algn="just">
              <a:buFont typeface="Wingdings" pitchFamily="2" charset="2"/>
              <a:buChar char="Ø"/>
            </a:pPr>
            <a:r>
              <a:rPr lang="en-US" altLang="en-US" sz="3600" smtClean="0"/>
              <a:t>Microcystin is a toxin produced by cyanophyta and it is the most toxic one.</a:t>
            </a:r>
          </a:p>
          <a:p>
            <a:pPr algn="just">
              <a:buFont typeface="Wingdings" pitchFamily="2" charset="2"/>
              <a:buChar char="Ø"/>
            </a:pPr>
            <a:r>
              <a:rPr lang="en-US" altLang="en-US" sz="3600" smtClean="0"/>
              <a:t>These toxins are heptapeptides.</a:t>
            </a:r>
          </a:p>
          <a:p>
            <a:pPr algn="just">
              <a:buFont typeface="Wingdings" pitchFamily="2" charset="2"/>
              <a:buChar char="Ø"/>
            </a:pPr>
            <a:r>
              <a:rPr lang="en-US" altLang="en-US" sz="3600" smtClean="0"/>
              <a:t>Microcystins have been identified from </a:t>
            </a:r>
            <a:r>
              <a:rPr lang="en-US" altLang="en-US" sz="3600" i="1" smtClean="0"/>
              <a:t>Microcystis, Oscillatoria, Nostoc </a:t>
            </a:r>
            <a:r>
              <a:rPr lang="en-US" altLang="en-US" sz="3600" smtClean="0"/>
              <a:t>and</a:t>
            </a:r>
            <a:r>
              <a:rPr lang="en-US" altLang="en-US" sz="3600" i="1" smtClean="0"/>
              <a:t> Anabaena </a:t>
            </a:r>
            <a:r>
              <a:rPr lang="en-US" altLang="en-US" sz="3600" smtClean="0"/>
              <a:t>that are the main cyanobacterial genera forming mass occurrences in freshwaters.</a:t>
            </a:r>
          </a:p>
          <a:p>
            <a:pPr algn="just"/>
            <a:endParaRPr lang="en-US" altLang="en-US" sz="3600" smtClean="0"/>
          </a:p>
          <a:p>
            <a:pPr algn="just">
              <a:buFont typeface="Wingdings" pitchFamily="2" charset="2"/>
              <a:buChar char="Ø"/>
            </a:pPr>
            <a:endParaRPr lang="en-US" altLang="en-US" sz="2300" smtClean="0"/>
          </a:p>
          <a:p>
            <a:pPr algn="just">
              <a:spcBef>
                <a:spcPct val="0"/>
              </a:spcBef>
              <a:buFont typeface="Wingdings" pitchFamily="2" charset="2"/>
              <a:buChar char="Ø"/>
            </a:pPr>
            <a:endParaRPr lang="en-US" altLang="en-US" sz="2300" smtClean="0">
              <a:latin typeface="Arial" charset="0"/>
            </a:endParaRPr>
          </a:p>
          <a:p>
            <a:pPr algn="just">
              <a:spcBef>
                <a:spcPct val="0"/>
              </a:spcBef>
            </a:pPr>
            <a:r>
              <a:rPr lang="en-US" altLang="en-US" sz="3600" smtClean="0">
                <a:latin typeface="Arial" charset="0"/>
                <a:hlinkClick r:id="rId3"/>
              </a:rPr>
              <a:t>  </a:t>
            </a:r>
            <a:endParaRPr lang="en-US" altLang="en-US" sz="3600" smtClean="0">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noChangeArrowheads="1"/>
          </p:cNvSpPr>
          <p:nvPr>
            <p:ph type="title"/>
          </p:nvPr>
        </p:nvSpPr>
        <p:spPr>
          <a:xfrm>
            <a:off x="7866063" y="966788"/>
            <a:ext cx="2416175" cy="533400"/>
          </a:xfrm>
        </p:spPr>
        <p:txBody>
          <a:bodyPr/>
          <a:lstStyle/>
          <a:p>
            <a:r>
              <a:rPr lang="en-US" altLang="en-US" smtClean="0">
                <a:solidFill>
                  <a:schemeClr val="bg1"/>
                </a:solidFill>
              </a:rPr>
              <a:t>Microcystin</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2013" y="1597025"/>
            <a:ext cx="2947987"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xmlns="" id="{3FD96E72-4072-47C2-9CFD-5B786E92CDA0}"/>
              </a:ext>
            </a:extLst>
          </p:cNvPr>
          <p:cNvSpPr txBox="1">
            <a:spLocks/>
          </p:cNvSpPr>
          <p:nvPr/>
        </p:nvSpPr>
        <p:spPr>
          <a:xfrm>
            <a:off x="95250" y="996950"/>
            <a:ext cx="5056188" cy="533400"/>
          </a:xfrm>
          <a:prstGeom prst="rect">
            <a:avLst/>
          </a:prstGeom>
        </p:spPr>
        <p:txBody>
          <a:bodyPr lIns="76200" tIns="38100" rIns="76200" bIns="38100"/>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76231" indent="-476231" algn="ctr">
              <a:buFont typeface="Wingdings" panose="05000000000000000000" pitchFamily="2" charset="2"/>
              <a:buChar char="Ø"/>
              <a:defRPr/>
            </a:pPr>
            <a:r>
              <a:rPr lang="en-US" sz="3333" dirty="0"/>
              <a:t>How the toxins work?</a:t>
            </a:r>
          </a:p>
        </p:txBody>
      </p:sp>
      <p:sp>
        <p:nvSpPr>
          <p:cNvPr id="6" name="Title 1">
            <a:extLst>
              <a:ext uri="{FF2B5EF4-FFF2-40B4-BE49-F238E27FC236}">
                <a16:creationId xmlns:a16="http://schemas.microsoft.com/office/drawing/2014/main" xmlns="" id="{56E02BCF-E98C-4382-A95C-1B45202B1FB7}"/>
              </a:ext>
            </a:extLst>
          </p:cNvPr>
          <p:cNvSpPr txBox="1">
            <a:spLocks/>
          </p:cNvSpPr>
          <p:nvPr/>
        </p:nvSpPr>
        <p:spPr>
          <a:xfrm>
            <a:off x="95250" y="1597025"/>
            <a:ext cx="5572125" cy="4926013"/>
          </a:xfrm>
          <a:prstGeom prst="rect">
            <a:avLst/>
          </a:prstGeom>
        </p:spPr>
        <p:txBody>
          <a:bodyPr lIns="76200" tIns="38100" rIns="76200" bIns="38100"/>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defRPr/>
            </a:pPr>
            <a:endParaRPr lang="en-US" sz="2333" dirty="0"/>
          </a:p>
        </p:txBody>
      </p:sp>
      <p:sp>
        <p:nvSpPr>
          <p:cNvPr id="7" name="TextBox 6">
            <a:extLst>
              <a:ext uri="{FF2B5EF4-FFF2-40B4-BE49-F238E27FC236}">
                <a16:creationId xmlns:a16="http://schemas.microsoft.com/office/drawing/2014/main" xmlns="" id="{48FAFF64-8182-4F7B-A6B4-31109C880432}"/>
              </a:ext>
            </a:extLst>
          </p:cNvPr>
          <p:cNvSpPr txBox="1"/>
          <p:nvPr/>
        </p:nvSpPr>
        <p:spPr>
          <a:xfrm>
            <a:off x="95250" y="1714500"/>
            <a:ext cx="7116763" cy="5016500"/>
          </a:xfrm>
          <a:prstGeom prst="rect">
            <a:avLst/>
          </a:prstGeom>
          <a:noFill/>
        </p:spPr>
        <p:txBody>
          <a:bodyPr>
            <a:spAutoFit/>
          </a:bodyPr>
          <a:lstStyle/>
          <a:p>
            <a:pPr marL="238115" indent="-238115" algn="just">
              <a:buFont typeface="Wingdings" panose="05000000000000000000" pitchFamily="2" charset="2"/>
              <a:buChar char="Ø"/>
              <a:defRPr/>
            </a:pPr>
            <a:r>
              <a:rPr lang="en-US" sz="3200" dirty="0"/>
              <a:t>Microcystins are inhibitors of protein phosphatases enzymes.</a:t>
            </a:r>
          </a:p>
          <a:p>
            <a:pPr algn="just">
              <a:defRPr/>
            </a:pPr>
            <a:endParaRPr lang="en-US" sz="3200" dirty="0"/>
          </a:p>
          <a:p>
            <a:pPr marL="238115" indent="-238115" algn="just">
              <a:buFont typeface="Wingdings" panose="05000000000000000000" pitchFamily="2" charset="2"/>
              <a:buChar char="Ø"/>
              <a:defRPr/>
            </a:pPr>
            <a:r>
              <a:rPr lang="en-US" sz="3200" dirty="0"/>
              <a:t>The liver is particularly susceptible to these toxins because unlike many other cell types, these toxins are able to penetrate the liver cells and are specifically taken up through the bile acid transport pathway Which lead to damage the liver’s cells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noChangeArrowheads="1"/>
          </p:cNvSpPr>
          <p:nvPr>
            <p:ph idx="1"/>
          </p:nvPr>
        </p:nvSpPr>
        <p:spPr>
          <a:xfrm>
            <a:off x="52388" y="1533525"/>
            <a:ext cx="9828212" cy="4989513"/>
          </a:xfrm>
        </p:spPr>
        <p:txBody>
          <a:bodyPr/>
          <a:lstStyle/>
          <a:p>
            <a:pPr algn="just"/>
            <a:r>
              <a:rPr lang="en-US" altLang="en-US" smtClean="0"/>
              <a:t>Nodularin is a cyclic pentapeptide that is produced by </a:t>
            </a:r>
            <a:r>
              <a:rPr lang="en-US" altLang="en-US" i="1" smtClean="0">
                <a:solidFill>
                  <a:srgbClr val="FF0000"/>
                </a:solidFill>
              </a:rPr>
              <a:t>Nodularia</a:t>
            </a:r>
            <a:r>
              <a:rPr lang="en-US" altLang="en-US" i="1" smtClean="0"/>
              <a:t> </a:t>
            </a:r>
            <a:r>
              <a:rPr lang="en-US" altLang="en-US" i="1" smtClean="0">
                <a:solidFill>
                  <a:srgbClr val="FF0000"/>
                </a:solidFill>
              </a:rPr>
              <a:t>spumigena</a:t>
            </a:r>
            <a:r>
              <a:rPr lang="en-US" altLang="en-US" i="1" smtClean="0"/>
              <a:t> </a:t>
            </a:r>
            <a:r>
              <a:rPr lang="en-US" altLang="en-US" smtClean="0"/>
              <a:t>and it has been detected in Australia, New Zealand, Baltic Sea and North Sea coastal lakes and basins.</a:t>
            </a:r>
          </a:p>
          <a:p>
            <a:pPr algn="just"/>
            <a:endParaRPr lang="en-US" altLang="en-US" smtClean="0"/>
          </a:p>
          <a:p>
            <a:pPr algn="just"/>
            <a:r>
              <a:rPr lang="en-US" altLang="en-US" smtClean="0"/>
              <a:t>Nodularin penetrates into hepatocytes more easily than microcystins and is itself a liver carcinogen.</a:t>
            </a:r>
          </a:p>
          <a:p>
            <a:pPr algn="just"/>
            <a:endParaRPr lang="en-US" altLang="en-US" sz="2000" smtClean="0"/>
          </a:p>
          <a:p>
            <a:pPr algn="just"/>
            <a:endParaRPr lang="en-US" altLang="en-US" sz="2000" smtClean="0"/>
          </a:p>
        </p:txBody>
      </p:sp>
      <p:sp>
        <p:nvSpPr>
          <p:cNvPr id="20483" name="Rectangle 4"/>
          <p:cNvSpPr>
            <a:spLocks noChangeArrowheads="1"/>
          </p:cNvSpPr>
          <p:nvPr/>
        </p:nvSpPr>
        <p:spPr bwMode="auto">
          <a:xfrm>
            <a:off x="52388" y="941388"/>
            <a:ext cx="7813675"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3000" b="1" u="sng">
                <a:solidFill>
                  <a:srgbClr val="0070C0"/>
                </a:solidFill>
              </a:rPr>
              <a:t>B- Nodularins:</a:t>
            </a:r>
          </a:p>
        </p:txBody>
      </p:sp>
      <p:pic>
        <p:nvPicPr>
          <p:cNvPr id="2048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6200" y="5387975"/>
            <a:ext cx="5697538"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noChangeArrowheads="1"/>
          </p:cNvSpPr>
          <p:nvPr>
            <p:ph type="title"/>
          </p:nvPr>
        </p:nvSpPr>
        <p:spPr>
          <a:xfrm>
            <a:off x="-635000" y="914400"/>
            <a:ext cx="7164388" cy="544513"/>
          </a:xfrm>
        </p:spPr>
        <p:txBody>
          <a:bodyPr/>
          <a:lstStyle/>
          <a:p>
            <a:r>
              <a:rPr lang="en-US" altLang="en-US" b="1" u="sng" smtClean="0">
                <a:solidFill>
                  <a:srgbClr val="FF0000"/>
                </a:solidFill>
              </a:rPr>
              <a:t>2- Neurotoxins:</a:t>
            </a:r>
          </a:p>
        </p:txBody>
      </p:sp>
      <p:sp>
        <p:nvSpPr>
          <p:cNvPr id="3" name="Content Placeholder 2">
            <a:extLst>
              <a:ext uri="{FF2B5EF4-FFF2-40B4-BE49-F238E27FC236}">
                <a16:creationId xmlns:a16="http://schemas.microsoft.com/office/drawing/2014/main" xmlns="" id="{87247477-ED0A-4DC0-823D-B6ABDB267BA9}"/>
              </a:ext>
            </a:extLst>
          </p:cNvPr>
          <p:cNvSpPr>
            <a:spLocks noGrp="1"/>
          </p:cNvSpPr>
          <p:nvPr>
            <p:ph idx="1"/>
          </p:nvPr>
        </p:nvSpPr>
        <p:spPr>
          <a:xfrm>
            <a:off x="92075" y="2244725"/>
            <a:ext cx="9483725" cy="4460875"/>
          </a:xfrm>
        </p:spPr>
        <p:txBody>
          <a:bodyPr>
            <a:normAutofit fontScale="92500"/>
          </a:bodyPr>
          <a:lstStyle/>
          <a:p>
            <a:pPr marL="0" indent="0" algn="just">
              <a:buFontTx/>
              <a:buNone/>
              <a:defRPr/>
            </a:pPr>
            <a:r>
              <a:rPr lang="en-US" sz="3600" b="1" u="sng" dirty="0">
                <a:solidFill>
                  <a:srgbClr val="0070C0"/>
                </a:solidFill>
              </a:rPr>
              <a:t>1- </a:t>
            </a:r>
            <a:r>
              <a:rPr lang="en-US" sz="3600" b="1" u="sng" dirty="0" err="1">
                <a:solidFill>
                  <a:srgbClr val="0070C0"/>
                </a:solidFill>
              </a:rPr>
              <a:t>Anatoxin</a:t>
            </a:r>
            <a:r>
              <a:rPr lang="en-US" sz="3600" b="1" u="sng" dirty="0">
                <a:solidFill>
                  <a:srgbClr val="0070C0"/>
                </a:solidFill>
              </a:rPr>
              <a:t>-a, </a:t>
            </a:r>
            <a:r>
              <a:rPr lang="en-US" sz="3600" b="1" u="sng" dirty="0" err="1">
                <a:solidFill>
                  <a:srgbClr val="0070C0"/>
                </a:solidFill>
              </a:rPr>
              <a:t>homoanatoxin</a:t>
            </a:r>
            <a:r>
              <a:rPr lang="en-US" sz="3600" b="1" u="sng" dirty="0">
                <a:solidFill>
                  <a:srgbClr val="0070C0"/>
                </a:solidFill>
              </a:rPr>
              <a:t>-a and </a:t>
            </a:r>
            <a:r>
              <a:rPr lang="en-US" sz="3600" b="1" u="sng" dirty="0" err="1">
                <a:solidFill>
                  <a:srgbClr val="0070C0"/>
                </a:solidFill>
              </a:rPr>
              <a:t>Anatoxin´a</a:t>
            </a:r>
            <a:r>
              <a:rPr lang="en-US" sz="3600" b="1" u="sng" dirty="0">
                <a:solidFill>
                  <a:srgbClr val="0070C0"/>
                </a:solidFill>
              </a:rPr>
              <a:t> (S):</a:t>
            </a:r>
          </a:p>
          <a:p>
            <a:pPr algn="just">
              <a:buFont typeface="Wingdings" panose="05000000000000000000" pitchFamily="2" charset="2"/>
              <a:buChar char="Ø"/>
              <a:defRPr/>
            </a:pPr>
            <a:r>
              <a:rPr lang="en-US" sz="3600" dirty="0"/>
              <a:t>The anatoxins are a group of low molecular weight neurotoxic alkaloids.</a:t>
            </a:r>
          </a:p>
          <a:p>
            <a:pPr marL="0" indent="0" algn="just">
              <a:buFontTx/>
              <a:buNone/>
              <a:defRPr/>
            </a:pPr>
            <a:endParaRPr lang="en-US" sz="3600" dirty="0"/>
          </a:p>
          <a:p>
            <a:pPr algn="just">
              <a:buFont typeface="Wingdings" panose="05000000000000000000" pitchFamily="2" charset="2"/>
              <a:buChar char="Ø"/>
              <a:defRPr/>
            </a:pPr>
            <a:r>
              <a:rPr lang="en-US" sz="3600" dirty="0"/>
              <a:t>It was first described as a “very fast death factor” from fresh water bloom samples and isolates of </a:t>
            </a:r>
            <a:r>
              <a:rPr lang="en-US" sz="3600" i="1" dirty="0"/>
              <a:t>Anabaena  </a:t>
            </a:r>
            <a:r>
              <a:rPr lang="en-US" sz="3600" dirty="0"/>
              <a:t>from Canada, except </a:t>
            </a:r>
            <a:r>
              <a:rPr lang="en-US" sz="3600" b="1" u="sng" dirty="0" err="1"/>
              <a:t>Homoanatoxin</a:t>
            </a:r>
            <a:r>
              <a:rPr lang="en-US" sz="3600" b="1" u="sng" dirty="0"/>
              <a:t>-a</a:t>
            </a:r>
            <a:r>
              <a:rPr lang="en-US" sz="3600" dirty="0"/>
              <a:t> produced by: </a:t>
            </a:r>
            <a:r>
              <a:rPr lang="en-US" sz="3600" i="1" dirty="0" err="1">
                <a:solidFill>
                  <a:srgbClr val="FF0000"/>
                </a:solidFill>
              </a:rPr>
              <a:t>Oscillatoria</a:t>
            </a:r>
            <a:r>
              <a:rPr lang="en-US" sz="3600" i="1" dirty="0"/>
              <a:t> </a:t>
            </a:r>
            <a:r>
              <a:rPr lang="en-US" sz="3600" i="1" dirty="0">
                <a:solidFill>
                  <a:srgbClr val="FF0000"/>
                </a:solidFill>
              </a:rPr>
              <a:t>Formosa</a:t>
            </a:r>
            <a:endParaRPr lang="en-US" sz="3600" dirty="0">
              <a:solidFill>
                <a:srgbClr val="FF0000"/>
              </a:solidFill>
            </a:endParaRPr>
          </a:p>
          <a:p>
            <a:pPr marL="0" indent="0" algn="just">
              <a:buFontTx/>
              <a:buNone/>
              <a:defRPr/>
            </a:pPr>
            <a:endParaRPr lang="en-US" sz="3600" dirty="0"/>
          </a:p>
          <a:p>
            <a:pPr marL="0" indent="0" algn="just">
              <a:buFontTx/>
              <a:buNone/>
              <a:defRPr/>
            </a:pP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952500"/>
            <a:ext cx="74041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noChangeArrowheads="1"/>
          </p:cNvSpPr>
          <p:nvPr>
            <p:ph idx="1"/>
          </p:nvPr>
        </p:nvSpPr>
        <p:spPr>
          <a:xfrm>
            <a:off x="127000" y="152400"/>
            <a:ext cx="9829800" cy="7239000"/>
          </a:xfrm>
        </p:spPr>
        <p:txBody>
          <a:bodyPr/>
          <a:lstStyle/>
          <a:p>
            <a:pPr algn="just"/>
            <a:r>
              <a:rPr lang="en-US" altLang="en-US" b="1" u="sng" smtClean="0">
                <a:solidFill>
                  <a:srgbClr val="FF0000"/>
                </a:solidFill>
              </a:rPr>
              <a:t>Definition of algal bloom:- </a:t>
            </a:r>
          </a:p>
          <a:p>
            <a:pPr algn="just">
              <a:buFontTx/>
              <a:buChar char="-"/>
            </a:pPr>
            <a:r>
              <a:rPr lang="en-US" altLang="en-US" smtClean="0"/>
              <a:t>It is a rapid increase or accumulation in the population of microscopic algae in aquatic ecosystem.</a:t>
            </a:r>
          </a:p>
          <a:p>
            <a:pPr algn="just">
              <a:buFont typeface="Wingdings" pitchFamily="2" charset="2"/>
              <a:buChar char="Ø"/>
            </a:pPr>
            <a:r>
              <a:rPr lang="en-US" altLang="en-US" smtClean="0"/>
              <a:t>Algal blooms may occur in fresh water as well as marine environments</a:t>
            </a:r>
          </a:p>
          <a:p>
            <a:pPr algn="just">
              <a:buFont typeface="Wingdings" pitchFamily="2" charset="2"/>
              <a:buChar char="Ø"/>
            </a:pPr>
            <a:r>
              <a:rPr lang="en-US" altLang="en-US" smtClean="0"/>
              <a:t>The blooms may be recognized by discoloration of the water resulting from the high density of pigmented cells.</a:t>
            </a:r>
          </a:p>
          <a:p>
            <a:pPr algn="just">
              <a:buFont typeface="Wingdings" pitchFamily="2" charset="2"/>
              <a:buChar char="Ø"/>
            </a:pPr>
            <a:endParaRPr lang="en-US" altLang="en-US" smtClean="0"/>
          </a:p>
          <a:p>
            <a:pPr algn="just">
              <a:buFont typeface="Wingdings" pitchFamily="2" charset="2"/>
              <a:buChar char="Ø"/>
            </a:pPr>
            <a:r>
              <a:rPr lang="en-US" altLang="en-US" smtClean="0"/>
              <a:t>This directly caused by nutrient pollution of nitrogen and phosphorous from agriculture, intensive animal farming fertilizers and household cleaning products.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251663C-656E-431A-ABB5-2F6C6AB470E3}"/>
              </a:ext>
            </a:extLst>
          </p:cNvPr>
          <p:cNvSpPr>
            <a:spLocks noGrp="1"/>
          </p:cNvSpPr>
          <p:nvPr>
            <p:ph idx="1"/>
          </p:nvPr>
        </p:nvSpPr>
        <p:spPr>
          <a:xfrm>
            <a:off x="203200" y="152400"/>
            <a:ext cx="9829800" cy="7239000"/>
          </a:xfrm>
        </p:spPr>
        <p:txBody>
          <a:bodyPr/>
          <a:lstStyle/>
          <a:p>
            <a:pPr algn="just">
              <a:defRPr/>
            </a:pPr>
            <a:r>
              <a:rPr lang="en-US" sz="3600" dirty="0"/>
              <a:t>Algal bloom concentrations may reach millions of cells per milliliter.</a:t>
            </a:r>
          </a:p>
          <a:p>
            <a:pPr algn="just">
              <a:defRPr/>
            </a:pPr>
            <a:endParaRPr lang="en-US" sz="3600" dirty="0"/>
          </a:p>
          <a:p>
            <a:pPr algn="just">
              <a:defRPr/>
            </a:pPr>
            <a:r>
              <a:rPr lang="en-US" sz="3600" b="1" u="sng" dirty="0">
                <a:solidFill>
                  <a:srgbClr val="FF0000"/>
                </a:solidFill>
              </a:rPr>
              <a:t>Colors of algal blooming:</a:t>
            </a:r>
          </a:p>
          <a:p>
            <a:pPr algn="just">
              <a:buFontTx/>
              <a:buChar char="-"/>
              <a:defRPr/>
            </a:pPr>
            <a:r>
              <a:rPr lang="en-US" sz="3600" dirty="0"/>
              <a:t>Algal blooms are often green, yellow-brown or red. They depending on the species of algae.</a:t>
            </a:r>
          </a:p>
          <a:p>
            <a:pPr marL="0" indent="0" algn="just">
              <a:buFontTx/>
              <a:buNone/>
              <a:defRPr/>
            </a:pPr>
            <a:endParaRPr lang="en-US" sz="3600" dirty="0"/>
          </a:p>
          <a:p>
            <a:pPr algn="just">
              <a:buFontTx/>
              <a:buChar char="-"/>
              <a:defRPr/>
            </a:pPr>
            <a:r>
              <a:rPr lang="en-US" sz="3600" b="1" u="sng" dirty="0">
                <a:solidFill>
                  <a:srgbClr val="002060"/>
                </a:solidFill>
              </a:rPr>
              <a:t>For Example:</a:t>
            </a:r>
          </a:p>
          <a:p>
            <a:pPr marL="0" indent="0" algn="just">
              <a:buFontTx/>
              <a:buNone/>
              <a:defRPr/>
            </a:pPr>
            <a:r>
              <a:rPr lang="en-US" sz="3600" dirty="0"/>
              <a:t>* Bright green blooms are a result of cyanobacteria (blue-green algae) such as </a:t>
            </a:r>
            <a:r>
              <a:rPr lang="en-US" sz="3600" i="1" dirty="0" err="1"/>
              <a:t>Microcystis</a:t>
            </a:r>
            <a:r>
              <a:rPr lang="en-US" sz="3600" i="1" dirty="0"/>
              <a:t>.</a:t>
            </a:r>
          </a:p>
          <a:p>
            <a:pPr marL="0" indent="0" algn="just">
              <a:buFontTx/>
              <a:buNone/>
              <a:defRPr/>
            </a:pP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noChangeArrowheads="1"/>
          </p:cNvSpPr>
          <p:nvPr>
            <p:ph type="title"/>
          </p:nvPr>
        </p:nvSpPr>
        <p:spPr>
          <a:xfrm>
            <a:off x="25400" y="-9525"/>
            <a:ext cx="9931400" cy="771525"/>
          </a:xfrm>
        </p:spPr>
        <p:txBody>
          <a:bodyPr/>
          <a:lstStyle/>
          <a:p>
            <a:pPr marL="571500" indent="-571500" algn="l">
              <a:buFont typeface="Wingdings" pitchFamily="2" charset="2"/>
              <a:buChar char="Ø"/>
            </a:pPr>
            <a:r>
              <a:rPr lang="en-US" altLang="en-US" sz="3600" b="1" u="sng" smtClean="0">
                <a:solidFill>
                  <a:srgbClr val="C00000"/>
                </a:solidFill>
              </a:rPr>
              <a:t>What are blue green algae (Cyanobacteria)?</a:t>
            </a:r>
          </a:p>
        </p:txBody>
      </p:sp>
      <p:sp>
        <p:nvSpPr>
          <p:cNvPr id="7171" name="Content Placeholder 2"/>
          <p:cNvSpPr>
            <a:spLocks noGrp="1" noChangeArrowheads="1"/>
          </p:cNvSpPr>
          <p:nvPr>
            <p:ph idx="1"/>
          </p:nvPr>
        </p:nvSpPr>
        <p:spPr>
          <a:xfrm>
            <a:off x="25400" y="838200"/>
            <a:ext cx="9931400" cy="6553200"/>
          </a:xfrm>
        </p:spPr>
        <p:txBody>
          <a:bodyPr/>
          <a:lstStyle/>
          <a:p>
            <a:pPr algn="just"/>
            <a:r>
              <a:rPr lang="en-US" altLang="en-US" sz="3600" smtClean="0"/>
              <a:t>They are microscopic organisms that are naturally present in lakes and streams.</a:t>
            </a:r>
          </a:p>
          <a:p>
            <a:pPr algn="just"/>
            <a:r>
              <a:rPr lang="en-US" altLang="en-US" sz="3600" smtClean="0"/>
              <a:t>They are usually present in low numbers. However, blue green algae can grow quickly and become very abundant in warm, shallow and undisturbed surface water that receives a lot of sunlight.</a:t>
            </a:r>
          </a:p>
          <a:p>
            <a:pPr algn="just"/>
            <a:endParaRPr lang="en-US" altLang="en-US" sz="3600" smtClean="0"/>
          </a:p>
          <a:p>
            <a:pPr algn="just"/>
            <a:r>
              <a:rPr lang="en-US" altLang="en-US" sz="3600" smtClean="0"/>
              <a:t>They can form blooms that discolor the water or produce floating rafts on the surface of the water.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noChangeArrowheads="1"/>
          </p:cNvSpPr>
          <p:nvPr>
            <p:ph idx="1"/>
          </p:nvPr>
        </p:nvSpPr>
        <p:spPr>
          <a:xfrm>
            <a:off x="25400" y="1371600"/>
            <a:ext cx="9931400" cy="6019800"/>
          </a:xfrm>
        </p:spPr>
        <p:txBody>
          <a:bodyPr/>
          <a:lstStyle/>
          <a:p>
            <a:pPr algn="just"/>
            <a:r>
              <a:rPr lang="en-US" altLang="en-US" smtClean="0"/>
              <a:t>Some blue green algae produce algal toxins (microcystin,  anatoxin and saxatoxin).</a:t>
            </a:r>
          </a:p>
          <a:p>
            <a:pPr algn="just"/>
            <a:r>
              <a:rPr lang="en-US" altLang="en-US" smtClean="0"/>
              <a:t>The most common  toxin is microcystin that could pose a health risk to most people and animals when exposed to them in large enough quantities.</a:t>
            </a:r>
          </a:p>
          <a:p>
            <a:pPr algn="just"/>
            <a:endParaRPr lang="en-US" altLang="en-US" smtClean="0"/>
          </a:p>
          <a:p>
            <a:pPr algn="just"/>
            <a:r>
              <a:rPr lang="en-US" altLang="en-US" smtClean="0"/>
              <a:t>Health effects could occur when surface scums or waters containing high levels of blue green algae toxins are swallowed come in contact with skin or when airborne droplets containing toxins are inhaled while swimming, boating, waterskiing, tubing, bathing or showering.</a:t>
            </a:r>
          </a:p>
        </p:txBody>
      </p:sp>
      <p:sp>
        <p:nvSpPr>
          <p:cNvPr id="8195" name="Title 1"/>
          <p:cNvSpPr>
            <a:spLocks noGrp="1" noChangeArrowheads="1"/>
          </p:cNvSpPr>
          <p:nvPr>
            <p:ph type="title"/>
          </p:nvPr>
        </p:nvSpPr>
        <p:spPr>
          <a:xfrm>
            <a:off x="25400" y="-9525"/>
            <a:ext cx="9931400" cy="1381125"/>
          </a:xfrm>
        </p:spPr>
        <p:txBody>
          <a:bodyPr/>
          <a:lstStyle/>
          <a:p>
            <a:pPr marL="571500" indent="-571500" algn="l">
              <a:buFont typeface="Wingdings" pitchFamily="2" charset="2"/>
              <a:buChar char="Ø"/>
            </a:pPr>
            <a:r>
              <a:rPr lang="en-US" altLang="en-US" sz="3600" b="1" u="sng" smtClean="0">
                <a:solidFill>
                  <a:srgbClr val="C00000"/>
                </a:solidFill>
              </a:rPr>
              <a:t>Are blue green algae or algal toxins harmful to my health?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xmlns="" id="{99C23BC4-5011-4F13-8D28-10E51615423A}"/>
              </a:ext>
            </a:extLst>
          </p:cNvPr>
          <p:cNvSpPr>
            <a:spLocks noGrp="1"/>
          </p:cNvSpPr>
          <p:nvPr>
            <p:ph idx="1"/>
          </p:nvPr>
        </p:nvSpPr>
        <p:spPr>
          <a:xfrm>
            <a:off x="127000" y="1295400"/>
            <a:ext cx="9829800" cy="6172200"/>
          </a:xfrm>
        </p:spPr>
        <p:txBody>
          <a:bodyPr/>
          <a:lstStyle/>
          <a:p>
            <a:pPr algn="just">
              <a:defRPr/>
            </a:pPr>
            <a:r>
              <a:rPr lang="en-US" altLang="en-US" dirty="0"/>
              <a:t>People should suspect that blue-green algae are present in water that is visibly discolored or that has surface scums.</a:t>
            </a:r>
          </a:p>
          <a:p>
            <a:pPr marL="0" indent="0" algn="just">
              <a:buFontTx/>
              <a:buNone/>
              <a:defRPr/>
            </a:pPr>
            <a:endParaRPr lang="en-US" altLang="en-US" dirty="0"/>
          </a:p>
          <a:p>
            <a:pPr algn="just">
              <a:defRPr/>
            </a:pPr>
            <a:r>
              <a:rPr lang="en-US" altLang="en-US" dirty="0"/>
              <a:t>Colors can induce shades of green, blue green, yellow, brown or red. Water affected by blue-green algae blooms often is so strongly colored that it can develop a paint-like appearance.</a:t>
            </a:r>
          </a:p>
          <a:p>
            <a:pPr marL="0" indent="0" algn="just">
              <a:buFontTx/>
              <a:buNone/>
              <a:defRPr/>
            </a:pPr>
            <a:endParaRPr lang="en-US" altLang="en-US" dirty="0"/>
          </a:p>
          <a:p>
            <a:pPr algn="just">
              <a:defRPr/>
            </a:pPr>
            <a:r>
              <a:rPr lang="en-US" altLang="en-US" dirty="0"/>
              <a:t>The presence of toxins from algae can only be verified through laboratory analysis.</a:t>
            </a:r>
          </a:p>
        </p:txBody>
      </p:sp>
      <p:sp>
        <p:nvSpPr>
          <p:cNvPr id="9219" name="Title 1"/>
          <p:cNvSpPr>
            <a:spLocks noGrp="1" noChangeArrowheads="1"/>
          </p:cNvSpPr>
          <p:nvPr>
            <p:ph type="title"/>
          </p:nvPr>
        </p:nvSpPr>
        <p:spPr>
          <a:xfrm>
            <a:off x="25400" y="-9525"/>
            <a:ext cx="9931400" cy="1152525"/>
          </a:xfrm>
        </p:spPr>
        <p:txBody>
          <a:bodyPr/>
          <a:lstStyle/>
          <a:p>
            <a:pPr marL="571500" indent="-571500" algn="just">
              <a:buFont typeface="Wingdings" pitchFamily="2" charset="2"/>
              <a:buChar char="Ø"/>
            </a:pPr>
            <a:r>
              <a:rPr lang="en-US" altLang="en-US" sz="3600" b="1" u="sng" smtClean="0">
                <a:solidFill>
                  <a:srgbClr val="C00000"/>
                </a:solidFill>
              </a:rPr>
              <a:t>How do I Know if I am being exposed to blue-green algae?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noChangeArrowheads="1"/>
          </p:cNvSpPr>
          <p:nvPr>
            <p:ph type="title"/>
          </p:nvPr>
        </p:nvSpPr>
        <p:spPr>
          <a:xfrm>
            <a:off x="41275" y="76200"/>
            <a:ext cx="10118725" cy="1042988"/>
          </a:xfrm>
        </p:spPr>
        <p:txBody>
          <a:bodyPr/>
          <a:lstStyle/>
          <a:p>
            <a:pPr algn="l"/>
            <a:r>
              <a:rPr lang="en-US" altLang="en-US" sz="3600" b="1" smtClean="0">
                <a:solidFill>
                  <a:srgbClr val="FF0000"/>
                </a:solidFill>
              </a:rPr>
              <a:t>Harmfull algal blooms make the water is look like bright green colour: </a:t>
            </a:r>
          </a:p>
        </p:txBody>
      </p:sp>
      <p:pic>
        <p:nvPicPr>
          <p:cNvPr id="1024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275" y="1066800"/>
            <a:ext cx="10118725" cy="661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noChangeArrowheads="1"/>
          </p:cNvSpPr>
          <p:nvPr>
            <p:ph type="title"/>
          </p:nvPr>
        </p:nvSpPr>
        <p:spPr>
          <a:xfrm>
            <a:off x="25400" y="0"/>
            <a:ext cx="9931400" cy="609600"/>
          </a:xfrm>
        </p:spPr>
        <p:txBody>
          <a:bodyPr/>
          <a:lstStyle/>
          <a:p>
            <a:r>
              <a:rPr lang="en-US" altLang="en-US" b="1" smtClean="0">
                <a:solidFill>
                  <a:srgbClr val="FF0000"/>
                </a:solidFill>
              </a:rPr>
              <a:t>Green algae blooms  (non toxic)</a:t>
            </a:r>
          </a:p>
        </p:txBody>
      </p:sp>
      <p:pic>
        <p:nvPicPr>
          <p:cNvPr id="11267"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00" y="609600"/>
            <a:ext cx="101346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ABBCDAA-4445-4E0F-BAB1-17A01B40DDA1}"/>
              </a:ext>
            </a:extLst>
          </p:cNvPr>
          <p:cNvSpPr>
            <a:spLocks noGrp="1"/>
          </p:cNvSpPr>
          <p:nvPr>
            <p:ph idx="1"/>
          </p:nvPr>
        </p:nvSpPr>
        <p:spPr>
          <a:xfrm>
            <a:off x="25400" y="14288"/>
            <a:ext cx="9931400" cy="7391400"/>
          </a:xfrm>
        </p:spPr>
        <p:txBody>
          <a:bodyPr/>
          <a:lstStyle/>
          <a:p>
            <a:pPr algn="just">
              <a:defRPr/>
            </a:pPr>
            <a:r>
              <a:rPr lang="en-US" altLang="en-US" dirty="0"/>
              <a:t>Unpleasant tastes or odors are not reliable indicators of blue-green algae toxins because the algae may or may not also produce chemicals that affect the taste or odors of drinking water.</a:t>
            </a:r>
          </a:p>
          <a:p>
            <a:pPr algn="just">
              <a:defRPr/>
            </a:pPr>
            <a:r>
              <a:rPr lang="en-US" altLang="en-US" dirty="0"/>
              <a:t>Similarly, the absence of unpleasant tastes and odors doesn't guarantee the absence of blue-green algal toxins.</a:t>
            </a:r>
          </a:p>
          <a:p>
            <a:pPr algn="just">
              <a:defRPr/>
            </a:pPr>
            <a:endParaRPr lang="en-US" altLang="en-US" dirty="0"/>
          </a:p>
          <a:p>
            <a:pPr marL="0" indent="0" algn="just">
              <a:buFontTx/>
              <a:buNone/>
              <a:defRPr/>
            </a:pPr>
            <a:endParaRPr lang="en-US" altLang="en-US" dirty="0"/>
          </a:p>
          <a:p>
            <a:pPr algn="just">
              <a:defRPr/>
            </a:pPr>
            <a:r>
              <a:rPr lang="en-US" altLang="en-US" dirty="0"/>
              <a:t>Yes, because of:</a:t>
            </a:r>
          </a:p>
          <a:p>
            <a:pPr marL="0" indent="0" algn="just">
              <a:buFontTx/>
              <a:buNone/>
              <a:defRPr/>
            </a:pPr>
            <a:r>
              <a:rPr lang="en-US" altLang="en-US" dirty="0"/>
              <a:t>1- Their comparatively low body weight, it takes fewer toxins to make children sick from exposure to blue green algae. </a:t>
            </a:r>
          </a:p>
          <a:p>
            <a:pPr marL="0" indent="0" algn="just">
              <a:buFontTx/>
              <a:buNone/>
              <a:defRPr/>
            </a:pPr>
            <a:r>
              <a:rPr lang="en-US" altLang="en-US" dirty="0"/>
              <a:t>2- Children have more sensitive skin than adults.</a:t>
            </a:r>
          </a:p>
        </p:txBody>
      </p:sp>
      <p:sp>
        <p:nvSpPr>
          <p:cNvPr id="12291" name="Title 1"/>
          <p:cNvSpPr>
            <a:spLocks noGrp="1" noChangeArrowheads="1"/>
          </p:cNvSpPr>
          <p:nvPr>
            <p:ph type="title"/>
          </p:nvPr>
        </p:nvSpPr>
        <p:spPr>
          <a:xfrm>
            <a:off x="25400" y="3124200"/>
            <a:ext cx="9931400" cy="1152525"/>
          </a:xfrm>
        </p:spPr>
        <p:txBody>
          <a:bodyPr/>
          <a:lstStyle/>
          <a:p>
            <a:pPr marL="571500" indent="-571500" algn="just">
              <a:buFont typeface="Wingdings" pitchFamily="2" charset="2"/>
              <a:buChar char="Ø"/>
            </a:pPr>
            <a:r>
              <a:rPr lang="en-US" altLang="en-US" sz="3600" b="1" u="sng" smtClean="0">
                <a:solidFill>
                  <a:srgbClr val="C00000"/>
                </a:solidFill>
              </a:rPr>
              <a:t>Are children more vulnerable than adults to blue-green algal toxins?</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TotalTime>
  <Words>1009</Words>
  <Application>Microsoft Office PowerPoint</Application>
  <PresentationFormat>Custom</PresentationFormat>
  <Paragraphs>88</Paragraphs>
  <Slides>17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Times New Roman</vt:lpstr>
      <vt:lpstr>Arial</vt:lpstr>
      <vt:lpstr>Calibri</vt:lpstr>
      <vt:lpstr>Georgia</vt:lpstr>
      <vt:lpstr>Wingdings</vt:lpstr>
      <vt:lpstr>Default Design</vt:lpstr>
      <vt:lpstr>PowerPoint Presentation</vt:lpstr>
      <vt:lpstr>PowerPoint Presentation</vt:lpstr>
      <vt:lpstr>PowerPoint Presentation</vt:lpstr>
      <vt:lpstr>What are blue green algae (Cyanobacteria)?</vt:lpstr>
      <vt:lpstr>Are blue green algae or algal toxins harmful to my health?</vt:lpstr>
      <vt:lpstr>How do I Know if I am being exposed to blue-green algae?</vt:lpstr>
      <vt:lpstr>Harmfull algal blooms make the water is look like bright green colour: </vt:lpstr>
      <vt:lpstr>Green algae blooms  (non toxic)</vt:lpstr>
      <vt:lpstr>Are children more vulnerable than adults to blue-green algal toxins?</vt:lpstr>
      <vt:lpstr>Can I eat fish caught in water with high amounts of blue-green algae or algal toxins?</vt:lpstr>
      <vt:lpstr>How can I stop or reduce exposures to blue-green algae or algal toxins?</vt:lpstr>
      <vt:lpstr>Factors affecting cyanobacteria blooming</vt:lpstr>
      <vt:lpstr>Classification of Algal Toxins</vt:lpstr>
      <vt:lpstr>Microcystin</vt:lpstr>
      <vt:lpstr>PowerPoint Presentation</vt:lpstr>
      <vt:lpstr>2- Neurotoxins: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dc:creator>
  <cp:lastModifiedBy>ahmed77</cp:lastModifiedBy>
  <cp:revision>60</cp:revision>
  <dcterms:created xsi:type="dcterms:W3CDTF">2004-05-06T09:28:21Z</dcterms:created>
  <dcterms:modified xsi:type="dcterms:W3CDTF">2020-03-22T18:23:41Z</dcterms:modified>
</cp:coreProperties>
</file>