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308" r:id="rId2"/>
    <p:sldId id="309" r:id="rId3"/>
    <p:sldId id="310" r:id="rId4"/>
    <p:sldId id="311" r:id="rId5"/>
    <p:sldId id="312" r:id="rId6"/>
    <p:sldId id="313" r:id="rId7"/>
    <p:sldId id="314" r:id="rId8"/>
    <p:sldId id="31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71"/>
  </p:normalViewPr>
  <p:slideViewPr>
    <p:cSldViewPr>
      <p:cViewPr varScale="1">
        <p:scale>
          <a:sx n="79" d="100"/>
          <a:sy n="79" d="100"/>
        </p:scale>
        <p:origin x="-110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ECDC02-F70C-6F4B-8F44-4727FB1569FA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C65837-BCD8-2C40-9C8C-B19DE93F1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2192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C65837-BCD8-2C40-9C8C-B19DE93F1B7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2548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3C8B8-AC0C-4979-98AB-2A84F9FBE63E}" type="datetimeFigureOut">
              <a:rPr lang="en-US" smtClean="0"/>
              <a:pPr/>
              <a:t>3/16/2020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41B46-0844-4112-8B63-FDDBDE51E3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3C8B8-AC0C-4979-98AB-2A84F9FBE63E}" type="datetimeFigureOut">
              <a:rPr lang="en-US" smtClean="0"/>
              <a:pPr/>
              <a:t>3/16/2020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41B46-0844-4112-8B63-FDDBDE51E3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3C8B8-AC0C-4979-98AB-2A84F9FBE63E}" type="datetimeFigureOut">
              <a:rPr lang="en-US" smtClean="0"/>
              <a:pPr/>
              <a:t>3/16/2020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41B46-0844-4112-8B63-FDDBDE51E3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3C8B8-AC0C-4979-98AB-2A84F9FBE63E}" type="datetimeFigureOut">
              <a:rPr lang="en-US" smtClean="0"/>
              <a:pPr/>
              <a:t>3/16/2020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41B46-0844-4112-8B63-FDDBDE51E3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3C8B8-AC0C-4979-98AB-2A84F9FBE63E}" type="datetimeFigureOut">
              <a:rPr lang="en-US" smtClean="0"/>
              <a:pPr/>
              <a:t>3/16/2020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41B46-0844-4112-8B63-FDDBDE51E3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3C8B8-AC0C-4979-98AB-2A84F9FBE63E}" type="datetimeFigureOut">
              <a:rPr lang="en-US" smtClean="0"/>
              <a:pPr/>
              <a:t>3/16/2020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41B46-0844-4112-8B63-FDDBDE51E3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3C8B8-AC0C-4979-98AB-2A84F9FBE63E}" type="datetimeFigureOut">
              <a:rPr lang="en-US" smtClean="0"/>
              <a:pPr/>
              <a:t>3/16/2020</a:t>
            </a:fld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41B46-0844-4112-8B63-FDDBDE51E3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3C8B8-AC0C-4979-98AB-2A84F9FBE63E}" type="datetimeFigureOut">
              <a:rPr lang="en-US" smtClean="0"/>
              <a:pPr/>
              <a:t>3/16/2020</a:t>
            </a:fld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41B46-0844-4112-8B63-FDDBDE51E3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3C8B8-AC0C-4979-98AB-2A84F9FBE63E}" type="datetimeFigureOut">
              <a:rPr lang="en-US" smtClean="0"/>
              <a:pPr/>
              <a:t>3/16/2020</a:t>
            </a:fld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41B46-0844-4112-8B63-FDDBDE51E3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3C8B8-AC0C-4979-98AB-2A84F9FBE63E}" type="datetimeFigureOut">
              <a:rPr lang="en-US" smtClean="0"/>
              <a:pPr/>
              <a:t>3/16/2020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41B46-0844-4112-8B63-FDDBDE51E3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3C8B8-AC0C-4979-98AB-2A84F9FBE63E}" type="datetimeFigureOut">
              <a:rPr lang="en-US" smtClean="0"/>
              <a:pPr/>
              <a:t>3/16/2020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41B46-0844-4112-8B63-FDDBDE51E3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F3C8B8-AC0C-4979-98AB-2A84F9FBE63E}" type="datetimeFigureOut">
              <a:rPr lang="en-US" smtClean="0"/>
              <a:pPr/>
              <a:t>3/16/2020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C41B46-0844-4112-8B63-FDDBDE51E3B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../../Capacitors%20and%20Capacitance-%20Capacitor%20physics%20and%20circuit%20operation.mp4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10" Type="http://schemas.openxmlformats.org/officeDocument/2006/relationships/image" Target="../media/image23.png"/><Relationship Id="rId4" Type="http://schemas.openxmlformats.org/officeDocument/2006/relationships/image" Target="../media/image17.png"/><Relationship Id="rId9" Type="http://schemas.openxmlformats.org/officeDocument/2006/relationships/image" Target="../media/image2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>
            <a:hlinkClick r:id="rId2" action="ppaction://hlinkfile"/>
          </p:cNvPr>
          <p:cNvSpPr/>
          <p:nvPr/>
        </p:nvSpPr>
        <p:spPr>
          <a:xfrm>
            <a:off x="2286000" y="457200"/>
            <a:ext cx="4343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hlinkClick r:id="rId2" action="ppaction://hlinkfile"/>
              </a:rPr>
              <a:t>Capacitors</a:t>
            </a:r>
            <a:r>
              <a:rPr lang="en-US" sz="2800" b="1" dirty="0" smtClean="0">
                <a:solidFill>
                  <a:srgbClr val="FF0000"/>
                </a:solidFill>
              </a:rPr>
              <a:t> and Capacitance</a:t>
            </a:r>
          </a:p>
          <a:p>
            <a:r>
              <a:rPr lang="ar-EG" sz="2800" b="1" dirty="0" smtClean="0"/>
              <a:t>المكثف الكهربي والسعة الكهربية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914400" y="1905000"/>
            <a:ext cx="57912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.1 Capacitor</a:t>
            </a:r>
          </a:p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.2 Definition of capacitance</a:t>
            </a:r>
          </a:p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.3 Calculation of capacitance</a:t>
            </a:r>
          </a:p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.3.1 Parallel plate capacitor</a:t>
            </a:r>
          </a:p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.3.2 Cylindrical capacitor</a:t>
            </a:r>
          </a:p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.3.3 Spherical capacitor</a:t>
            </a:r>
          </a:p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 problems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3481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29200" y="1752600"/>
            <a:ext cx="3238499" cy="331946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304800" y="1752600"/>
            <a:ext cx="5791200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EG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1- يتكون المكثف </a:t>
            </a:r>
            <a:r>
              <a:rPr kumimoji="0" lang="ar-EG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فى</a:t>
            </a:r>
            <a:r>
              <a:rPr kumimoji="0" lang="ar-EG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شكله البسيط من اثنين من الموصلات مفصولة بمادة عازلة   أو فراغ كما </a:t>
            </a:r>
            <a:r>
              <a:rPr kumimoji="0" lang="ar-EG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فى</a:t>
            </a:r>
            <a:r>
              <a:rPr kumimoji="0" lang="ar-EG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الشكل</a:t>
            </a:r>
          </a:p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EG" sz="2400" dirty="0" smtClean="0">
                <a:latin typeface="Calibri" pitchFamily="34" charset="0"/>
                <a:ea typeface="Calibri" pitchFamily="34" charset="0"/>
                <a:cs typeface="Arial" pitchFamily="34" charset="0"/>
              </a:rPr>
              <a:t>2- </a:t>
            </a:r>
            <a:r>
              <a:rPr kumimoji="0" lang="ar-EG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سعة المكثف تعتمد على الشكل </a:t>
            </a:r>
            <a:r>
              <a:rPr kumimoji="0" lang="ar-EG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الهندسى</a:t>
            </a:r>
            <a:r>
              <a:rPr kumimoji="0" lang="ar-EG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للموصلات وعلى المواد العازلة التي تفصل بين الموصلات المشحونة.</a:t>
            </a: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EG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3-عند شحن المكثف فإن الموصلين يحملان شحنة متساوية  ومختلفة </a:t>
            </a:r>
            <a:r>
              <a:rPr kumimoji="0" lang="ar-EG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فى</a:t>
            </a:r>
            <a:r>
              <a:rPr kumimoji="0" lang="ar-EG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النوع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584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48400" y="1219200"/>
            <a:ext cx="1962150" cy="292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مستطيل 3"/>
          <p:cNvSpPr/>
          <p:nvPr/>
        </p:nvSpPr>
        <p:spPr>
          <a:xfrm>
            <a:off x="609600" y="609600"/>
            <a:ext cx="12628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1 Capacitor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609600" y="762000"/>
            <a:ext cx="40266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2 Definition of capacitance</a:t>
            </a:r>
            <a:r>
              <a:rPr lang="ar-EG" b="1" dirty="0" smtClean="0">
                <a:solidFill>
                  <a:srgbClr val="FF0000"/>
                </a:solidFill>
              </a:rPr>
              <a:t>تعريف السعة     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7168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3657600"/>
            <a:ext cx="249423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مستطيل 3"/>
          <p:cNvSpPr/>
          <p:nvPr/>
        </p:nvSpPr>
        <p:spPr>
          <a:xfrm>
            <a:off x="1524000" y="16764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rtl="1"/>
            <a:r>
              <a:rPr lang="ar-EG" dirty="0" smtClean="0"/>
              <a:t> </a:t>
            </a:r>
            <a:r>
              <a:rPr lang="ar-EG" b="1" dirty="0" smtClean="0"/>
              <a:t>السعة  </a:t>
            </a:r>
            <a:r>
              <a:rPr lang="en-US" b="1" dirty="0" smtClean="0"/>
              <a:t> C </a:t>
            </a:r>
            <a:r>
              <a:rPr lang="ar-EG" b="1" dirty="0" smtClean="0"/>
              <a:t>للمكثف تعرف كنسبة بين  حجم الشحنة على أحد الموصلين إلى  فرق الجهد بينهما </a:t>
            </a:r>
            <a:endParaRPr lang="en-US" b="1" dirty="0"/>
          </a:p>
        </p:txBody>
      </p:sp>
      <p:pic>
        <p:nvPicPr>
          <p:cNvPr id="7168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9200" y="2209800"/>
            <a:ext cx="1514475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مربع نص 5"/>
          <p:cNvSpPr txBox="1"/>
          <p:nvPr/>
        </p:nvSpPr>
        <p:spPr>
          <a:xfrm>
            <a:off x="3505200" y="2438400"/>
            <a:ext cx="26981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EG" b="1" dirty="0" smtClean="0">
                <a:solidFill>
                  <a:srgbClr val="0070C0"/>
                </a:solidFill>
              </a:rPr>
              <a:t>تقاس السعة للمكثف بوحدة </a:t>
            </a:r>
            <a:r>
              <a:rPr lang="ar-EG" b="1" dirty="0" err="1" smtClean="0">
                <a:solidFill>
                  <a:srgbClr val="0070C0"/>
                </a:solidFill>
              </a:rPr>
              <a:t>الفاراد</a:t>
            </a:r>
            <a:endParaRPr lang="en-US" b="1" dirty="0">
              <a:solidFill>
                <a:srgbClr val="0070C0"/>
              </a:solidFill>
            </a:endParaRPr>
          </a:p>
        </p:txBody>
      </p:sp>
      <p:pic>
        <p:nvPicPr>
          <p:cNvPr id="71684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962400" y="3048000"/>
            <a:ext cx="1638300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685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667000" y="4572000"/>
            <a:ext cx="1943100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مربع نص 8"/>
          <p:cNvSpPr txBox="1"/>
          <p:nvPr/>
        </p:nvSpPr>
        <p:spPr>
          <a:xfrm>
            <a:off x="4038600" y="5257800"/>
            <a:ext cx="373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EG" dirty="0" smtClean="0"/>
              <a:t>يرمز للمكثف </a:t>
            </a:r>
            <a:r>
              <a:rPr lang="ar-EG" dirty="0" err="1" smtClean="0"/>
              <a:t>فى</a:t>
            </a:r>
            <a:r>
              <a:rPr lang="ar-EG" dirty="0" smtClean="0"/>
              <a:t> الدوائر الكهربية  بالرمز :</a:t>
            </a:r>
            <a:endParaRPr lang="en-US" dirty="0"/>
          </a:p>
        </p:txBody>
      </p:sp>
      <p:pic>
        <p:nvPicPr>
          <p:cNvPr id="71686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781800" y="685800"/>
            <a:ext cx="1809750" cy="23555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533400" y="609600"/>
            <a:ext cx="49222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3 Calculation of capacitance</a:t>
            </a:r>
            <a:r>
              <a:rPr lang="ar-EG" b="1" dirty="0" smtClean="0">
                <a:solidFill>
                  <a:srgbClr val="FF0000"/>
                </a:solidFill>
              </a:rPr>
              <a:t> حساب سعة المكثف        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533400" y="1371600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The most common type of capacitors are:-</a:t>
            </a:r>
          </a:p>
          <a:p>
            <a:r>
              <a:rPr lang="en-US" dirty="0" smtClean="0"/>
              <a:t>• Parallel-plate capacitor</a:t>
            </a:r>
          </a:p>
          <a:p>
            <a:r>
              <a:rPr lang="en-US" dirty="0" smtClean="0"/>
              <a:t>• Cylindrical capacitor</a:t>
            </a:r>
          </a:p>
          <a:p>
            <a:r>
              <a:rPr lang="en-US" dirty="0" smtClean="0"/>
              <a:t>• Spherical capacitor</a:t>
            </a:r>
            <a:endParaRPr lang="en-US" dirty="0"/>
          </a:p>
        </p:txBody>
      </p:sp>
      <p:sp>
        <p:nvSpPr>
          <p:cNvPr id="4" name="مستطيل 3"/>
          <p:cNvSpPr/>
          <p:nvPr/>
        </p:nvSpPr>
        <p:spPr>
          <a:xfrm>
            <a:off x="762000" y="3048000"/>
            <a:ext cx="27105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3.1 Parallel plate capacitor</a:t>
            </a:r>
            <a:endParaRPr lang="en-US" dirty="0"/>
          </a:p>
        </p:txBody>
      </p:sp>
      <p:pic>
        <p:nvPicPr>
          <p:cNvPr id="7270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91000" y="2895600"/>
            <a:ext cx="4667250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270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10200" y="1066800"/>
            <a:ext cx="2400300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270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3400" y="3581400"/>
            <a:ext cx="27463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</p:pic>
      <p:sp>
        <p:nvSpPr>
          <p:cNvPr id="8" name="مستطيل 7"/>
          <p:cNvSpPr/>
          <p:nvPr/>
        </p:nvSpPr>
        <p:spPr>
          <a:xfrm>
            <a:off x="1143000" y="5181600"/>
            <a:ext cx="7391400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 rtl="1"/>
            <a:r>
              <a:rPr lang="ar-EG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تمكننا من حساب سعة المكثف من خلال الأبعاد الهندسية له، حيث أن سعة المكثف تتناسب طرديًا مع المساحة المشتركة بين اللوحين وعكسيًا مع المسافة بين اللوحين.</a:t>
            </a:r>
            <a:endParaRPr lang="en-US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685800" y="106680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smtClean="0"/>
              <a:t>6.3.2 Cylindrical capacitor</a:t>
            </a:r>
          </a:p>
        </p:txBody>
      </p:sp>
      <p:pic>
        <p:nvPicPr>
          <p:cNvPr id="7373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1999" y="2514600"/>
            <a:ext cx="3507129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373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69128" y="1554265"/>
            <a:ext cx="4284322" cy="4084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75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81600" y="2519362"/>
            <a:ext cx="3719244" cy="3805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مستطيل 2"/>
          <p:cNvSpPr/>
          <p:nvPr/>
        </p:nvSpPr>
        <p:spPr>
          <a:xfrm>
            <a:off x="685800" y="990600"/>
            <a:ext cx="23675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3.3 Spherical Capacitor</a:t>
            </a:r>
            <a:endParaRPr lang="en-US" dirty="0"/>
          </a:p>
        </p:txBody>
      </p:sp>
      <p:pic>
        <p:nvPicPr>
          <p:cNvPr id="7475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600" y="2667000"/>
            <a:ext cx="3464815" cy="1338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77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762000"/>
            <a:ext cx="16954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577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1600200"/>
            <a:ext cx="71247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5780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5800" y="2438400"/>
            <a:ext cx="394335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5781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38200" y="2819400"/>
            <a:ext cx="1924050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5782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38200" y="3200400"/>
            <a:ext cx="285750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5783" name="Picture 7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09600" y="3429000"/>
            <a:ext cx="150495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5784" name="Picture 8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590800" y="3657600"/>
            <a:ext cx="3705225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5785" name="Picture 9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762000" y="4419600"/>
            <a:ext cx="5267325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5786" name="Picture 10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838200" y="5334000"/>
            <a:ext cx="43815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80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116355"/>
            <a:ext cx="9178246" cy="2465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680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1" y="3962400"/>
            <a:ext cx="9178247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123371"/>
            <a:ext cx="2144183" cy="867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14840</TotalTime>
  <Words>180</Words>
  <Application>Microsoft Office PowerPoint</Application>
  <PresentationFormat>On-screen Show (4:3)</PresentationFormat>
  <Paragraphs>29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سمة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Principle of Electrostatic</dc:title>
  <dc:creator>DrNasser</dc:creator>
  <cp:lastModifiedBy>DrMai</cp:lastModifiedBy>
  <cp:revision>207</cp:revision>
  <dcterms:created xsi:type="dcterms:W3CDTF">2014-10-19T05:33:27Z</dcterms:created>
  <dcterms:modified xsi:type="dcterms:W3CDTF">2020-03-15T22:53:53Z</dcterms:modified>
</cp:coreProperties>
</file>