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9228BC0-BCEA-47BE-8DBB-46A453FA1750}" type="datetimeFigureOut">
              <a:rPr lang="ar-EG" smtClean="0"/>
              <a:t>21/07/1441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34D008E-D4D2-48C4-BC02-6FE9FAC6C00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0067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CD6FC78-5DDF-44CF-BD5E-9C43208F8171}" type="slidenum">
              <a:rPr lang="en-US" altLang="ar-EG"/>
              <a:pPr eaLnBrk="1" hangingPunct="1"/>
              <a:t>9</a:t>
            </a:fld>
            <a:endParaRPr lang="en-US" altLang="ar-EG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ar-E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5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519D32-7294-48DB-BB9B-1CCAC82D8A30}" type="slidenum">
              <a:rPr lang="en-US" altLang="ar-EG"/>
              <a:pPr eaLnBrk="1" hangingPunct="1"/>
              <a:t>11</a:t>
            </a:fld>
            <a:endParaRPr lang="en-US" altLang="ar-EG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ar-E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44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4567238"/>
            <a:ext cx="6021388" cy="229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2063750" y="476250"/>
            <a:ext cx="8064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3200">
                <a:solidFill>
                  <a:srgbClr val="FFFF00"/>
                </a:solidFill>
              </a:rPr>
              <a:t>Description of metamorphic rocks at field</a:t>
            </a: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1847850" y="1268413"/>
            <a:ext cx="8280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1- parental features of sedimentary and igneous rocks: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Sedimentary bedding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Lava flows and pillow lava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So: the prefix meta can be added (meta-greywacke, meta andesite)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Use the metamorphic names: gneiss- schist and slate</a:t>
            </a:r>
          </a:p>
        </p:txBody>
      </p:sp>
    </p:spTree>
    <p:extLst>
      <p:ext uri="{BB962C8B-B14F-4D97-AF65-F5344CB8AC3E}">
        <p14:creationId xmlns:p14="http://schemas.microsoft.com/office/powerpoint/2010/main" val="12531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26988"/>
            <a:ext cx="8229600" cy="935038"/>
          </a:xfrm>
        </p:spPr>
        <p:txBody>
          <a:bodyPr/>
          <a:lstStyle/>
          <a:p>
            <a:pPr eaLnBrk="1" hangingPunct="1"/>
            <a:r>
              <a:rPr lang="en-US" altLang="ar-EG" smtClean="0">
                <a:solidFill>
                  <a:srgbClr val="FFFF00"/>
                </a:solidFill>
              </a:rPr>
              <a:t>Isle of Skye aureole</a:t>
            </a: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1774825" y="1268414"/>
            <a:ext cx="849788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The country rocks are carbonate (Dolostone) with chert nodules.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Near to the igneous intrusion </a:t>
            </a:r>
            <a:r>
              <a:rPr lang="en-US" altLang="ar-EG" sz="2400">
                <a:solidFill>
                  <a:srgbClr val="FFFF00"/>
                </a:solidFill>
              </a:rPr>
              <a:t>dedolomitization</a:t>
            </a:r>
            <a:r>
              <a:rPr lang="en-US" altLang="ar-EG" sz="2400">
                <a:solidFill>
                  <a:schemeClr val="bg1"/>
                </a:solidFill>
              </a:rPr>
              <a:t> is happened.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Ca Mg (CO</a:t>
            </a:r>
            <a:r>
              <a:rPr lang="en-US" altLang="ar-EG" sz="2400" baseline="-25000">
                <a:solidFill>
                  <a:schemeClr val="bg1"/>
                </a:solidFill>
              </a:rPr>
              <a:t>3</a:t>
            </a:r>
            <a:r>
              <a:rPr lang="en-US" altLang="ar-EG" sz="2400">
                <a:solidFill>
                  <a:schemeClr val="bg1"/>
                </a:solidFill>
              </a:rPr>
              <a:t>)</a:t>
            </a:r>
            <a:r>
              <a:rPr lang="en-US" altLang="ar-EG" sz="2400" baseline="-25000">
                <a:solidFill>
                  <a:schemeClr val="bg1"/>
                </a:solidFill>
              </a:rPr>
              <a:t>2     </a:t>
            </a:r>
            <a:r>
              <a:rPr lang="en-US" altLang="ar-EG" sz="2400">
                <a:solidFill>
                  <a:schemeClr val="bg1"/>
                </a:solidFill>
              </a:rPr>
              <a:t>←→  CaCO</a:t>
            </a:r>
            <a:r>
              <a:rPr lang="en-US" altLang="ar-EG" sz="2400" baseline="-25000">
                <a:solidFill>
                  <a:schemeClr val="bg1"/>
                </a:solidFill>
              </a:rPr>
              <a:t>3</a:t>
            </a:r>
            <a:r>
              <a:rPr lang="en-US" altLang="ar-EG" sz="2400">
                <a:solidFill>
                  <a:schemeClr val="bg1"/>
                </a:solidFill>
              </a:rPr>
              <a:t>+ MgO(perclase) + CO</a:t>
            </a:r>
            <a:r>
              <a:rPr lang="en-US" altLang="ar-EG" sz="2400" baseline="-25000">
                <a:solidFill>
                  <a:schemeClr val="bg1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MgO at surface forms (brocite) Mg (OH)</a:t>
            </a:r>
            <a:r>
              <a:rPr lang="en-US" altLang="ar-EG" sz="2400" baseline="-25000">
                <a:solidFill>
                  <a:schemeClr val="bg1"/>
                </a:solidFill>
              </a:rPr>
              <a:t>2</a:t>
            </a:r>
            <a:r>
              <a:rPr lang="en-US" altLang="ar-EG" sz="2400">
                <a:solidFill>
                  <a:schemeClr val="bg1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ar-EG" sz="240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The chert nodules react with the carbonates to form talc (tremolite)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(tremolite, Ca</a:t>
            </a:r>
            <a:r>
              <a:rPr lang="en-US" altLang="ar-EG" sz="2400" baseline="-25000">
                <a:solidFill>
                  <a:schemeClr val="bg1"/>
                </a:solidFill>
              </a:rPr>
              <a:t>2</a:t>
            </a:r>
            <a:r>
              <a:rPr lang="en-US" altLang="ar-EG" sz="2400">
                <a:solidFill>
                  <a:schemeClr val="bg1"/>
                </a:solidFill>
              </a:rPr>
              <a:t>(Mg, Fe)</a:t>
            </a:r>
            <a:r>
              <a:rPr lang="en-US" altLang="ar-EG" sz="2400" baseline="-25000">
                <a:solidFill>
                  <a:schemeClr val="bg1"/>
                </a:solidFill>
              </a:rPr>
              <a:t>5</a:t>
            </a:r>
            <a:r>
              <a:rPr lang="en-US" altLang="ar-EG" sz="2400">
                <a:solidFill>
                  <a:schemeClr val="bg1"/>
                </a:solidFill>
              </a:rPr>
              <a:t>Si</a:t>
            </a:r>
            <a:r>
              <a:rPr lang="en-US" altLang="ar-EG" sz="2400" baseline="-25000">
                <a:solidFill>
                  <a:schemeClr val="bg1"/>
                </a:solidFill>
              </a:rPr>
              <a:t>8</a:t>
            </a:r>
            <a:r>
              <a:rPr lang="en-US" altLang="ar-EG" sz="2400">
                <a:solidFill>
                  <a:schemeClr val="bg1"/>
                </a:solidFill>
              </a:rPr>
              <a:t>O</a:t>
            </a:r>
            <a:r>
              <a:rPr lang="en-US" altLang="ar-EG" sz="2400" baseline="-25000">
                <a:solidFill>
                  <a:schemeClr val="bg1"/>
                </a:solidFill>
              </a:rPr>
              <a:t>22</a:t>
            </a:r>
            <a:r>
              <a:rPr lang="en-US" altLang="ar-EG" sz="2400">
                <a:solidFill>
                  <a:schemeClr val="bg1"/>
                </a:solidFill>
              </a:rPr>
              <a:t>(OH)</a:t>
            </a:r>
            <a:r>
              <a:rPr lang="en-US" altLang="ar-EG" sz="2400" baseline="-25000">
                <a:solidFill>
                  <a:schemeClr val="bg1"/>
                </a:solidFill>
              </a:rPr>
              <a:t>2</a:t>
            </a:r>
            <a:r>
              <a:rPr lang="en-US" altLang="ar-EG" sz="2400">
                <a:solidFill>
                  <a:schemeClr val="bg1"/>
                </a:solidFill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then diaposide  (pyroxene) (CaMgSi</a:t>
            </a:r>
            <a:r>
              <a:rPr lang="en-US" altLang="ar-EG" sz="2400" baseline="-25000">
                <a:solidFill>
                  <a:schemeClr val="bg1"/>
                </a:solidFill>
              </a:rPr>
              <a:t>2</a:t>
            </a:r>
            <a:r>
              <a:rPr lang="en-US" altLang="ar-EG" sz="2400">
                <a:solidFill>
                  <a:schemeClr val="bg1"/>
                </a:solidFill>
              </a:rPr>
              <a:t>O</a:t>
            </a:r>
            <a:r>
              <a:rPr lang="en-US" altLang="ar-EG" sz="2400" baseline="-25000">
                <a:solidFill>
                  <a:schemeClr val="bg1"/>
                </a:solidFill>
              </a:rPr>
              <a:t>6</a:t>
            </a:r>
            <a:r>
              <a:rPr lang="en-US" altLang="ar-EG" sz="2400">
                <a:solidFill>
                  <a:schemeClr val="bg1"/>
                </a:solidFill>
              </a:rPr>
              <a:t>  and foresterite( Mg</a:t>
            </a:r>
            <a:r>
              <a:rPr lang="en-US" altLang="ar-EG" sz="2400" baseline="-25000">
                <a:solidFill>
                  <a:schemeClr val="bg1"/>
                </a:solidFill>
              </a:rPr>
              <a:t>2</a:t>
            </a:r>
            <a:r>
              <a:rPr lang="en-US" altLang="ar-EG" sz="2400">
                <a:solidFill>
                  <a:schemeClr val="bg1"/>
                </a:solidFill>
              </a:rPr>
              <a:t>SiO</a:t>
            </a:r>
            <a:r>
              <a:rPr lang="en-US" altLang="ar-EG" sz="2400" baseline="-25000">
                <a:solidFill>
                  <a:schemeClr val="bg1"/>
                </a:solidFill>
              </a:rPr>
              <a:t>4</a:t>
            </a:r>
            <a:r>
              <a:rPr lang="en-US" altLang="ar-EG" sz="2400">
                <a:solidFill>
                  <a:schemeClr val="bg1"/>
                </a:solidFill>
              </a:rPr>
              <a:t>).</a:t>
            </a:r>
            <a:r>
              <a:rPr lang="en-US" altLang="ar-EG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931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67092" y="359465"/>
            <a:ext cx="8534400" cy="150706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Carbonation / </a:t>
            </a:r>
            <a:r>
              <a:rPr lang="en-US" dirty="0" err="1" smtClean="0"/>
              <a:t>Decarbonation</a:t>
            </a:r>
            <a:r>
              <a:rPr lang="en-US" dirty="0" smtClean="0"/>
              <a:t> Reactions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380304"/>
            <a:ext cx="8686800" cy="51054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</a:rPr>
              <a:t>Reactions that involve the evolution or consumption of CO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tx1"/>
                </a:solidFill>
              </a:rPr>
              <a:t>CaCO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+ SiO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= CaSiO</a:t>
            </a:r>
            <a:r>
              <a:rPr lang="en-US" b="1" baseline="-25000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+ CO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chemeClr val="tx1"/>
                </a:solidFill>
              </a:rPr>
              <a:t>	    calcite	     quartz         </a:t>
            </a:r>
            <a:r>
              <a:rPr lang="en-US" b="1" dirty="0" err="1">
                <a:solidFill>
                  <a:schemeClr val="tx1"/>
                </a:solidFill>
              </a:rPr>
              <a:t>wollastonite</a:t>
            </a:r>
            <a:endParaRPr lang="en-US" b="1" dirty="0">
              <a:solidFill>
                <a:schemeClr val="tx1"/>
              </a:solidFill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chemeClr val="tx1"/>
                </a:solidFill>
              </a:rPr>
              <a:t>Reactions involving gas phases are also known as volatilization or </a:t>
            </a:r>
            <a:r>
              <a:rPr lang="en-US" b="1" dirty="0" err="1" smtClean="0">
                <a:solidFill>
                  <a:schemeClr val="tx1"/>
                </a:solidFill>
              </a:rPr>
              <a:t>devoltilization</a:t>
            </a:r>
            <a:r>
              <a:rPr lang="en-US" b="1" dirty="0" smtClean="0">
                <a:solidFill>
                  <a:schemeClr val="tx1"/>
                </a:solidFill>
              </a:rPr>
              <a:t> reactions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chemeClr val="tx1"/>
                </a:solidFill>
              </a:rPr>
              <a:t>These reactions can also occur with other gases such as CH</a:t>
            </a:r>
            <a:r>
              <a:rPr lang="en-US" b="1" baseline="-25000" dirty="0" smtClean="0">
                <a:solidFill>
                  <a:schemeClr val="tx1"/>
                </a:solidFill>
              </a:rPr>
              <a:t>4</a:t>
            </a:r>
            <a:r>
              <a:rPr lang="en-US" b="1" dirty="0" smtClean="0">
                <a:solidFill>
                  <a:schemeClr val="tx1"/>
                </a:solidFill>
              </a:rPr>
              <a:t> (methane), 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, 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S, O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, NH</a:t>
            </a:r>
            <a:r>
              <a:rPr lang="en-US" b="1" baseline="-25000" dirty="0" smtClean="0">
                <a:solidFill>
                  <a:schemeClr val="tx1"/>
                </a:solidFill>
              </a:rPr>
              <a:t>4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(ammonia) – but they are not as common</a:t>
            </a:r>
          </a:p>
        </p:txBody>
      </p:sp>
    </p:spTree>
    <p:extLst>
      <p:ext uri="{BB962C8B-B14F-4D97-AF65-F5344CB8AC3E}">
        <p14:creationId xmlns:p14="http://schemas.microsoft.com/office/powerpoint/2010/main" val="280458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Contact-Aure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66801"/>
            <a:ext cx="731520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 Box 6"/>
          <p:cNvSpPr txBox="1">
            <a:spLocks noChangeArrowheads="1"/>
          </p:cNvSpPr>
          <p:nvPr/>
        </p:nvSpPr>
        <p:spPr bwMode="auto">
          <a:xfrm>
            <a:off x="3124201" y="304800"/>
            <a:ext cx="37455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EG">
                <a:solidFill>
                  <a:srgbClr val="FFFF00"/>
                </a:solidFill>
              </a:rPr>
              <a:t>Contact or Thermal Metamorphism</a:t>
            </a:r>
          </a:p>
        </p:txBody>
      </p:sp>
    </p:spTree>
    <p:extLst>
      <p:ext uri="{BB962C8B-B14F-4D97-AF65-F5344CB8AC3E}">
        <p14:creationId xmlns:p14="http://schemas.microsoft.com/office/powerpoint/2010/main" val="26814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1524000" y="26035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altLang="ar-EG" sz="3600">
                <a:solidFill>
                  <a:srgbClr val="FFFF00"/>
                </a:solidFill>
              </a:rPr>
              <a:t>2- Identification of the Mineral assemblages</a:t>
            </a:r>
          </a:p>
        </p:txBody>
      </p:sp>
      <p:pic>
        <p:nvPicPr>
          <p:cNvPr id="4096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4" y="1557339"/>
            <a:ext cx="3870325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1919289" y="2566989"/>
            <a:ext cx="410527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Arranging the minerals descendingly.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By identification of the minerals at the field.</a:t>
            </a:r>
          </a:p>
        </p:txBody>
      </p:sp>
    </p:spTree>
    <p:extLst>
      <p:ext uri="{BB962C8B-B14F-4D97-AF65-F5344CB8AC3E}">
        <p14:creationId xmlns:p14="http://schemas.microsoft.com/office/powerpoint/2010/main" val="9275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ar-EG" smtClean="0">
                <a:solidFill>
                  <a:srgbClr val="FFFF00"/>
                </a:solidFill>
              </a:rPr>
              <a:t>3- Metamorphic Fabrics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1774825" y="1341439"/>
            <a:ext cx="8497888" cy="522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Differentiation between the preferred orientation and non preferred orientation.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*Preferred orientation fabrics: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Foliation: (slatey cleavage, schistosity, gneissose banding.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lineation.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*Non preferred orientation: ( nondirectional fabrics)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Granoblastic texture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Porphyroblastic texture</a:t>
            </a:r>
          </a:p>
        </p:txBody>
      </p:sp>
    </p:spTree>
    <p:extLst>
      <p:ext uri="{BB962C8B-B14F-4D97-AF65-F5344CB8AC3E}">
        <p14:creationId xmlns:p14="http://schemas.microsoft.com/office/powerpoint/2010/main" val="17365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3357564"/>
            <a:ext cx="462915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188913"/>
            <a:ext cx="428466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88914"/>
            <a:ext cx="4287838" cy="301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0624" y="509446"/>
            <a:ext cx="1693092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Nonprefered</a:t>
            </a:r>
            <a:endParaRPr lang="en-US" dirty="0" smtClean="0"/>
          </a:p>
          <a:p>
            <a:r>
              <a:rPr lang="en-US" dirty="0" smtClean="0"/>
              <a:t>Orientation</a:t>
            </a:r>
          </a:p>
          <a:p>
            <a:r>
              <a:rPr lang="en-US" dirty="0" err="1" smtClean="0"/>
              <a:t>Granoblastic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texture</a:t>
            </a:r>
            <a:endParaRPr lang="ar-EG" dirty="0"/>
          </a:p>
        </p:txBody>
      </p:sp>
      <p:sp>
        <p:nvSpPr>
          <p:cNvPr id="3" name="TextBox 2"/>
          <p:cNvSpPr txBox="1"/>
          <p:nvPr/>
        </p:nvSpPr>
        <p:spPr>
          <a:xfrm>
            <a:off x="640078" y="4807131"/>
            <a:ext cx="26805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Pophyroblastic</a:t>
            </a:r>
            <a:r>
              <a:rPr lang="en-US" dirty="0" smtClean="0"/>
              <a:t> texture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02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1" y="3500439"/>
            <a:ext cx="456247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404813"/>
            <a:ext cx="45529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23314" y="1175657"/>
            <a:ext cx="126829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schistosity</a:t>
            </a:r>
            <a:endParaRPr lang="ar-EG" dirty="0"/>
          </a:p>
        </p:txBody>
      </p:sp>
      <p:sp>
        <p:nvSpPr>
          <p:cNvPr id="3" name="TextBox 2"/>
          <p:cNvSpPr txBox="1"/>
          <p:nvPr/>
        </p:nvSpPr>
        <p:spPr>
          <a:xfrm>
            <a:off x="4101737" y="5159829"/>
            <a:ext cx="125707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err="1" smtClean="0"/>
              <a:t>gneisosity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674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26988"/>
            <a:ext cx="8229600" cy="719138"/>
          </a:xfrm>
        </p:spPr>
        <p:txBody>
          <a:bodyPr/>
          <a:lstStyle/>
          <a:p>
            <a:pPr eaLnBrk="1" hangingPunct="1"/>
            <a:r>
              <a:rPr lang="en-US" altLang="ar-EG" sz="4000">
                <a:solidFill>
                  <a:srgbClr val="FFFF00"/>
                </a:solidFill>
              </a:rPr>
              <a:t>Contact Metamorphism</a:t>
            </a: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1524000" y="836614"/>
            <a:ext cx="9144000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The perfect example for the contact metamorphism is the pelitic rocks as they shows mineralogical and textural changes.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For example: Skiddaw aureole.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The country rocks are slate formed after low grade of regional metamorphism then, Injection of biotite granite within the slate of Skiddow (pelitic rocks).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So, the contact metamorphic aureole is overprinted.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 The metamorphic aureole: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FF0000"/>
                </a:solidFill>
              </a:rPr>
              <a:t>Igneous injection)</a:t>
            </a:r>
            <a:r>
              <a:rPr lang="en-US" altLang="ar-EG" sz="2400">
                <a:solidFill>
                  <a:schemeClr val="bg1"/>
                </a:solidFill>
              </a:rPr>
              <a:t> </a:t>
            </a:r>
            <a:r>
              <a:rPr lang="en-US" altLang="ar-EG" sz="2400">
                <a:solidFill>
                  <a:srgbClr val="FF99FF"/>
                </a:solidFill>
              </a:rPr>
              <a:t>1- inner hornfels) 2- intermediate porphyroblastic slate) 3-outer spotted slate)</a:t>
            </a:r>
            <a:r>
              <a:rPr lang="en-US" altLang="ar-EG" sz="2400">
                <a:solidFill>
                  <a:schemeClr val="bg1"/>
                </a:solidFill>
              </a:rPr>
              <a:t> </a:t>
            </a:r>
            <a:r>
              <a:rPr lang="en-US" altLang="ar-EG" sz="2400">
                <a:solidFill>
                  <a:srgbClr val="66FFFF"/>
                </a:solidFill>
              </a:rPr>
              <a:t>country rocks(unaltered slate).</a:t>
            </a:r>
          </a:p>
          <a:p>
            <a:pPr rtl="0" eaLnBrk="1" hangingPunct="1">
              <a:spcBef>
                <a:spcPct val="50000"/>
              </a:spcBef>
            </a:pPr>
            <a:endParaRPr lang="en-US" altLang="ar-EG" sz="2400">
              <a:solidFill>
                <a:srgbClr val="66FFFF"/>
              </a:solidFill>
            </a:endParaRPr>
          </a:p>
          <a:p>
            <a:pPr rtl="0" eaLnBrk="1" hangingPunct="1">
              <a:spcBef>
                <a:spcPct val="50000"/>
              </a:spcBef>
            </a:pPr>
            <a:endParaRPr lang="en-US" altLang="ar-EG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6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2063750" y="333376"/>
            <a:ext cx="806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EG" altLang="ar-EG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1524000" y="115889"/>
            <a:ext cx="9144000" cy="826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66FFFF"/>
                </a:solidFill>
              </a:rPr>
              <a:t>country rocks (unaltered slate).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66FFFF"/>
                </a:solidFill>
              </a:rPr>
              <a:t>Low grade of metamorphism ( sericite, chlorite, quartz chloitoids and opaque minerals).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FF99FF"/>
                </a:solidFill>
              </a:rPr>
              <a:t>3-outer spotted slate: 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66FFFF"/>
                </a:solidFill>
              </a:rPr>
              <a:t>Increasing the grain size, unclear cleavage, small dark spots at clevage cant identified at the field.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66FFFF"/>
                </a:solidFill>
              </a:rPr>
              <a:t> </a:t>
            </a:r>
            <a:r>
              <a:rPr lang="en-US" altLang="ar-EG" sz="2400">
                <a:solidFill>
                  <a:srgbClr val="FF99FF"/>
                </a:solidFill>
              </a:rPr>
              <a:t>2- intermediate porphyroblastic slate: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The porphyoblasts are identified as Cordierite and andalusite. (quartz, biotite, muscovite and opaque minerals).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FF99FF"/>
                </a:solidFill>
              </a:rPr>
              <a:t>1- inner hornfels: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chemeClr val="bg1"/>
                </a:solidFill>
              </a:rPr>
              <a:t>Cordierite and andalusite. (quartz, biotite, muscovite and opaque minerals) +graphite.</a:t>
            </a:r>
          </a:p>
          <a:p>
            <a:pPr rtl="0" eaLnBrk="1" hangingPunct="1">
              <a:spcBef>
                <a:spcPct val="50000"/>
              </a:spcBef>
            </a:pPr>
            <a:r>
              <a:rPr lang="en-US" altLang="ar-EG" sz="2400">
                <a:solidFill>
                  <a:srgbClr val="66FFFF"/>
                </a:solidFill>
              </a:rPr>
              <a:t>More massive.The quartz is equdimentional forming granoblastic texture.</a:t>
            </a:r>
          </a:p>
          <a:p>
            <a:pPr rtl="0" eaLnBrk="1" hangingPunct="1">
              <a:spcBef>
                <a:spcPct val="50000"/>
              </a:spcBef>
            </a:pPr>
            <a:endParaRPr lang="en-US" altLang="ar-EG" sz="2400">
              <a:solidFill>
                <a:srgbClr val="FF99FF"/>
              </a:solidFill>
            </a:endParaRPr>
          </a:p>
          <a:p>
            <a:pPr rtl="0" eaLnBrk="1" hangingPunct="1">
              <a:spcBef>
                <a:spcPct val="50000"/>
              </a:spcBef>
            </a:pPr>
            <a:endParaRPr lang="en-US" altLang="ar-EG" sz="2400">
              <a:solidFill>
                <a:srgbClr val="66FF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104168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5889"/>
            <a:ext cx="82296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ar-EG" sz="4000">
                <a:solidFill>
                  <a:srgbClr val="FFFF00"/>
                </a:solidFill>
              </a:rPr>
              <a:t>The Comrie aureole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1919288" y="1196976"/>
            <a:ext cx="7561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EG" altLang="ar-EG"/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1524000" y="765175"/>
            <a:ext cx="9144000" cy="605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The country rocks are schist formed after low to medium grade of regional metamorphism then, Injection of diorite within the schist of Comrie (pelitic rocks).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*410 meters between the first appearance of the spots and the contact line.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*The hornfels is characterized by the (spinel Mg Al</a:t>
            </a:r>
            <a:r>
              <a:rPr lang="en-US" altLang="ar-EG" sz="2800" baseline="-25000">
                <a:solidFill>
                  <a:schemeClr val="bg1"/>
                </a:solidFill>
              </a:rPr>
              <a:t>2</a:t>
            </a:r>
            <a:r>
              <a:rPr lang="en-US" altLang="ar-EG" sz="2800">
                <a:solidFill>
                  <a:schemeClr val="bg1"/>
                </a:solidFill>
              </a:rPr>
              <a:t>O</a:t>
            </a:r>
            <a:r>
              <a:rPr lang="en-US" altLang="ar-EG" sz="2800" baseline="-25000">
                <a:solidFill>
                  <a:schemeClr val="bg1"/>
                </a:solidFill>
              </a:rPr>
              <a:t>4</a:t>
            </a:r>
            <a:r>
              <a:rPr lang="en-US" altLang="ar-EG" sz="2800">
                <a:solidFill>
                  <a:schemeClr val="bg1"/>
                </a:solidFill>
              </a:rPr>
              <a:t>) qurandoum Al</a:t>
            </a:r>
            <a:r>
              <a:rPr lang="en-US" altLang="ar-EG" sz="2800" baseline="-25000">
                <a:solidFill>
                  <a:schemeClr val="bg1"/>
                </a:solidFill>
              </a:rPr>
              <a:t>2</a:t>
            </a:r>
            <a:r>
              <a:rPr lang="en-US" altLang="ar-EG" sz="2800">
                <a:solidFill>
                  <a:schemeClr val="bg1"/>
                </a:solidFill>
              </a:rPr>
              <a:t>O</a:t>
            </a:r>
            <a:r>
              <a:rPr lang="en-US" altLang="ar-EG" sz="2800" baseline="-25000">
                <a:solidFill>
                  <a:schemeClr val="bg1"/>
                </a:solidFill>
              </a:rPr>
              <a:t>3</a:t>
            </a:r>
            <a:r>
              <a:rPr lang="en-US" altLang="ar-EG" sz="2800">
                <a:solidFill>
                  <a:schemeClr val="bg1"/>
                </a:solidFill>
              </a:rPr>
              <a:t> and no quartz+ orthoclase, biotite, cordirite and magnetite. Granoblstic texture.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chemeClr val="bg1"/>
                </a:solidFill>
              </a:rPr>
              <a:t>*Inner zone is hypersthene pyroxene (orthoclase, biotite, cordirite and magnetite).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ar-EG" sz="2800">
                <a:solidFill>
                  <a:srgbClr val="FF0000"/>
                </a:solidFill>
              </a:rPr>
              <a:t>Progressive dehydration</a:t>
            </a:r>
          </a:p>
          <a:p>
            <a:pPr eaLnBrk="1" hangingPunct="1">
              <a:spcBef>
                <a:spcPct val="50000"/>
              </a:spcBef>
            </a:pPr>
            <a:endParaRPr lang="en-US" altLang="ar-EG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610600" cy="1143000"/>
          </a:xfrm>
        </p:spPr>
        <p:txBody>
          <a:bodyPr>
            <a:normAutofit fontScale="90000"/>
          </a:bodyPr>
          <a:lstStyle/>
          <a:p>
            <a:pPr algn="r" rtl="0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Hydration/ Dehydration Reactions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562225"/>
            <a:ext cx="8229600" cy="2667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Metamorphic reactions involving the expulsion or incorporation of water (H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O)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Example: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Al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Si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baseline="-25000" dirty="0" smtClean="0">
                <a:solidFill>
                  <a:srgbClr val="FF0000"/>
                </a:solidFill>
              </a:rPr>
              <a:t>10</a:t>
            </a:r>
            <a:r>
              <a:rPr lang="en-US" dirty="0" smtClean="0">
                <a:solidFill>
                  <a:srgbClr val="FF0000"/>
                </a:solidFill>
              </a:rPr>
              <a:t>(OH)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&lt;=&gt; Al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SiO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 + 3SiO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+ 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 err="1">
                <a:solidFill>
                  <a:srgbClr val="FF0000"/>
                </a:solidFill>
              </a:rPr>
              <a:t>Pyrophyllite</a:t>
            </a:r>
            <a:r>
              <a:rPr lang="en-US" sz="2000" dirty="0">
                <a:solidFill>
                  <a:srgbClr val="FF0000"/>
                </a:solidFill>
              </a:rPr>
              <a:t>		     And/</a:t>
            </a:r>
            <a:r>
              <a:rPr lang="en-US" sz="2000" dirty="0" err="1">
                <a:solidFill>
                  <a:srgbClr val="FF0000"/>
                </a:solidFill>
              </a:rPr>
              <a:t>Ky</a:t>
            </a:r>
            <a:r>
              <a:rPr lang="en-US" sz="2000" dirty="0">
                <a:solidFill>
                  <a:srgbClr val="FF0000"/>
                </a:solidFill>
              </a:rPr>
              <a:t> 	Quartz 	      water</a:t>
            </a:r>
            <a:br>
              <a:rPr lang="en-US" sz="2000" dirty="0">
                <a:solidFill>
                  <a:srgbClr val="FF0000"/>
                </a:solidFill>
              </a:rPr>
            </a:br>
            <a:endParaRPr lang="en-US" sz="2000" dirty="0">
              <a:solidFill>
                <a:srgbClr val="FF0000"/>
              </a:solidFill>
            </a:endParaRPr>
          </a:p>
          <a:p>
            <a:pPr lvl="1" algn="l" rtl="0"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0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528</Words>
  <Application>Microsoft Office PowerPoint</Application>
  <PresentationFormat>Widescreen</PresentationFormat>
  <Paragraphs>70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Tahoma</vt:lpstr>
      <vt:lpstr>Wingdings 3</vt:lpstr>
      <vt:lpstr>Slice</vt:lpstr>
      <vt:lpstr>PowerPoint Presentation</vt:lpstr>
      <vt:lpstr>PowerPoint Presentation</vt:lpstr>
      <vt:lpstr>3- Metamorphic Fabrics</vt:lpstr>
      <vt:lpstr>PowerPoint Presentation</vt:lpstr>
      <vt:lpstr>PowerPoint Presentation</vt:lpstr>
      <vt:lpstr>Contact Metamorphism</vt:lpstr>
      <vt:lpstr>PowerPoint Presentation</vt:lpstr>
      <vt:lpstr>The Comrie aureole</vt:lpstr>
      <vt:lpstr>Hydration/ Dehydration Reactions</vt:lpstr>
      <vt:lpstr>Isle of Skye aureole</vt:lpstr>
      <vt:lpstr>Carbonation / Decarbonation Reactions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2020-03-15T19:25:58Z</dcterms:created>
  <dcterms:modified xsi:type="dcterms:W3CDTF">2020-03-15T20:41:05Z</dcterms:modified>
</cp:coreProperties>
</file>