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691" y="597456"/>
            <a:ext cx="117565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2- Sandstone deposits</a:t>
            </a:r>
          </a:p>
          <a:p>
            <a:pPr algn="just"/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Definition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Sandstone uranium deposits occur in carbon and/or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pyrite-bearing fluvial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(less commonly marine),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arkosic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, medium to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coarse-grained sandstones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that contain, are interbedded with, and are bounded by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less permeable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</a:rPr>
              <a:t>horizons.</a:t>
            </a:r>
          </a:p>
          <a:p>
            <a:pPr algn="just"/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Primary uranium minerals are predominantly pitchblende, </a:t>
            </a:r>
            <a:r>
              <a:rPr lang="en-US" sz="2800" dirty="0" err="1">
                <a:solidFill>
                  <a:srgbClr val="C10000"/>
                </a:solidFill>
                <a:latin typeface="Times New Roman" panose="02020603050405020304" pitchFamily="18" charset="0"/>
              </a:rPr>
              <a:t>coffinite</a:t>
            </a:r>
            <a:r>
              <a:rPr lang="en-US" sz="2800" dirty="0" smtClean="0">
                <a:solidFill>
                  <a:srgbClr val="C10000"/>
                </a:solidFill>
                <a:latin typeface="Times New Roman" panose="02020603050405020304" pitchFamily="18" charset="0"/>
              </a:rPr>
              <a:t>, and 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to a lesser extent </a:t>
            </a:r>
            <a:r>
              <a:rPr lang="en-US" sz="2800" dirty="0" err="1">
                <a:solidFill>
                  <a:srgbClr val="C10000"/>
                </a:solidFill>
                <a:latin typeface="Times New Roman" panose="02020603050405020304" pitchFamily="18" charset="0"/>
              </a:rPr>
              <a:t>vanadates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 and phosphates . Uranium </a:t>
            </a:r>
            <a:r>
              <a:rPr lang="en-US" sz="2800" dirty="0" smtClean="0">
                <a:solidFill>
                  <a:srgbClr val="C10000"/>
                </a:solidFill>
                <a:latin typeface="Times New Roman" panose="02020603050405020304" pitchFamily="18" charset="0"/>
              </a:rPr>
              <a:t>is precipitated 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under reducing conditions caused by a variety </a:t>
            </a:r>
            <a:r>
              <a:rPr lang="en-US" sz="2800" dirty="0" smtClean="0">
                <a:solidFill>
                  <a:srgbClr val="C10000"/>
                </a:solidFill>
                <a:latin typeface="Times New Roman" panose="02020603050405020304" pitchFamily="18" charset="0"/>
              </a:rPr>
              <a:t>of reducing 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agents within the sandstones (for example, </a:t>
            </a:r>
            <a:r>
              <a:rPr lang="en-US" sz="2800" dirty="0" smtClean="0">
                <a:solidFill>
                  <a:srgbClr val="C10000"/>
                </a:solidFill>
                <a:latin typeface="Times New Roman" panose="02020603050405020304" pitchFamily="18" charset="0"/>
              </a:rPr>
              <a:t>carbonaceous material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10000"/>
                </a:solidFill>
                <a:latin typeface="Times New Roman" panose="02020603050405020304" pitchFamily="18" charset="0"/>
              </a:rPr>
              <a:t>sulphides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, hydrocarbons and </a:t>
            </a:r>
            <a:r>
              <a:rPr lang="en-US" sz="2800" dirty="0" err="1">
                <a:solidFill>
                  <a:srgbClr val="C10000"/>
                </a:solidFill>
                <a:latin typeface="Times New Roman" panose="02020603050405020304" pitchFamily="18" charset="0"/>
              </a:rPr>
              <a:t>ironmagnesium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 minerals </a:t>
            </a:r>
            <a:r>
              <a:rPr lang="en-US" sz="2800" dirty="0" smtClean="0">
                <a:solidFill>
                  <a:srgbClr val="C10000"/>
                </a:solidFill>
                <a:latin typeface="Times New Roman" panose="02020603050405020304" pitchFamily="18" charset="0"/>
              </a:rPr>
              <a:t>as chlorite</a:t>
            </a:r>
            <a:r>
              <a:rPr lang="en-US" sz="2800" dirty="0">
                <a:solidFill>
                  <a:srgbClr val="C10000"/>
                </a:solidFill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Sandstone uranium deposits can be divided into four main types :-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1572486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503" y="339634"/>
            <a:ext cx="1169125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>
                <a:latin typeface="Times New Roman" panose="02020603050405020304" pitchFamily="18" charset="0"/>
              </a:rPr>
              <a:t>1- </a:t>
            </a:r>
            <a:r>
              <a:rPr lang="en-US" sz="2800" b="1" dirty="0">
                <a:latin typeface="Times New Roman" panose="02020603050405020304" pitchFamily="18" charset="0"/>
              </a:rPr>
              <a:t>Roll front type—</a:t>
            </a:r>
            <a:r>
              <a:rPr lang="en-US" sz="2800" b="1" dirty="0" err="1">
                <a:latin typeface="Times New Roman" panose="02020603050405020304" pitchFamily="18" charset="0"/>
              </a:rPr>
              <a:t>Moinkum</a:t>
            </a:r>
            <a:r>
              <a:rPr lang="en-US" sz="2800" b="1" dirty="0"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</a:rPr>
              <a:t>Inkai</a:t>
            </a:r>
            <a:r>
              <a:rPr lang="en-US" sz="2800" b="1" dirty="0">
                <a:latin typeface="Times New Roman" panose="02020603050405020304" pitchFamily="18" charset="0"/>
              </a:rPr>
              <a:t> and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Mynkuduk</a:t>
            </a:r>
            <a:r>
              <a:rPr lang="en-US" sz="2800" b="1" dirty="0" smtClean="0">
                <a:latin typeface="Times New Roman" panose="02020603050405020304" pitchFamily="18" charset="0"/>
              </a:rPr>
              <a:t> (</a:t>
            </a:r>
            <a:r>
              <a:rPr lang="en-US" sz="2800" b="1" dirty="0">
                <a:latin typeface="Times New Roman" panose="02020603050405020304" pitchFamily="18" charset="0"/>
              </a:rPr>
              <a:t>Kazakhstan), Crow Butte and Smith Ranch (USA) </a:t>
            </a:r>
            <a:r>
              <a:rPr lang="en-US" sz="2800" b="1" dirty="0" smtClean="0">
                <a:latin typeface="Times New Roman" panose="02020603050405020304" pitchFamily="18" charset="0"/>
              </a:rPr>
              <a:t>and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Bukinay</a:t>
            </a:r>
            <a:r>
              <a:rPr lang="en-US" sz="2800" b="1" dirty="0"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</a:rPr>
              <a:t>Sugraly</a:t>
            </a:r>
            <a:r>
              <a:rPr lang="en-US" sz="2800" b="1" dirty="0">
                <a:latin typeface="Times New Roman" panose="02020603050405020304" pitchFamily="18" charset="0"/>
              </a:rPr>
              <a:t> and </a:t>
            </a:r>
            <a:r>
              <a:rPr lang="en-US" sz="2800" b="1" dirty="0" err="1">
                <a:latin typeface="Times New Roman" panose="02020603050405020304" pitchFamily="18" charset="0"/>
              </a:rPr>
              <a:t>Uchkuduk</a:t>
            </a:r>
            <a:r>
              <a:rPr lang="en-US" sz="2800" b="1" dirty="0">
                <a:latin typeface="Times New Roman" panose="02020603050405020304" pitchFamily="18" charset="0"/>
              </a:rPr>
              <a:t> (Uzbekistan).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</a:rPr>
              <a:t>2- Tectonic-</a:t>
            </a:r>
            <a:r>
              <a:rPr lang="en-US" sz="2800" b="1" dirty="0" err="1">
                <a:latin typeface="Times New Roman" panose="02020603050405020304" pitchFamily="18" charset="0"/>
              </a:rPr>
              <a:t>lithologic</a:t>
            </a:r>
            <a:r>
              <a:rPr lang="en-US" sz="2800" b="1" dirty="0">
                <a:latin typeface="Times New Roman" panose="02020603050405020304" pitchFamily="18" charset="0"/>
              </a:rPr>
              <a:t> type — </a:t>
            </a:r>
            <a:r>
              <a:rPr lang="en-US" sz="2800" b="1" dirty="0" err="1">
                <a:latin typeface="Times New Roman" panose="02020603050405020304" pitchFamily="18" charset="0"/>
              </a:rPr>
              <a:t>Mikouloungou</a:t>
            </a:r>
            <a:r>
              <a:rPr lang="en-US" sz="2800" b="1" dirty="0">
                <a:latin typeface="Times New Roman" panose="02020603050405020304" pitchFamily="18" charset="0"/>
              </a:rPr>
              <a:t> (Gabon) and </a:t>
            </a:r>
            <a:r>
              <a:rPr lang="en-US" sz="2800" b="1" dirty="0" smtClean="0">
                <a:latin typeface="Times New Roman" panose="02020603050405020304" pitchFamily="18" charset="0"/>
              </a:rPr>
              <a:t>Mas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Lavayre</a:t>
            </a:r>
            <a:r>
              <a:rPr lang="en-US" sz="2800" b="1" dirty="0"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</a:rPr>
              <a:t>Lodève</a:t>
            </a:r>
            <a:r>
              <a:rPr lang="en-US" sz="2800" b="1" dirty="0">
                <a:latin typeface="Times New Roman" panose="02020603050405020304" pitchFamily="18" charset="0"/>
              </a:rPr>
              <a:t> district (France).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</a:rPr>
              <a:t>3- Basal channel type — </a:t>
            </a:r>
            <a:r>
              <a:rPr lang="en-US" sz="2800" b="1" dirty="0" err="1">
                <a:latin typeface="Times New Roman" panose="02020603050405020304" pitchFamily="18" charset="0"/>
              </a:rPr>
              <a:t>Dalmatovskoye</a:t>
            </a:r>
            <a:r>
              <a:rPr lang="en-US" sz="2800" b="1" dirty="0"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</a:rPr>
              <a:t>Transural</a:t>
            </a:r>
            <a:r>
              <a:rPr lang="en-US" sz="2800" b="1" dirty="0">
                <a:latin typeface="Times New Roman" panose="02020603050405020304" pitchFamily="18" charset="0"/>
              </a:rPr>
              <a:t> region </a:t>
            </a:r>
            <a:r>
              <a:rPr lang="en-US" sz="2800" b="1" dirty="0" smtClean="0">
                <a:latin typeface="Times New Roman" panose="02020603050405020304" pitchFamily="18" charset="0"/>
              </a:rPr>
              <a:t>and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Khiagdinskoye</a:t>
            </a:r>
            <a:r>
              <a:rPr lang="en-US" sz="2800" b="1" dirty="0">
                <a:latin typeface="Times New Roman" panose="02020603050405020304" pitchFamily="18" charset="0"/>
              </a:rPr>
              <a:t>, Vitim district (Russian Federation) </a:t>
            </a:r>
            <a:r>
              <a:rPr lang="en-US" sz="2800" b="1" dirty="0" smtClean="0">
                <a:latin typeface="Times New Roman" panose="02020603050405020304" pitchFamily="18" charset="0"/>
              </a:rPr>
              <a:t>and Beverley </a:t>
            </a:r>
            <a:r>
              <a:rPr lang="en-US" sz="2800" b="1" dirty="0">
                <a:latin typeface="Times New Roman" panose="02020603050405020304" pitchFamily="18" charset="0"/>
              </a:rPr>
              <a:t>(South Australia).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</a:rPr>
              <a:t>• Tabular type — Ambrosia Lake, Grants Mineral Belt, </a:t>
            </a:r>
            <a:r>
              <a:rPr lang="en-US" sz="2800" b="1" dirty="0" smtClean="0">
                <a:latin typeface="Times New Roman" panose="02020603050405020304" pitchFamily="18" charset="0"/>
              </a:rPr>
              <a:t>New Mexico </a:t>
            </a:r>
            <a:r>
              <a:rPr lang="en-US" sz="2800" b="1" dirty="0">
                <a:latin typeface="Times New Roman" panose="02020603050405020304" pitchFamily="18" charset="0"/>
              </a:rPr>
              <a:t>(USA): Westmoreland (Australia), </a:t>
            </a:r>
            <a:r>
              <a:rPr lang="en-US" sz="2800" b="1" dirty="0" err="1">
                <a:latin typeface="Times New Roman" panose="02020603050405020304" pitchFamily="18" charset="0"/>
              </a:rPr>
              <a:t>Akouta</a:t>
            </a:r>
            <a:r>
              <a:rPr lang="en-US" sz="2800" b="1" dirty="0">
                <a:latin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Imouraren</a:t>
            </a:r>
            <a:r>
              <a:rPr lang="en-US" sz="2800" b="1" dirty="0" smtClean="0">
                <a:latin typeface="Times New Roman" panose="02020603050405020304" pitchFamily="18" charset="0"/>
              </a:rPr>
              <a:t> and </a:t>
            </a:r>
            <a:r>
              <a:rPr lang="en-US" sz="2800" b="1" dirty="0" err="1">
                <a:latin typeface="Times New Roman" panose="02020603050405020304" pitchFamily="18" charset="0"/>
              </a:rPr>
              <a:t>Arlit</a:t>
            </a:r>
            <a:r>
              <a:rPr lang="en-US" sz="2800" b="1" dirty="0">
                <a:latin typeface="Times New Roman" panose="02020603050405020304" pitchFamily="18" charset="0"/>
              </a:rPr>
              <a:t> (Niger), </a:t>
            </a:r>
            <a:r>
              <a:rPr lang="en-US" sz="2800" b="1" dirty="0" err="1">
                <a:latin typeface="Times New Roman" panose="02020603050405020304" pitchFamily="18" charset="0"/>
              </a:rPr>
              <a:t>Coutras</a:t>
            </a:r>
            <a:r>
              <a:rPr lang="en-US" sz="2800" b="1" dirty="0">
                <a:latin typeface="Times New Roman" panose="02020603050405020304" pitchFamily="18" charset="0"/>
              </a:rPr>
              <a:t> (France) and Colorado </a:t>
            </a:r>
            <a:r>
              <a:rPr lang="en-US" sz="2800" b="1" dirty="0" smtClean="0">
                <a:latin typeface="Times New Roman" panose="02020603050405020304" pitchFamily="18" charset="0"/>
              </a:rPr>
              <a:t>Plateau (</a:t>
            </a:r>
            <a:r>
              <a:rPr lang="en-US" sz="2800" b="1" dirty="0">
                <a:latin typeface="Times New Roman" panose="02020603050405020304" pitchFamily="18" charset="0"/>
              </a:rPr>
              <a:t>USA).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671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19655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3-Hematite Breccia Complex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deposits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Definition</a:t>
            </a:r>
          </a:p>
          <a:p>
            <a:pPr algn="just"/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Deposits of this group occur in hematite-rich </a:t>
            </a:r>
            <a:r>
              <a:rPr lang="en-US" sz="2400" dirty="0" err="1">
                <a:latin typeface="Times New Roman" panose="02020603050405020304" pitchFamily="18" charset="0"/>
              </a:rPr>
              <a:t>breccias</a:t>
            </a:r>
            <a:r>
              <a:rPr lang="en-US" sz="2400" dirty="0">
                <a:latin typeface="Times New Roman" panose="02020603050405020304" pitchFamily="18" charset="0"/>
              </a:rPr>
              <a:t> and contain uranium </a:t>
            </a:r>
            <a:r>
              <a:rPr lang="en-US" sz="2400" dirty="0" smtClean="0">
                <a:latin typeface="Times New Roman" panose="02020603050405020304" pitchFamily="18" charset="0"/>
              </a:rPr>
              <a:t>in association </a:t>
            </a:r>
            <a:r>
              <a:rPr lang="en-US" sz="2400" dirty="0">
                <a:latin typeface="Times New Roman" panose="02020603050405020304" pitchFamily="18" charset="0"/>
              </a:rPr>
              <a:t>with copper, gold, silver and rare earths. The main </a:t>
            </a:r>
            <a:r>
              <a:rPr lang="en-US" sz="2400" dirty="0" smtClean="0">
                <a:latin typeface="Times New Roman" panose="02020603050405020304" pitchFamily="18" charset="0"/>
              </a:rPr>
              <a:t>representative of </a:t>
            </a:r>
            <a:r>
              <a:rPr lang="en-US" sz="2400" dirty="0">
                <a:latin typeface="Times New Roman" panose="02020603050405020304" pitchFamily="18" charset="0"/>
              </a:rPr>
              <a:t>this deposit type, Olympic Dam.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The Olympic Dam deposit occurs in a hematite-rich granite breccia </a:t>
            </a:r>
            <a:r>
              <a:rPr lang="en-US" sz="2400" dirty="0" smtClean="0">
                <a:latin typeface="Times New Roman" panose="02020603050405020304" pitchFamily="18" charset="0"/>
              </a:rPr>
              <a:t>complex in </a:t>
            </a:r>
            <a:r>
              <a:rPr lang="en-US" sz="2400" dirty="0">
                <a:latin typeface="Times New Roman" panose="02020603050405020304" pitchFamily="18" charset="0"/>
              </a:rPr>
              <a:t>South Australia. It is overlain by approximately 300m of </a:t>
            </a:r>
            <a:r>
              <a:rPr lang="en-US" sz="2400" dirty="0" smtClean="0">
                <a:latin typeface="Times New Roman" panose="02020603050405020304" pitchFamily="18" charset="0"/>
              </a:rPr>
              <a:t>flat-lying sedimentary </a:t>
            </a:r>
            <a:r>
              <a:rPr lang="en-US" sz="2400" dirty="0">
                <a:latin typeface="Times New Roman" panose="02020603050405020304" pitchFamily="18" charset="0"/>
              </a:rPr>
              <a:t>rocks . The breccia complex is associated with a </a:t>
            </a:r>
            <a:r>
              <a:rPr lang="en-US" sz="2400" dirty="0" smtClean="0">
                <a:latin typeface="Times New Roman" panose="02020603050405020304" pitchFamily="18" charset="0"/>
              </a:rPr>
              <a:t>plutonic intrusion </a:t>
            </a:r>
            <a:r>
              <a:rPr lang="en-US" sz="2400" dirty="0">
                <a:latin typeface="Times New Roman" panose="02020603050405020304" pitchFamily="18" charset="0"/>
              </a:rPr>
              <a:t>and co-magmatic continental felsic </a:t>
            </a:r>
            <a:r>
              <a:rPr lang="en-US" sz="2400" dirty="0" err="1">
                <a:latin typeface="Times New Roman" panose="02020603050405020304" pitchFamily="18" charset="0"/>
              </a:rPr>
              <a:t>volcanics</a:t>
            </a:r>
            <a:r>
              <a:rPr lang="en-US" sz="2400" dirty="0">
                <a:latin typeface="Times New Roman" panose="02020603050405020304" pitchFamily="18" charset="0"/>
              </a:rPr>
              <a:t>. The intrusion,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</a:rPr>
              <a:t>volcanics</a:t>
            </a:r>
            <a:r>
              <a:rPr lang="en-US" sz="2400" dirty="0">
                <a:latin typeface="Times New Roman" panose="02020603050405020304" pitchFamily="18" charset="0"/>
              </a:rPr>
              <a:t> and breccia complex developed in a post-orogenic tectonic setting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latin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The Olympic Dam copper–uranium–gold deposit has the world’s largest </a:t>
            </a:r>
            <a:r>
              <a:rPr lang="en-US" sz="2400" dirty="0" smtClean="0">
                <a:latin typeface="Times New Roman" panose="02020603050405020304" pitchFamily="18" charset="0"/>
              </a:rPr>
              <a:t>known resource </a:t>
            </a:r>
            <a:r>
              <a:rPr lang="en-US" sz="2400" dirty="0">
                <a:latin typeface="Times New Roman" panose="02020603050405020304" pitchFamily="18" charset="0"/>
              </a:rPr>
              <a:t>of low-cost uranium. Initial resources were more than 1.552 Mt U </a:t>
            </a:r>
            <a:r>
              <a:rPr lang="en-US" sz="2400" dirty="0" smtClean="0">
                <a:latin typeface="Times New Roman" panose="02020603050405020304" pitchFamily="18" charset="0"/>
              </a:rPr>
              <a:t>with average </a:t>
            </a:r>
            <a:r>
              <a:rPr lang="en-US" sz="2400" dirty="0">
                <a:latin typeface="Times New Roman" panose="02020603050405020304" pitchFamily="18" charset="0"/>
              </a:rPr>
              <a:t>grade 0.34 kg/t U (0.034% U). Exploration drilling has discovered </a:t>
            </a:r>
            <a:r>
              <a:rPr lang="en-US" sz="2400" dirty="0" smtClean="0">
                <a:latin typeface="Times New Roman" panose="02020603050405020304" pitchFamily="18" charset="0"/>
              </a:rPr>
              <a:t>major extensions </a:t>
            </a:r>
            <a:r>
              <a:rPr lang="en-US" sz="2400" dirty="0">
                <a:latin typeface="Times New Roman" panose="02020603050405020304" pitchFamily="18" charset="0"/>
              </a:rPr>
              <a:t>of the deposit to the south-east, which will increase the size of </a:t>
            </a:r>
            <a:r>
              <a:rPr lang="en-US" sz="2400" dirty="0" smtClean="0">
                <a:latin typeface="Times New Roman" panose="02020603050405020304" pitchFamily="18" charset="0"/>
              </a:rPr>
              <a:t>the resources</a:t>
            </a:r>
            <a:r>
              <a:rPr lang="en-US" sz="2400" dirty="0">
                <a:latin typeface="Times New Roman" panose="02020603050405020304" pitchFamily="18" charset="0"/>
              </a:rPr>
              <a:t>. As at June 2006, the total resources at Olympic Dam were estimated to </a:t>
            </a:r>
            <a:r>
              <a:rPr lang="en-US" sz="2400" dirty="0" smtClean="0">
                <a:latin typeface="Times New Roman" panose="02020603050405020304" pitchFamily="18" charset="0"/>
              </a:rPr>
              <a:t>be </a:t>
            </a:r>
            <a:r>
              <a:rPr lang="de-DE" sz="2400" dirty="0" smtClean="0">
                <a:latin typeface="Times New Roman" panose="02020603050405020304" pitchFamily="18" charset="0"/>
              </a:rPr>
              <a:t>4430 </a:t>
            </a:r>
            <a:r>
              <a:rPr lang="de-DE" sz="2400" dirty="0">
                <a:latin typeface="Times New Roman" panose="02020603050405020304" pitchFamily="18" charset="0"/>
              </a:rPr>
              <a:t>Mt averaging 1.1% Cu, 0.4 kg/t U3O8, 0.5 g/t Au and 2.2 g/t Ag </a:t>
            </a:r>
            <a:r>
              <a:rPr lang="de-DE" sz="2400" dirty="0" smtClean="0">
                <a:latin typeface="Times New Roman" panose="02020603050405020304" pitchFamily="18" charset="0"/>
              </a:rPr>
              <a:t>which </a:t>
            </a:r>
            <a:r>
              <a:rPr lang="en-US" sz="2400" dirty="0" smtClean="0">
                <a:latin typeface="Times New Roman" panose="02020603050405020304" pitchFamily="18" charset="0"/>
              </a:rPr>
              <a:t>represents </a:t>
            </a:r>
            <a:r>
              <a:rPr lang="en-US" sz="2400" dirty="0">
                <a:latin typeface="Times New Roman" panose="02020603050405020304" pitchFamily="18" charset="0"/>
              </a:rPr>
              <a:t>1.503 Mt contained U. The operation is a major producer of uranium</a:t>
            </a:r>
            <a:r>
              <a:rPr lang="en-US" sz="2400" dirty="0" smtClean="0">
                <a:latin typeface="Times New Roman" panose="02020603050405020304" pitchFamily="18" charset="0"/>
              </a:rPr>
              <a:t>, copper</a:t>
            </a:r>
            <a:r>
              <a:rPr lang="en-US" sz="2400" dirty="0">
                <a:latin typeface="Times New Roman" panose="02020603050405020304" pitchFamily="18" charset="0"/>
              </a:rPr>
              <a:t>, gold and silver. The deposit has significant amounts of rare earth elements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(lanthanum and cerium), and has an iron content of about 26% Fe.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63969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862" y="117566"/>
            <a:ext cx="1177834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4-Quartz-pebble conglomerate deposits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</a:rPr>
              <a:t>Definition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Quartz-pebble conglomerate uranium deposits are restricted to </a:t>
            </a:r>
            <a:r>
              <a:rPr lang="en-US" sz="2400" dirty="0" smtClean="0">
                <a:latin typeface="Times New Roman" panose="02020603050405020304" pitchFamily="18" charset="0"/>
              </a:rPr>
              <a:t>early Proterozoic </a:t>
            </a:r>
            <a:r>
              <a:rPr lang="en-US" sz="2400" dirty="0">
                <a:latin typeface="Times New Roman" panose="02020603050405020304" pitchFamily="18" charset="0"/>
              </a:rPr>
              <a:t>basins (older than 2.3–2.4 Ga) </a:t>
            </a:r>
            <a:r>
              <a:rPr lang="en-US" sz="2400" dirty="0" err="1">
                <a:latin typeface="Times New Roman" panose="02020603050405020304" pitchFamily="18" charset="0"/>
              </a:rPr>
              <a:t>downwarped</a:t>
            </a:r>
            <a:r>
              <a:rPr lang="en-US" sz="2400" dirty="0">
                <a:latin typeface="Times New Roman" panose="02020603050405020304" pitchFamily="18" charset="0"/>
              </a:rPr>
              <a:t> into Archean </a:t>
            </a:r>
            <a:r>
              <a:rPr lang="en-US" sz="2400" dirty="0" smtClean="0">
                <a:latin typeface="Times New Roman" panose="02020603050405020304" pitchFamily="18" charset="0"/>
              </a:rPr>
              <a:t>basement assemblages </a:t>
            </a:r>
            <a:r>
              <a:rPr lang="en-US" sz="2400" dirty="0">
                <a:latin typeface="Times New Roman" panose="02020603050405020304" pitchFamily="18" charset="0"/>
              </a:rPr>
              <a:t>that include granites. Host rocks for this deposit type </a:t>
            </a:r>
            <a:r>
              <a:rPr lang="en-US" sz="2400" dirty="0" smtClean="0">
                <a:latin typeface="Times New Roman" panose="02020603050405020304" pitchFamily="18" charset="0"/>
              </a:rPr>
              <a:t>typically consist </a:t>
            </a:r>
            <a:r>
              <a:rPr lang="en-US" sz="2400" dirty="0">
                <a:latin typeface="Times New Roman" panose="02020603050405020304" pitchFamily="18" charset="0"/>
              </a:rPr>
              <a:t>of cross-bedded, quartz-pebble conglomerate beds with a pyritic </a:t>
            </a:r>
            <a:r>
              <a:rPr lang="en-US" sz="2400" dirty="0" smtClean="0">
                <a:latin typeface="Times New Roman" panose="02020603050405020304" pitchFamily="18" charset="0"/>
              </a:rPr>
              <a:t>matrix interbedded </a:t>
            </a:r>
            <a:r>
              <a:rPr lang="en-US" sz="2400" dirty="0">
                <a:latin typeface="Times New Roman" panose="02020603050405020304" pitchFamily="18" charset="0"/>
              </a:rPr>
              <a:t>with quartzite and argillite beds. This suite of </a:t>
            </a:r>
            <a:r>
              <a:rPr lang="en-US" sz="2400" dirty="0" err="1">
                <a:latin typeface="Times New Roman" panose="02020603050405020304" pitchFamily="18" charset="0"/>
              </a:rPr>
              <a:t>lithologies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</a:rPr>
              <a:t>typically occurs </a:t>
            </a:r>
            <a:r>
              <a:rPr lang="en-US" sz="2400" dirty="0">
                <a:latin typeface="Times New Roman" panose="02020603050405020304" pitchFamily="18" charset="0"/>
              </a:rPr>
              <a:t>as basal units in fluvial to deltaic braided stream systems.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Two economic subtypes of quartz-pebble conglomerate uranium deposits </a:t>
            </a:r>
            <a:r>
              <a:rPr lang="en-US" sz="2400" dirty="0" smtClean="0">
                <a:latin typeface="Times New Roman" panose="02020603050405020304" pitchFamily="18" charset="0"/>
              </a:rPr>
              <a:t>have been </a:t>
            </a:r>
            <a:r>
              <a:rPr lang="en-US" sz="2400" dirty="0">
                <a:latin typeface="Times New Roman" panose="02020603050405020304" pitchFamily="18" charset="0"/>
              </a:rPr>
              <a:t>identified: polymetallic (</a:t>
            </a:r>
            <a:r>
              <a:rPr lang="en-US" sz="2400" dirty="0" err="1">
                <a:latin typeface="Times New Roman" panose="02020603050405020304" pitchFamily="18" charset="0"/>
              </a:rPr>
              <a:t>Au+U</a:t>
            </a:r>
            <a:r>
              <a:rPr lang="en-US" sz="2400" dirty="0">
                <a:latin typeface="Times New Roman" panose="02020603050405020304" pitchFamily="18" charset="0"/>
              </a:rPr>
              <a:t>, Witwatersrand Basin, South Africa </a:t>
            </a:r>
            <a:r>
              <a:rPr lang="en-US" sz="2400" dirty="0" err="1" smtClean="0">
                <a:latin typeface="Times New Roman" panose="02020603050405020304" pitchFamily="18" charset="0"/>
              </a:rPr>
              <a:t>andmonometallic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(Blind River-Elliot Lake area, Canada). Detrital </a:t>
            </a:r>
            <a:r>
              <a:rPr lang="en-US" sz="2400" dirty="0" smtClean="0">
                <a:latin typeface="Times New Roman" panose="02020603050405020304" pitchFamily="18" charset="0"/>
              </a:rPr>
              <a:t>minerals (</a:t>
            </a:r>
            <a:r>
              <a:rPr lang="en-US" sz="2400" dirty="0">
                <a:latin typeface="Times New Roman" panose="02020603050405020304" pitchFamily="18" charset="0"/>
              </a:rPr>
              <a:t>dominated by </a:t>
            </a:r>
            <a:r>
              <a:rPr lang="en-US" sz="2400" dirty="0" err="1">
                <a:latin typeface="Times New Roman" panose="02020603050405020304" pitchFamily="18" charset="0"/>
              </a:rPr>
              <a:t>uraninite</a:t>
            </a:r>
            <a:r>
              <a:rPr lang="en-US" sz="2400" dirty="0">
                <a:latin typeface="Times New Roman" panose="02020603050405020304" pitchFamily="18" charset="0"/>
              </a:rPr>
              <a:t> and REE minerals) and later formed </a:t>
            </a:r>
            <a:r>
              <a:rPr lang="en-US" sz="2400" dirty="0" err="1">
                <a:latin typeface="Times New Roman" panose="02020603050405020304" pitchFamily="18" charset="0"/>
              </a:rPr>
              <a:t>authigenic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</a:rPr>
              <a:t>phases occur </a:t>
            </a:r>
            <a:r>
              <a:rPr lang="en-US" sz="2400" dirty="0">
                <a:latin typeface="Times New Roman" panose="02020603050405020304" pitchFamily="18" charset="0"/>
              </a:rPr>
              <a:t>as disseminated matrix components in pyritic (5 to 20 wt.%). </a:t>
            </a:r>
            <a:r>
              <a:rPr lang="en-US" sz="2400" dirty="0" err="1">
                <a:latin typeface="Times New Roman" panose="02020603050405020304" pitchFamily="18" charset="0"/>
              </a:rPr>
              <a:t>Uraninite</a:t>
            </a:r>
            <a:r>
              <a:rPr lang="en-US" sz="2400" dirty="0" smtClean="0">
                <a:latin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</a:rPr>
              <a:t>uranothorite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uranothorianite</a:t>
            </a:r>
            <a:r>
              <a:rPr lang="en-US" sz="2400" dirty="0">
                <a:latin typeface="Times New Roman" panose="02020603050405020304" pitchFamily="18" charset="0"/>
              </a:rPr>
              <a:t>, monazite, and </a:t>
            </a:r>
            <a:r>
              <a:rPr lang="en-US" sz="2400" dirty="0" err="1">
                <a:latin typeface="Times New Roman" panose="02020603050405020304" pitchFamily="18" charset="0"/>
              </a:rPr>
              <a:t>xenotime</a:t>
            </a:r>
            <a:r>
              <a:rPr lang="en-US" sz="2400" dirty="0">
                <a:latin typeface="Times New Roman" panose="02020603050405020304" pitchFamily="18" charset="0"/>
              </a:rPr>
              <a:t> are the prevailing </a:t>
            </a:r>
            <a:r>
              <a:rPr lang="en-US" sz="2400" dirty="0" err="1" smtClean="0">
                <a:latin typeface="Times New Roman" panose="02020603050405020304" pitchFamily="18" charset="0"/>
              </a:rPr>
              <a:t>detritalminerals</a:t>
            </a:r>
            <a:r>
              <a:rPr lang="en-US" sz="2400" dirty="0">
                <a:latin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</a:rPr>
              <a:t>Authigenic</a:t>
            </a:r>
            <a:r>
              <a:rPr lang="en-US" sz="2400" dirty="0">
                <a:latin typeface="Times New Roman" panose="02020603050405020304" pitchFamily="18" charset="0"/>
              </a:rPr>
              <a:t> minerals include U-</a:t>
            </a:r>
            <a:r>
              <a:rPr lang="en-US" sz="2400" dirty="0" err="1">
                <a:latin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</a:rPr>
              <a:t>-oxide phases (</a:t>
            </a:r>
            <a:r>
              <a:rPr lang="en-US" sz="2400" dirty="0" err="1">
                <a:latin typeface="Times New Roman" panose="02020603050405020304" pitchFamily="18" charset="0"/>
              </a:rPr>
              <a:t>brannerite</a:t>
            </a:r>
            <a:r>
              <a:rPr lang="en-US" sz="2400" dirty="0">
                <a:latin typeface="Times New Roman" panose="02020603050405020304" pitchFamily="18" charset="0"/>
              </a:rPr>
              <a:t>), </a:t>
            </a:r>
            <a:r>
              <a:rPr lang="en-US" sz="2400" dirty="0" err="1">
                <a:latin typeface="Times New Roman" panose="02020603050405020304" pitchFamily="18" charset="0"/>
              </a:rPr>
              <a:t>coffinite</a:t>
            </a:r>
            <a:r>
              <a:rPr lang="en-US" sz="2400" dirty="0" smtClean="0">
                <a:latin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</a:rPr>
              <a:t>thucholite</a:t>
            </a:r>
            <a:r>
              <a:rPr lang="en-US" sz="2400" dirty="0">
                <a:latin typeface="Times New Roman" panose="02020603050405020304" pitchFamily="18" charset="0"/>
              </a:rPr>
              <a:t>, and locally gummite. (</a:t>
            </a:r>
            <a:r>
              <a:rPr lang="en-US" sz="2400" dirty="0" err="1">
                <a:latin typeface="Times New Roman" panose="02020603050405020304" pitchFamily="18" charset="0"/>
              </a:rPr>
              <a:t>Resources+production</a:t>
            </a:r>
            <a:r>
              <a:rPr lang="en-US" sz="2400" dirty="0">
                <a:latin typeface="Times New Roman" panose="02020603050405020304" pitchFamily="18" charset="0"/>
              </a:rPr>
              <a:t>: &gt;400 000 t U, 0.05 </a:t>
            </a:r>
            <a:r>
              <a:rPr lang="en-US" sz="2400" dirty="0" smtClean="0">
                <a:latin typeface="Times New Roman" panose="02020603050405020304" pitchFamily="18" charset="0"/>
              </a:rPr>
              <a:t>to 0.12 </a:t>
            </a:r>
            <a:r>
              <a:rPr lang="en-US" sz="2400" dirty="0">
                <a:latin typeface="Times New Roman" panose="02020603050405020304" pitchFamily="18" charset="0"/>
              </a:rPr>
              <a:t>% U; U was the primary commodity produced with occasional recovery </a:t>
            </a:r>
            <a:r>
              <a:rPr lang="en-US" sz="2400" dirty="0" err="1" smtClean="0">
                <a:latin typeface="Times New Roman" panose="02020603050405020304" pitchFamily="18" charset="0"/>
              </a:rPr>
              <a:t>ofTh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and some REE, </a:t>
            </a:r>
            <a:r>
              <a:rPr lang="en-US" sz="2400" dirty="0" smtClean="0">
                <a:latin typeface="Times New Roman" panose="02020603050405020304" pitchFamily="18" charset="0"/>
              </a:rPr>
              <a:t>particularly Y</a:t>
            </a:r>
            <a:r>
              <a:rPr lang="en-US" sz="2400" dirty="0">
                <a:latin typeface="Times New Roman" panose="02020603050405020304" pitchFamily="18" charset="0"/>
              </a:rPr>
              <a:t>).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393020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8708"/>
            <a:ext cx="117043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5-Vein type (granite related U deposits)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</a:rPr>
              <a:t>Definition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</a:rPr>
              <a:t>The deposit type ‘granite related deposits’, as used in this </a:t>
            </a:r>
            <a:r>
              <a:rPr lang="en-US" sz="2800" dirty="0" smtClean="0">
                <a:latin typeface="Times New Roman" panose="02020603050405020304" pitchFamily="18" charset="0"/>
              </a:rPr>
              <a:t>publication copies </a:t>
            </a:r>
            <a:r>
              <a:rPr lang="en-US" sz="2800" dirty="0">
                <a:latin typeface="Times New Roman" panose="02020603050405020304" pitchFamily="18" charset="0"/>
              </a:rPr>
              <a:t>‘vein deposits’, a designation which referred to granite </a:t>
            </a:r>
            <a:r>
              <a:rPr lang="en-US" sz="2800" dirty="0" smtClean="0">
                <a:latin typeface="Times New Roman" panose="02020603050405020304" pitchFamily="18" charset="0"/>
              </a:rPr>
              <a:t>related and </a:t>
            </a:r>
            <a:r>
              <a:rPr lang="en-US" sz="2800" dirty="0">
                <a:latin typeface="Times New Roman" panose="02020603050405020304" pitchFamily="18" charset="0"/>
              </a:rPr>
              <a:t>undifferentiated deposits. Uranium-bearing veins occur in </a:t>
            </a:r>
            <a:r>
              <a:rPr lang="en-US" sz="2800" dirty="0" smtClean="0">
                <a:latin typeface="Times New Roman" panose="02020603050405020304" pitchFamily="18" charset="0"/>
              </a:rPr>
              <a:t>a broad </a:t>
            </a:r>
            <a:r>
              <a:rPr lang="en-US" sz="2800" dirty="0">
                <a:latin typeface="Times New Roman" panose="02020603050405020304" pitchFamily="18" charset="0"/>
              </a:rPr>
              <a:t>range of </a:t>
            </a:r>
            <a:r>
              <a:rPr lang="en-US" sz="2800" dirty="0" err="1">
                <a:latin typeface="Times New Roman" panose="02020603050405020304" pitchFamily="18" charset="0"/>
              </a:rPr>
              <a:t>lithologies</a:t>
            </a:r>
            <a:r>
              <a:rPr lang="en-US" sz="2800" dirty="0">
                <a:latin typeface="Times New Roman" panose="02020603050405020304" pitchFamily="18" charset="0"/>
              </a:rPr>
              <a:t> and geologic environments </a:t>
            </a:r>
            <a:r>
              <a:rPr lang="en-US" sz="2800" dirty="0" smtClean="0">
                <a:latin typeface="Times New Roman" panose="02020603050405020304" pitchFamily="18" charset="0"/>
              </a:rPr>
              <a:t>including acidic </a:t>
            </a:r>
            <a:r>
              <a:rPr lang="en-US" sz="2800" dirty="0" err="1">
                <a:latin typeface="Times New Roman" panose="02020603050405020304" pitchFamily="18" charset="0"/>
              </a:rPr>
              <a:t>intrusives</a:t>
            </a:r>
            <a:r>
              <a:rPr lang="en-US" sz="2800" dirty="0">
                <a:latin typeface="Times New Roman" panose="02020603050405020304" pitchFamily="18" charset="0"/>
              </a:rPr>
              <a:t> (granite, etc.) </a:t>
            </a:r>
            <a:r>
              <a:rPr lang="en-US" sz="2800" dirty="0" err="1">
                <a:latin typeface="Times New Roman" panose="02020603050405020304" pitchFamily="18" charset="0"/>
              </a:rPr>
              <a:t>volcanics</a:t>
            </a:r>
            <a:r>
              <a:rPr lang="en-US" sz="2800" dirty="0"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</a:rPr>
              <a:t>metasediments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</a:rPr>
              <a:t>and sedimentary </a:t>
            </a:r>
            <a:r>
              <a:rPr lang="en-US" sz="2800" dirty="0">
                <a:latin typeface="Times New Roman" panose="02020603050405020304" pitchFamily="18" charset="0"/>
              </a:rPr>
              <a:t>rocks.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</a:rPr>
              <a:t>Two </a:t>
            </a:r>
            <a:r>
              <a:rPr lang="en-US" sz="2800" dirty="0">
                <a:latin typeface="Times New Roman" panose="02020603050405020304" pitchFamily="18" charset="0"/>
              </a:rPr>
              <a:t>broad subtypes of granite related deposits have been </a:t>
            </a:r>
            <a:r>
              <a:rPr lang="en-US" sz="2800" dirty="0" smtClean="0">
                <a:latin typeface="Times New Roman" panose="02020603050405020304" pitchFamily="18" charset="0"/>
              </a:rPr>
              <a:t>recognized based </a:t>
            </a:r>
            <a:r>
              <a:rPr lang="en-US" sz="2800" dirty="0">
                <a:latin typeface="Times New Roman" panose="02020603050405020304" pitchFamily="18" charset="0"/>
              </a:rPr>
              <a:t>on their spatial relationship with granitic plutons </a:t>
            </a:r>
            <a:r>
              <a:rPr lang="en-US" sz="2800" dirty="0" smtClean="0">
                <a:latin typeface="Times New Roman" panose="02020603050405020304" pitchFamily="18" charset="0"/>
              </a:rPr>
              <a:t>and surrounding </a:t>
            </a:r>
            <a:r>
              <a:rPr lang="en-US" sz="2800" dirty="0">
                <a:latin typeface="Times New Roman" panose="02020603050405020304" pitchFamily="18" charset="0"/>
              </a:rPr>
              <a:t>(intruded) host rocks: (1) Endo (or intra-) </a:t>
            </a:r>
            <a:r>
              <a:rPr lang="en-US" sz="2800" dirty="0" smtClean="0">
                <a:latin typeface="Times New Roman" panose="02020603050405020304" pitchFamily="18" charset="0"/>
              </a:rPr>
              <a:t>granitic deposits </a:t>
            </a:r>
            <a:r>
              <a:rPr lang="en-US" sz="2800" dirty="0">
                <a:latin typeface="Times New Roman" panose="02020603050405020304" pitchFamily="18" charset="0"/>
              </a:rPr>
              <a:t>and related contact-granitic deposits (</a:t>
            </a:r>
            <a:r>
              <a:rPr lang="en-US" sz="2800" dirty="0" err="1" smtClean="0">
                <a:latin typeface="Times New Roman" panose="02020603050405020304" pitchFamily="18" charset="0"/>
              </a:rPr>
              <a:t>Limousin-Vendée</a:t>
            </a:r>
            <a:r>
              <a:rPr lang="en-US" sz="2800" dirty="0" smtClean="0">
                <a:latin typeface="Times New Roman" panose="02020603050405020304" pitchFamily="18" charset="0"/>
              </a:rPr>
              <a:t> type</a:t>
            </a:r>
            <a:r>
              <a:rPr lang="en-US" sz="2800" dirty="0">
                <a:latin typeface="Times New Roman" panose="02020603050405020304" pitchFamily="18" charset="0"/>
              </a:rPr>
              <a:t>); and (2) </a:t>
            </a:r>
            <a:r>
              <a:rPr lang="en-US" sz="2800" dirty="0" err="1">
                <a:latin typeface="Times New Roman" panose="02020603050405020304" pitchFamily="18" charset="0"/>
              </a:rPr>
              <a:t>perigranitic</a:t>
            </a:r>
            <a:r>
              <a:rPr lang="en-US" sz="2800" dirty="0">
                <a:latin typeface="Times New Roman" panose="02020603050405020304" pitchFamily="18" charset="0"/>
              </a:rPr>
              <a:t> deposits in meta-sediments (</a:t>
            </a:r>
            <a:r>
              <a:rPr lang="en-US" sz="2800" dirty="0" smtClean="0">
                <a:latin typeface="Times New Roman" panose="02020603050405020304" pitchFamily="18" charset="0"/>
              </a:rPr>
              <a:t>monometallic Bohemian </a:t>
            </a:r>
            <a:r>
              <a:rPr lang="en-US" sz="2800" dirty="0">
                <a:latin typeface="Times New Roman" panose="02020603050405020304" pitchFamily="18" charset="0"/>
              </a:rPr>
              <a:t>and polymetallic Erzgebirge types) and in </a:t>
            </a:r>
            <a:r>
              <a:rPr lang="en-US" sz="2800" dirty="0" err="1" smtClean="0">
                <a:latin typeface="Times New Roman" panose="02020603050405020304" pitchFamily="18" charset="0"/>
              </a:rPr>
              <a:t>contactmetamorphic</a:t>
            </a:r>
            <a:r>
              <a:rPr lang="en-US" sz="2800" dirty="0" smtClean="0">
                <a:latin typeface="Times New Roman" panose="02020603050405020304" pitchFamily="18" charset="0"/>
              </a:rPr>
              <a:t> rocks </a:t>
            </a:r>
            <a:r>
              <a:rPr lang="en-US" sz="2800" dirty="0">
                <a:latin typeface="Times New Roman" panose="02020603050405020304" pitchFamily="18" charset="0"/>
              </a:rPr>
              <a:t>(Iberian type).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1412009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1257" y="523752"/>
            <a:ext cx="117826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6-Intrusive deposits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</a:rPr>
              <a:t>Definition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Uranium deposits in intrusive rocks consist of disseminated primary</a:t>
            </a:r>
            <a:r>
              <a:rPr lang="en-US" sz="2400" dirty="0" smtClean="0">
                <a:latin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</a:rPr>
              <a:t>nonrefractory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uranium minerals dominantly </a:t>
            </a:r>
            <a:r>
              <a:rPr lang="en-US" sz="2400" dirty="0" err="1">
                <a:latin typeface="Times New Roman" panose="02020603050405020304" pitchFamily="18" charset="0"/>
              </a:rPr>
              <a:t>uraninite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uranothorianite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</a:rPr>
              <a:t>and/or </a:t>
            </a:r>
            <a:r>
              <a:rPr lang="en-US" sz="2400" dirty="0" err="1" smtClean="0">
                <a:latin typeface="Times New Roman" panose="02020603050405020304" pitchFamily="18" charset="0"/>
              </a:rPr>
              <a:t>uranothorite</a:t>
            </a:r>
            <a:r>
              <a:rPr lang="en-US" sz="2400" dirty="0">
                <a:latin typeface="Times New Roman" panose="02020603050405020304" pitchFamily="18" charset="0"/>
              </a:rPr>
              <a:t>. These deposits are generally low-grade (20–500 ppm), but </a:t>
            </a:r>
            <a:r>
              <a:rPr lang="en-US" sz="2400" dirty="0" smtClean="0">
                <a:latin typeface="Times New Roman" panose="02020603050405020304" pitchFamily="18" charset="0"/>
              </a:rPr>
              <a:t>may contain </a:t>
            </a:r>
            <a:r>
              <a:rPr lang="en-US" sz="2400" dirty="0">
                <a:latin typeface="Times New Roman" panose="02020603050405020304" pitchFamily="18" charset="0"/>
              </a:rPr>
              <a:t>substantial resources (more than 100 </a:t>
            </a:r>
            <a:r>
              <a:rPr lang="en-US" sz="2400" dirty="0" err="1">
                <a:latin typeface="Times New Roman" panose="02020603050405020304" pitchFamily="18" charset="0"/>
              </a:rPr>
              <a:t>kt</a:t>
            </a:r>
            <a:r>
              <a:rPr lang="en-US" sz="2400" dirty="0">
                <a:latin typeface="Times New Roman" panose="02020603050405020304" pitchFamily="18" charset="0"/>
              </a:rPr>
              <a:t> U). Five subtypes of </a:t>
            </a:r>
            <a:r>
              <a:rPr lang="en-US" sz="2400" dirty="0" smtClean="0">
                <a:latin typeface="Times New Roman" panose="02020603050405020304" pitchFamily="18" charset="0"/>
              </a:rPr>
              <a:t>intrusive deposits </a:t>
            </a:r>
            <a:r>
              <a:rPr lang="en-US" sz="2400" dirty="0">
                <a:latin typeface="Times New Roman" panose="02020603050405020304" pitchFamily="18" charset="0"/>
              </a:rPr>
              <a:t>are based on host rock petrology.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1-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Alaskite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type</a:t>
            </a:r>
            <a:r>
              <a:rPr lang="en-US" sz="2400" i="1" dirty="0">
                <a:latin typeface="Times New Roman" panose="02020603050405020304" pitchFamily="18" charset="0"/>
              </a:rPr>
              <a:t>: disseminated uranium occurs in medium- to very </a:t>
            </a:r>
            <a:r>
              <a:rPr lang="en-US" sz="2400" i="1" dirty="0" err="1" smtClean="0">
                <a:latin typeface="Times New Roman" panose="02020603050405020304" pitchFamily="18" charset="0"/>
              </a:rPr>
              <a:t>coarsegrained</a:t>
            </a:r>
            <a:r>
              <a:rPr lang="en-US" sz="2400" i="1" dirty="0" smtClean="0">
                <a:latin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</a:rPr>
              <a:t>alaskite</a:t>
            </a:r>
            <a:r>
              <a:rPr lang="en-US" sz="2400" i="1" dirty="0" smtClean="0">
                <a:latin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</a:rPr>
              <a:t>bodies </a:t>
            </a:r>
            <a:r>
              <a:rPr lang="en-US" sz="2400" dirty="0">
                <a:latin typeface="Times New Roman" panose="02020603050405020304" pitchFamily="18" charset="0"/>
              </a:rPr>
              <a:t>(leucocratic, quartz and alkali feldspar-rich granites</a:t>
            </a:r>
            <a:r>
              <a:rPr lang="en-US" sz="2400" dirty="0" smtClean="0">
                <a:latin typeface="Times New Roman" panose="02020603050405020304" pitchFamily="18" charset="0"/>
              </a:rPr>
              <a:t>) that </a:t>
            </a:r>
            <a:r>
              <a:rPr lang="en-US" sz="2400" dirty="0">
                <a:latin typeface="Times New Roman" panose="02020603050405020304" pitchFamily="18" charset="0"/>
              </a:rPr>
              <a:t>are discordant to concordant with surrounding folded and </a:t>
            </a:r>
            <a:r>
              <a:rPr lang="en-US" sz="2400" dirty="0" smtClean="0">
                <a:latin typeface="Times New Roman" panose="02020603050405020304" pitchFamily="18" charset="0"/>
              </a:rPr>
              <a:t>highly metamorphosed </a:t>
            </a:r>
            <a:r>
              <a:rPr lang="en-US" sz="2400" dirty="0">
                <a:latin typeface="Times New Roman" panose="02020603050405020304" pitchFamily="18" charset="0"/>
              </a:rPr>
              <a:t>and </a:t>
            </a:r>
            <a:r>
              <a:rPr lang="en-US" sz="2400" dirty="0" err="1">
                <a:latin typeface="Times New Roman" panose="02020603050405020304" pitchFamily="18" charset="0"/>
              </a:rPr>
              <a:t>migmatized</a:t>
            </a:r>
            <a:r>
              <a:rPr lang="en-US" sz="2400" dirty="0">
                <a:latin typeface="Times New Roman" panose="02020603050405020304" pitchFamily="18" charset="0"/>
              </a:rPr>
              <a:t> sedimentary rocks . The </a:t>
            </a:r>
            <a:r>
              <a:rPr lang="en-US" sz="2400" dirty="0" err="1">
                <a:latin typeface="Times New Roman" panose="02020603050405020304" pitchFamily="18" charset="0"/>
              </a:rPr>
              <a:t>alaskite</a:t>
            </a:r>
            <a:r>
              <a:rPr lang="en-US" sz="2400" dirty="0">
                <a:latin typeface="Times New Roman" panose="02020603050405020304" pitchFamily="18" charset="0"/>
              </a:rPr>
              <a:t> bodies </a:t>
            </a:r>
            <a:r>
              <a:rPr lang="en-US" sz="2400" dirty="0" smtClean="0">
                <a:latin typeface="Times New Roman" panose="02020603050405020304" pitchFamily="18" charset="0"/>
              </a:rPr>
              <a:t>range in </a:t>
            </a:r>
            <a:r>
              <a:rPr lang="en-US" sz="2400" dirty="0">
                <a:latin typeface="Times New Roman" panose="02020603050405020304" pitchFamily="18" charset="0"/>
              </a:rPr>
              <a:t>size from small lenses and tabular dikes to large stocks and domes </a:t>
            </a:r>
            <a:r>
              <a:rPr lang="en-US" sz="2400" dirty="0" smtClean="0">
                <a:latin typeface="Times New Roman" panose="02020603050405020304" pitchFamily="18" charset="0"/>
              </a:rPr>
              <a:t>several hundred </a:t>
            </a:r>
            <a:r>
              <a:rPr lang="en-US" sz="2400" dirty="0" err="1">
                <a:latin typeface="Times New Roman" panose="02020603050405020304" pitchFamily="18" charset="0"/>
              </a:rPr>
              <a:t>metres</a:t>
            </a:r>
            <a:r>
              <a:rPr lang="en-US" sz="2400" dirty="0">
                <a:latin typeface="Times New Roman" panose="02020603050405020304" pitchFamily="18" charset="0"/>
              </a:rPr>
              <a:t> across. No alteration is associated with the </a:t>
            </a:r>
            <a:r>
              <a:rPr lang="en-US" sz="2400" dirty="0" smtClean="0">
                <a:latin typeface="Times New Roman" panose="02020603050405020304" pitchFamily="18" charset="0"/>
              </a:rPr>
              <a:t>uranium mineralization</a:t>
            </a:r>
            <a:r>
              <a:rPr lang="en-US" sz="2400" dirty="0">
                <a:latin typeface="Times New Roman" panose="02020603050405020304" pitchFamily="18" charset="0"/>
              </a:rPr>
              <a:t>. The main example is </a:t>
            </a:r>
            <a:r>
              <a:rPr lang="en-US" sz="2400" dirty="0" err="1">
                <a:latin typeface="Times New Roman" panose="02020603050405020304" pitchFamily="18" charset="0"/>
              </a:rPr>
              <a:t>Rössing</a:t>
            </a:r>
            <a:r>
              <a:rPr lang="en-US" sz="2400" dirty="0">
                <a:latin typeface="Times New Roman" panose="02020603050405020304" pitchFamily="18" charset="0"/>
              </a:rPr>
              <a:t>, in Namibia. Other </a:t>
            </a:r>
            <a:r>
              <a:rPr lang="en-US" sz="2400" dirty="0" err="1" smtClean="0">
                <a:latin typeface="Times New Roman" panose="02020603050405020304" pitchFamily="18" charset="0"/>
              </a:rPr>
              <a:t>examplesinclude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Goanikontes</a:t>
            </a:r>
            <a:r>
              <a:rPr lang="en-US" sz="2400" dirty="0">
                <a:latin typeface="Times New Roman" panose="02020603050405020304" pitchFamily="18" charset="0"/>
              </a:rPr>
              <a:t>, Ida Dome, Valencia/</a:t>
            </a:r>
            <a:r>
              <a:rPr lang="en-US" sz="2400" dirty="0" err="1">
                <a:latin typeface="Times New Roman" panose="02020603050405020304" pitchFamily="18" charset="0"/>
              </a:rPr>
              <a:t>Trekkopje</a:t>
            </a:r>
            <a:r>
              <a:rPr lang="en-US" sz="2400" dirty="0">
                <a:latin typeface="Times New Roman" panose="02020603050405020304" pitchFamily="18" charset="0"/>
              </a:rPr>
              <a:t> and SJ Claims (Namibia</a:t>
            </a:r>
            <a:r>
              <a:rPr lang="en-US" sz="2400" dirty="0" smtClean="0">
                <a:latin typeface="Times New Roman" panose="02020603050405020304" pitchFamily="18" charset="0"/>
              </a:rPr>
              <a:t>) and </a:t>
            </a:r>
            <a:r>
              <a:rPr lang="en-US" sz="2400" dirty="0">
                <a:latin typeface="Times New Roman" panose="02020603050405020304" pitchFamily="18" charset="0"/>
              </a:rPr>
              <a:t>Johan </a:t>
            </a:r>
            <a:r>
              <a:rPr lang="en-US" sz="2400" dirty="0" err="1">
                <a:latin typeface="Times New Roman" panose="02020603050405020304" pitchFamily="18" charset="0"/>
              </a:rPr>
              <a:t>Beetz</a:t>
            </a:r>
            <a:r>
              <a:rPr lang="en-US" sz="2400" dirty="0">
                <a:latin typeface="Times New Roman" panose="02020603050405020304" pitchFamily="18" charset="0"/>
              </a:rPr>
              <a:t> (Canada).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205525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131" y="889844"/>
            <a:ext cx="111426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2- Granite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, monzonite type </a:t>
            </a:r>
            <a:r>
              <a:rPr lang="en-US" sz="2400" dirty="0">
                <a:latin typeface="Times New Roman" panose="02020603050405020304" pitchFamily="18" charset="0"/>
              </a:rPr>
              <a:t>(Bingham Canyon, Utah, USA): very </a:t>
            </a:r>
            <a:r>
              <a:rPr lang="en-US" sz="2400" dirty="0" smtClean="0">
                <a:latin typeface="Times New Roman" panose="02020603050405020304" pitchFamily="18" charset="0"/>
              </a:rPr>
              <a:t>low-grade uranium </a:t>
            </a:r>
            <a:r>
              <a:rPr lang="en-US" sz="2400" dirty="0">
                <a:latin typeface="Times New Roman" panose="02020603050405020304" pitchFamily="18" charset="0"/>
              </a:rPr>
              <a:t>disseminations occur in highly differentiated granitic to (cupriferous</a:t>
            </a:r>
            <a:r>
              <a:rPr lang="en-US" sz="2400" dirty="0" smtClean="0">
                <a:latin typeface="Times New Roman" panose="02020603050405020304" pitchFamily="18" charset="0"/>
              </a:rPr>
              <a:t>) quartz-</a:t>
            </a:r>
            <a:r>
              <a:rPr lang="en-US" sz="2400" dirty="0" err="1" smtClean="0">
                <a:latin typeface="Times New Roman" panose="02020603050405020304" pitchFamily="18" charset="0"/>
              </a:rPr>
              <a:t>monzonitic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(copper porphyries) complexes. Because of their very low </a:t>
            </a:r>
            <a:r>
              <a:rPr lang="en-US" sz="2400" dirty="0" smtClean="0">
                <a:latin typeface="Times New Roman" panose="02020603050405020304" pitchFamily="18" charset="0"/>
              </a:rPr>
              <a:t>U content</a:t>
            </a:r>
            <a:r>
              <a:rPr lang="en-US" sz="2400" dirty="0">
                <a:latin typeface="Times New Roman" panose="02020603050405020304" pitchFamily="18" charset="0"/>
              </a:rPr>
              <a:t>, uranium is recovered only as a by-product of copper heap leaching. </a:t>
            </a:r>
            <a:r>
              <a:rPr lang="en-US" sz="2400" dirty="0" smtClean="0">
                <a:latin typeface="Times New Roman" panose="02020603050405020304" pitchFamily="18" charset="0"/>
              </a:rPr>
              <a:t>Other examples </a:t>
            </a:r>
            <a:r>
              <a:rPr lang="en-US" sz="2400" dirty="0">
                <a:latin typeface="Times New Roman" panose="02020603050405020304" pitchFamily="18" charset="0"/>
              </a:rPr>
              <a:t>are Twin Buttes (Arizona, USA) and Yerington (Nevada, USA</a:t>
            </a:r>
            <a:r>
              <a:rPr lang="en-US" sz="2400" dirty="0" smtClean="0">
                <a:latin typeface="Times New Roman" panose="02020603050405020304" pitchFamily="18" charset="0"/>
              </a:rPr>
              <a:t>).</a:t>
            </a:r>
          </a:p>
          <a:p>
            <a:pPr algn="just"/>
            <a:endParaRPr lang="en-US" sz="2400" dirty="0">
              <a:latin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3-Peralkaline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syenite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type </a:t>
            </a:r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Kvanefjeld</a:t>
            </a:r>
            <a:r>
              <a:rPr lang="en-US" sz="2400" dirty="0">
                <a:latin typeface="Times New Roman" panose="02020603050405020304" pitchFamily="18" charset="0"/>
              </a:rPr>
              <a:t>, Greenland): low-grade </a:t>
            </a:r>
            <a:r>
              <a:rPr lang="en-US" sz="2400" dirty="0" smtClean="0">
                <a:latin typeface="Times New Roman" panose="02020603050405020304" pitchFamily="18" charset="0"/>
              </a:rPr>
              <a:t>uranium disseminations </a:t>
            </a:r>
            <a:r>
              <a:rPr lang="en-US" sz="2400" dirty="0">
                <a:latin typeface="Times New Roman" panose="02020603050405020304" pitchFamily="18" charset="0"/>
              </a:rPr>
              <a:t>occur in peralkaline </a:t>
            </a:r>
            <a:r>
              <a:rPr lang="en-US" sz="2400" dirty="0" err="1">
                <a:latin typeface="Times New Roman" panose="02020603050405020304" pitchFamily="18" charset="0"/>
              </a:rPr>
              <a:t>syenitic</a:t>
            </a:r>
            <a:r>
              <a:rPr lang="en-US" sz="2400" dirty="0">
                <a:latin typeface="Times New Roman" panose="02020603050405020304" pitchFamily="18" charset="0"/>
              </a:rPr>
              <a:t> domes or stocks. Uranium phases </a:t>
            </a:r>
            <a:r>
              <a:rPr lang="en-US" sz="2400" dirty="0" smtClean="0">
                <a:latin typeface="Times New Roman" panose="02020603050405020304" pitchFamily="18" charset="0"/>
              </a:rPr>
              <a:t>are commonly </a:t>
            </a:r>
            <a:r>
              <a:rPr lang="en-US" sz="2400" dirty="0">
                <a:latin typeface="Times New Roman" panose="02020603050405020304" pitchFamily="18" charset="0"/>
              </a:rPr>
              <a:t>of a more refractory nature. Other examples are </a:t>
            </a:r>
            <a:r>
              <a:rPr lang="en-US" sz="2400" dirty="0" err="1">
                <a:latin typeface="Times New Roman" panose="02020603050405020304" pitchFamily="18" charset="0"/>
              </a:rPr>
              <a:t>Motzfeld</a:t>
            </a:r>
            <a:r>
              <a:rPr lang="en-US" sz="2400" dirty="0">
                <a:latin typeface="Times New Roman" panose="02020603050405020304" pitchFamily="18" charset="0"/>
              </a:rPr>
              <a:t> (Greenland</a:t>
            </a:r>
            <a:r>
              <a:rPr lang="en-US" sz="2400" dirty="0" smtClean="0">
                <a:latin typeface="Times New Roman" panose="02020603050405020304" pitchFamily="18" charset="0"/>
              </a:rPr>
              <a:t>), </a:t>
            </a:r>
            <a:r>
              <a:rPr lang="en-US" sz="2400" dirty="0" err="1" smtClean="0">
                <a:latin typeface="Times New Roman" panose="02020603050405020304" pitchFamily="18" charset="0"/>
              </a:rPr>
              <a:t>Pilanesberg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(South Africa), </a:t>
            </a:r>
            <a:r>
              <a:rPr lang="en-US" sz="2400" dirty="0" err="1">
                <a:latin typeface="Times New Roman" panose="02020603050405020304" pitchFamily="18" charset="0"/>
              </a:rPr>
              <a:t>Lolodorf</a:t>
            </a:r>
            <a:r>
              <a:rPr lang="en-US" sz="2400" dirty="0">
                <a:latin typeface="Times New Roman" panose="02020603050405020304" pitchFamily="18" charset="0"/>
              </a:rPr>
              <a:t> (Cameroon) and </a:t>
            </a:r>
            <a:r>
              <a:rPr lang="en-US" sz="2400" dirty="0" err="1">
                <a:latin typeface="Times New Roman" panose="02020603050405020304" pitchFamily="18" charset="0"/>
              </a:rPr>
              <a:t>Catalao</a:t>
            </a:r>
            <a:r>
              <a:rPr lang="en-US" sz="2400" dirty="0">
                <a:latin typeface="Times New Roman" panose="02020603050405020304" pitchFamily="18" charset="0"/>
              </a:rPr>
              <a:t> (Brazil).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295861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2845"/>
            <a:ext cx="120962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4-Carbonatite type </a:t>
            </a:r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</a:rPr>
              <a:t>Phalaborwa</a:t>
            </a:r>
            <a:r>
              <a:rPr lang="en-US" sz="2400" dirty="0">
                <a:latin typeface="Times New Roman" panose="02020603050405020304" pitchFamily="18" charset="0"/>
              </a:rPr>
              <a:t>, South Africa): disseminated </a:t>
            </a:r>
            <a:r>
              <a:rPr lang="en-US" sz="2400" dirty="0" err="1" smtClean="0">
                <a:latin typeface="Times New Roman" panose="02020603050405020304" pitchFamily="18" charset="0"/>
              </a:rPr>
              <a:t>uranothorianite</a:t>
            </a:r>
            <a:r>
              <a:rPr lang="en-US" sz="2400" dirty="0" smtClean="0">
                <a:latin typeface="Times New Roman" panose="02020603050405020304" pitchFamily="18" charset="0"/>
              </a:rPr>
              <a:t> occurs </a:t>
            </a:r>
            <a:r>
              <a:rPr lang="en-US" sz="2400" dirty="0">
                <a:latin typeface="Times New Roman" panose="02020603050405020304" pitchFamily="18" charset="0"/>
              </a:rPr>
              <a:t>in cupriferous carbonatite complexes. Up until 2002, uranium </a:t>
            </a:r>
            <a:r>
              <a:rPr lang="en-US" sz="2400" dirty="0" smtClean="0">
                <a:latin typeface="Times New Roman" panose="02020603050405020304" pitchFamily="18" charset="0"/>
              </a:rPr>
              <a:t>was recovered </a:t>
            </a:r>
            <a:r>
              <a:rPr lang="en-US" sz="2400" dirty="0">
                <a:latin typeface="Times New Roman" panose="02020603050405020304" pitchFamily="18" charset="0"/>
              </a:rPr>
              <a:t>as a by-product from copper production. Other typical examples </a:t>
            </a:r>
            <a:r>
              <a:rPr lang="en-US" sz="2400" dirty="0" smtClean="0">
                <a:latin typeface="Times New Roman" panose="02020603050405020304" pitchFamily="18" charset="0"/>
              </a:rPr>
              <a:t>are </a:t>
            </a:r>
            <a:r>
              <a:rPr lang="en-US" sz="2400" dirty="0" err="1" smtClean="0">
                <a:latin typeface="Times New Roman" panose="02020603050405020304" pitchFamily="18" charset="0"/>
              </a:rPr>
              <a:t>Araxa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(Brazil), </a:t>
            </a:r>
            <a:r>
              <a:rPr lang="en-US" sz="2400" dirty="0" err="1">
                <a:latin typeface="Times New Roman" panose="02020603050405020304" pitchFamily="18" charset="0"/>
              </a:rPr>
              <a:t>Sokli</a:t>
            </a:r>
            <a:r>
              <a:rPr lang="en-US" sz="2400" dirty="0">
                <a:latin typeface="Times New Roman" panose="02020603050405020304" pitchFamily="18" charset="0"/>
              </a:rPr>
              <a:t> (Finland) and </a:t>
            </a:r>
            <a:r>
              <a:rPr lang="en-US" sz="2400" dirty="0" err="1">
                <a:latin typeface="Times New Roman" panose="02020603050405020304" pitchFamily="18" charset="0"/>
              </a:rPr>
              <a:t>Sevathur</a:t>
            </a:r>
            <a:r>
              <a:rPr lang="en-US" sz="2400" dirty="0">
                <a:latin typeface="Times New Roman" panose="02020603050405020304" pitchFamily="18" charset="0"/>
              </a:rPr>
              <a:t> (India</a:t>
            </a:r>
            <a:r>
              <a:rPr lang="en-US" sz="2400" dirty="0" smtClean="0">
                <a:latin typeface="Times New Roman" panose="02020603050405020304" pitchFamily="18" charset="0"/>
              </a:rPr>
              <a:t>).</a:t>
            </a:r>
          </a:p>
          <a:p>
            <a:pPr algn="just"/>
            <a:endParaRPr lang="en-US" sz="2400" dirty="0">
              <a:latin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5-Pegmatite type</a:t>
            </a:r>
            <a:r>
              <a:rPr lang="en-US" sz="2400" dirty="0">
                <a:latin typeface="Times New Roman" panose="02020603050405020304" pitchFamily="18" charset="0"/>
              </a:rPr>
              <a:t> (Bancroft area, Ontario, Canada): </a:t>
            </a:r>
            <a:r>
              <a:rPr lang="en-US" sz="2400" dirty="0" err="1">
                <a:latin typeface="Times New Roman" panose="02020603050405020304" pitchFamily="18" charset="0"/>
              </a:rPr>
              <a:t>uraninite</a:t>
            </a:r>
            <a:r>
              <a:rPr lang="en-US" sz="2400" dirty="0">
                <a:latin typeface="Times New Roman" panose="02020603050405020304" pitchFamily="18" charset="0"/>
              </a:rPr>
              <a:t> and other </a:t>
            </a:r>
            <a:r>
              <a:rPr lang="en-US" sz="2400" dirty="0" err="1" smtClean="0">
                <a:latin typeface="Times New Roman" panose="02020603050405020304" pitchFamily="18" charset="0"/>
              </a:rPr>
              <a:t>uraniumthorium</a:t>
            </a:r>
            <a:r>
              <a:rPr lang="en-US" sz="2400" dirty="0" smtClean="0">
                <a:latin typeface="Times New Roman" panose="02020603050405020304" pitchFamily="18" charset="0"/>
              </a:rPr>
              <a:t> minerals </a:t>
            </a:r>
            <a:r>
              <a:rPr lang="en-US" sz="2400" dirty="0">
                <a:latin typeface="Times New Roman" panose="02020603050405020304" pitchFamily="18" charset="0"/>
              </a:rPr>
              <a:t>occur in un-zoned granitic and </a:t>
            </a:r>
            <a:r>
              <a:rPr lang="en-US" sz="2400" dirty="0" err="1">
                <a:latin typeface="Times New Roman" panose="02020603050405020304" pitchFamily="18" charset="0"/>
              </a:rPr>
              <a:t>syenitic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pegmatitic</a:t>
            </a:r>
            <a:r>
              <a:rPr lang="en-US" sz="2400" dirty="0">
                <a:latin typeface="Times New Roman" panose="02020603050405020304" pitchFamily="18" charset="0"/>
              </a:rPr>
              <a:t> dykes </a:t>
            </a:r>
            <a:r>
              <a:rPr lang="en-US" sz="2400" dirty="0" smtClean="0">
                <a:latin typeface="Times New Roman" panose="02020603050405020304" pitchFamily="18" charset="0"/>
              </a:rPr>
              <a:t>in sedimentary </a:t>
            </a:r>
            <a:r>
              <a:rPr lang="en-US" sz="2400" dirty="0">
                <a:latin typeface="Times New Roman" panose="02020603050405020304" pitchFamily="18" charset="0"/>
              </a:rPr>
              <a:t>and igneous rocks, metamorphosed to the amphibolite </a:t>
            </a:r>
            <a:r>
              <a:rPr lang="en-US" sz="2400" dirty="0" err="1">
                <a:latin typeface="Times New Roman" panose="02020603050405020304" pitchFamily="18" charset="0"/>
              </a:rPr>
              <a:t>facies</a:t>
            </a:r>
            <a:r>
              <a:rPr lang="en-US" sz="2400" dirty="0"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</a:rPr>
              <a:t>Deformation and </a:t>
            </a:r>
            <a:r>
              <a:rPr lang="en-US" sz="2400" dirty="0" err="1">
                <a:latin typeface="Times New Roman" panose="02020603050405020304" pitchFamily="18" charset="0"/>
              </a:rPr>
              <a:t>metasomatism</a:t>
            </a:r>
            <a:r>
              <a:rPr lang="en-US" sz="2400" dirty="0">
                <a:latin typeface="Times New Roman" panose="02020603050405020304" pitchFamily="18" charset="0"/>
              </a:rPr>
              <a:t> commonly follow metamorphism. Hematite is </a:t>
            </a:r>
            <a:r>
              <a:rPr lang="en-US" sz="2400" dirty="0" smtClean="0">
                <a:latin typeface="Times New Roman" panose="02020603050405020304" pitchFamily="18" charset="0"/>
              </a:rPr>
              <a:t>a characteristic </a:t>
            </a:r>
            <a:r>
              <a:rPr lang="en-US" sz="2400" dirty="0">
                <a:latin typeface="Times New Roman" panose="02020603050405020304" pitchFamily="18" charset="0"/>
              </a:rPr>
              <a:t>alteration product. Pegmatite deposits may average up to 0.08 % </a:t>
            </a:r>
            <a:r>
              <a:rPr lang="en-US" sz="2400" dirty="0" smtClean="0">
                <a:latin typeface="Times New Roman" panose="02020603050405020304" pitchFamily="18" charset="0"/>
              </a:rPr>
              <a:t>U but </a:t>
            </a:r>
            <a:r>
              <a:rPr lang="en-US" sz="2400" dirty="0">
                <a:latin typeface="Times New Roman" panose="02020603050405020304" pitchFamily="18" charset="0"/>
              </a:rPr>
              <a:t>resources are generally low (a few t U to a few hundred t U). Another </a:t>
            </a:r>
            <a:r>
              <a:rPr lang="en-US" sz="2400" dirty="0" smtClean="0">
                <a:latin typeface="Times New Roman" panose="02020603050405020304" pitchFamily="18" charset="0"/>
              </a:rPr>
              <a:t>example is </a:t>
            </a:r>
            <a:r>
              <a:rPr lang="en-US" sz="2400" dirty="0">
                <a:latin typeface="Times New Roman" panose="02020603050405020304" pitchFamily="18" charset="0"/>
              </a:rPr>
              <a:t>the Campbell Island Mine (Ontario, Canada).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2988466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629" y="278424"/>
            <a:ext cx="114038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7-Caldera related volcanic deposits</a:t>
            </a:r>
          </a:p>
          <a:p>
            <a:pPr algn="just"/>
            <a:r>
              <a:rPr lang="en-US" sz="2400" b="1" i="1" dirty="0">
                <a:latin typeface="Calibri" panose="020F0502020204030204" pitchFamily="34" charset="0"/>
              </a:rPr>
              <a:t>Definition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</a:rPr>
              <a:t>Mineralization in volcanic deposits is largely structure bound</a:t>
            </a:r>
            <a:r>
              <a:rPr lang="en-US" sz="2400" b="1" dirty="0" smtClean="0">
                <a:latin typeface="Times New Roman" panose="02020603050405020304" pitchFamily="18" charset="0"/>
              </a:rPr>
              <a:t>, occurring </a:t>
            </a:r>
            <a:r>
              <a:rPr lang="en-US" sz="2400" b="1" dirty="0">
                <a:latin typeface="Times New Roman" panose="02020603050405020304" pitchFamily="18" charset="0"/>
              </a:rPr>
              <a:t>in intrusive veins or </a:t>
            </a:r>
            <a:r>
              <a:rPr lang="en-US" sz="2400" b="1" dirty="0" err="1">
                <a:latin typeface="Times New Roman" panose="02020603050405020304" pitchFamily="18" charset="0"/>
              </a:rPr>
              <a:t>stockworks</a:t>
            </a:r>
            <a:r>
              <a:rPr lang="en-US" sz="2400" b="1" dirty="0">
                <a:latin typeface="Times New Roman" panose="02020603050405020304" pitchFamily="18" charset="0"/>
              </a:rPr>
              <a:t> in volcanic intrusions</a:t>
            </a:r>
            <a:r>
              <a:rPr lang="en-US" sz="2400" b="1" dirty="0" smtClean="0">
                <a:latin typeface="Times New Roman" panose="02020603050405020304" pitchFamily="18" charset="0"/>
              </a:rPr>
              <a:t>, diatremes</a:t>
            </a:r>
            <a:r>
              <a:rPr lang="en-US" sz="2400" b="1" dirty="0">
                <a:latin typeface="Times New Roman" panose="02020603050405020304" pitchFamily="18" charset="0"/>
              </a:rPr>
              <a:t>, and flow or bedded pyroclastic units.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</a:rPr>
              <a:t>Smaller ore accumulations occur in strata bound mineralized </a:t>
            </a:r>
            <a:r>
              <a:rPr lang="en-US" sz="2400" b="1" dirty="0" smtClean="0">
                <a:latin typeface="Times New Roman" panose="02020603050405020304" pitchFamily="18" charset="0"/>
              </a:rPr>
              <a:t>zones as </a:t>
            </a:r>
            <a:r>
              <a:rPr lang="en-US" sz="2400" b="1" dirty="0">
                <a:latin typeface="Times New Roman" panose="02020603050405020304" pitchFamily="18" charset="0"/>
              </a:rPr>
              <a:t>disseminations and impregnations in permeable and/or </a:t>
            </a:r>
            <a:r>
              <a:rPr lang="en-US" sz="2400" b="1" dirty="0" smtClean="0">
                <a:latin typeface="Times New Roman" panose="02020603050405020304" pitchFamily="18" charset="0"/>
              </a:rPr>
              <a:t>reactive flows</a:t>
            </a:r>
            <a:r>
              <a:rPr lang="en-US" sz="2400" b="1" dirty="0">
                <a:latin typeface="Times New Roman" panose="02020603050405020304" pitchFamily="18" charset="0"/>
              </a:rPr>
              <a:t>, flow </a:t>
            </a:r>
            <a:r>
              <a:rPr lang="en-US" sz="2400" b="1" dirty="0" err="1">
                <a:latin typeface="Times New Roman" panose="02020603050405020304" pitchFamily="18" charset="0"/>
              </a:rPr>
              <a:t>breccias</a:t>
            </a:r>
            <a:r>
              <a:rPr lang="en-US" sz="2400" b="1" dirty="0">
                <a:latin typeface="Times New Roman" panose="02020603050405020304" pitchFamily="18" charset="0"/>
              </a:rPr>
              <a:t>, tuffs and intercalated pyroclastic and </a:t>
            </a:r>
            <a:r>
              <a:rPr lang="en-US" sz="2400" b="1" dirty="0" smtClean="0">
                <a:latin typeface="Times New Roman" panose="02020603050405020304" pitchFamily="18" charset="0"/>
              </a:rPr>
              <a:t>clastic sediments</a:t>
            </a:r>
            <a:r>
              <a:rPr lang="en-US" sz="2400" b="1" dirty="0">
                <a:latin typeface="Times New Roman" panose="02020603050405020304" pitchFamily="18" charset="0"/>
              </a:rPr>
              <a:t>. Uranium mineralization also extends into underlying </a:t>
            </a:r>
            <a:r>
              <a:rPr lang="en-US" sz="2400" b="1" dirty="0" smtClean="0">
                <a:latin typeface="Times New Roman" panose="02020603050405020304" pitchFamily="18" charset="0"/>
              </a:rPr>
              <a:t>and adjoining </a:t>
            </a:r>
            <a:r>
              <a:rPr lang="en-US" sz="2400" b="1" dirty="0">
                <a:latin typeface="Times New Roman" panose="02020603050405020304" pitchFamily="18" charset="0"/>
              </a:rPr>
              <a:t>basement rock, where it is concentrated in fractured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</a:rPr>
              <a:t>granite and metamorphic rocks.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</a:rPr>
              <a:t>The main uranium minerals, pitchblende and </a:t>
            </a:r>
            <a:r>
              <a:rPr lang="en-US" sz="2400" b="1" dirty="0" err="1">
                <a:latin typeface="Times New Roman" panose="02020603050405020304" pitchFamily="18" charset="0"/>
              </a:rPr>
              <a:t>coffinite</a:t>
            </a:r>
            <a:r>
              <a:rPr lang="en-US" sz="2400" b="1" dirty="0">
                <a:latin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Times New Roman" panose="02020603050405020304" pitchFamily="18" charset="0"/>
              </a:rPr>
              <a:t>are commonly </a:t>
            </a:r>
            <a:r>
              <a:rPr lang="en-US" sz="2400" b="1" dirty="0">
                <a:latin typeface="Times New Roman" panose="02020603050405020304" pitchFamily="18" charset="0"/>
              </a:rPr>
              <a:t>associated with molybdenum-sulfides and pyrite. </a:t>
            </a:r>
            <a:r>
              <a:rPr lang="en-US" sz="2400" b="1" dirty="0" smtClean="0">
                <a:latin typeface="Times New Roman" panose="02020603050405020304" pitchFamily="18" charset="0"/>
              </a:rPr>
              <a:t>Other metallic </a:t>
            </a:r>
            <a:r>
              <a:rPr lang="en-US" sz="2400" b="1" dirty="0">
                <a:latin typeface="Times New Roman" panose="02020603050405020304" pitchFamily="18" charset="0"/>
              </a:rPr>
              <a:t>minerals/elements include minor traces of As, Bi, Hg, Li, </a:t>
            </a:r>
            <a:r>
              <a:rPr lang="en-US" sz="2400" b="1" dirty="0" err="1">
                <a:latin typeface="Times New Roman" panose="02020603050405020304" pitchFamily="18" charset="0"/>
              </a:rPr>
              <a:t>Pb</a:t>
            </a:r>
            <a:r>
              <a:rPr lang="en-US" sz="2400" b="1" dirty="0" smtClean="0">
                <a:latin typeface="Times New Roman" panose="02020603050405020304" pitchFamily="18" charset="0"/>
              </a:rPr>
              <a:t>, Sb</a:t>
            </a:r>
            <a:r>
              <a:rPr lang="en-US" sz="2400" b="1" dirty="0">
                <a:latin typeface="Times New Roman" panose="02020603050405020304" pitchFamily="18" charset="0"/>
              </a:rPr>
              <a:t>, Sn and W. Associated gangue minerals include fluorite, quartz</a:t>
            </a:r>
            <a:r>
              <a:rPr lang="en-US" sz="2400" b="1" dirty="0" smtClean="0">
                <a:latin typeface="Times New Roman" panose="02020603050405020304" pitchFamily="18" charset="0"/>
              </a:rPr>
              <a:t>, carbonates</a:t>
            </a:r>
            <a:r>
              <a:rPr lang="en-US" sz="2400" b="1" dirty="0">
                <a:latin typeface="Times New Roman" panose="02020603050405020304" pitchFamily="18" charset="0"/>
              </a:rPr>
              <a:t>, and barite.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69391903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1308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Century Gothic</vt:lpstr>
      <vt:lpstr>Tahoma</vt:lpstr>
      <vt:lpstr>Times New Roman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2020-03-15T20:38:17Z</dcterms:created>
  <dcterms:modified xsi:type="dcterms:W3CDTF">2020-03-15T20:39:08Z</dcterms:modified>
</cp:coreProperties>
</file>