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60350"/>
            <a:ext cx="9144000" cy="2160588"/>
          </a:xfrm>
        </p:spPr>
        <p:txBody>
          <a:bodyPr/>
          <a:lstStyle/>
          <a:p>
            <a:pPr algn="l" rtl="0" eaLnBrk="1" hangingPunct="1"/>
            <a:r>
              <a:rPr lang="en-US" altLang="ar-EG" b="1" dirty="0" smtClean="0">
                <a:solidFill>
                  <a:schemeClr val="bg1"/>
                </a:solidFill>
              </a:rPr>
              <a:t>RELIEF</a:t>
            </a:r>
            <a:r>
              <a:rPr lang="en-US" altLang="ar-EG" dirty="0" smtClean="0">
                <a:solidFill>
                  <a:schemeClr val="bg1"/>
                </a:solidFill>
              </a:rPr>
              <a:t> - the degree to which a mineral grain or grains appear to stand out from the mounting material, whether it is an immersion oil, Canada balsam or another mineral. </a:t>
            </a:r>
          </a:p>
        </p:txBody>
      </p:sp>
      <p:pic>
        <p:nvPicPr>
          <p:cNvPr id="13315" name="Picture 5" descr="relief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151" y="2436814"/>
            <a:ext cx="5832475" cy="442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98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260350"/>
            <a:ext cx="8229600" cy="1081088"/>
          </a:xfrm>
        </p:spPr>
        <p:txBody>
          <a:bodyPr/>
          <a:lstStyle/>
          <a:p>
            <a:pPr marL="838200" indent="-838200"/>
            <a:r>
              <a:rPr lang="en-US" altLang="ar-EG" sz="3200" b="1">
                <a:solidFill>
                  <a:srgbClr val="FFFF00"/>
                </a:solidFill>
              </a:rPr>
              <a:t>Double Refraction</a:t>
            </a:r>
            <a:br>
              <a:rPr lang="en-US" altLang="ar-EG" sz="3200" b="1">
                <a:solidFill>
                  <a:srgbClr val="FFFF00"/>
                </a:solidFill>
              </a:rPr>
            </a:br>
            <a:endParaRPr lang="en-US" altLang="ar-EG" sz="3200" b="1">
              <a:solidFill>
                <a:srgbClr val="FFFF00"/>
              </a:solidFill>
            </a:endParaRPr>
          </a:p>
        </p:txBody>
      </p:sp>
      <p:pic>
        <p:nvPicPr>
          <p:cNvPr id="22531" name="Picture 4" descr="calcite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13089" y="1600201"/>
            <a:ext cx="5965825" cy="4525963"/>
          </a:xfrm>
          <a:noFill/>
        </p:spPr>
      </p:pic>
    </p:spTree>
    <p:extLst>
      <p:ext uri="{BB962C8B-B14F-4D97-AF65-F5344CB8AC3E}">
        <p14:creationId xmlns:p14="http://schemas.microsoft.com/office/powerpoint/2010/main" val="4095684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4525963"/>
          </a:xfrm>
        </p:spPr>
        <p:txBody>
          <a:bodyPr/>
          <a:lstStyle/>
          <a:p>
            <a:pPr algn="l" rtl="0" eaLnBrk="1" hangingPunct="1"/>
            <a:r>
              <a:rPr lang="en-US" altLang="ar-EG" smtClean="0">
                <a:solidFill>
                  <a:srgbClr val="FF0000"/>
                </a:solidFill>
              </a:rPr>
              <a:t>How to detect the relief?</a:t>
            </a:r>
          </a:p>
          <a:p>
            <a:pPr algn="l" rtl="0" eaLnBrk="1" hangingPunct="1"/>
            <a:r>
              <a:rPr lang="en-US" altLang="ar-EG" smtClean="0">
                <a:solidFill>
                  <a:schemeClr val="bg1"/>
                </a:solidFill>
              </a:rPr>
              <a:t>Abbe Refractometer.</a:t>
            </a:r>
          </a:p>
          <a:p>
            <a:pPr algn="l" rtl="0" eaLnBrk="1" hangingPunct="1"/>
            <a:endParaRPr lang="en-US" altLang="ar-EG" smtClean="0">
              <a:solidFill>
                <a:schemeClr val="bg1"/>
              </a:solidFill>
            </a:endParaRPr>
          </a:p>
          <a:p>
            <a:pPr algn="l" rtl="0" eaLnBrk="1" hangingPunct="1"/>
            <a:r>
              <a:rPr lang="en-US" altLang="ar-EG" smtClean="0">
                <a:solidFill>
                  <a:srgbClr val="FF0000"/>
                </a:solidFill>
              </a:rPr>
              <a:t>immersion method:</a:t>
            </a:r>
          </a:p>
          <a:p>
            <a:pPr algn="l" rtl="0" eaLnBrk="1" hangingPunct="1">
              <a:buFontTx/>
              <a:buNone/>
            </a:pPr>
            <a:r>
              <a:rPr lang="en-US" altLang="ar-EG" smtClean="0">
                <a:solidFill>
                  <a:schemeClr val="bg1"/>
                </a:solidFill>
              </a:rPr>
              <a:t>Refractometry involves the determination of the refractive index of minerals, using the </a:t>
            </a:r>
            <a:r>
              <a:rPr lang="en-US" altLang="ar-EG" smtClean="0">
                <a:solidFill>
                  <a:srgbClr val="FF0000"/>
                </a:solidFill>
              </a:rPr>
              <a:t>immersion method</a:t>
            </a:r>
            <a:r>
              <a:rPr lang="en-US" altLang="ar-EG" smtClean="0">
                <a:solidFill>
                  <a:schemeClr val="bg1"/>
                </a:solidFill>
              </a:rPr>
              <a:t>. This method relys on having immersion oils of known refractive index  and comparing the unknown mineral to the oil.</a:t>
            </a:r>
          </a:p>
        </p:txBody>
      </p:sp>
    </p:spTree>
    <p:extLst>
      <p:ext uri="{BB962C8B-B14F-4D97-AF65-F5344CB8AC3E}">
        <p14:creationId xmlns:p14="http://schemas.microsoft.com/office/powerpoint/2010/main" val="268533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5" y="188914"/>
            <a:ext cx="8686800" cy="1584325"/>
          </a:xfrm>
        </p:spPr>
        <p:txBody>
          <a:bodyPr/>
          <a:lstStyle/>
          <a:p>
            <a:pPr algn="l" rtl="0" eaLnBrk="1" hangingPunct="1"/>
            <a:r>
              <a:rPr lang="en-US" altLang="ar-EG" sz="2800" b="1">
                <a:solidFill>
                  <a:schemeClr val="bg1"/>
                </a:solidFill>
              </a:rPr>
              <a:t>BECKE LINE</a:t>
            </a:r>
            <a:r>
              <a:rPr lang="en-US" altLang="ar-EG" sz="2800">
                <a:solidFill>
                  <a:schemeClr val="bg1"/>
                </a:solidFill>
              </a:rPr>
              <a:t> - a band or rim of light visible along the grain boundary in plane light when the grain mount is slightly out of focus. </a:t>
            </a:r>
          </a:p>
        </p:txBody>
      </p:sp>
      <p:pic>
        <p:nvPicPr>
          <p:cNvPr id="15363" name="Picture 4" descr="beck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0" y="2039938"/>
            <a:ext cx="5691188" cy="432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458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EG" smtClean="0">
                <a:solidFill>
                  <a:schemeClr val="bg1"/>
                </a:solidFill>
              </a:rPr>
              <a:t>To observe the Becke line:</a:t>
            </a:r>
          </a:p>
          <a:p>
            <a:pPr algn="l" rtl="0" eaLnBrk="1" hangingPunct="1"/>
            <a:r>
              <a:rPr lang="en-US" altLang="ar-EG" smtClean="0">
                <a:solidFill>
                  <a:schemeClr val="bg1"/>
                </a:solidFill>
              </a:rPr>
              <a:t>use medium or high power, </a:t>
            </a:r>
          </a:p>
          <a:p>
            <a:pPr algn="l" rtl="0" eaLnBrk="1" hangingPunct="1"/>
            <a:r>
              <a:rPr lang="en-US" altLang="ar-EG" smtClean="0">
                <a:solidFill>
                  <a:schemeClr val="bg1"/>
                </a:solidFill>
              </a:rPr>
              <a:t>close aperture diaphragm, </a:t>
            </a:r>
          </a:p>
          <a:p>
            <a:pPr algn="l" rtl="0" eaLnBrk="1" hangingPunct="1"/>
            <a:r>
              <a:rPr lang="en-US" altLang="ar-EG" smtClean="0">
                <a:solidFill>
                  <a:schemeClr val="bg1"/>
                </a:solidFill>
              </a:rPr>
              <a:t>for high power flip auxiliary condenser into place. </a:t>
            </a:r>
          </a:p>
        </p:txBody>
      </p:sp>
    </p:spTree>
    <p:extLst>
      <p:ext uri="{BB962C8B-B14F-4D97-AF65-F5344CB8AC3E}">
        <p14:creationId xmlns:p14="http://schemas.microsoft.com/office/powerpoint/2010/main" val="275214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refrac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260350"/>
            <a:ext cx="80645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7" descr="refract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3573464"/>
            <a:ext cx="8064500" cy="278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882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refract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260350"/>
            <a:ext cx="7920037" cy="296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5" descr="refract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3500438"/>
            <a:ext cx="7993062" cy="288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10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reflect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0" y="188913"/>
            <a:ext cx="478790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5" descr="reflec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6" y="3114676"/>
            <a:ext cx="4824413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482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ar-EG" sz="4000" b="1">
                <a:solidFill>
                  <a:srgbClr val="FFFF00"/>
                </a:solidFill>
              </a:rPr>
              <a:t>POLARIZATION OF LIGHT</a:t>
            </a:r>
            <a:br>
              <a:rPr lang="en-US" altLang="ar-EG" sz="4000" b="1">
                <a:solidFill>
                  <a:srgbClr val="FFFF00"/>
                </a:solidFill>
              </a:rPr>
            </a:br>
            <a:endParaRPr lang="en-US" altLang="ar-EG" sz="4000" b="1">
              <a:solidFill>
                <a:srgbClr val="FFFF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9" y="620713"/>
            <a:ext cx="8497887" cy="3168650"/>
          </a:xfrm>
        </p:spPr>
        <p:txBody>
          <a:bodyPr>
            <a:normAutofit lnSpcReduction="10000"/>
          </a:bodyPr>
          <a:lstStyle/>
          <a:p>
            <a:pPr marL="609600" indent="-609600" algn="l" rtl="0">
              <a:lnSpc>
                <a:spcPct val="80000"/>
              </a:lnSpc>
              <a:buFontTx/>
              <a:buAutoNum type="arabicPeriod"/>
            </a:pPr>
            <a:r>
              <a:rPr lang="en-US" altLang="ar-EG" sz="2800" b="1">
                <a:solidFill>
                  <a:schemeClr val="bg1"/>
                </a:solidFill>
              </a:rPr>
              <a:t>Reflection</a:t>
            </a:r>
          </a:p>
          <a:p>
            <a:pPr marL="609600" indent="-609600" algn="l" rtl="0">
              <a:lnSpc>
                <a:spcPct val="80000"/>
              </a:lnSpc>
              <a:buNone/>
            </a:pPr>
            <a:r>
              <a:rPr lang="en-US" altLang="ar-EG" sz="2800">
                <a:solidFill>
                  <a:schemeClr val="bg1"/>
                </a:solidFill>
              </a:rPr>
              <a:t>Unpolarized light strikes a smooth surface, such as a pane of glass, tabletop, and the reflected light is polarized such that its vibration direction is parallel to the reflecting surface.</a:t>
            </a:r>
            <a:r>
              <a:rPr lang="en-US" altLang="ar-EG" sz="2400">
                <a:solidFill>
                  <a:schemeClr val="bg1"/>
                </a:solidFill>
              </a:rPr>
              <a:t/>
            </a:r>
            <a:br>
              <a:rPr lang="en-US" altLang="ar-EG" sz="2400">
                <a:solidFill>
                  <a:schemeClr val="bg1"/>
                </a:solidFill>
              </a:rPr>
            </a:br>
            <a:r>
              <a:rPr lang="en-US" altLang="ar-EG" sz="2400">
                <a:solidFill>
                  <a:srgbClr val="FF0000"/>
                </a:solidFill>
              </a:rPr>
              <a:t>The reflected light is completely </a:t>
            </a:r>
            <a:r>
              <a:rPr lang="en-US" altLang="ar-EG" sz="2800">
                <a:solidFill>
                  <a:srgbClr val="FF0000"/>
                </a:solidFill>
              </a:rPr>
              <a:t>polarized</a:t>
            </a:r>
            <a:r>
              <a:rPr lang="en-US" altLang="ar-EG" sz="2400">
                <a:solidFill>
                  <a:srgbClr val="FF0000"/>
                </a:solidFill>
              </a:rPr>
              <a:t> only when the angle between the reflected and the refracted ray = 90°.</a:t>
            </a:r>
            <a:br>
              <a:rPr lang="en-US" altLang="ar-EG" sz="2400">
                <a:solidFill>
                  <a:srgbClr val="FF0000"/>
                </a:solidFill>
              </a:rPr>
            </a:br>
            <a:endParaRPr lang="en-US" altLang="ar-EG" sz="2400">
              <a:solidFill>
                <a:srgbClr val="FF0000"/>
              </a:solidFill>
            </a:endParaRPr>
          </a:p>
        </p:txBody>
      </p:sp>
      <p:pic>
        <p:nvPicPr>
          <p:cNvPr id="20484" name="Picture 4" descr="polariz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3854450"/>
            <a:ext cx="763270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18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88925"/>
            <a:ext cx="8229600" cy="692150"/>
          </a:xfrm>
        </p:spPr>
        <p:txBody>
          <a:bodyPr>
            <a:normAutofit fontScale="90000"/>
          </a:bodyPr>
          <a:lstStyle/>
          <a:p>
            <a:pPr marL="838200" indent="-838200"/>
            <a:r>
              <a:rPr lang="en-US" altLang="ar-EG" sz="4000" b="1">
                <a:solidFill>
                  <a:srgbClr val="FFFF00"/>
                </a:solidFill>
              </a:rPr>
              <a:t>Selective Absorption</a:t>
            </a:r>
            <a:br>
              <a:rPr lang="en-US" altLang="ar-EG" sz="4000" b="1">
                <a:solidFill>
                  <a:srgbClr val="FFFF00"/>
                </a:solidFill>
              </a:rPr>
            </a:br>
            <a:endParaRPr lang="en-US" altLang="ar-EG" sz="4000" b="1">
              <a:solidFill>
                <a:srgbClr val="FFFF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92151"/>
            <a:ext cx="9144000" cy="1584325"/>
          </a:xfrm>
        </p:spPr>
        <p:txBody>
          <a:bodyPr/>
          <a:lstStyle/>
          <a:p>
            <a:pPr algn="l" rtl="0" eaLnBrk="1" hangingPunct="1"/>
            <a:r>
              <a:rPr lang="en-US" altLang="ar-EG" smtClean="0">
                <a:solidFill>
                  <a:schemeClr val="bg1"/>
                </a:solidFill>
              </a:rPr>
              <a:t>This method is used to produce plane polarized light in microscopes, using polarized filters. </a:t>
            </a:r>
          </a:p>
        </p:txBody>
      </p:sp>
      <p:pic>
        <p:nvPicPr>
          <p:cNvPr id="21508" name="Picture 4" descr="polariz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151" y="2349501"/>
            <a:ext cx="5903913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826269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191</Words>
  <Application>Microsoft Office PowerPoint</Application>
  <PresentationFormat>Widescreen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 Gothic</vt:lpstr>
      <vt:lpstr>Tahoma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POLARIZATION OF LIGHT </vt:lpstr>
      <vt:lpstr>Selective Absorption </vt:lpstr>
      <vt:lpstr>Double Refraction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2020-03-16T09:28:55Z</dcterms:created>
  <dcterms:modified xsi:type="dcterms:W3CDTF">2020-03-16T09:30:02Z</dcterms:modified>
</cp:coreProperties>
</file>