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47B76C-AC46-4C4A-B071-A245E981E53B}" type="datetimeFigureOut">
              <a:rPr lang="ar-EG" smtClean="0"/>
              <a:t>02/07/1441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2C5CE3-4FFF-41BC-A797-A66661629DC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31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18BCF9-FD29-41FC-9FC3-D6B58AB9EA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125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B786A-A204-461A-9FC8-E6C91CE33C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214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FD967-D1F1-49D7-9EED-9CBEE51293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A9325-DFB1-4713-BA52-753A5FA8DB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397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08742-EF03-42EC-8D81-8DBE5A0FE7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763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2B1C3-E68E-4D3A-936F-331028B9D3C2}" type="slidenum">
              <a:rPr lang="en-US"/>
              <a:pPr/>
              <a:t>17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C630-ED6C-2F42-AAEB-3FB8CB9D1B00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AF53-0ED2-454E-82DA-6C7923A1A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../clipboard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../clipboard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HYDROGEOLOGY</a:t>
            </a:r>
            <a:endParaRPr lang="ar-EG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2474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/>
              <a:t>Surface Water Hydrology: </a:t>
            </a:r>
          </a:p>
          <a:p>
            <a:pPr algn="l" rtl="0"/>
            <a:r>
              <a:rPr lang="en-US" sz="2400" dirty="0"/>
              <a:t>The study of sub aerial waters (in contact with the atmosphere), excluding oceans. Civil engineers usually mean "lakes and bays", geologists usually mean "rivers and streams" when using this term.</a:t>
            </a:r>
          </a:p>
          <a:p>
            <a:pPr algn="just" rtl="0"/>
            <a:endParaRPr lang="en-US" sz="2400" b="1" u="sng" dirty="0" smtClean="0"/>
          </a:p>
          <a:p>
            <a:pPr algn="just" rtl="0"/>
            <a:r>
              <a:rPr lang="en-US" sz="2400" b="1" u="sng" dirty="0" smtClean="0"/>
              <a:t>Ground </a:t>
            </a:r>
            <a:r>
              <a:rPr lang="en-US" sz="2400" b="1" u="sng" dirty="0"/>
              <a:t>Water Hydrology: </a:t>
            </a:r>
            <a:endParaRPr lang="en-US" sz="2400" b="1" u="sng" dirty="0" smtClean="0"/>
          </a:p>
          <a:p>
            <a:pPr algn="just" rtl="0"/>
            <a:r>
              <a:rPr lang="en-US" sz="2400" dirty="0" smtClean="0"/>
              <a:t>The </a:t>
            </a:r>
            <a:r>
              <a:rPr lang="en-US" sz="2400" dirty="0"/>
              <a:t>study of the </a:t>
            </a:r>
            <a:r>
              <a:rPr lang="en-US" sz="2400" dirty="0" smtClean="0"/>
              <a:t>origin, distribution</a:t>
            </a:r>
            <a:r>
              <a:rPr lang="en-US" sz="2400" dirty="0"/>
              <a:t>, movement and physical/chemical properties </a:t>
            </a:r>
            <a:r>
              <a:rPr lang="en-US" sz="2400" dirty="0" smtClean="0"/>
              <a:t>of ground </a:t>
            </a:r>
            <a:r>
              <a:rPr lang="en-US" sz="2400" dirty="0"/>
              <a:t>water. A subset of hydrology, the study of </a:t>
            </a:r>
            <a:r>
              <a:rPr lang="en-US" sz="2400" dirty="0" smtClean="0"/>
              <a:t>all terrestrial </a:t>
            </a:r>
            <a:r>
              <a:rPr lang="en-US" sz="2400" dirty="0"/>
              <a:t>waters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81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74" y="188640"/>
            <a:ext cx="8229600" cy="667544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/>
              <a:t>Global Water Resources</a:t>
            </a:r>
            <a:endParaRPr lang="en-US" u="sng" dirty="0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73703" y="1052736"/>
            <a:ext cx="8970297" cy="4674177"/>
            <a:chOff x="759" y="11120"/>
            <a:chExt cx="10440" cy="544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759" y="11120"/>
              <a:ext cx="10440" cy="5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/>
                <a:cs typeface="Arial"/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909" y="11336"/>
              <a:ext cx="10244" cy="5017"/>
              <a:chOff x="1357" y="8843"/>
              <a:chExt cx="10244" cy="5017"/>
            </a:xfrm>
          </p:grpSpPr>
          <p:pic>
            <p:nvPicPr>
              <p:cNvPr id="1028" name="Picture 4" descr="Fig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3" y="9234"/>
                <a:ext cx="8901" cy="4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357" y="8843"/>
                <a:ext cx="4487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5738" y="10161"/>
                <a:ext cx="4219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/>
                    <a:ea typeface="Calibri" charset="0"/>
                    <a:cs typeface="Arial"/>
                  </a:rPr>
                  <a:t>68.9% Glaciers &amp; Permanent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/>
                    <a:ea typeface="Calibri" charset="0"/>
                    <a:cs typeface="Arial"/>
                  </a:rPr>
                  <a:t>Snow Cover</a:t>
                </a: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Calibri" charset="0"/>
                  <a:cs typeface="Arial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5844" y="11618"/>
                <a:ext cx="4219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/>
                    <a:ea typeface="Calibri" charset="0"/>
                    <a:cs typeface="Arial"/>
                  </a:rPr>
                  <a:t>29.9% Fresh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/>
                    <a:ea typeface="ÇlÇr ñæí©" charset="0"/>
                    <a:cs typeface="Arial"/>
                  </a:rPr>
                  <a:t>Ground water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8527" y="12974"/>
                <a:ext cx="3074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ea typeface="Calibri" charset="0"/>
                    <a:cs typeface="Arial"/>
                  </a:rPr>
                  <a:t>0.9% Other including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ea typeface="Calibri" charset="0"/>
                    <a:cs typeface="Arial"/>
                  </a:rPr>
                  <a:t>soil moisture, swamp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ÇlÇr ñæí©" charset="0"/>
                    <a:cs typeface="Arial"/>
                  </a:rPr>
                  <a:t>water and permafrost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338" y="11952"/>
                <a:ext cx="2010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ea typeface="Calibri" charset="0"/>
                    <a:cs typeface="Arial"/>
                  </a:rPr>
                  <a:t>97.5%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ea typeface="Calibri" charset="0"/>
                    <a:cs typeface="Arial"/>
                  </a:rPr>
                  <a:t>Salt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ÇlÇr ñæí©" charset="0"/>
                    <a:cs typeface="Arial"/>
                  </a:rPr>
                  <a:t>Water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325" y="12938"/>
                <a:ext cx="3213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ea typeface="Calibri" charset="0"/>
                    <a:cs typeface="Arial"/>
                  </a:rPr>
                  <a:t>0.3% Freshwater Lakes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ea typeface="Calibri" charset="0"/>
                    <a:cs typeface="Arial"/>
                  </a:rPr>
                  <a:t>&amp;</a:t>
                </a:r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Calibri" charset="0"/>
                  <a:cs typeface="Arial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ÇlÇr ñæí©" charset="0"/>
                    <a:cs typeface="Arial"/>
                  </a:rPr>
                  <a:t>River Storage. Only this portion is renewable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6397" y="8910"/>
                <a:ext cx="421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ea typeface="Calibri" charset="0"/>
                    <a:cs typeface="Arial"/>
                  </a:rPr>
                  <a:t>2.5% OF TOTAL GLOBAL (Freshwater)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177" y="11309"/>
              <a:ext cx="421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Calibri" charset="0"/>
                  <a:cs typeface="Arial"/>
                </a:rPr>
                <a:t>TOTAL GLOBAL (Water)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4802" y="6532971"/>
            <a:ext cx="464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Groundwater Management in IWRM: Training Manual, GW-MATE,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15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9776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Water cycle</a:t>
            </a:r>
            <a:endParaRPr lang="ar-EG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b="1" u="sng" dirty="0"/>
              <a:t>Evaporation</a:t>
            </a:r>
            <a:r>
              <a:rPr lang="en-US" sz="2000" dirty="0"/>
              <a:t> from vegetation, land surface and from the ocean forming clouds. 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Return the water to the land surface or oceans in the form of </a:t>
            </a:r>
            <a:r>
              <a:rPr lang="en-US" sz="2000" b="1" u="sng" dirty="0"/>
              <a:t>precipitation</a:t>
            </a:r>
            <a:r>
              <a:rPr lang="en-US" sz="2000" dirty="0"/>
              <a:t>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The rain wets vegetation and other surfaces then </a:t>
            </a:r>
            <a:r>
              <a:rPr lang="en-US" sz="2000" b="1" u="sng" dirty="0"/>
              <a:t>infiltrate</a:t>
            </a:r>
            <a:r>
              <a:rPr lang="en-US" sz="2000" dirty="0"/>
              <a:t> into the ground. 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Infiltration rates vary widely, depending on land use, the character and moisture content of the soil, and the intensity and duration of precipitation. 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When and if the rate of precipitation exceeds the rate of infiltration, </a:t>
            </a:r>
            <a:r>
              <a:rPr lang="en-US" sz="2000" b="1" dirty="0"/>
              <a:t>overland flow occurs</a:t>
            </a:r>
            <a:r>
              <a:rPr lang="en-US" sz="2000" dirty="0"/>
              <a:t>.</a:t>
            </a:r>
            <a:endParaRPr lang="ar-EG" sz="2000" dirty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first infiltration replaces soil moisture, and, thereafter, the excess percolates slowly across the intermediate zone to the zone of saturation. </a:t>
            </a:r>
            <a:endParaRPr lang="en-US" sz="2000" dirty="0" smtClean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 smtClean="0"/>
              <a:t>Water </a:t>
            </a:r>
            <a:r>
              <a:rPr lang="en-US" sz="2000" dirty="0"/>
              <a:t>in the zone of saturation moves downward and laterally to sites of ground-water discharge such as springs on hillsides or seeps in the bottoms of streams and lakes or beneath the ocean.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637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of hydrologic cyc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5" y="1340768"/>
            <a:ext cx="885344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2840" y="19776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Water cycle</a:t>
            </a:r>
            <a:endParaRPr lang="ar-EG" b="1" u="sng" dirty="0"/>
          </a:p>
        </p:txBody>
      </p:sp>
    </p:spTree>
    <p:extLst>
      <p:ext uri="{BB962C8B-B14F-4D97-AF65-F5344CB8AC3E}">
        <p14:creationId xmlns:p14="http://schemas.microsoft.com/office/powerpoint/2010/main" val="19846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229600" cy="1972816"/>
          </a:xfrm>
        </p:spPr>
        <p:txBody>
          <a:bodyPr/>
          <a:lstStyle/>
          <a:p>
            <a:pPr algn="just" rtl="0"/>
            <a:r>
              <a:rPr lang="en-US" sz="2800" b="1" u="sng" dirty="0">
                <a:latin typeface="Tahoma" pitchFamily="34" charset="0"/>
              </a:rPr>
              <a:t>Hydrologic </a:t>
            </a:r>
            <a:r>
              <a:rPr lang="en-US" sz="2800" b="1" u="sng" dirty="0" smtClean="0">
                <a:latin typeface="Tahoma" pitchFamily="34" charset="0"/>
              </a:rPr>
              <a:t>cycle:</a:t>
            </a:r>
          </a:p>
          <a:p>
            <a:pPr marL="0" indent="0" algn="just" rtl="0">
              <a:buNone/>
            </a:pPr>
            <a:r>
              <a:rPr lang="en-US" sz="2800" dirty="0" smtClean="0">
                <a:latin typeface="Tahoma" pitchFamily="34" charset="0"/>
              </a:rPr>
              <a:t>circulation </a:t>
            </a:r>
            <a:r>
              <a:rPr lang="en-US" sz="2800" dirty="0">
                <a:latin typeface="Tahoma" pitchFamily="34" charset="0"/>
              </a:rPr>
              <a:t>of water in the environment</a:t>
            </a:r>
          </a:p>
          <a:p>
            <a:pPr algn="just" rtl="0"/>
            <a:r>
              <a:rPr lang="en-US" sz="2800" b="1" dirty="0">
                <a:latin typeface="Tahoma" pitchFamily="34" charset="0"/>
              </a:rPr>
              <a:t>Hydrogeology</a:t>
            </a:r>
            <a:r>
              <a:rPr lang="en-US" sz="2800" dirty="0">
                <a:latin typeface="Tahoma" pitchFamily="34" charset="0"/>
              </a:rPr>
              <a:t> examines the relationships of geologic materials and flowing water</a:t>
            </a:r>
          </a:p>
          <a:p>
            <a:pPr algn="just" rtl="0">
              <a:buFontTx/>
              <a:buNone/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7504"/>
            <a:ext cx="6089154" cy="42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8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38250"/>
            <a:ext cx="88011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5512" y="210017"/>
            <a:ext cx="6079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000" b="1" u="sng" dirty="0" smtClean="0">
                <a:latin typeface="+mj-lt"/>
                <a:ea typeface="+mj-ea"/>
                <a:cs typeface="+mj-cs"/>
              </a:rPr>
              <a:t>Quantified </a:t>
            </a:r>
            <a:r>
              <a:rPr lang="en-US" sz="4000" b="1" u="sng" dirty="0">
                <a:latin typeface="+mj-lt"/>
                <a:ea typeface="+mj-ea"/>
                <a:cs typeface="+mj-cs"/>
              </a:rPr>
              <a:t>Hydrologic Cycle</a:t>
            </a:r>
            <a:endParaRPr lang="ar-EG" sz="4000" b="1" u="sng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44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358364"/>
            <a:ext cx="3276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000" b="1" u="sng" dirty="0">
                <a:latin typeface="+mj-lt"/>
                <a:ea typeface="+mj-ea"/>
                <a:cs typeface="+mj-cs"/>
              </a:rPr>
              <a:t>Water Balance</a:t>
            </a:r>
            <a:endParaRPr lang="ar-EG" sz="40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12776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much of hydrology is based on determining the water </a:t>
            </a:r>
            <a:r>
              <a:rPr lang="en-US" sz="2800" dirty="0" smtClean="0"/>
              <a:t>balance for </a:t>
            </a:r>
            <a:r>
              <a:rPr lang="en-US" sz="2800" dirty="0"/>
              <a:t>all or some part of the </a:t>
            </a:r>
            <a:r>
              <a:rPr lang="en-US" sz="2800" dirty="0" smtClean="0"/>
              <a:t>hydrosphere</a:t>
            </a:r>
          </a:p>
          <a:p>
            <a:pPr algn="l" rtl="0"/>
            <a:r>
              <a:rPr lang="en-US" sz="2800" dirty="0" smtClean="0"/>
              <a:t>(e.g</a:t>
            </a:r>
            <a:r>
              <a:rPr lang="en-US" sz="2800" dirty="0"/>
              <a:t>. a </a:t>
            </a:r>
            <a:r>
              <a:rPr lang="en-US" sz="2800" dirty="0" smtClean="0"/>
              <a:t>groundwater basin</a:t>
            </a:r>
            <a:r>
              <a:rPr lang="en-US" sz="2800" dirty="0"/>
              <a:t>)</a:t>
            </a:r>
          </a:p>
          <a:p>
            <a:pPr algn="l" rtl="0"/>
            <a:r>
              <a:rPr lang="en-US" sz="2400" dirty="0"/>
              <a:t> </a:t>
            </a:r>
            <a:endParaRPr lang="en-US" sz="2400" dirty="0" smtClean="0"/>
          </a:p>
          <a:p>
            <a:pPr algn="l" rtl="0"/>
            <a:r>
              <a:rPr lang="en-US" sz="3200" u="sng" dirty="0" smtClean="0"/>
              <a:t>water </a:t>
            </a:r>
            <a:r>
              <a:rPr lang="en-US" sz="3200" u="sng" dirty="0"/>
              <a:t>balance is just a mass balance:</a:t>
            </a:r>
          </a:p>
          <a:p>
            <a:pPr algn="l" rtl="0"/>
            <a:endParaRPr lang="ar-EG" sz="2400" dirty="0"/>
          </a:p>
          <a:p>
            <a:pPr algn="l" rtl="0"/>
            <a:r>
              <a:rPr lang="en-US" sz="2400" b="1" dirty="0" smtClean="0"/>
              <a:t>rate of	   _		 rate of 		=	change in</a:t>
            </a:r>
          </a:p>
          <a:p>
            <a:pPr algn="l" rtl="0"/>
            <a:r>
              <a:rPr lang="en-US" sz="2400" b="1" dirty="0" smtClean="0"/>
              <a:t>mass in		mass out			content</a:t>
            </a:r>
            <a:endParaRPr lang="ar-EG" sz="2400" b="1" dirty="0" smtClean="0"/>
          </a:p>
          <a:p>
            <a:pPr algn="l" rtl="0"/>
            <a:endParaRPr lang="en-US" sz="2400" dirty="0"/>
          </a:p>
          <a:p>
            <a:pPr algn="l" rtl="0"/>
            <a:endParaRPr lang="ar-EG" sz="2400" dirty="0"/>
          </a:p>
          <a:p>
            <a:pPr algn="l" rtl="0"/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65416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13"/>
            <a:ext cx="9144000" cy="57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79463" y="103188"/>
            <a:ext cx="7735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Basin Hydrologic Cycle </a:t>
            </a:r>
            <a:r>
              <a:rPr lang="en-US" sz="2800" b="1">
                <a:latin typeface="Times New Roman"/>
              </a:rPr>
              <a:t>–</a:t>
            </a:r>
            <a:r>
              <a:rPr lang="en-US" sz="2800" b="1"/>
              <a:t> GW/SW Interaction</a:t>
            </a:r>
          </a:p>
        </p:txBody>
      </p:sp>
    </p:spTree>
    <p:extLst>
      <p:ext uri="{BB962C8B-B14F-4D97-AF65-F5344CB8AC3E}">
        <p14:creationId xmlns:p14="http://schemas.microsoft.com/office/powerpoint/2010/main" val="91986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2564904"/>
            <a:ext cx="2654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latin typeface="+mj-lt"/>
                <a:ea typeface="+mj-ea"/>
                <a:cs typeface="+mj-cs"/>
              </a:rPr>
              <a:t>Soil Texture</a:t>
            </a:r>
            <a:endParaRPr lang="ar-EG" sz="4000" b="1" u="sng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723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2" y="322573"/>
            <a:ext cx="8917184" cy="62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Objectives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Introduction to groundwater, including: </a:t>
            </a:r>
          </a:p>
          <a:p>
            <a:pPr lvl="1" algn="l" rtl="0"/>
            <a:r>
              <a:rPr lang="en-US" dirty="0" smtClean="0"/>
              <a:t>Groundwater in the hydrologic cycle </a:t>
            </a:r>
          </a:p>
          <a:p>
            <a:pPr lvl="1" algn="l" rtl="0"/>
            <a:r>
              <a:rPr lang="en-US" dirty="0" smtClean="0"/>
              <a:t>Characteristics of porous media</a:t>
            </a:r>
          </a:p>
          <a:p>
            <a:pPr lvl="1" algn="l" rtl="0"/>
            <a:r>
              <a:rPr lang="en-US" dirty="0" smtClean="0"/>
              <a:t>Darcy's law of flow in porous media</a:t>
            </a:r>
          </a:p>
          <a:p>
            <a:pPr lvl="1" algn="l" rtl="0"/>
            <a:r>
              <a:rPr lang="en-US" dirty="0" smtClean="0"/>
              <a:t>Well hydraulics and aquifer testing</a:t>
            </a:r>
          </a:p>
          <a:p>
            <a:pPr lvl="1" algn="l" rtl="0"/>
            <a:r>
              <a:rPr lang="en-US" dirty="0" smtClean="0"/>
              <a:t>Applications of groundwater hydraulics</a:t>
            </a:r>
          </a:p>
          <a:p>
            <a:pPr lvl="1" algn="l" rtl="0"/>
            <a:r>
              <a:rPr lang="en-US" dirty="0" smtClean="0"/>
              <a:t>Characteristics of unsaturated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213D3-D9E8-4BC8-8CBB-17913A9B4D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3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1"/>
          <a:stretch>
            <a:fillRect/>
          </a:stretch>
        </p:blipFill>
        <p:spPr bwMode="auto">
          <a:xfrm>
            <a:off x="325438" y="571500"/>
            <a:ext cx="8496300" cy="59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533650" y="103188"/>
            <a:ext cx="437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Particle Size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8041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23728" y="2636912"/>
            <a:ext cx="45984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 rtl="0"/>
            <a:r>
              <a:rPr lang="en-US" sz="4000" b="1" u="sng" dirty="0">
                <a:latin typeface="+mj-lt"/>
                <a:ea typeface="+mj-ea"/>
                <a:cs typeface="+mj-cs"/>
              </a:rPr>
              <a:t>Porosity and Density</a:t>
            </a:r>
          </a:p>
        </p:txBody>
      </p:sp>
    </p:spTree>
    <p:extLst>
      <p:ext uri="{BB962C8B-B14F-4D97-AF65-F5344CB8AC3E}">
        <p14:creationId xmlns:p14="http://schemas.microsoft.com/office/powerpoint/2010/main" val="242122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Porosity</a:t>
            </a:r>
            <a:endParaRPr lang="ar-EG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8684" y="1084118"/>
                <a:ext cx="7992888" cy="3537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 rtl="0">
                  <a:lnSpc>
                    <a:spcPct val="150000"/>
                  </a:lnSpc>
                  <a:spcAft>
                    <a:spcPts val="1000"/>
                  </a:spcAft>
                  <a:buFontTx/>
                  <a:buChar char="-"/>
                </a:pPr>
                <a:r>
                  <a:rPr lang="en-US" sz="2400" dirty="0">
                    <a:ea typeface="Calibri"/>
                    <a:cs typeface="Arial"/>
                  </a:rPr>
                  <a:t>The ratio of openings (voids) to the total volume of a soil or </a:t>
                </a:r>
                <a:r>
                  <a:rPr lang="en-US" sz="2400" dirty="0" smtClean="0">
                    <a:ea typeface="Calibri"/>
                    <a:cs typeface="Arial"/>
                  </a:rPr>
                  <a:t>rock.</a:t>
                </a:r>
              </a:p>
              <a:p>
                <a:pPr marL="457200" indent="-457200" algn="just" rtl="0">
                  <a:spcAft>
                    <a:spcPts val="100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𝑽𝒕</m:t>
                        </m:r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𝑽𝒔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𝑽𝒕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𝑽𝒗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𝑽𝒕</m:t>
                        </m:r>
                      </m:den>
                    </m:f>
                  </m:oMath>
                </a14:m>
                <a:r>
                  <a:rPr lang="en-US" sz="2400" dirty="0" smtClean="0">
                    <a:ea typeface="Calibri"/>
                    <a:cs typeface="Arial"/>
                  </a:rPr>
                  <a:t> * 100</a:t>
                </a:r>
              </a:p>
              <a:p>
                <a:pPr marL="457200" indent="-457200" algn="just" rtl="0">
                  <a:spcAft>
                    <a:spcPts val="1000"/>
                  </a:spcAft>
                  <a:buFontTx/>
                  <a:buChar char="-"/>
                </a:pPr>
                <a:endParaRPr lang="en-US" sz="2400" dirty="0" smtClean="0">
                  <a:ea typeface="Calibri"/>
                  <a:cs typeface="Arial"/>
                </a:endParaRPr>
              </a:p>
              <a:p>
                <a:pPr marL="457200" indent="-457200" algn="just" rtl="0">
                  <a:lnSpc>
                    <a:spcPct val="150000"/>
                  </a:lnSpc>
                  <a:spcAft>
                    <a:spcPts val="1000"/>
                  </a:spcAft>
                  <a:buFontTx/>
                  <a:buChar char="-"/>
                </a:pPr>
                <a:endParaRPr lang="en-US" sz="2400" dirty="0">
                  <a:ea typeface="Calibri"/>
                  <a:cs typeface="Arial"/>
                </a:endParaRPr>
              </a:p>
              <a:p>
                <a:pPr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84" y="1084118"/>
                <a:ext cx="7992888" cy="3537635"/>
              </a:xfrm>
              <a:prstGeom prst="rect">
                <a:avLst/>
              </a:prstGeom>
              <a:blipFill rotWithShape="1">
                <a:blip r:embed="rId2"/>
                <a:stretch>
                  <a:fillRect l="-1143" r="-2058" b="-310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5287" r="-15" b="8370"/>
          <a:stretch/>
        </p:blipFill>
        <p:spPr bwMode="auto">
          <a:xfrm>
            <a:off x="827584" y="3002260"/>
            <a:ext cx="7704856" cy="3307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4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65D7-54DF-429C-A2D7-18D000D81B02}" type="slidenum">
              <a:rPr lang="en-US"/>
              <a:pPr/>
              <a:t>23</a:t>
            </a:fld>
            <a:endParaRPr lang="en-US"/>
          </a:p>
        </p:txBody>
      </p:sp>
      <p:pic>
        <p:nvPicPr>
          <p:cNvPr id="11776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5545"/>
          <a:stretch>
            <a:fillRect/>
          </a:stretch>
        </p:blipFill>
        <p:spPr bwMode="auto">
          <a:xfrm>
            <a:off x="454025" y="746125"/>
            <a:ext cx="8301038" cy="58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557198" y="214313"/>
            <a:ext cx="3961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Typical Values of Porosity</a:t>
            </a:r>
          </a:p>
        </p:txBody>
      </p:sp>
    </p:spTree>
    <p:extLst>
      <p:ext uri="{BB962C8B-B14F-4D97-AF65-F5344CB8AC3E}">
        <p14:creationId xmlns:p14="http://schemas.microsoft.com/office/powerpoint/2010/main" val="20818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Primary and secondary porosity</a:t>
            </a:r>
            <a:endParaRPr lang="ar-EG" b="1" u="sng" dirty="0"/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301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0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35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755394" y="214313"/>
            <a:ext cx="3571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Types of Porous Media</a:t>
            </a:r>
          </a:p>
        </p:txBody>
      </p:sp>
    </p:spTree>
    <p:extLst>
      <p:ext uri="{BB962C8B-B14F-4D97-AF65-F5344CB8AC3E}">
        <p14:creationId xmlns:p14="http://schemas.microsoft.com/office/powerpoint/2010/main" val="15532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29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901700" y="214313"/>
            <a:ext cx="724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REV </a:t>
            </a:r>
            <a:r>
              <a:rPr lang="en-US" sz="2800" b="1">
                <a:latin typeface="Times New Roman"/>
              </a:rPr>
              <a:t>–</a:t>
            </a:r>
            <a:r>
              <a:rPr lang="en-US" sz="2800" b="1"/>
              <a:t> Representative Elementary Volume</a:t>
            </a:r>
          </a:p>
        </p:txBody>
      </p:sp>
    </p:spTree>
    <p:extLst>
      <p:ext uri="{BB962C8B-B14F-4D97-AF65-F5344CB8AC3E}">
        <p14:creationId xmlns:p14="http://schemas.microsoft.com/office/powerpoint/2010/main" val="38866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6488"/>
            <a:ext cx="8001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876550" y="214313"/>
            <a:ext cx="3308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REV </a:t>
            </a:r>
            <a:r>
              <a:rPr lang="en-US" sz="2800" b="1">
                <a:latin typeface="Times New Roman"/>
              </a:rPr>
              <a:t>–</a:t>
            </a:r>
            <a:r>
              <a:rPr lang="en-US" sz="2800" b="1"/>
              <a:t> Scale Effect</a:t>
            </a:r>
          </a:p>
        </p:txBody>
      </p:sp>
    </p:spTree>
    <p:extLst>
      <p:ext uri="{BB962C8B-B14F-4D97-AF65-F5344CB8AC3E}">
        <p14:creationId xmlns:p14="http://schemas.microsoft.com/office/powerpoint/2010/main" val="23528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Specific yield and specific retention</a:t>
            </a:r>
            <a:endParaRPr lang="ar-EG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7992888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u="sng" dirty="0" smtClean="0">
                <a:ea typeface="Calibri"/>
                <a:cs typeface="Arial"/>
              </a:rPr>
              <a:t>Specific yield:</a:t>
            </a:r>
          </a:p>
          <a:p>
            <a:pPr algn="just" rtl="0">
              <a:spcAft>
                <a:spcPts val="1000"/>
              </a:spcAft>
            </a:pPr>
            <a:r>
              <a:rPr lang="en-US" sz="2000" dirty="0" smtClean="0">
                <a:ea typeface="Calibri"/>
                <a:cs typeface="Arial"/>
              </a:rPr>
              <a:t>the </a:t>
            </a:r>
            <a:r>
              <a:rPr lang="en-US" sz="2000" dirty="0">
                <a:ea typeface="Calibri"/>
                <a:cs typeface="Arial"/>
              </a:rPr>
              <a:t>part </a:t>
            </a:r>
            <a:r>
              <a:rPr lang="en-US" sz="2000" dirty="0" smtClean="0">
                <a:ea typeface="Calibri"/>
                <a:cs typeface="Arial"/>
              </a:rPr>
              <a:t>of water that </a:t>
            </a:r>
            <a:r>
              <a:rPr lang="en-US" sz="2000" dirty="0">
                <a:ea typeface="Calibri"/>
                <a:cs typeface="Arial"/>
              </a:rPr>
              <a:t>will drain under the influence of </a:t>
            </a:r>
            <a:r>
              <a:rPr lang="en-US" sz="2000" dirty="0" smtClean="0">
                <a:ea typeface="Calibri"/>
                <a:cs typeface="Arial"/>
              </a:rPr>
              <a:t>gravity.</a:t>
            </a:r>
          </a:p>
          <a:p>
            <a:pPr algn="just" rtl="0">
              <a:spcAft>
                <a:spcPts val="1000"/>
              </a:spcAft>
            </a:pPr>
            <a:r>
              <a:rPr lang="en-US" sz="2000" dirty="0" smtClean="0"/>
              <a:t>Or How </a:t>
            </a:r>
            <a:r>
              <a:rPr lang="en-US" sz="2000" dirty="0"/>
              <a:t>much water is available for man's </a:t>
            </a:r>
            <a:r>
              <a:rPr lang="en-US" sz="2000" dirty="0" smtClean="0"/>
              <a:t>use?</a:t>
            </a:r>
          </a:p>
          <a:p>
            <a:pPr algn="just" rtl="0">
              <a:spcAft>
                <a:spcPts val="1000"/>
              </a:spcAft>
            </a:pPr>
            <a:endParaRPr lang="en-US" sz="2000" dirty="0" smtClean="0"/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u="sng" dirty="0" smtClean="0">
                <a:ea typeface="Calibri"/>
                <a:cs typeface="Arial"/>
              </a:rPr>
              <a:t>specific retention</a:t>
            </a:r>
            <a:endParaRPr lang="en-US" sz="2400" b="1" u="sng" dirty="0">
              <a:ea typeface="Calibri"/>
              <a:cs typeface="Arial"/>
            </a:endParaRPr>
          </a:p>
          <a:p>
            <a:pPr algn="just" rtl="0">
              <a:spcAft>
                <a:spcPts val="1000"/>
              </a:spcAft>
            </a:pPr>
            <a:r>
              <a:rPr lang="en-US" sz="2000" dirty="0" smtClean="0">
                <a:ea typeface="Calibri"/>
                <a:cs typeface="Arial"/>
              </a:rPr>
              <a:t>the </a:t>
            </a:r>
            <a:r>
              <a:rPr lang="en-US" sz="2000" dirty="0">
                <a:ea typeface="Calibri"/>
                <a:cs typeface="Arial"/>
              </a:rPr>
              <a:t>part that is retained as a film on rock surfaces and in very small </a:t>
            </a:r>
            <a:r>
              <a:rPr lang="en-US" sz="2000" dirty="0" smtClean="0">
                <a:ea typeface="Calibri"/>
                <a:cs typeface="Arial"/>
              </a:rPr>
              <a:t>openings. </a:t>
            </a:r>
          </a:p>
          <a:p>
            <a:pPr algn="just" rtl="0">
              <a:spcAft>
                <a:spcPts val="1000"/>
              </a:spcAft>
            </a:pPr>
            <a:r>
              <a:rPr lang="en-US" dirty="0" smtClean="0"/>
              <a:t>Or How </a:t>
            </a:r>
            <a:r>
              <a:rPr lang="en-US" dirty="0"/>
              <a:t>much water remains in the rock after it is drained by </a:t>
            </a:r>
            <a:r>
              <a:rPr lang="en-US" dirty="0" smtClean="0"/>
              <a:t>gravity?</a:t>
            </a:r>
            <a:endParaRPr lang="en-US" sz="2000" dirty="0">
              <a:ea typeface="Calibri"/>
              <a:cs typeface="Arial"/>
            </a:endParaRPr>
          </a:p>
          <a:p>
            <a:pPr algn="l" rtl="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428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96" y="2359159"/>
            <a:ext cx="4902423" cy="369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4" y="2276872"/>
            <a:ext cx="3521472" cy="377305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3607" y="923987"/>
                <a:ext cx="7188423" cy="83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 rtl="0">
                  <a:lnSpc>
                    <a:spcPct val="150000"/>
                  </a:lnSpc>
                  <a:spcAft>
                    <a:spcPts val="1000"/>
                  </a:spcAft>
                  <a:buFontTx/>
                  <a:buChar char="-"/>
                </a:pPr>
                <a:r>
                  <a:rPr lang="en-US" sz="2400" b="1" dirty="0"/>
                  <a:t>n =</a:t>
                </a:r>
                <a:r>
                  <a:rPr lang="en-US" sz="2400" b="1" dirty="0" err="1"/>
                  <a:t>Sy</a:t>
                </a:r>
                <a:r>
                  <a:rPr lang="en-US" sz="2400" b="1" dirty="0"/>
                  <a:t> +</a:t>
                </a:r>
                <a:r>
                  <a:rPr lang="en-US" sz="2400" b="1" dirty="0" err="1"/>
                  <a:t>Sr</a:t>
                </a:r>
                <a:r>
                  <a:rPr lang="en-US" sz="2400" b="1" dirty="0"/>
                  <a:t>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         </m:t>
                    </m:r>
                    <m:r>
                      <a:rPr lang="en-US" sz="2400" b="1" i="1">
                        <a:latin typeface="Cambria Math"/>
                      </a:rPr>
                      <m:t>𝑺𝒚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𝑽𝒅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𝑽𝒕</m:t>
                        </m:r>
                      </m:den>
                    </m:f>
                  </m:oMath>
                </a14:m>
                <a:r>
                  <a:rPr lang="en-US" sz="2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𝑺𝒓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𝑽𝒓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𝑽𝒕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923987"/>
                <a:ext cx="7188423" cy="833562"/>
              </a:xfrm>
              <a:prstGeom prst="rect">
                <a:avLst/>
              </a:prstGeom>
              <a:blipFill rotWithShape="1">
                <a:blip r:embed="rId4"/>
                <a:stretch>
                  <a:fillRect l="-1272" b="-735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42020" y="347923"/>
            <a:ext cx="8229600" cy="57606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Specific yield and specific retention</a:t>
            </a:r>
            <a:endParaRPr lang="ar-EG" b="1" u="sng" dirty="0"/>
          </a:p>
        </p:txBody>
      </p:sp>
    </p:spTree>
    <p:extLst>
      <p:ext uri="{BB962C8B-B14F-4D97-AF65-F5344CB8AC3E}">
        <p14:creationId xmlns:p14="http://schemas.microsoft.com/office/powerpoint/2010/main" val="83662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hydrogeology?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dirty="0" smtClean="0">
                <a:latin typeface="Helvetica" charset="0"/>
              </a:rPr>
              <a:t>Origin </a:t>
            </a:r>
            <a:r>
              <a:rPr lang="en-US" dirty="0">
                <a:latin typeface="Helvetica" charset="0"/>
              </a:rPr>
              <a:t>of the term (from Greek): </a:t>
            </a:r>
            <a:endParaRPr lang="en-US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dirty="0">
                <a:sym typeface="Symbol" pitchFamily="18" charset="2"/>
              </a:rPr>
              <a:t>Hydro</a:t>
            </a:r>
            <a:r>
              <a:rPr lang="en-US" dirty="0"/>
              <a:t> </a:t>
            </a:r>
            <a:r>
              <a:rPr lang="en-US" dirty="0">
                <a:latin typeface="Helvetica" charset="0"/>
              </a:rPr>
              <a:t>= </a:t>
            </a:r>
            <a:r>
              <a:rPr lang="en-US" dirty="0"/>
              <a:t>water; </a:t>
            </a:r>
            <a:r>
              <a:rPr lang="en-US" dirty="0">
                <a:latin typeface="Helvetica" charset="0"/>
              </a:rPr>
              <a:t>Geo = Earth </a:t>
            </a:r>
            <a:r>
              <a:rPr lang="en-US" dirty="0"/>
              <a:t>- </a:t>
            </a:r>
            <a:r>
              <a:rPr lang="en-US" dirty="0">
                <a:latin typeface="Helvetica" charset="0"/>
              </a:rPr>
              <a:t>ology = science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It is the science that deals </a:t>
            </a:r>
            <a:r>
              <a:rPr lang="en-US" dirty="0"/>
              <a:t>with the occurrence, movement, and quality of water beneath the Earth's surface</a:t>
            </a:r>
            <a:r>
              <a:rPr lang="en-US" dirty="0" smtClean="0"/>
              <a:t>.</a:t>
            </a:r>
          </a:p>
          <a:p>
            <a:pPr algn="l" rtl="0">
              <a:lnSpc>
                <a:spcPct val="90000"/>
              </a:lnSpc>
            </a:pPr>
            <a:endParaRPr lang="en-US" u="sng" dirty="0">
              <a:latin typeface="Helvetica" charset="0"/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dirty="0" smtClean="0"/>
              <a:t>The study </a:t>
            </a:r>
            <a:r>
              <a:rPr lang="en-US" dirty="0"/>
              <a:t>of </a:t>
            </a:r>
            <a:r>
              <a:rPr lang="en-US" dirty="0" smtClean="0"/>
              <a:t>Water </a:t>
            </a:r>
            <a:r>
              <a:rPr lang="en-US" dirty="0"/>
              <a:t>properties, distribution, and effects on the Earth’s surface, soil, and atmosphere</a:t>
            </a:r>
          </a:p>
          <a:p>
            <a:pPr algn="l" rtl="0"/>
            <a:endParaRPr lang="en-US" dirty="0"/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234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4989"/>
            <a:ext cx="8229600" cy="733731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Underground water</a:t>
            </a:r>
            <a:endParaRPr lang="ar-EG" b="1" u="sng" dirty="0"/>
          </a:p>
        </p:txBody>
      </p:sp>
      <p:pic>
        <p:nvPicPr>
          <p:cNvPr id="2050" name="Picture 2" descr="Image result for zone of water sat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17" y="3380766"/>
            <a:ext cx="42957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8960" y="98072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u="sng" dirty="0"/>
              <a:t>The underground water occurs in two different zones</a:t>
            </a:r>
            <a:r>
              <a:rPr lang="en-US" sz="2400" b="1" u="sng" dirty="0" smtClean="0"/>
              <a:t>:</a:t>
            </a:r>
          </a:p>
          <a:p>
            <a:pPr algn="l" rtl="0"/>
            <a:endParaRPr lang="en-US" sz="2400" b="1" u="sng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u="sng" dirty="0"/>
              <a:t>Unsaturated zone </a:t>
            </a:r>
            <a:r>
              <a:rPr lang="en-US" sz="2400" dirty="0"/>
              <a:t>occurs immediately below the land surface in most areas, contains both water and air. </a:t>
            </a:r>
            <a:endParaRPr lang="en-US" sz="2400" dirty="0" smtClean="0"/>
          </a:p>
          <a:p>
            <a:pPr algn="l" rtl="0"/>
            <a:endParaRPr lang="en-US" sz="2400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u="sng" dirty="0"/>
              <a:t>Saturated zone </a:t>
            </a:r>
            <a:r>
              <a:rPr lang="en-US" sz="2400" dirty="0"/>
              <a:t>all interconnected openings are full of water. </a:t>
            </a:r>
            <a:endParaRPr lang="en-US" sz="2400" dirty="0" smtClean="0"/>
          </a:p>
          <a:p>
            <a:pPr algn="l"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56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747654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b="1" dirty="0"/>
              <a:t>The soil zone </a:t>
            </a:r>
            <a:r>
              <a:rPr lang="en-US" sz="2000" dirty="0"/>
              <a:t>extends from the land surface to depth that supports plant growth. </a:t>
            </a:r>
            <a:endParaRPr lang="en-US" sz="2000" dirty="0" smtClean="0"/>
          </a:p>
          <a:p>
            <a:pPr algn="just" rtl="0"/>
            <a:endParaRPr lang="en-US" sz="2000" dirty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intermediate zone </a:t>
            </a:r>
            <a:r>
              <a:rPr lang="en-US" sz="2000" dirty="0"/>
              <a:t>extends from the soil zone to the capillary fringe. </a:t>
            </a:r>
            <a:endParaRPr lang="en-US" sz="2000" dirty="0" smtClean="0"/>
          </a:p>
          <a:p>
            <a:pPr algn="just" rtl="0"/>
            <a:endParaRPr lang="en-US" sz="2000" dirty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capillary fringe </a:t>
            </a:r>
            <a:r>
              <a:rPr lang="en-US" sz="2000" dirty="0"/>
              <a:t>is the lowest part of the unsaturated zone that results from the attraction between water and rocks as the water clings as a film on the surface of rock particles and rises in small-diameter pores against the pull of gravity</a:t>
            </a:r>
            <a:r>
              <a:rPr lang="en-US" sz="2000" dirty="0" smtClean="0"/>
              <a:t>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 smtClean="0"/>
              <a:t>Water </a:t>
            </a:r>
            <a:r>
              <a:rPr lang="en-US" sz="2000" dirty="0"/>
              <a:t>in the capillary fringe and in the overlying part of the unsaturated zone is under </a:t>
            </a:r>
            <a:r>
              <a:rPr lang="en-US" sz="2000" b="1" dirty="0"/>
              <a:t>a negative hydraulic pressure</a:t>
            </a:r>
            <a:r>
              <a:rPr lang="en-US" sz="2000" dirty="0"/>
              <a:t>-that is, it is under a pressure less than the atmospheric (barometric) pressure. </a:t>
            </a:r>
            <a:endParaRPr lang="en-US" sz="2000" dirty="0" smtClean="0"/>
          </a:p>
          <a:p>
            <a:pPr algn="just" rtl="0"/>
            <a:endParaRPr lang="en-US" sz="2000" dirty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water table </a:t>
            </a:r>
            <a:r>
              <a:rPr lang="en-US" sz="2000" dirty="0"/>
              <a:t>is the level in the saturated zone at which the hydraulic pressure is equal to atmospheric pressure and is represented by the water level in unused wells. 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000" dirty="0"/>
              <a:t>Below the water table, the hydraulic pressure increases with increasing depth.</a:t>
            </a:r>
          </a:p>
          <a:p>
            <a:pPr algn="just" rtl="0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592149" y="208906"/>
            <a:ext cx="210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800" b="1" u="sng" dirty="0"/>
              <a:t>Soil Horizons</a:t>
            </a:r>
          </a:p>
        </p:txBody>
      </p:sp>
    </p:spTree>
    <p:extLst>
      <p:ext uri="{BB962C8B-B14F-4D97-AF65-F5344CB8AC3E}">
        <p14:creationId xmlns:p14="http://schemas.microsoft.com/office/powerpoint/2010/main" val="205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" y="0"/>
            <a:ext cx="9040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7623" y="188640"/>
            <a:ext cx="2045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u="sng" dirty="0" smtClean="0"/>
              <a:t>Definitions</a:t>
            </a:r>
            <a:endParaRPr lang="ar-EG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611559" y="773415"/>
            <a:ext cx="7998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u="sng" dirty="0"/>
              <a:t>Water </a:t>
            </a:r>
            <a:r>
              <a:rPr lang="en-US" sz="2400" b="1" u="sng" dirty="0" smtClean="0"/>
              <a:t>Table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undulating plane below the ground surface at which </a:t>
            </a:r>
            <a:r>
              <a:rPr lang="en-US" sz="2400" dirty="0" smtClean="0"/>
              <a:t>pore water </a:t>
            </a:r>
            <a:r>
              <a:rPr lang="en-US" sz="2400" dirty="0"/>
              <a:t>pressure is equal to </a:t>
            </a:r>
            <a:r>
              <a:rPr lang="en-US" sz="2400" dirty="0" smtClean="0"/>
              <a:t>atmospheric</a:t>
            </a:r>
          </a:p>
          <a:p>
            <a:pPr marL="342900" indent="-342900" algn="just" rtl="0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/>
              <a:t>also </a:t>
            </a:r>
            <a:r>
              <a:rPr lang="en-US" sz="2400" dirty="0"/>
              <a:t>the dividing line between the unsaturated and </a:t>
            </a:r>
            <a:r>
              <a:rPr lang="en-US" sz="2400" dirty="0" smtClean="0"/>
              <a:t>saturated zones</a:t>
            </a:r>
          </a:p>
          <a:p>
            <a:pPr algn="just" rtl="0"/>
            <a:endParaRPr lang="en-US" sz="2400" dirty="0"/>
          </a:p>
          <a:p>
            <a:pPr algn="just" rtl="0"/>
            <a:r>
              <a:rPr lang="en-US" sz="2400" b="1" u="sng" dirty="0" smtClean="0"/>
              <a:t>Phreatic </a:t>
            </a:r>
            <a:r>
              <a:rPr lang="en-US" sz="2400" b="1" u="sng" dirty="0"/>
              <a:t>surface: </a:t>
            </a:r>
            <a:endParaRPr lang="en-US" sz="2400" b="1" u="sng" dirty="0" smtClean="0"/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level to which water will rise in a </a:t>
            </a:r>
            <a:r>
              <a:rPr lang="en-US" sz="2400" dirty="0" smtClean="0"/>
              <a:t>well open </a:t>
            </a:r>
            <a:r>
              <a:rPr lang="en-US" sz="2400" dirty="0"/>
              <a:t>only within the </a:t>
            </a:r>
            <a:r>
              <a:rPr lang="en-US" sz="2400" dirty="0" smtClean="0"/>
              <a:t>aquifer, different </a:t>
            </a:r>
            <a:r>
              <a:rPr lang="en-US" sz="2400" dirty="0"/>
              <a:t>than the water table only for conned </a:t>
            </a:r>
            <a:r>
              <a:rPr lang="en-US" sz="2400" dirty="0" smtClean="0"/>
              <a:t>aquifers</a:t>
            </a:r>
          </a:p>
          <a:p>
            <a:pPr marL="342900" indent="-342900" algn="just" rtl="0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phreatic surface lies at or above the ground </a:t>
            </a:r>
            <a:r>
              <a:rPr lang="en-US" sz="2400" dirty="0" smtClean="0"/>
              <a:t>surface, an </a:t>
            </a:r>
            <a:r>
              <a:rPr lang="en-US" sz="2400" b="1" dirty="0"/>
              <a:t>artesian</a:t>
            </a:r>
            <a:r>
              <a:rPr lang="en-US" sz="2400" dirty="0"/>
              <a:t> well or spring is possible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904644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57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Types of water bearing formations</a:t>
            </a:r>
            <a:endParaRPr lang="ar-EG" b="1" u="sng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u="sng" dirty="0" smtClean="0"/>
              <a:t>Aquifer</a:t>
            </a:r>
            <a:endParaRPr lang="en-US" sz="2400" b="1" u="sng" dirty="0"/>
          </a:p>
          <a:p>
            <a:pPr marL="285750" indent="-285750" algn="l" rtl="0">
              <a:buFontTx/>
              <a:buChar char="-"/>
            </a:pPr>
            <a:r>
              <a:rPr lang="en-US" sz="2400" dirty="0"/>
              <a:t>Porous water bearing formations are capable of yielding exploitable quantities of water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u="sng" dirty="0" smtClean="0"/>
              <a:t>Aquitard</a:t>
            </a:r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a confining bed that retards but doesn’t prevent the flow of water to or form adjacent aquifer.</a:t>
            </a:r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Leaky confining bed such as sandy clay</a:t>
            </a:r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It doesn’t yield water but may serve as a storage unit for groundwater</a:t>
            </a:r>
          </a:p>
        </p:txBody>
      </p:sp>
    </p:spTree>
    <p:extLst>
      <p:ext uri="{BB962C8B-B14F-4D97-AF65-F5344CB8AC3E}">
        <p14:creationId xmlns:p14="http://schemas.microsoft.com/office/powerpoint/2010/main" val="22899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u="sng" dirty="0" err="1" smtClean="0"/>
              <a:t>Aquiclude</a:t>
            </a:r>
            <a:endParaRPr lang="en-US" sz="2400" b="1" u="sng" dirty="0"/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Porous and capable of storing water </a:t>
            </a:r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Doesn’t transmit sufficient rates of water to wells</a:t>
            </a:r>
          </a:p>
          <a:p>
            <a:pPr marL="285750" indent="-285750" algn="l" rtl="0">
              <a:buFontTx/>
              <a:buChar char="-"/>
            </a:pPr>
            <a:endParaRPr lang="en-US" sz="2400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u="sng" dirty="0" err="1" smtClean="0"/>
              <a:t>Aquifuge</a:t>
            </a:r>
            <a:endParaRPr lang="en-US" sz="2400" b="1" u="sng" dirty="0" smtClean="0"/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Has no interconnected openings</a:t>
            </a:r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Cannot store or transmit water</a:t>
            </a:r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Unsuitable for groundwater occurrence.</a:t>
            </a:r>
          </a:p>
          <a:p>
            <a:pPr marL="285750" indent="-285750" algn="l" rtl="0">
              <a:buFontTx/>
              <a:buChar char="-"/>
            </a:pPr>
            <a:r>
              <a:rPr lang="en-US" sz="2400" dirty="0" smtClean="0"/>
              <a:t>Massive granites and </a:t>
            </a:r>
            <a:r>
              <a:rPr lang="en-US" sz="2400" dirty="0" err="1" smtClean="0"/>
              <a:t>quartizite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4755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5"/>
            <a:ext cx="914400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4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56332" y="1556792"/>
            <a:ext cx="7848600" cy="43434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</a:rPr>
              <a:t>   </a:t>
            </a:r>
            <a:r>
              <a:rPr lang="en-US" sz="2400" dirty="0" smtClean="0">
                <a:latin typeface="Tahoma" pitchFamily="34" charset="0"/>
              </a:rPr>
              <a:t>Definition: A geological unit which can store and supply significant quantities of water.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 smtClean="0">
              <a:latin typeface="Tahom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Principal aquifers by rock type: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			Unconsolidated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			Sandstone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			Sandstone and Carbonate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			</a:t>
            </a:r>
            <a:r>
              <a:rPr lang="en-US" sz="2400" dirty="0" err="1" smtClean="0">
                <a:latin typeface="Tahoma" pitchFamily="34" charset="0"/>
              </a:rPr>
              <a:t>Semiconsolidated</a:t>
            </a:r>
            <a:endParaRPr lang="en-US" sz="2400" dirty="0" smtClean="0">
              <a:latin typeface="Tahom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			Carbonate-rock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			Volcanic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				Other rocks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32532" y="413792"/>
            <a:ext cx="7772400" cy="78296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ahoma" pitchFamily="34" charset="0"/>
              </a:rPr>
              <a:t>Aquifers</a:t>
            </a:r>
            <a:endParaRPr lang="en-US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40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ACLNK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1"/>
          <a:stretch>
            <a:fillRect/>
          </a:stretch>
        </p:blipFill>
        <p:spPr bwMode="auto">
          <a:xfrm>
            <a:off x="279400" y="704850"/>
            <a:ext cx="8597900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55410" y="103188"/>
            <a:ext cx="5036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Example Layered Aquifer System</a:t>
            </a:r>
          </a:p>
        </p:txBody>
      </p:sp>
    </p:spTree>
    <p:extLst>
      <p:ext uri="{BB962C8B-B14F-4D97-AF65-F5344CB8AC3E}">
        <p14:creationId xmlns:p14="http://schemas.microsoft.com/office/powerpoint/2010/main" val="126523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 rtl="0">
              <a:lnSpc>
                <a:spcPct val="90000"/>
              </a:lnSpc>
              <a:buNone/>
            </a:pPr>
            <a:r>
              <a:rPr lang="en-US" sz="2800" b="1" u="sng" dirty="0"/>
              <a:t>Water Management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Sustainable use of water resources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Manipulating the hydrologic cycle</a:t>
            </a:r>
          </a:p>
          <a:p>
            <a:pPr marL="457200" lvl="1" indent="0" algn="l" rtl="0">
              <a:lnSpc>
                <a:spcPct val="90000"/>
              </a:lnSpc>
              <a:buNone/>
            </a:pPr>
            <a:r>
              <a:rPr lang="en-US" dirty="0"/>
              <a:t>Hydraulic structures, water supply, water treatment, wastewater treatment &amp; disposal, irrigation, hydropower generation, flood control, etc.</a:t>
            </a:r>
          </a:p>
        </p:txBody>
      </p:sp>
    </p:spTree>
    <p:extLst>
      <p:ext uri="{BB962C8B-B14F-4D97-AF65-F5344CB8AC3E}">
        <p14:creationId xmlns:p14="http://schemas.microsoft.com/office/powerpoint/2010/main" val="4102226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Aquifers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552748" y="1340768"/>
            <a:ext cx="7992888" cy="5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000" b="1" dirty="0" smtClean="0"/>
              <a:t>Free aquifer</a:t>
            </a:r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water table, is free to rise and decline. </a:t>
            </a:r>
            <a:endParaRPr lang="en-US" sz="2000" dirty="0" smtClean="0"/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000" dirty="0" smtClean="0"/>
              <a:t>The aquifer is </a:t>
            </a:r>
            <a:r>
              <a:rPr lang="en-US" sz="2000" dirty="0"/>
              <a:t>referred to as unconfined </a:t>
            </a:r>
            <a:r>
              <a:rPr lang="en-US" sz="2000" dirty="0" smtClean="0"/>
              <a:t>aquifer or the </a:t>
            </a:r>
            <a:r>
              <a:rPr lang="en-US" sz="2000" dirty="0"/>
              <a:t>water-table </a:t>
            </a:r>
            <a:r>
              <a:rPr lang="en-US" sz="2000" dirty="0" smtClean="0"/>
              <a:t>aquifer. </a:t>
            </a:r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000" dirty="0" smtClean="0"/>
              <a:t>Wells </a:t>
            </a:r>
            <a:r>
              <a:rPr lang="en-US" sz="2000" dirty="0"/>
              <a:t>open to unconfined aquifers are referred to as water table wells. </a:t>
            </a:r>
          </a:p>
          <a:p>
            <a:pPr algn="l" rtl="0"/>
            <a:endParaRPr lang="en-US" sz="2000" dirty="0" smtClean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000" b="1" dirty="0"/>
              <a:t>Confined aquifer</a:t>
            </a:r>
          </a:p>
          <a:p>
            <a:pPr marL="457200" lvl="0" indent="-457200" algn="just" rtl="0">
              <a:spcAft>
                <a:spcPts val="1000"/>
              </a:spcAft>
              <a:buFontTx/>
              <a:buChar char="-"/>
            </a:pPr>
            <a:r>
              <a:rPr lang="en-US" sz="2000" dirty="0" smtClean="0">
                <a:ea typeface="Calibri"/>
                <a:cs typeface="Arial"/>
              </a:rPr>
              <a:t>Water </a:t>
            </a:r>
            <a:r>
              <a:rPr lang="en-US" sz="2000" dirty="0">
                <a:ea typeface="Calibri"/>
                <a:cs typeface="Arial"/>
              </a:rPr>
              <a:t>completely fills the aquifer </a:t>
            </a:r>
          </a:p>
          <a:p>
            <a:pPr marL="457200" lvl="0" indent="-457200" algn="just" rtl="0">
              <a:spcAft>
                <a:spcPts val="1000"/>
              </a:spcAft>
              <a:buFontTx/>
              <a:buChar char="-"/>
            </a:pPr>
            <a:r>
              <a:rPr lang="en-US" sz="2000" dirty="0">
                <a:ea typeface="Calibri"/>
                <a:cs typeface="Arial"/>
              </a:rPr>
              <a:t>It is overlain by a confining bed (impervious bed)</a:t>
            </a:r>
          </a:p>
          <a:p>
            <a:pPr marL="457200" lvl="0" indent="-457200" algn="just" rtl="0">
              <a:spcAft>
                <a:spcPts val="1000"/>
              </a:spcAft>
              <a:buFontTx/>
              <a:buChar char="-"/>
            </a:pPr>
            <a:r>
              <a:rPr lang="en-US" sz="2000" dirty="0">
                <a:ea typeface="Calibri"/>
                <a:cs typeface="Arial"/>
              </a:rPr>
              <a:t>Such aquifers are referred to as confined aquifers or as artesian aquifers. </a:t>
            </a:r>
          </a:p>
          <a:p>
            <a:pPr marL="457200" lvl="0" indent="-457200" algn="just" rtl="0">
              <a:spcAft>
                <a:spcPts val="1000"/>
              </a:spcAft>
              <a:buFontTx/>
              <a:buChar char="-"/>
            </a:pPr>
            <a:r>
              <a:rPr lang="en-US" sz="2000" dirty="0">
                <a:ea typeface="Calibri"/>
                <a:cs typeface="Arial"/>
              </a:rPr>
              <a:t>Wells drilled into confined aquifers are referred to as artesian wells. </a:t>
            </a:r>
          </a:p>
          <a:p>
            <a:pPr marL="457200" lvl="0" indent="-457200" algn="just" rtl="0">
              <a:spcAft>
                <a:spcPts val="1000"/>
              </a:spcAft>
              <a:buFontTx/>
              <a:buChar char="-"/>
            </a:pPr>
            <a:r>
              <a:rPr lang="en-US" sz="2000" dirty="0">
                <a:ea typeface="Calibri"/>
                <a:cs typeface="Arial"/>
              </a:rPr>
              <a:t>The water level in artesian wells stands at some height above the top of the aquifer. </a:t>
            </a:r>
          </a:p>
          <a:p>
            <a:pPr marL="457200" lvl="0" indent="-457200" algn="just" rtl="0">
              <a:spcAft>
                <a:spcPts val="1000"/>
              </a:spcAft>
              <a:buFontTx/>
              <a:buChar char="-"/>
            </a:pPr>
            <a:r>
              <a:rPr lang="en-US" sz="2000" dirty="0">
                <a:ea typeface="Calibri"/>
                <a:cs typeface="Arial"/>
              </a:rPr>
              <a:t>The water level is called the potentiometric level of the aquifer</a:t>
            </a:r>
            <a:r>
              <a:rPr lang="en-US" sz="2000" dirty="0" smtClean="0">
                <a:ea typeface="Calibri"/>
                <a:cs typeface="Arial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76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65" y="836712"/>
            <a:ext cx="6947268" cy="468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4392" y="181928"/>
            <a:ext cx="265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/>
              <a:t>Aquifer Features</a:t>
            </a:r>
            <a:endParaRPr lang="ar-EG" sz="2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439651" y="571341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b="1" dirty="0" smtClean="0"/>
              <a:t>Figure: </a:t>
            </a:r>
            <a:r>
              <a:rPr lang="en-US" b="1" dirty="0"/>
              <a:t>Important features of groundwater </a:t>
            </a:r>
            <a:r>
              <a:rPr lang="en-US" b="1" dirty="0" smtClean="0"/>
              <a:t>systems, including </a:t>
            </a:r>
            <a:r>
              <a:rPr lang="en-US" b="1" dirty="0"/>
              <a:t>aquifer/</a:t>
            </a:r>
            <a:r>
              <a:rPr lang="en-US" b="1" dirty="0" err="1"/>
              <a:t>aquitard</a:t>
            </a:r>
            <a:r>
              <a:rPr lang="en-US" b="1" dirty="0"/>
              <a:t>, water table, etc</a:t>
            </a:r>
            <a:r>
              <a:rPr lang="en-US" b="1" dirty="0" smtClean="0"/>
              <a:t>. After Heath</a:t>
            </a:r>
            <a:r>
              <a:rPr lang="en-US" b="1" dirty="0"/>
              <a:t> </a:t>
            </a:r>
            <a:r>
              <a:rPr lang="en-US" b="1" dirty="0" smtClean="0"/>
              <a:t>(1978)</a:t>
            </a:r>
          </a:p>
        </p:txBody>
      </p:sp>
    </p:spTree>
    <p:extLst>
      <p:ext uri="{BB962C8B-B14F-4D97-AF65-F5344CB8AC3E}">
        <p14:creationId xmlns:p14="http://schemas.microsoft.com/office/powerpoint/2010/main" val="2215338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9269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confining </a:t>
            </a:r>
            <a:r>
              <a:rPr lang="en-US" b="1" u="sng" dirty="0"/>
              <a:t>layer (</a:t>
            </a:r>
            <a:r>
              <a:rPr lang="en-US" b="1" u="sng" dirty="0" err="1"/>
              <a:t>aquiclude</a:t>
            </a:r>
            <a:r>
              <a:rPr lang="en-US" b="1" u="sng" dirty="0" smtClean="0"/>
              <a:t>):</a:t>
            </a:r>
          </a:p>
          <a:p>
            <a:pPr algn="l" rtl="0"/>
            <a:r>
              <a:rPr lang="en-US" dirty="0" smtClean="0"/>
              <a:t>low-permeability </a:t>
            </a:r>
            <a:r>
              <a:rPr lang="en-US" dirty="0"/>
              <a:t>bed or </a:t>
            </a:r>
            <a:r>
              <a:rPr lang="en-US" dirty="0" smtClean="0"/>
              <a:t>unit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u="sng" dirty="0" smtClean="0"/>
              <a:t>confined aquifer:</a:t>
            </a:r>
          </a:p>
          <a:p>
            <a:pPr algn="l" rtl="0"/>
            <a:r>
              <a:rPr lang="en-US" dirty="0" smtClean="0"/>
              <a:t>an </a:t>
            </a:r>
            <a:r>
              <a:rPr lang="en-US" dirty="0"/>
              <a:t>aquifer overlain by a conning layer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b="1" u="sng" dirty="0" smtClean="0"/>
              <a:t>unconfined </a:t>
            </a:r>
            <a:r>
              <a:rPr lang="en-US" b="1" u="sng" dirty="0"/>
              <a:t>aquifer (phreatic or water table</a:t>
            </a:r>
            <a:r>
              <a:rPr lang="en-US" b="1" u="sng" dirty="0" smtClean="0"/>
              <a:t>):</a:t>
            </a:r>
          </a:p>
          <a:p>
            <a:pPr algn="l" rtl="0"/>
            <a:r>
              <a:rPr lang="en-US" dirty="0" smtClean="0"/>
              <a:t>water </a:t>
            </a:r>
            <a:r>
              <a:rPr lang="en-US" dirty="0"/>
              <a:t>table </a:t>
            </a:r>
            <a:r>
              <a:rPr lang="en-US" dirty="0" smtClean="0"/>
              <a:t>lies below </a:t>
            </a:r>
            <a:r>
              <a:rPr lang="en-US" dirty="0"/>
              <a:t>the top of the aquifer</a:t>
            </a:r>
            <a:endParaRPr lang="en-US" b="1" u="sng" dirty="0" smtClean="0"/>
          </a:p>
          <a:p>
            <a:pPr algn="l" rtl="0"/>
            <a:endParaRPr lang="en-US" b="1" u="sng" dirty="0"/>
          </a:p>
          <a:p>
            <a:pPr algn="l" rtl="0"/>
            <a:r>
              <a:rPr lang="en-US" b="1" u="sng" dirty="0" smtClean="0"/>
              <a:t>semi-confined:</a:t>
            </a:r>
          </a:p>
          <a:p>
            <a:pPr algn="l" rtl="0"/>
            <a:r>
              <a:rPr lang="en-US" dirty="0" smtClean="0"/>
              <a:t>an </a:t>
            </a:r>
            <a:r>
              <a:rPr lang="en-US" dirty="0"/>
              <a:t>aquifer exhibiting </a:t>
            </a:r>
            <a:r>
              <a:rPr lang="en-US" dirty="0" smtClean="0"/>
              <a:t>confined </a:t>
            </a:r>
            <a:r>
              <a:rPr lang="en-US" dirty="0"/>
              <a:t>and </a:t>
            </a:r>
            <a:r>
              <a:rPr lang="en-US" dirty="0" smtClean="0"/>
              <a:t>unconfined</a:t>
            </a:r>
            <a:r>
              <a:rPr lang="en-US" dirty="0"/>
              <a:t> </a:t>
            </a:r>
            <a:r>
              <a:rPr lang="en-US" dirty="0" smtClean="0"/>
              <a:t>behavior </a:t>
            </a:r>
            <a:r>
              <a:rPr lang="en-US" dirty="0"/>
              <a:t>at </a:t>
            </a:r>
            <a:r>
              <a:rPr lang="en-US" dirty="0" smtClean="0"/>
              <a:t>different </a:t>
            </a:r>
            <a:r>
              <a:rPr lang="en-US" dirty="0"/>
              <a:t>locations (e.g. a sand layer in an </a:t>
            </a:r>
            <a:r>
              <a:rPr lang="en-US" dirty="0" smtClean="0"/>
              <a:t>alluvial fan)</a:t>
            </a:r>
          </a:p>
          <a:p>
            <a:pPr algn="l" rtl="0"/>
            <a:endParaRPr lang="en-US" dirty="0"/>
          </a:p>
          <a:p>
            <a:pPr algn="l" rtl="0"/>
            <a:r>
              <a:rPr lang="en-US" b="1" u="sng" dirty="0" smtClean="0"/>
              <a:t>Artesian</a:t>
            </a:r>
            <a:r>
              <a:rPr lang="en-US" b="1" u="sng" dirty="0"/>
              <a:t>: </a:t>
            </a:r>
            <a:endParaRPr lang="en-US" b="1" u="sng" dirty="0" smtClean="0"/>
          </a:p>
          <a:p>
            <a:pPr algn="l" rtl="0"/>
            <a:r>
              <a:rPr lang="en-US" dirty="0" smtClean="0"/>
              <a:t>can </a:t>
            </a:r>
            <a:r>
              <a:rPr lang="en-US" dirty="0"/>
              <a:t>simply mean conned, in common usage </a:t>
            </a:r>
            <a:r>
              <a:rPr lang="en-US" dirty="0" smtClean="0"/>
              <a:t>it means </a:t>
            </a:r>
            <a:r>
              <a:rPr lang="en-US" dirty="0"/>
              <a:t>an aquifer from which water will </a:t>
            </a:r>
            <a:r>
              <a:rPr lang="en-US" dirty="0" smtClean="0"/>
              <a:t>flow </a:t>
            </a:r>
            <a:r>
              <a:rPr lang="en-US" dirty="0"/>
              <a:t>upward to </a:t>
            </a:r>
            <a:r>
              <a:rPr lang="en-US" dirty="0" smtClean="0"/>
              <a:t>the surface </a:t>
            </a:r>
            <a:r>
              <a:rPr lang="en-US" dirty="0"/>
              <a:t>given an appropriate conduit (e.g. a borehole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  <a:p>
            <a:pPr algn="l" rtl="0"/>
            <a:r>
              <a:rPr lang="en-US" b="1" u="sng" dirty="0" smtClean="0"/>
              <a:t>Perched:</a:t>
            </a:r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saturated zone lying above unsaturated rock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05089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121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5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09600" y="1371600"/>
            <a:ext cx="7772400" cy="13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sng" dirty="0">
                <a:solidFill>
                  <a:schemeClr val="tx2"/>
                </a:solidFill>
              </a:rPr>
              <a:t>Leaky confined aquifer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 represents a stratum that allows water to flow from above through a leaky confining zone into the underlying aquifer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sng" dirty="0">
                <a:solidFill>
                  <a:schemeClr val="tx2"/>
                </a:solidFill>
              </a:rPr>
              <a:t>Perched aquifer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>occurs when an unconfined water zone sits on top of a clay lens, separated from the main aquifer below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594100" y="3524250"/>
          <a:ext cx="4919663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2629267" imgH="1638529" progId="MSPhotoEd.3">
                  <p:embed/>
                </p:oleObj>
              </mc:Choice>
              <mc:Fallback>
                <p:oleObj name="Photo Editor Photo" r:id="rId3" imgW="2629267" imgH="16385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524250"/>
                        <a:ext cx="4919663" cy="306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1771650" y="3503613"/>
            <a:ext cx="2025650" cy="1582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157413" y="301625"/>
            <a:ext cx="4973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Leaky and Perched Aquifers</a:t>
            </a:r>
          </a:p>
        </p:txBody>
      </p:sp>
    </p:spTree>
    <p:extLst>
      <p:ext uri="{BB962C8B-B14F-4D97-AF65-F5344CB8AC3E}">
        <p14:creationId xmlns:p14="http://schemas.microsoft.com/office/powerpoint/2010/main" val="275892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Some History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algn="l" rtl="0" eaLnBrk="1" hangingPunct="1"/>
            <a:r>
              <a:rPr lang="en-US" sz="2000" b="1" i="1" dirty="0" err="1" smtClean="0">
                <a:solidFill>
                  <a:srgbClr val="FF0000"/>
                </a:solidFill>
                <a:latin typeface="Arial" charset="0"/>
              </a:rPr>
              <a:t>Qanats</a:t>
            </a:r>
            <a:r>
              <a:rPr lang="en-US" sz="2000" b="1" i="1" dirty="0" smtClean="0">
                <a:latin typeface="Arial" charset="0"/>
              </a:rPr>
              <a:t>  </a:t>
            </a:r>
            <a:endParaRPr lang="en-US" sz="2000" b="1" dirty="0" smtClean="0">
              <a:latin typeface="Arial" charset="0"/>
            </a:endParaRP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Subterranean tunnels used to tap and transport groundwater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Originally in Persia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Kilometers in length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Up to 3000 years old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Many still operating</a:t>
            </a:r>
          </a:p>
          <a:p>
            <a:pPr lvl="1" algn="l" rtl="0" eaLnBrk="1" hangingPunct="1"/>
            <a:endParaRPr lang="en-US" sz="1600" b="1" dirty="0" smtClean="0">
              <a:latin typeface="Arial" charset="0"/>
            </a:endParaRPr>
          </a:p>
          <a:p>
            <a:pPr algn="l" rtl="0" eaLnBrk="1" hangingPunct="1"/>
            <a:r>
              <a:rPr lang="en-US" sz="2000" b="1" i="1" dirty="0" smtClean="0">
                <a:solidFill>
                  <a:srgbClr val="FF0000"/>
                </a:solidFill>
                <a:latin typeface="Arial" charset="0"/>
              </a:rPr>
              <a:t>Chinese Salt Wells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1000 years ago:  Drilled wells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Over 300 meters deep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Bamboo to retrieve cuttings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By year 1858:  1000 meters deep</a:t>
            </a:r>
          </a:p>
          <a:p>
            <a:pPr lvl="1" algn="l" rtl="0" eaLnBrk="1" hangingPunct="1"/>
            <a:r>
              <a:rPr lang="en-US" sz="1600" b="1" dirty="0" smtClean="0">
                <a:latin typeface="Arial" charset="0"/>
              </a:rPr>
              <a:t>Called “cable tool” drilling today</a:t>
            </a:r>
          </a:p>
          <a:p>
            <a:pPr algn="l" rtl="0" eaLnBrk="1" hangingPunct="1"/>
            <a:endParaRPr lang="en-US" dirty="0" smtClean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201264" y="3581192"/>
            <a:ext cx="20262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/>
              <a:t>Ancient Persian </a:t>
            </a:r>
            <a:r>
              <a:rPr lang="en-US" sz="1600" dirty="0" err="1"/>
              <a:t>Qanat</a:t>
            </a:r>
            <a:endParaRPr lang="en-US" sz="1600" dirty="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217207" y="6248192"/>
            <a:ext cx="2294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/>
              <a:t>Ancient Chinese Salt Well</a:t>
            </a:r>
          </a:p>
        </p:txBody>
      </p:sp>
      <p:pic>
        <p:nvPicPr>
          <p:cNvPr id="9222" name="Picture 8" descr="SaltWell_Dril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62400"/>
            <a:ext cx="2887663" cy="2286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1219200"/>
            <a:ext cx="3727450" cy="23463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213D3-D9E8-4BC8-8CBB-17913A9B4D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Old Theories</a:t>
            </a:r>
            <a:endParaRPr lang="en-US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343400" cy="4525963"/>
          </a:xfrm>
        </p:spPr>
        <p:txBody>
          <a:bodyPr>
            <a:noAutofit/>
          </a:bodyPr>
          <a:lstStyle/>
          <a:p>
            <a:pPr marL="240030" indent="-246888" algn="l" rtl="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2000" b="1" dirty="0" smtClean="0">
                <a:latin typeface="Arial"/>
                <a:cs typeface="Arial"/>
              </a:rPr>
              <a:t>Homer </a:t>
            </a:r>
            <a:r>
              <a:rPr lang="en-US" sz="2000" dirty="0" smtClean="0">
                <a:latin typeface="Arial"/>
                <a:cs typeface="Arial"/>
              </a:rPr>
              <a:t>(~1000 BC)</a:t>
            </a:r>
          </a:p>
          <a:p>
            <a:pPr marL="640080" lvl="1" indent="-246888" algn="l" rtl="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1600" dirty="0" smtClean="0">
                <a:latin typeface="Arial"/>
                <a:cs typeface="Arial"/>
              </a:rPr>
              <a:t>“from whom all rivers are and the entire sea and all springs and all deep wells have their waters”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Vitruvius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(~80-20 BC)  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en-US" sz="160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Book on Water and Aqueducts.  Rain and snow on land reappears as springs and rivers</a:t>
            </a:r>
          </a:p>
          <a:p>
            <a:pPr marL="240030" indent="-246888" algn="l" rtl="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2000" b="1" dirty="0" smtClean="0">
                <a:latin typeface="Arial"/>
                <a:cs typeface="Arial"/>
              </a:rPr>
              <a:t>Seneca </a:t>
            </a:r>
            <a:r>
              <a:rPr lang="en-US" sz="2000" dirty="0" smtClean="0">
                <a:latin typeface="Arial"/>
                <a:cs typeface="Arial"/>
              </a:rPr>
              <a:t>(3 BC -65 AD) </a:t>
            </a:r>
          </a:p>
          <a:p>
            <a:pPr marL="640080" lvl="1" indent="-246888" algn="l" rtl="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1600" dirty="0" smtClean="0">
                <a:latin typeface="Arial"/>
                <a:cs typeface="Arial"/>
              </a:rPr>
              <a:t>“You may be quite sure that it not mere rainwater that is carried down into our greatest rivers.”</a:t>
            </a:r>
          </a:p>
          <a:p>
            <a:pPr marL="240030" indent="-246888" algn="l" rtl="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2000" b="1" dirty="0" err="1" smtClean="0">
                <a:latin typeface="Arial"/>
                <a:cs typeface="Arial"/>
              </a:rPr>
              <a:t>Da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Vinci</a:t>
            </a:r>
            <a:r>
              <a:rPr lang="en-US" sz="2000" dirty="0">
                <a:latin typeface="Arial"/>
                <a:cs typeface="Arial"/>
              </a:rPr>
              <a:t> (1452-1519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 marL="640080" lvl="1" indent="-246888" algn="l" rtl="0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1600" dirty="0">
                <a:latin typeface="Arial"/>
                <a:cs typeface="Arial"/>
              </a:rPr>
              <a:t>accurate representation of the hydrologic cycle</a:t>
            </a:r>
            <a:endParaRPr lang="en-US" sz="1600" dirty="0" smtClean="0">
              <a:latin typeface="Arial"/>
              <a:cs typeface="Arial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Palissy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(1509-1590).  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French scientist and potter - </a:t>
            </a:r>
            <a:r>
              <a:rPr lang="en-US" sz="1600" dirty="0">
                <a:latin typeface="Arial"/>
                <a:cs typeface="Arial"/>
              </a:rPr>
              <a:t>accurate representation of the hydrologic </a:t>
            </a:r>
            <a:r>
              <a:rPr lang="en-US" sz="1600" dirty="0" smtClean="0">
                <a:latin typeface="Arial"/>
                <a:cs typeface="Arial"/>
              </a:rPr>
              <a:t>cycle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44" name="Picture 5" descr="kircher_earth.jpg                                              0017F8DFCJN G4                         B746699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970" y="1489075"/>
            <a:ext cx="399803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213D3-D9E8-4BC8-8CBB-17913A9B4D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Old Theories (Cont.)</a:t>
            </a:r>
            <a:endParaRPr lang="en-US" dirty="0" smtClean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43400" cy="4724400"/>
          </a:xfrm>
        </p:spPr>
        <p:txBody>
          <a:bodyPr>
            <a:noAutofit/>
          </a:bodyPr>
          <a:lstStyle/>
          <a:p>
            <a:pPr marL="240030" indent="-246888" algn="l" rtl="0">
              <a:buFont typeface="Wingdings 2"/>
              <a:buChar char=""/>
              <a:defRPr/>
            </a:pPr>
            <a:r>
              <a:rPr lang="en-US" sz="2000" b="1" dirty="0">
                <a:latin typeface="Arial"/>
                <a:cs typeface="Arial"/>
              </a:rPr>
              <a:t>Descartes</a:t>
            </a:r>
            <a:r>
              <a:rPr lang="en-US" sz="2000" dirty="0">
                <a:latin typeface="Arial"/>
                <a:cs typeface="Arial"/>
              </a:rPr>
              <a:t> (1596-1650)  </a:t>
            </a:r>
          </a:p>
          <a:p>
            <a:pPr marL="640080" lvl="1" indent="-246888" algn="l" rtl="0">
              <a:buFont typeface="Wingdings 2"/>
              <a:buChar char=""/>
              <a:defRPr/>
            </a:pPr>
            <a:r>
              <a:rPr lang="en-US" sz="1600" dirty="0">
                <a:latin typeface="Arial"/>
                <a:cs typeface="Arial"/>
              </a:rPr>
              <a:t>Vapors are drawn up from the earth and condensed…</a:t>
            </a:r>
          </a:p>
          <a:p>
            <a:pPr marL="240030" indent="-246888" algn="l" rtl="0">
              <a:buFont typeface="Wingdings 2"/>
              <a:buChar char=""/>
              <a:defRPr/>
            </a:pPr>
            <a:r>
              <a:rPr lang="en-US" sz="2000" b="1" dirty="0" err="1" smtClean="0">
                <a:latin typeface="Arial"/>
                <a:cs typeface="Arial"/>
              </a:rPr>
              <a:t>Kircher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(1615-1680)</a:t>
            </a:r>
          </a:p>
          <a:p>
            <a:pPr marL="640080" lvl="1" indent="-246888" algn="l" rtl="0">
              <a:buFont typeface="Wingdings 2"/>
              <a:buChar char=""/>
              <a:defRPr/>
            </a:pPr>
            <a:r>
              <a:rPr lang="en-US" sz="1600" dirty="0" smtClean="0">
                <a:latin typeface="Arial"/>
                <a:cs typeface="Arial"/>
              </a:rPr>
              <a:t>Water </a:t>
            </a:r>
            <a:r>
              <a:rPr lang="en-US" sz="1600" dirty="0">
                <a:latin typeface="Arial"/>
                <a:cs typeface="Arial"/>
              </a:rPr>
              <a:t>from the ocean is vaporized by the hot earth, rises, and condenses inside mountains. </a:t>
            </a:r>
            <a:endParaRPr lang="en-US" sz="2000" b="1" dirty="0">
              <a:latin typeface="Arial"/>
              <a:cs typeface="Arial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Perrault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(1670):  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Water balance on the Seine.  River flow explained by rainfall.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Mariotte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(1620-1684).  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French physicist.  First recharge estimates.  Leaky roof analogy.</a:t>
            </a:r>
          </a:p>
        </p:txBody>
      </p:sp>
      <p:pic>
        <p:nvPicPr>
          <p:cNvPr id="11269" name="Picture 11" descr="1068984138_2003-IE-057"/>
          <p:cNvPicPr>
            <a:picLocks noChangeAspect="1" noChangeArrowheads="1"/>
          </p:cNvPicPr>
          <p:nvPr/>
        </p:nvPicPr>
        <p:blipFill>
          <a:blip r:embed="rId3"/>
          <a:srcRect r="38298" b="28369"/>
          <a:stretch>
            <a:fillRect/>
          </a:stretch>
        </p:blipFill>
        <p:spPr bwMode="auto">
          <a:xfrm>
            <a:off x="6248400" y="47244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psc_cb_schmitz"/>
          <p:cNvPicPr>
            <a:picLocks noChangeAspect="1" noChangeArrowheads="1"/>
          </p:cNvPicPr>
          <p:nvPr/>
        </p:nvPicPr>
        <p:blipFill>
          <a:blip r:embed="rId4"/>
          <a:srcRect l="29787"/>
          <a:stretch>
            <a:fillRect/>
          </a:stretch>
        </p:blipFill>
        <p:spPr bwMode="auto">
          <a:xfrm>
            <a:off x="6248400" y="1143000"/>
            <a:ext cx="2514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P81601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819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AF53-0ED2-454E-82DA-6C7923A1A8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5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Modern Theories</a:t>
            </a:r>
            <a:endParaRPr lang="en-US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14800" cy="47244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Henri Darcy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(1856)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Relationship for the flow through sand filters.  Resistance of flow through aquifers.  Solution for unsteady flow.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King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(1899)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Water table maps, groundwater flow, cross-section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Hazen,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Slichter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, O. E.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Meinzer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(1900s) 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ractical applications, basing on theoretical principles of French hydrogeology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C.V.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Theis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(1930s)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Well Hydraulics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 l="36813" t="23999" r="49657" b="45000"/>
          <a:stretch>
            <a:fillRect/>
          </a:stretch>
        </p:blipFill>
        <p:spPr bwMode="auto">
          <a:xfrm>
            <a:off x="7089775" y="838200"/>
            <a:ext cx="15938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theis.jpg"/>
          <p:cNvPicPr>
            <a:picLocks noChangeAspect="1"/>
          </p:cNvPicPr>
          <p:nvPr/>
        </p:nvPicPr>
        <p:blipFill>
          <a:blip r:embed="rId4"/>
          <a:srcRect l="4100" r="9795"/>
          <a:stretch>
            <a:fillRect/>
          </a:stretch>
        </p:blipFill>
        <p:spPr bwMode="auto">
          <a:xfrm>
            <a:off x="7086600" y="3733800"/>
            <a:ext cx="16002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7235825" y="58674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C.V. Theis </a:t>
            </a:r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7153275" y="30480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Henri Darcy </a:t>
            </a:r>
          </a:p>
        </p:txBody>
      </p:sp>
      <p:pic>
        <p:nvPicPr>
          <p:cNvPr id="12296" name="Picture 19" descr="columnsma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19200"/>
            <a:ext cx="1676400" cy="25463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4191000"/>
            <a:ext cx="2652712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AF53-0ED2-454E-82DA-6C7923A1A8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838200" y="152400"/>
            <a:ext cx="7772400" cy="5715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>
                <a:latin typeface="Arial" charset="0"/>
              </a:rPr>
              <a:t>Definitions</a:t>
            </a:r>
            <a:endParaRPr lang="en-US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6160" y="105273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u="sng" dirty="0" smtClean="0"/>
              <a:t>Hydrogeology</a:t>
            </a:r>
            <a:r>
              <a:rPr lang="en-US" sz="2400" b="1" u="sng" dirty="0"/>
              <a:t>: </a:t>
            </a:r>
            <a:endParaRPr lang="en-US" sz="2400" b="1" u="sng" dirty="0" smtClean="0"/>
          </a:p>
          <a:p>
            <a:pPr algn="just" rtl="0"/>
            <a:r>
              <a:rPr lang="en-US" sz="2400" dirty="0"/>
              <a:t>E</a:t>
            </a:r>
            <a:r>
              <a:rPr lang="en-US" sz="2400" dirty="0" smtClean="0"/>
              <a:t>mphasizes </a:t>
            </a:r>
            <a:r>
              <a:rPr lang="en-US" sz="2400" dirty="0"/>
              <a:t>the hydrologic aspects of </a:t>
            </a:r>
            <a:r>
              <a:rPr lang="en-US" sz="2400" dirty="0" smtClean="0"/>
              <a:t>geology, e.g</a:t>
            </a:r>
            <a:r>
              <a:rPr lang="en-US" sz="2400" dirty="0"/>
              <a:t>. </a:t>
            </a:r>
            <a:r>
              <a:rPr lang="en-US" sz="2400" dirty="0" err="1"/>
              <a:t>lithologic</a:t>
            </a:r>
            <a:r>
              <a:rPr lang="en-US" sz="2400" dirty="0"/>
              <a:t> or </a:t>
            </a:r>
            <a:r>
              <a:rPr lang="en-US" sz="2400" dirty="0" err="1"/>
              <a:t>facies</a:t>
            </a:r>
            <a:r>
              <a:rPr lang="en-US" sz="2400" dirty="0"/>
              <a:t> </a:t>
            </a:r>
            <a:r>
              <a:rPr lang="en-US" sz="2400" dirty="0" smtClean="0"/>
              <a:t>influences </a:t>
            </a:r>
            <a:r>
              <a:rPr lang="en-US" sz="2400" dirty="0"/>
              <a:t>on groundwater </a:t>
            </a:r>
            <a:r>
              <a:rPr lang="en-US" sz="2400" dirty="0" smtClean="0"/>
              <a:t>movement.</a:t>
            </a:r>
          </a:p>
          <a:p>
            <a:pPr algn="just" rtl="0"/>
            <a:endParaRPr lang="en-US" sz="2400" b="1" u="sng" dirty="0" smtClean="0"/>
          </a:p>
          <a:p>
            <a:pPr algn="just" rtl="0"/>
            <a:r>
              <a:rPr lang="en-US" sz="2400" b="1" u="sng" dirty="0" smtClean="0"/>
              <a:t>Geohydrology:</a:t>
            </a:r>
          </a:p>
          <a:p>
            <a:pPr algn="l" rtl="0"/>
            <a:r>
              <a:rPr lang="en-US" sz="2400" dirty="0" smtClean="0"/>
              <a:t>Emphasizing </a:t>
            </a:r>
            <a:r>
              <a:rPr lang="en-US" sz="2400" dirty="0"/>
              <a:t>geologic aspects of hydrology</a:t>
            </a:r>
            <a:r>
              <a:rPr lang="en-US" sz="2400" dirty="0" smtClean="0"/>
              <a:t>, </a:t>
            </a:r>
            <a:r>
              <a:rPr lang="en-US" sz="2400" dirty="0"/>
              <a:t>particularly the </a:t>
            </a:r>
            <a:r>
              <a:rPr lang="en-US" sz="2400" dirty="0" smtClean="0"/>
              <a:t>effects </a:t>
            </a:r>
            <a:r>
              <a:rPr lang="en-US" sz="2400" dirty="0"/>
              <a:t>of the porous medium through </a:t>
            </a:r>
            <a:r>
              <a:rPr lang="en-US" sz="2400" dirty="0" smtClean="0"/>
              <a:t>which groundwater flows.</a:t>
            </a:r>
          </a:p>
          <a:p>
            <a:pPr algn="l" rtl="0"/>
            <a:endParaRPr lang="en-US" sz="2400" b="1" u="sng" dirty="0" smtClean="0"/>
          </a:p>
          <a:p>
            <a:pPr algn="l" rtl="0"/>
            <a:r>
              <a:rPr lang="en-US" sz="2400" b="1" u="sng" dirty="0" smtClean="0"/>
              <a:t>In </a:t>
            </a:r>
            <a:r>
              <a:rPr lang="en-US" sz="2400" b="1" u="sng" dirty="0"/>
              <a:t>principle Hydrogeology and Geohydrology have </a:t>
            </a:r>
            <a:r>
              <a:rPr lang="en-US" sz="2400" b="1" u="sng" dirty="0" smtClean="0"/>
              <a:t>different</a:t>
            </a:r>
            <a:endParaRPr lang="en-US" sz="2400" b="1" u="sng" dirty="0"/>
          </a:p>
          <a:p>
            <a:pPr algn="l" rtl="0"/>
            <a:r>
              <a:rPr lang="en-US" sz="2400" b="1" u="sng" dirty="0"/>
              <a:t>meanings, in common usage they are identical</a:t>
            </a:r>
            <a:endParaRPr lang="ar-EG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71240" y="5013176"/>
            <a:ext cx="8506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 smtClean="0"/>
              <a:t>Hydrosphere</a:t>
            </a:r>
            <a:r>
              <a:rPr lang="en-US" sz="2400" b="1" u="sng" dirty="0"/>
              <a:t>: </a:t>
            </a:r>
            <a:endParaRPr lang="en-US" sz="2400" b="1" u="sng" dirty="0" smtClean="0"/>
          </a:p>
          <a:p>
            <a:pPr algn="l" rtl="0"/>
            <a:r>
              <a:rPr lang="en-US" sz="2400" dirty="0" smtClean="0"/>
              <a:t>That </a:t>
            </a:r>
            <a:r>
              <a:rPr lang="en-US" sz="2400" dirty="0"/>
              <a:t>region of the Earth occupied by </a:t>
            </a:r>
            <a:r>
              <a:rPr lang="en-US" sz="2400" dirty="0" smtClean="0"/>
              <a:t>water, including </a:t>
            </a:r>
            <a:r>
              <a:rPr lang="en-US" sz="2400" dirty="0"/>
              <a:t>lakes, rivers, oceans, subsurface water, glaciers</a:t>
            </a:r>
            <a:r>
              <a:rPr lang="en-US" sz="2400" dirty="0" smtClean="0"/>
              <a:t>, +/- </a:t>
            </a:r>
            <a:r>
              <a:rPr lang="en-US" sz="2400" dirty="0"/>
              <a:t>atmospheric water (clouds, vapor, precipitation)</a:t>
            </a:r>
            <a:endParaRPr lang="ar-EG" sz="2400" b="1" u="sng" dirty="0"/>
          </a:p>
        </p:txBody>
      </p:sp>
    </p:spTree>
    <p:extLst>
      <p:ext uri="{BB962C8B-B14F-4D97-AF65-F5344CB8AC3E}">
        <p14:creationId xmlns:p14="http://schemas.microsoft.com/office/powerpoint/2010/main" val="72277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On-screen Show (4:3)</PresentationFormat>
  <Paragraphs>255</Paragraphs>
  <Slides>44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Photo Editor Photo</vt:lpstr>
      <vt:lpstr>HYDROGEOLOGY</vt:lpstr>
      <vt:lpstr>Course Objectives </vt:lpstr>
      <vt:lpstr>What is the hydrogeology?</vt:lpstr>
      <vt:lpstr>PowerPoint Presentation</vt:lpstr>
      <vt:lpstr>Some History</vt:lpstr>
      <vt:lpstr>Old Theories</vt:lpstr>
      <vt:lpstr>Old Theories (Cont.)</vt:lpstr>
      <vt:lpstr>Modern Theories</vt:lpstr>
      <vt:lpstr>PowerPoint Presentation</vt:lpstr>
      <vt:lpstr>PowerPoint Presentation</vt:lpstr>
      <vt:lpstr>Global Water Resources</vt:lpstr>
      <vt:lpstr>Water cycle</vt:lpstr>
      <vt:lpstr>Water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Porosity</vt:lpstr>
      <vt:lpstr>PowerPoint Presentation</vt:lpstr>
      <vt:lpstr>Primary and secondary porosity</vt:lpstr>
      <vt:lpstr>PowerPoint Presentation</vt:lpstr>
      <vt:lpstr>PowerPoint Presentation</vt:lpstr>
      <vt:lpstr>PowerPoint Presentation</vt:lpstr>
      <vt:lpstr>Specific yield and specific retention</vt:lpstr>
      <vt:lpstr>PowerPoint Presentation</vt:lpstr>
      <vt:lpstr>Underground water</vt:lpstr>
      <vt:lpstr>PowerPoint Presentation</vt:lpstr>
      <vt:lpstr>PowerPoint Presentation</vt:lpstr>
      <vt:lpstr>PowerPoint Presentation</vt:lpstr>
      <vt:lpstr>PowerPoint Presentation</vt:lpstr>
      <vt:lpstr>Types of water bearing formations</vt:lpstr>
      <vt:lpstr>PowerPoint Presentation</vt:lpstr>
      <vt:lpstr>PowerPoint Presentation</vt:lpstr>
      <vt:lpstr>PowerPoint Presentation</vt:lpstr>
      <vt:lpstr>PowerPoint Presentation</vt:lpstr>
      <vt:lpstr>Types of Aquifers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HYDROGEOLOGY</dc:title>
  <dc:creator/>
  <cp:lastModifiedBy>elsaad</cp:lastModifiedBy>
  <cp:revision>1</cp:revision>
  <dcterms:created xsi:type="dcterms:W3CDTF">2006-08-16T00:00:00Z</dcterms:created>
  <dcterms:modified xsi:type="dcterms:W3CDTF">2020-02-25T17:02:20Z</dcterms:modified>
</cp:coreProperties>
</file>