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B01B9FC-D8CF-4BED-A616-4E956321F3D5}" type="slidenum">
              <a:rPr lang="en-US"/>
              <a:pPr/>
              <a:t>1</a:t>
            </a:fld>
            <a:endParaRPr lang="en-US"/>
          </a:p>
        </p:txBody>
      </p:sp>
      <p:sp>
        <p:nvSpPr>
          <p:cNvPr id="140291" name="Rectangle 3"/>
          <p:cNvSpPr>
            <a:spLocks noChangeArrowheads="1"/>
          </p:cNvSpPr>
          <p:nvPr/>
        </p:nvSpPr>
        <p:spPr bwMode="auto">
          <a:xfrm>
            <a:off x="909638" y="2451100"/>
            <a:ext cx="72199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ctr"/>
            <a:r>
              <a:rPr lang="en-US" sz="4800" b="1" dirty="0" smtClean="0"/>
              <a:t>Hydraulic </a:t>
            </a:r>
            <a:r>
              <a:rPr lang="en-US" sz="4800" b="1" dirty="0"/>
              <a:t>Head</a:t>
            </a:r>
          </a:p>
        </p:txBody>
      </p:sp>
    </p:spTree>
    <p:extLst>
      <p:ext uri="{BB962C8B-B14F-4D97-AF65-F5344CB8AC3E}">
        <p14:creationId xmlns:p14="http://schemas.microsoft.com/office/powerpoint/2010/main" val="2308817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Hydraulic conductivity</a:t>
            </a:r>
            <a:endParaRPr lang="ar-EG" b="1" dirty="0"/>
          </a:p>
        </p:txBody>
      </p:sp>
      <p:sp>
        <p:nvSpPr>
          <p:cNvPr id="4" name="Rectangle 3"/>
          <p:cNvSpPr/>
          <p:nvPr/>
        </p:nvSpPr>
        <p:spPr>
          <a:xfrm>
            <a:off x="321836" y="1484784"/>
            <a:ext cx="8210603" cy="3908762"/>
          </a:xfrm>
          <a:prstGeom prst="rect">
            <a:avLst/>
          </a:prstGeom>
        </p:spPr>
        <p:txBody>
          <a:bodyPr wrap="square">
            <a:spAutoFit/>
          </a:bodyPr>
          <a:lstStyle/>
          <a:p>
            <a:pPr algn="l" rtl="0">
              <a:spcAft>
                <a:spcPts val="1000"/>
              </a:spcAft>
            </a:pPr>
            <a:r>
              <a:rPr lang="en-US" dirty="0"/>
              <a:t>Hydraulic conductivity replaces the term "field coefficient of permeability". </a:t>
            </a:r>
            <a:endParaRPr lang="en-US" dirty="0" smtClean="0"/>
          </a:p>
          <a:p>
            <a:pPr algn="l" rtl="0">
              <a:spcAft>
                <a:spcPts val="1000"/>
              </a:spcAft>
            </a:pPr>
            <a:endParaRPr lang="en-US" dirty="0">
              <a:ea typeface="Calibri"/>
              <a:cs typeface="Arial"/>
            </a:endParaRPr>
          </a:p>
          <a:p>
            <a:pPr algn="l" rtl="0">
              <a:spcAft>
                <a:spcPts val="1000"/>
              </a:spcAft>
            </a:pPr>
            <a:r>
              <a:rPr lang="en-US" dirty="0"/>
              <a:t>If the hydraulic conductivity is essentially the same in any area, the aquifer in that area is said to be homogeneous. </a:t>
            </a:r>
            <a:endParaRPr lang="en-US" dirty="0" smtClean="0"/>
          </a:p>
          <a:p>
            <a:pPr algn="l" rtl="0">
              <a:spcAft>
                <a:spcPts val="1000"/>
              </a:spcAft>
            </a:pPr>
            <a:endParaRPr lang="en-US" dirty="0">
              <a:ea typeface="Calibri"/>
              <a:cs typeface="Arial"/>
            </a:endParaRPr>
          </a:p>
          <a:p>
            <a:pPr algn="l" rtl="0">
              <a:spcAft>
                <a:spcPts val="1000"/>
              </a:spcAft>
            </a:pPr>
            <a:r>
              <a:rPr lang="en-US" dirty="0"/>
              <a:t>If, on the other hand, the hydraulic conductivity differs from one part of the area to another, the aquifer is said to be </a:t>
            </a:r>
            <a:r>
              <a:rPr lang="en-US" dirty="0" smtClean="0"/>
              <a:t>heterogeneous</a:t>
            </a:r>
          </a:p>
          <a:p>
            <a:pPr algn="l" rtl="0">
              <a:spcAft>
                <a:spcPts val="1000"/>
              </a:spcAft>
            </a:pPr>
            <a:endParaRPr lang="en-US" dirty="0">
              <a:ea typeface="Calibri"/>
              <a:cs typeface="Arial"/>
            </a:endParaRPr>
          </a:p>
          <a:p>
            <a:pPr algn="l" rtl="0"/>
            <a:r>
              <a:rPr lang="en-US" dirty="0"/>
              <a:t>If the hydraulic conductivity is essentially the same in all directions, the aquifer is said to be isotropic. If it is different in different directions, the aquifer is said to be anisotropic. </a:t>
            </a:r>
          </a:p>
        </p:txBody>
      </p:sp>
    </p:spTree>
    <p:extLst>
      <p:ext uri="{BB962C8B-B14F-4D97-AF65-F5344CB8AC3E}">
        <p14:creationId xmlns:p14="http://schemas.microsoft.com/office/powerpoint/2010/main" val="2793850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F1DE69A2-A412-495C-AF1A-F5AD0A1AE107}" type="slidenum">
              <a:rPr lang="en-US"/>
              <a:pPr/>
              <a:t>2</a:t>
            </a:fld>
            <a:endParaRPr lang="en-US"/>
          </a:p>
        </p:txBody>
      </p:sp>
      <p:sp>
        <p:nvSpPr>
          <p:cNvPr id="166916" name="Text Box 4"/>
          <p:cNvSpPr txBox="1">
            <a:spLocks noChangeArrowheads="1"/>
          </p:cNvSpPr>
          <p:nvPr/>
        </p:nvSpPr>
        <p:spPr bwMode="auto">
          <a:xfrm>
            <a:off x="847725" y="214313"/>
            <a:ext cx="74660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b="1"/>
              <a:t>Pressure and Elevation Heads - Laboratory</a:t>
            </a:r>
          </a:p>
        </p:txBody>
      </p:sp>
      <p:sp>
        <p:nvSpPr>
          <p:cNvPr id="166917" name="Text Box 5"/>
          <p:cNvSpPr txBox="1">
            <a:spLocks noChangeArrowheads="1"/>
          </p:cNvSpPr>
          <p:nvPr/>
        </p:nvSpPr>
        <p:spPr bwMode="auto">
          <a:xfrm>
            <a:off x="0" y="6583363"/>
            <a:ext cx="19161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Freeze and Cherry, 1979.</a:t>
            </a:r>
          </a:p>
        </p:txBody>
      </p:sp>
      <p:pic>
        <p:nvPicPr>
          <p:cNvPr id="166918" name="Picture 6" descr="39"/>
          <p:cNvPicPr>
            <a:picLocks noChangeAspect="1" noChangeArrowheads="1"/>
          </p:cNvPicPr>
          <p:nvPr/>
        </p:nvPicPr>
        <p:blipFill>
          <a:blip r:embed="rId2">
            <a:lum contrast="32000"/>
            <a:extLst>
              <a:ext uri="{28A0092B-C50C-407E-A947-70E740481C1C}">
                <a14:useLocalDpi xmlns:a14="http://schemas.microsoft.com/office/drawing/2010/main" val="0"/>
              </a:ext>
            </a:extLst>
          </a:blip>
          <a:srcRect/>
          <a:stretch>
            <a:fillRect/>
          </a:stretch>
        </p:blipFill>
        <p:spPr bwMode="auto">
          <a:xfrm>
            <a:off x="334963" y="957263"/>
            <a:ext cx="8453437" cy="4940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66919" name="Text Box 7"/>
          <p:cNvSpPr txBox="1">
            <a:spLocks noChangeArrowheads="1"/>
          </p:cNvSpPr>
          <p:nvPr/>
        </p:nvSpPr>
        <p:spPr bwMode="auto">
          <a:xfrm>
            <a:off x="5967413" y="2640013"/>
            <a:ext cx="269081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a:sym typeface="Symbol" pitchFamily="18" charset="2"/>
              </a:rPr>
              <a:t> </a:t>
            </a:r>
            <a:r>
              <a:rPr lang="en-US"/>
              <a:t>= pressure head</a:t>
            </a:r>
          </a:p>
          <a:p>
            <a:r>
              <a:rPr lang="en-US"/>
              <a:t>z = elevation head</a:t>
            </a:r>
          </a:p>
          <a:p>
            <a:r>
              <a:rPr lang="en-US"/>
              <a:t>h = total head</a:t>
            </a:r>
          </a:p>
        </p:txBody>
      </p:sp>
    </p:spTree>
    <p:extLst>
      <p:ext uri="{BB962C8B-B14F-4D97-AF65-F5344CB8AC3E}">
        <p14:creationId xmlns:p14="http://schemas.microsoft.com/office/powerpoint/2010/main" val="3671896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F4607C9E-E800-4A6A-B603-90AEC322804C}" type="slidenum">
              <a:rPr lang="en-US"/>
              <a:pPr/>
              <a:t>3</a:t>
            </a:fld>
            <a:endParaRPr lang="en-US"/>
          </a:p>
        </p:txBody>
      </p:sp>
      <p:pic>
        <p:nvPicPr>
          <p:cNvPr id="167942" name="Picture 6" descr="40"/>
          <p:cNvPicPr>
            <a:picLocks noChangeAspect="1" noChangeArrowheads="1"/>
          </p:cNvPicPr>
          <p:nvPr/>
        </p:nvPicPr>
        <p:blipFill>
          <a:blip r:embed="rId2">
            <a:lum contrast="34000"/>
            <a:extLst>
              <a:ext uri="{28A0092B-C50C-407E-A947-70E740481C1C}">
                <a14:useLocalDpi xmlns:a14="http://schemas.microsoft.com/office/drawing/2010/main" val="0"/>
              </a:ext>
            </a:extLst>
          </a:blip>
          <a:srcRect/>
          <a:stretch>
            <a:fillRect/>
          </a:stretch>
        </p:blipFill>
        <p:spPr bwMode="auto">
          <a:xfrm>
            <a:off x="457200" y="1062038"/>
            <a:ext cx="8302625" cy="50657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67943" name="Text Box 7"/>
          <p:cNvSpPr txBox="1">
            <a:spLocks noChangeArrowheads="1"/>
          </p:cNvSpPr>
          <p:nvPr/>
        </p:nvSpPr>
        <p:spPr bwMode="auto">
          <a:xfrm>
            <a:off x="0" y="6583363"/>
            <a:ext cx="19161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Freeze and Cherry, 1979.</a:t>
            </a:r>
          </a:p>
        </p:txBody>
      </p:sp>
      <p:sp>
        <p:nvSpPr>
          <p:cNvPr id="167944" name="Text Box 8"/>
          <p:cNvSpPr txBox="1">
            <a:spLocks noChangeArrowheads="1"/>
          </p:cNvSpPr>
          <p:nvPr/>
        </p:nvSpPr>
        <p:spPr bwMode="auto">
          <a:xfrm>
            <a:off x="5614988" y="2617788"/>
            <a:ext cx="269081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a:sym typeface="Symbol" pitchFamily="18" charset="2"/>
              </a:rPr>
              <a:t> </a:t>
            </a:r>
            <a:r>
              <a:rPr lang="en-US"/>
              <a:t>= pressure head</a:t>
            </a:r>
          </a:p>
          <a:p>
            <a:r>
              <a:rPr lang="en-US"/>
              <a:t>z = elevation head</a:t>
            </a:r>
          </a:p>
          <a:p>
            <a:r>
              <a:rPr lang="en-US"/>
              <a:t>h = total head</a:t>
            </a:r>
          </a:p>
        </p:txBody>
      </p:sp>
      <p:sp>
        <p:nvSpPr>
          <p:cNvPr id="167945" name="Text Box 9"/>
          <p:cNvSpPr txBox="1">
            <a:spLocks noChangeArrowheads="1"/>
          </p:cNvSpPr>
          <p:nvPr/>
        </p:nvSpPr>
        <p:spPr bwMode="auto">
          <a:xfrm>
            <a:off x="1363663" y="214313"/>
            <a:ext cx="64357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b="1"/>
              <a:t>Pressure and Elevation Heads - Field</a:t>
            </a:r>
          </a:p>
        </p:txBody>
      </p:sp>
    </p:spTree>
    <p:extLst>
      <p:ext uri="{BB962C8B-B14F-4D97-AF65-F5344CB8AC3E}">
        <p14:creationId xmlns:p14="http://schemas.microsoft.com/office/powerpoint/2010/main" val="250941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975F43E2-89CD-47F2-8DC9-B3819BB91B3F}" type="slidenum">
              <a:rPr lang="en-US"/>
              <a:pPr/>
              <a:t>4</a:t>
            </a:fld>
            <a:endParaRPr lang="en-US"/>
          </a:p>
        </p:txBody>
      </p:sp>
      <p:sp>
        <p:nvSpPr>
          <p:cNvPr id="165892" name="Text Box 4"/>
          <p:cNvSpPr txBox="1">
            <a:spLocks noChangeArrowheads="1"/>
          </p:cNvSpPr>
          <p:nvPr/>
        </p:nvSpPr>
        <p:spPr bwMode="auto">
          <a:xfrm>
            <a:off x="763588" y="214313"/>
            <a:ext cx="76215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b="1"/>
              <a:t>Two Confined Aquifers with Different Heads</a:t>
            </a:r>
          </a:p>
        </p:txBody>
      </p:sp>
      <p:sp>
        <p:nvSpPr>
          <p:cNvPr id="165893" name="Text Box 5"/>
          <p:cNvSpPr txBox="1">
            <a:spLocks noChangeArrowheads="1"/>
          </p:cNvSpPr>
          <p:nvPr/>
        </p:nvSpPr>
        <p:spPr bwMode="auto">
          <a:xfrm>
            <a:off x="0" y="6583363"/>
            <a:ext cx="1482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Charbeneau, 2000.</a:t>
            </a:r>
          </a:p>
        </p:txBody>
      </p:sp>
      <p:pic>
        <p:nvPicPr>
          <p:cNvPr id="165894" name="Picture 6" descr="33"/>
          <p:cNvPicPr>
            <a:picLocks noChangeAspect="1" noChangeArrowheads="1"/>
          </p:cNvPicPr>
          <p:nvPr/>
        </p:nvPicPr>
        <p:blipFill>
          <a:blip r:embed="rId2">
            <a:lum contrast="20000"/>
            <a:extLst>
              <a:ext uri="{28A0092B-C50C-407E-A947-70E740481C1C}">
                <a14:useLocalDpi xmlns:a14="http://schemas.microsoft.com/office/drawing/2010/main" val="0"/>
              </a:ext>
            </a:extLst>
          </a:blip>
          <a:srcRect/>
          <a:stretch>
            <a:fillRect/>
          </a:stretch>
        </p:blipFill>
        <p:spPr bwMode="auto">
          <a:xfrm>
            <a:off x="3938588" y="777875"/>
            <a:ext cx="4692650" cy="5816600"/>
          </a:xfrm>
          <a:prstGeom prst="rect">
            <a:avLst/>
          </a:prstGeom>
          <a:noFill/>
          <a:extLst>
            <a:ext uri="{909E8E84-426E-40DD-AFC4-6F175D3DCCD1}">
              <a14:hiddenFill xmlns:a14="http://schemas.microsoft.com/office/drawing/2010/main">
                <a:solidFill>
                  <a:srgbClr val="FFFFFF"/>
                </a:solidFill>
              </a14:hiddenFill>
            </a:ext>
          </a:extLst>
        </p:spPr>
      </p:pic>
      <p:sp>
        <p:nvSpPr>
          <p:cNvPr id="165895" name="Text Box 7"/>
          <p:cNvSpPr txBox="1">
            <a:spLocks noChangeArrowheads="1"/>
          </p:cNvSpPr>
          <p:nvPr/>
        </p:nvSpPr>
        <p:spPr bwMode="auto">
          <a:xfrm>
            <a:off x="149225" y="2281238"/>
            <a:ext cx="361632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Groundwater will tend to flow from the top aquifer to the bottom aquifer.</a:t>
            </a:r>
          </a:p>
          <a:p>
            <a:endParaRPr lang="en-US"/>
          </a:p>
          <a:p>
            <a:r>
              <a:rPr lang="en-US"/>
              <a:t>We can</a:t>
            </a:r>
            <a:r>
              <a:rPr lang="en-US">
                <a:latin typeface="Times New Roman"/>
              </a:rPr>
              <a:t>’</a:t>
            </a:r>
            <a:r>
              <a:rPr lang="en-US"/>
              <a:t>t make any conclusion about horizontal head gradients from this picture.</a:t>
            </a:r>
          </a:p>
        </p:txBody>
      </p:sp>
    </p:spTree>
    <p:extLst>
      <p:ext uri="{BB962C8B-B14F-4D97-AF65-F5344CB8AC3E}">
        <p14:creationId xmlns:p14="http://schemas.microsoft.com/office/powerpoint/2010/main" val="406051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AF05A1FA-113C-40A3-B935-70B33D6F768E}" type="slidenum">
              <a:rPr lang="en-US"/>
              <a:pPr/>
              <a:t>5</a:t>
            </a:fld>
            <a:endParaRPr lang="en-US"/>
          </a:p>
        </p:txBody>
      </p:sp>
      <p:sp>
        <p:nvSpPr>
          <p:cNvPr id="164868" name="Text Box 4"/>
          <p:cNvSpPr txBox="1">
            <a:spLocks noChangeArrowheads="1"/>
          </p:cNvSpPr>
          <p:nvPr/>
        </p:nvSpPr>
        <p:spPr bwMode="auto">
          <a:xfrm>
            <a:off x="1189038" y="214313"/>
            <a:ext cx="67706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b="1"/>
              <a:t>Horizontal and Vertical Head Gradients</a:t>
            </a:r>
          </a:p>
        </p:txBody>
      </p:sp>
      <p:pic>
        <p:nvPicPr>
          <p:cNvPr id="164870" name="Picture 6" descr="20"/>
          <p:cNvPicPr>
            <a:picLocks noChangeAspect="1" noChangeArrowheads="1"/>
          </p:cNvPicPr>
          <p:nvPr/>
        </p:nvPicPr>
        <p:blipFill>
          <a:blip r:embed="rId2">
            <a:lum contrast="42000"/>
            <a:extLst>
              <a:ext uri="{28A0092B-C50C-407E-A947-70E740481C1C}">
                <a14:useLocalDpi xmlns:a14="http://schemas.microsoft.com/office/drawing/2010/main" val="0"/>
              </a:ext>
            </a:extLst>
          </a:blip>
          <a:srcRect b="8405"/>
          <a:stretch>
            <a:fillRect/>
          </a:stretch>
        </p:blipFill>
        <p:spPr bwMode="auto">
          <a:xfrm>
            <a:off x="1558925" y="822325"/>
            <a:ext cx="6313488" cy="5813425"/>
          </a:xfrm>
          <a:prstGeom prst="rect">
            <a:avLst/>
          </a:prstGeom>
          <a:noFill/>
          <a:extLst>
            <a:ext uri="{909E8E84-426E-40DD-AFC4-6F175D3DCCD1}">
              <a14:hiddenFill xmlns:a14="http://schemas.microsoft.com/office/drawing/2010/main">
                <a:solidFill>
                  <a:srgbClr val="FFFFFF"/>
                </a:solidFill>
              </a14:hiddenFill>
            </a:ext>
          </a:extLst>
        </p:spPr>
      </p:pic>
      <p:sp>
        <p:nvSpPr>
          <p:cNvPr id="164871" name="Text Box 7"/>
          <p:cNvSpPr txBox="1">
            <a:spLocks noChangeArrowheads="1"/>
          </p:cNvSpPr>
          <p:nvPr/>
        </p:nvSpPr>
        <p:spPr bwMode="auto">
          <a:xfrm>
            <a:off x="0" y="6583363"/>
            <a:ext cx="19161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Freeze and Cherry, 1979.</a:t>
            </a:r>
          </a:p>
        </p:txBody>
      </p:sp>
    </p:spTree>
    <p:extLst>
      <p:ext uri="{BB962C8B-B14F-4D97-AF65-F5344CB8AC3E}">
        <p14:creationId xmlns:p14="http://schemas.microsoft.com/office/powerpoint/2010/main" val="2429103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C0CBAC75-276F-4909-A25D-EB4AEC17715C}" type="slidenum">
              <a:rPr lang="en-US"/>
              <a:pPr/>
              <a:t>6</a:t>
            </a:fld>
            <a:endParaRPr lang="en-US"/>
          </a:p>
        </p:txBody>
      </p:sp>
      <p:sp>
        <p:nvSpPr>
          <p:cNvPr id="163844" name="Text Box 4"/>
          <p:cNvSpPr txBox="1">
            <a:spLocks noChangeArrowheads="1"/>
          </p:cNvSpPr>
          <p:nvPr/>
        </p:nvSpPr>
        <p:spPr bwMode="auto">
          <a:xfrm>
            <a:off x="1189038" y="214313"/>
            <a:ext cx="67706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b="1"/>
              <a:t>Horizontal and Vertical Head Gradients</a:t>
            </a:r>
          </a:p>
        </p:txBody>
      </p:sp>
      <p:pic>
        <p:nvPicPr>
          <p:cNvPr id="163846" name="Picture 6" descr="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873125"/>
            <a:ext cx="8531225" cy="5599113"/>
          </a:xfrm>
          <a:prstGeom prst="rect">
            <a:avLst/>
          </a:prstGeom>
          <a:noFill/>
          <a:extLst>
            <a:ext uri="{909E8E84-426E-40DD-AFC4-6F175D3DCCD1}">
              <a14:hiddenFill xmlns:a14="http://schemas.microsoft.com/office/drawing/2010/main">
                <a:solidFill>
                  <a:srgbClr val="FFFFFF"/>
                </a:solidFill>
              </a14:hiddenFill>
            </a:ext>
          </a:extLst>
        </p:spPr>
      </p:pic>
      <p:sp>
        <p:nvSpPr>
          <p:cNvPr id="163847" name="Text Box 7"/>
          <p:cNvSpPr txBox="1">
            <a:spLocks noChangeArrowheads="1"/>
          </p:cNvSpPr>
          <p:nvPr/>
        </p:nvSpPr>
        <p:spPr bwMode="auto">
          <a:xfrm>
            <a:off x="0" y="6583363"/>
            <a:ext cx="19161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t>Freeze and Cherry, 1979.</a:t>
            </a:r>
          </a:p>
        </p:txBody>
      </p:sp>
    </p:spTree>
    <p:extLst>
      <p:ext uri="{BB962C8B-B14F-4D97-AF65-F5344CB8AC3E}">
        <p14:creationId xmlns:p14="http://schemas.microsoft.com/office/powerpoint/2010/main" val="858575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Heads and gradients</a:t>
            </a:r>
            <a:endParaRPr lang="ar-EG" b="1" dirty="0"/>
          </a:p>
        </p:txBody>
      </p:sp>
      <p:sp>
        <p:nvSpPr>
          <p:cNvPr id="4" name="Rectangle 3"/>
          <p:cNvSpPr/>
          <p:nvPr/>
        </p:nvSpPr>
        <p:spPr>
          <a:xfrm>
            <a:off x="539552" y="4841914"/>
            <a:ext cx="7992888" cy="1733808"/>
          </a:xfrm>
          <a:prstGeom prst="rect">
            <a:avLst/>
          </a:prstGeom>
        </p:spPr>
        <p:txBody>
          <a:bodyPr wrap="square">
            <a:spAutoFit/>
          </a:bodyPr>
          <a:lstStyle/>
          <a:p>
            <a:pPr marL="285750" indent="-285750" algn="just" rtl="0">
              <a:spcAft>
                <a:spcPts val="1000"/>
              </a:spcAft>
              <a:buFont typeface="Arial" pitchFamily="34" charset="0"/>
              <a:buChar char="•"/>
            </a:pPr>
            <a:r>
              <a:rPr lang="en-US" dirty="0" smtClean="0">
                <a:ea typeface="Calibri"/>
                <a:cs typeface="Arial"/>
              </a:rPr>
              <a:t>Subtraction of the </a:t>
            </a:r>
            <a:r>
              <a:rPr lang="en-US" dirty="0">
                <a:ea typeface="Calibri"/>
                <a:cs typeface="Arial"/>
              </a:rPr>
              <a:t>depth to water in a non-flowing well </a:t>
            </a:r>
            <a:r>
              <a:rPr lang="en-US" dirty="0" smtClean="0">
                <a:ea typeface="Calibri"/>
                <a:cs typeface="Arial"/>
              </a:rPr>
              <a:t>from </a:t>
            </a:r>
            <a:r>
              <a:rPr lang="en-US" dirty="0">
                <a:ea typeface="Calibri"/>
                <a:cs typeface="Arial"/>
              </a:rPr>
              <a:t>the altitude of the measuring </a:t>
            </a:r>
            <a:r>
              <a:rPr lang="en-US" dirty="0" smtClean="0">
                <a:ea typeface="Calibri"/>
                <a:cs typeface="Arial"/>
              </a:rPr>
              <a:t>point refers to the </a:t>
            </a:r>
            <a:r>
              <a:rPr lang="en-US" b="1" dirty="0">
                <a:ea typeface="Calibri"/>
                <a:cs typeface="Arial"/>
              </a:rPr>
              <a:t>total</a:t>
            </a:r>
            <a:r>
              <a:rPr lang="en-US" dirty="0">
                <a:ea typeface="Calibri"/>
                <a:cs typeface="Arial"/>
              </a:rPr>
              <a:t> </a:t>
            </a:r>
            <a:r>
              <a:rPr lang="en-US" b="1" dirty="0">
                <a:ea typeface="Calibri"/>
                <a:cs typeface="Arial"/>
              </a:rPr>
              <a:t>head</a:t>
            </a:r>
            <a:r>
              <a:rPr lang="en-US" dirty="0">
                <a:ea typeface="Calibri"/>
                <a:cs typeface="Arial"/>
              </a:rPr>
              <a:t> at the </a:t>
            </a:r>
            <a:r>
              <a:rPr lang="en-US" dirty="0" smtClean="0">
                <a:ea typeface="Calibri"/>
                <a:cs typeface="Arial"/>
              </a:rPr>
              <a:t>well.</a:t>
            </a:r>
            <a:r>
              <a:rPr lang="en-US" dirty="0"/>
              <a:t> </a:t>
            </a:r>
            <a:endParaRPr lang="en-US" dirty="0" smtClean="0"/>
          </a:p>
          <a:p>
            <a:pPr marL="285750" indent="-285750" algn="just" rtl="0">
              <a:spcAft>
                <a:spcPts val="1000"/>
              </a:spcAft>
              <a:buFont typeface="Arial" pitchFamily="34" charset="0"/>
              <a:buChar char="•"/>
            </a:pPr>
            <a:r>
              <a:rPr lang="en-US" dirty="0" smtClean="0"/>
              <a:t>Total </a:t>
            </a:r>
            <a:r>
              <a:rPr lang="en-US" dirty="0"/>
              <a:t>head at an observation well involves two components: elevation head and pressure head. </a:t>
            </a:r>
            <a:endParaRPr lang="en-US" dirty="0" smtClean="0"/>
          </a:p>
          <a:p>
            <a:pPr marL="285750" indent="-285750" algn="just" rtl="0">
              <a:spcAft>
                <a:spcPts val="1000"/>
              </a:spcAft>
              <a:buFont typeface="Arial" pitchFamily="34" charset="0"/>
              <a:buChar char="•"/>
            </a:pPr>
            <a:r>
              <a:rPr lang="en-US" dirty="0" smtClean="0"/>
              <a:t>Ground </a:t>
            </a:r>
            <a:r>
              <a:rPr lang="en-US" dirty="0"/>
              <a:t>water moves in the direction of decreasing total head</a:t>
            </a:r>
            <a:r>
              <a:rPr lang="en-US" dirty="0" smtClean="0"/>
              <a:t>.</a:t>
            </a:r>
            <a:r>
              <a:rPr lang="en-US" dirty="0"/>
              <a:t>	</a:t>
            </a:r>
            <a:endParaRPr lang="en-US" dirty="0" smtClean="0"/>
          </a:p>
        </p:txBody>
      </p:sp>
      <p:pic>
        <p:nvPicPr>
          <p:cNvPr id="7" name="Picture 6"/>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475656" y="1268760"/>
            <a:ext cx="6120680" cy="3319878"/>
          </a:xfrm>
          <a:prstGeom prst="rect">
            <a:avLst/>
          </a:prstGeom>
          <a:noFill/>
          <a:ln>
            <a:noFill/>
          </a:ln>
        </p:spPr>
      </p:pic>
    </p:spTree>
    <p:extLst>
      <p:ext uri="{BB962C8B-B14F-4D97-AF65-F5344CB8AC3E}">
        <p14:creationId xmlns:p14="http://schemas.microsoft.com/office/powerpoint/2010/main" val="744674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Heads and gradients</a:t>
            </a:r>
            <a:endParaRPr lang="ar-EG" b="1" dirty="0"/>
          </a:p>
        </p:txBody>
      </p:sp>
      <p:sp>
        <p:nvSpPr>
          <p:cNvPr id="4" name="Rectangle 3"/>
          <p:cNvSpPr/>
          <p:nvPr/>
        </p:nvSpPr>
        <p:spPr>
          <a:xfrm>
            <a:off x="539552" y="4841914"/>
            <a:ext cx="7992888" cy="1328569"/>
          </a:xfrm>
          <a:prstGeom prst="rect">
            <a:avLst/>
          </a:prstGeom>
        </p:spPr>
        <p:txBody>
          <a:bodyPr wrap="square">
            <a:spAutoFit/>
          </a:bodyPr>
          <a:lstStyle/>
          <a:p>
            <a:pPr marL="285750" indent="-285750" algn="just" rtl="0">
              <a:spcAft>
                <a:spcPts val="1000"/>
              </a:spcAft>
              <a:buFont typeface="Arial" pitchFamily="34" charset="0"/>
              <a:buChar char="•"/>
            </a:pPr>
            <a:r>
              <a:rPr lang="en-US" dirty="0">
                <a:ea typeface="Calibri"/>
                <a:cs typeface="Arial"/>
              </a:rPr>
              <a:t>The rate of groundwater movement depends on the hydraulic </a:t>
            </a:r>
            <a:r>
              <a:rPr lang="en-US" dirty="0" smtClean="0">
                <a:ea typeface="Calibri"/>
                <a:cs typeface="Arial"/>
              </a:rPr>
              <a:t>gradient that </a:t>
            </a:r>
            <a:r>
              <a:rPr lang="en-US" dirty="0">
                <a:ea typeface="Calibri"/>
                <a:cs typeface="Arial"/>
              </a:rPr>
              <a:t>is the change in head per unit of distance in a given direction. </a:t>
            </a:r>
            <a:endParaRPr lang="en-US" dirty="0" smtClean="0">
              <a:ea typeface="Calibri"/>
              <a:cs typeface="Arial"/>
            </a:endParaRPr>
          </a:p>
          <a:p>
            <a:pPr marL="285750" indent="-285750" algn="just" rtl="0">
              <a:spcAft>
                <a:spcPts val="1000"/>
              </a:spcAft>
              <a:buFont typeface="Arial" pitchFamily="34" charset="0"/>
              <a:buChar char="•"/>
            </a:pPr>
            <a:r>
              <a:rPr lang="en-US" dirty="0"/>
              <a:t>the hydraulic gradient is </a:t>
            </a:r>
            <a:r>
              <a:rPr lang="en-US" b="1" dirty="0" err="1"/>
              <a:t>hL</a:t>
            </a:r>
            <a:r>
              <a:rPr lang="en-US" b="1" dirty="0"/>
              <a:t>/L</a:t>
            </a:r>
            <a:r>
              <a:rPr lang="en-US" dirty="0"/>
              <a:t>, where </a:t>
            </a:r>
            <a:r>
              <a:rPr lang="en-US" dirty="0" err="1"/>
              <a:t>hL</a:t>
            </a:r>
            <a:r>
              <a:rPr lang="en-US" dirty="0"/>
              <a:t> is the head loss between wells 1 and 2 and L is the horizontal distance between them</a:t>
            </a:r>
            <a:r>
              <a:rPr lang="en-US" dirty="0" smtClean="0"/>
              <a:t>.</a:t>
            </a:r>
          </a:p>
        </p:txBody>
      </p:sp>
      <p:pic>
        <p:nvPicPr>
          <p:cNvPr id="7" name="Picture 6"/>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1475656" y="1268760"/>
            <a:ext cx="6120680" cy="3319878"/>
          </a:xfrm>
          <a:prstGeom prst="rect">
            <a:avLst/>
          </a:prstGeom>
          <a:noFill/>
          <a:ln>
            <a:noFill/>
          </a:ln>
        </p:spPr>
      </p:pic>
    </p:spTree>
    <p:extLst>
      <p:ext uri="{BB962C8B-B14F-4D97-AF65-F5344CB8AC3E}">
        <p14:creationId xmlns:p14="http://schemas.microsoft.com/office/powerpoint/2010/main" val="1556481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Hydraulic conductivity</a:t>
            </a:r>
            <a:endParaRPr lang="ar-EG" b="1" dirty="0"/>
          </a:p>
        </p:txBody>
      </p:sp>
      <p:sp>
        <p:nvSpPr>
          <p:cNvPr id="4" name="Rectangle 3"/>
          <p:cNvSpPr/>
          <p:nvPr/>
        </p:nvSpPr>
        <p:spPr>
          <a:xfrm>
            <a:off x="321837" y="1062608"/>
            <a:ext cx="3240360" cy="4909036"/>
          </a:xfrm>
          <a:prstGeom prst="rect">
            <a:avLst/>
          </a:prstGeom>
        </p:spPr>
        <p:txBody>
          <a:bodyPr wrap="square">
            <a:spAutoFit/>
          </a:bodyPr>
          <a:lstStyle/>
          <a:p>
            <a:pPr algn="l" rtl="0">
              <a:spcAft>
                <a:spcPts val="1000"/>
              </a:spcAft>
            </a:pPr>
            <a:r>
              <a:rPr lang="en-US" dirty="0" smtClean="0">
                <a:ea typeface="Calibri"/>
                <a:cs typeface="Arial"/>
              </a:rPr>
              <a:t>Q </a:t>
            </a:r>
            <a:r>
              <a:rPr lang="en-US" dirty="0">
                <a:ea typeface="Calibri"/>
                <a:cs typeface="Arial"/>
              </a:rPr>
              <a:t>is the quantity of water per unit of time; </a:t>
            </a:r>
            <a:endParaRPr lang="en-US" dirty="0" smtClean="0">
              <a:ea typeface="Calibri"/>
              <a:cs typeface="Arial"/>
            </a:endParaRPr>
          </a:p>
          <a:p>
            <a:pPr algn="l" rtl="0">
              <a:spcAft>
                <a:spcPts val="1000"/>
              </a:spcAft>
            </a:pPr>
            <a:r>
              <a:rPr lang="en-US" dirty="0" smtClean="0">
                <a:ea typeface="Calibri"/>
                <a:cs typeface="Arial"/>
              </a:rPr>
              <a:t>K </a:t>
            </a:r>
            <a:r>
              <a:rPr lang="en-US" dirty="0">
                <a:ea typeface="Calibri"/>
                <a:cs typeface="Arial"/>
              </a:rPr>
              <a:t>is the hydraulic conductivity and depends on the size and arrangement of the water-transmitting openings (pores and fractures) and on the dynamic characteristics of the fluid (water) such as kinematic viscosity, density, and the strength of the gravitational field; </a:t>
            </a:r>
            <a:endParaRPr lang="en-US" dirty="0" smtClean="0">
              <a:ea typeface="Calibri"/>
              <a:cs typeface="Arial"/>
            </a:endParaRPr>
          </a:p>
          <a:p>
            <a:pPr algn="l" rtl="0">
              <a:spcAft>
                <a:spcPts val="1000"/>
              </a:spcAft>
            </a:pPr>
            <a:r>
              <a:rPr lang="en-US" dirty="0" smtClean="0">
                <a:ea typeface="Calibri"/>
                <a:cs typeface="Arial"/>
              </a:rPr>
              <a:t>A </a:t>
            </a:r>
            <a:r>
              <a:rPr lang="en-US" dirty="0">
                <a:ea typeface="Calibri"/>
                <a:cs typeface="Arial"/>
              </a:rPr>
              <a:t>is the cross-sectional area, at a right angle to the flow direction, through which the flow </a:t>
            </a:r>
            <a:r>
              <a:rPr lang="en-US" dirty="0" smtClean="0">
                <a:ea typeface="Calibri"/>
                <a:cs typeface="Arial"/>
              </a:rPr>
              <a:t>occurs</a:t>
            </a:r>
          </a:p>
          <a:p>
            <a:pPr algn="l" rtl="0">
              <a:spcAft>
                <a:spcPts val="1000"/>
              </a:spcAft>
            </a:pPr>
            <a:r>
              <a:rPr lang="en-US" dirty="0" smtClean="0">
                <a:ea typeface="Calibri"/>
                <a:cs typeface="Arial"/>
              </a:rPr>
              <a:t>dh/dl </a:t>
            </a:r>
            <a:r>
              <a:rPr lang="en-US" dirty="0">
                <a:ea typeface="Calibri"/>
                <a:cs typeface="Arial"/>
              </a:rPr>
              <a:t>is the hydraulic gradient.</a:t>
            </a:r>
            <a:endParaRPr lang="en-US" sz="1600" dirty="0">
              <a:ea typeface="Calibri"/>
              <a:cs typeface="Arial"/>
            </a:endParaRPr>
          </a:p>
        </p:txBody>
      </p:sp>
      <p:pic>
        <p:nvPicPr>
          <p:cNvPr id="5" name="Picture 4"/>
          <p:cNvPicPr/>
          <p:nvPr/>
        </p:nvPicPr>
        <p:blipFill rotWithShape="1">
          <a:blip r:embed="rId2">
            <a:lum bright="-20000" contrast="40000"/>
            <a:extLst>
              <a:ext uri="{28A0092B-C50C-407E-A947-70E740481C1C}">
                <a14:useLocalDpi xmlns:a14="http://schemas.microsoft.com/office/drawing/2010/main" val="0"/>
              </a:ext>
            </a:extLst>
          </a:blip>
          <a:srcRect t="1" r="1083" b="1564"/>
          <a:stretch/>
        </p:blipFill>
        <p:spPr bwMode="auto">
          <a:xfrm>
            <a:off x="3916499" y="1412776"/>
            <a:ext cx="5022118" cy="2736303"/>
          </a:xfrm>
          <a:prstGeom prst="rect">
            <a:avLst/>
          </a:prstGeom>
          <a:noFill/>
          <a:ln>
            <a:noFill/>
          </a:ln>
          <a:extLst>
            <a:ext uri="{53640926-AAD7-44D8-BBD7-CCE9431645EC}">
              <a14:shadowObscured xmlns:a14="http://schemas.microsoft.com/office/drawing/2010/main"/>
            </a:ext>
          </a:extLst>
        </p:spPr>
      </p:pic>
      <p:pic>
        <p:nvPicPr>
          <p:cNvPr id="6" name="Picture 5"/>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4427984" y="4794650"/>
            <a:ext cx="957580" cy="533400"/>
          </a:xfrm>
          <a:prstGeom prst="rect">
            <a:avLst/>
          </a:prstGeom>
          <a:noFill/>
          <a:ln>
            <a:noFill/>
          </a:ln>
        </p:spPr>
      </p:pic>
      <p:pic>
        <p:nvPicPr>
          <p:cNvPr id="8" name="Picture 7"/>
          <p:cNvPicPr/>
          <p:nvPr/>
        </p:nvPicPr>
        <p:blipFill>
          <a:blip r:embed="rId4">
            <a:lum bright="-20000" contrast="40000"/>
            <a:extLst>
              <a:ext uri="{28A0092B-C50C-407E-A947-70E740481C1C}">
                <a14:useLocalDpi xmlns:a14="http://schemas.microsoft.com/office/drawing/2010/main" val="0"/>
              </a:ext>
            </a:extLst>
          </a:blip>
          <a:srcRect/>
          <a:stretch>
            <a:fillRect/>
          </a:stretch>
        </p:blipFill>
        <p:spPr bwMode="auto">
          <a:xfrm>
            <a:off x="6084168" y="4797152"/>
            <a:ext cx="2353310" cy="533400"/>
          </a:xfrm>
          <a:prstGeom prst="rect">
            <a:avLst/>
          </a:prstGeom>
          <a:noFill/>
          <a:ln>
            <a:noFill/>
          </a:ln>
        </p:spPr>
      </p:pic>
      <p:sp>
        <p:nvSpPr>
          <p:cNvPr id="3" name="Rectangle 2"/>
          <p:cNvSpPr/>
          <p:nvPr/>
        </p:nvSpPr>
        <p:spPr>
          <a:xfrm>
            <a:off x="3959335" y="4149079"/>
            <a:ext cx="1894878" cy="507831"/>
          </a:xfrm>
          <a:prstGeom prst="rect">
            <a:avLst/>
          </a:prstGeom>
        </p:spPr>
        <p:txBody>
          <a:bodyPr wrap="none">
            <a:spAutoFit/>
          </a:bodyPr>
          <a:lstStyle/>
          <a:p>
            <a:pPr indent="457200" algn="l" rtl="0">
              <a:lnSpc>
                <a:spcPct val="150000"/>
              </a:lnSpc>
              <a:spcAft>
                <a:spcPts val="1000"/>
              </a:spcAft>
            </a:pPr>
            <a:r>
              <a:rPr lang="en-US" dirty="0">
                <a:ea typeface="Calibri"/>
                <a:cs typeface="Arial"/>
              </a:rPr>
              <a:t>Darcy's law is</a:t>
            </a:r>
          </a:p>
        </p:txBody>
      </p:sp>
    </p:spTree>
    <p:extLst>
      <p:ext uri="{BB962C8B-B14F-4D97-AF65-F5344CB8AC3E}">
        <p14:creationId xmlns:p14="http://schemas.microsoft.com/office/powerpoint/2010/main" val="1861542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413</Words>
  <Application>Microsoft Office PowerPoint</Application>
  <PresentationFormat>On-screen Show (4:3)</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Heads and gradients</vt:lpstr>
      <vt:lpstr>Heads and gradients</vt:lpstr>
      <vt:lpstr>Hydraulic conductivity</vt:lpstr>
      <vt:lpstr>Hydraulic conductivity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elsaad</dc:creator>
  <cp:lastModifiedBy>elsaad</cp:lastModifiedBy>
  <cp:revision>3</cp:revision>
  <dcterms:created xsi:type="dcterms:W3CDTF">2006-08-16T00:00:00Z</dcterms:created>
  <dcterms:modified xsi:type="dcterms:W3CDTF">2020-03-22T14:02:15Z</dcterms:modified>
</cp:coreProperties>
</file>