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app.water.usgs.gov/GIP/gw_gip/how_occurs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app.water.usgs.gov/GIP/gw_gip/recharge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924800" cy="13716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Tahoma" pitchFamily="34" charset="0"/>
              </a:rPr>
              <a:t>Occurrence of Ground Water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3" name="Picture 6" descr="How ground water occurs in ro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7290"/>
            <a:ext cx="4813467" cy="27744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20072" y="4149080"/>
            <a:ext cx="376944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ahoma" pitchFamily="34" charset="0"/>
              </a:rPr>
              <a:t>  Ground water occurs when water recharges the subsurface through cracks and pores in soil and rock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ahoma" pitchFamily="34" charset="0"/>
              </a:rPr>
              <a:t>  Shallow water level is called the water </a:t>
            </a:r>
            <a:r>
              <a:rPr lang="en-US" sz="2400" dirty="0" smtClean="0">
                <a:latin typeface="Tahoma" pitchFamily="34" charset="0"/>
              </a:rPr>
              <a:t>table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 flipV="1">
            <a:off x="2351255" y="4070955"/>
            <a:ext cx="2590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61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220-7B56-4E31-B5BA-291212F17C4E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b="1">
                <a:latin typeface="Tahoma" pitchFamily="34" charset="0"/>
              </a:rPr>
              <a:t>Recharge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latin typeface="Tahoma" pitchFamily="34" charset="0"/>
              </a:rPr>
              <a:t>Natural</a:t>
            </a:r>
          </a:p>
          <a:p>
            <a:r>
              <a:rPr lang="en-US" sz="2400">
                <a:latin typeface="Tahoma" pitchFamily="34" charset="0"/>
              </a:rPr>
              <a:t>Precipitation</a:t>
            </a:r>
          </a:p>
          <a:p>
            <a:r>
              <a:rPr lang="en-US" sz="2400">
                <a:latin typeface="Tahoma" pitchFamily="34" charset="0"/>
              </a:rPr>
              <a:t>Melting snow</a:t>
            </a:r>
          </a:p>
          <a:p>
            <a:r>
              <a:rPr lang="en-US" sz="2400">
                <a:latin typeface="Tahoma" pitchFamily="34" charset="0"/>
              </a:rPr>
              <a:t>Infiltration by streams and lakes</a:t>
            </a:r>
          </a:p>
          <a:p>
            <a:pPr>
              <a:buFontTx/>
              <a:buNone/>
            </a:pPr>
            <a:endParaRPr lang="en-US" sz="2400">
              <a:latin typeface="Tahoma" pitchFamily="34" charset="0"/>
            </a:endParaRPr>
          </a:p>
          <a:p>
            <a:pPr>
              <a:buFontTx/>
              <a:buNone/>
            </a:pPr>
            <a:endParaRPr lang="en-US" sz="2400">
              <a:latin typeface="Tahoma" pitchFamily="34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latin typeface="Tahoma" pitchFamily="34" charset="0"/>
              </a:rPr>
              <a:t>Artificial</a:t>
            </a:r>
          </a:p>
          <a:p>
            <a:r>
              <a:rPr lang="en-US" sz="2400">
                <a:latin typeface="Tahoma" pitchFamily="34" charset="0"/>
              </a:rPr>
              <a:t>Recharge wells</a:t>
            </a:r>
          </a:p>
          <a:p>
            <a:r>
              <a:rPr lang="en-US" sz="2400">
                <a:latin typeface="Tahoma" pitchFamily="34" charset="0"/>
              </a:rPr>
              <a:t>Water spread over land in pits, furrows, ditches</a:t>
            </a:r>
          </a:p>
          <a:p>
            <a:r>
              <a:rPr lang="en-US" sz="2400">
                <a:latin typeface="Tahoma" pitchFamily="34" charset="0"/>
              </a:rPr>
              <a:t>Small dams in stream channels to detain and deflect water</a:t>
            </a:r>
          </a:p>
          <a:p>
            <a:endParaRPr lang="en-US" sz="2400">
              <a:latin typeface="Tahoma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828800" y="19812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715000" y="19812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EG"/>
          </a:p>
        </p:txBody>
      </p:sp>
      <p:pic>
        <p:nvPicPr>
          <p:cNvPr id="47112" name="Picture 8" descr="Natural and artificial recharge of an aquif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4267200" cy="2079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76200">
            <a:solidFill>
              <a:srgbClr val="80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894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Groundwater recharge and discharge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8210603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Water enters groundwater systems in recharge areas </a:t>
            </a:r>
            <a:r>
              <a:rPr lang="en-US" sz="2400" dirty="0" smtClean="0"/>
              <a:t>by </a:t>
            </a:r>
            <a:r>
              <a:rPr lang="en-US" sz="2400" dirty="0"/>
              <a:t>hydraulic gradients and hydraulic conductivities, to discharge areas. </a:t>
            </a:r>
            <a:endParaRPr lang="en-US" sz="2400" dirty="0" smtClean="0"/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rate of movement of ground water from recharge areas to discharge areas depends on the hydraulic conductivities of the </a:t>
            </a:r>
            <a:r>
              <a:rPr lang="en-US" sz="2400" dirty="0" smtClean="0">
                <a:ea typeface="Calibri"/>
                <a:cs typeface="Arial"/>
              </a:rPr>
              <a:t>aquifers and </a:t>
            </a:r>
            <a:r>
              <a:rPr lang="en-US" sz="2400" dirty="0">
                <a:ea typeface="Calibri"/>
                <a:cs typeface="Arial"/>
              </a:rPr>
              <a:t>on the hydraulic gradients. 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9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Groundwater recharge and discharge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8210603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/>
                <a:cs typeface="Arial"/>
              </a:rPr>
              <a:t>Natural </a:t>
            </a:r>
            <a:r>
              <a:rPr lang="en-US" sz="2400" b="1" dirty="0">
                <a:ea typeface="Calibri"/>
                <a:cs typeface="Arial"/>
              </a:rPr>
              <a:t>discharge </a:t>
            </a:r>
            <a:r>
              <a:rPr lang="en-US" sz="2400" dirty="0" smtClean="0">
                <a:ea typeface="Calibri"/>
                <a:cs typeface="Arial"/>
              </a:rPr>
              <a:t>includes: 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flow of springs and the seepage of water into stream channels or </a:t>
            </a:r>
            <a:r>
              <a:rPr lang="en-US" sz="2400" dirty="0" smtClean="0">
                <a:ea typeface="Calibri"/>
                <a:cs typeface="Arial"/>
              </a:rPr>
              <a:t>wetlands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evaporation </a:t>
            </a:r>
            <a:r>
              <a:rPr lang="en-US" sz="2400" dirty="0">
                <a:ea typeface="Calibri"/>
                <a:cs typeface="Arial"/>
              </a:rPr>
              <a:t>from the upper part of the capillary fringe and the low-lying </a:t>
            </a:r>
            <a:r>
              <a:rPr lang="en-US" sz="2400" dirty="0" smtClean="0">
                <a:ea typeface="Calibri"/>
                <a:cs typeface="Arial"/>
              </a:rPr>
              <a:t>areas.</a:t>
            </a:r>
            <a:endParaRPr lang="en-US" sz="20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/>
                <a:cs typeface="Arial"/>
              </a:rPr>
              <a:t>Discharge</a:t>
            </a:r>
            <a:r>
              <a:rPr lang="en-US" sz="2400" dirty="0" smtClean="0">
                <a:ea typeface="Calibri"/>
                <a:cs typeface="Arial"/>
              </a:rPr>
              <a:t> is </a:t>
            </a:r>
            <a:r>
              <a:rPr lang="en-US" sz="2400" dirty="0">
                <a:ea typeface="Calibri"/>
                <a:cs typeface="Arial"/>
              </a:rPr>
              <a:t>a continuous process as long as groundwater heads are above the level at which discharge occurs.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Between </a:t>
            </a:r>
            <a:r>
              <a:rPr lang="en-US" sz="2400" dirty="0">
                <a:ea typeface="Calibri"/>
                <a:cs typeface="Arial"/>
              </a:rPr>
              <a:t>periods of recharge, groundwater heads decline, and the rate of discharge also declines.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6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Groundwater movement and topography </a:t>
            </a:r>
            <a:endParaRPr lang="ar-EG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21837" y="1803588"/>
            <a:ext cx="44661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Groundwater moved by effect of gravity. 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The groundwater </a:t>
            </a:r>
            <a:r>
              <a:rPr lang="en-US" sz="2000" dirty="0"/>
              <a:t>in the </a:t>
            </a:r>
            <a:r>
              <a:rPr lang="en-US" sz="2000" dirty="0" smtClean="0"/>
              <a:t>saturated </a:t>
            </a:r>
            <a:r>
              <a:rPr lang="en-US" sz="2000" dirty="0"/>
              <a:t>zone moves from </a:t>
            </a:r>
            <a:r>
              <a:rPr lang="en-US" sz="2000" dirty="0" err="1"/>
              <a:t>interstream</a:t>
            </a:r>
            <a:r>
              <a:rPr lang="en-US" sz="2000" dirty="0"/>
              <a:t> areas toward streams or the coast. </a:t>
            </a:r>
            <a:endParaRPr lang="en-US" sz="2000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water table usually is a subdued replica of the land surface. </a:t>
            </a:r>
            <a:endParaRPr lang="en-US" sz="2000" dirty="0" smtClean="0"/>
          </a:p>
          <a:p>
            <a:pPr marL="342900" indent="-342900" algn="l" rtl="0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Septic tanks, </a:t>
            </a:r>
            <a:r>
              <a:rPr lang="en-US" sz="2000" dirty="0"/>
              <a:t>waste ponds, and other waste-disposal sites should not be located </a:t>
            </a:r>
            <a:r>
              <a:rPr lang="en-US" sz="2000" b="1" dirty="0" smtClean="0"/>
              <a:t>downhill</a:t>
            </a:r>
            <a:r>
              <a:rPr lang="en-US" sz="2000" dirty="0" smtClean="0"/>
              <a:t> from </a:t>
            </a:r>
            <a:r>
              <a:rPr lang="en-US" sz="2000" dirty="0"/>
              <a:t>supply wells.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68444" r="3878" b="11450"/>
          <a:stretch/>
        </p:blipFill>
        <p:spPr bwMode="auto">
          <a:xfrm>
            <a:off x="4788024" y="1700807"/>
            <a:ext cx="4233636" cy="1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33947"/>
            <a:ext cx="4164878" cy="277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Groundwater flow net 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8210603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The equipotential </a:t>
            </a:r>
            <a:r>
              <a:rPr lang="en-US" sz="2400" dirty="0">
                <a:ea typeface="Calibri"/>
                <a:cs typeface="Arial"/>
              </a:rPr>
              <a:t>lines, connects points of equal head and </a:t>
            </a:r>
            <a:r>
              <a:rPr lang="en-US" sz="2400" dirty="0" smtClean="0">
                <a:ea typeface="Calibri"/>
                <a:cs typeface="Arial"/>
              </a:rPr>
              <a:t>represents </a:t>
            </a:r>
            <a:r>
              <a:rPr lang="en-US" sz="2400" dirty="0">
                <a:ea typeface="Calibri"/>
                <a:cs typeface="Arial"/>
              </a:rPr>
              <a:t>the height of the water table, or the potentiometric surface of a confined aquifer, above a datum plane.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7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Groundwater flow net 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4682211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/>
                <a:cs typeface="Arial"/>
              </a:rPr>
              <a:t>Flow net. 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Flow </a:t>
            </a:r>
            <a:r>
              <a:rPr lang="en-US" sz="2400" dirty="0">
                <a:ea typeface="Calibri"/>
                <a:cs typeface="Arial"/>
              </a:rPr>
              <a:t>lines originate in the area of </a:t>
            </a:r>
            <a:r>
              <a:rPr lang="en-US" sz="2400" b="1" dirty="0">
                <a:ea typeface="Calibri"/>
                <a:cs typeface="Arial"/>
              </a:rPr>
              <a:t>higher heads </a:t>
            </a:r>
            <a:r>
              <a:rPr lang="en-US" sz="2400" dirty="0">
                <a:ea typeface="Calibri"/>
                <a:cs typeface="Arial"/>
              </a:rPr>
              <a:t>that indicates the presence of recharge to the aquifer in this area</a:t>
            </a:r>
            <a:r>
              <a:rPr lang="en-US" sz="2400" dirty="0" smtClean="0">
                <a:ea typeface="Calibri"/>
                <a:cs typeface="Arial"/>
              </a:rPr>
              <a:t>.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stream </a:t>
            </a:r>
            <a:r>
              <a:rPr lang="en-US" sz="2400" b="1" dirty="0">
                <a:ea typeface="Calibri"/>
                <a:cs typeface="Arial"/>
              </a:rPr>
              <a:t>gains</a:t>
            </a:r>
            <a:r>
              <a:rPr lang="en-US" sz="2400" dirty="0">
                <a:ea typeface="Calibri"/>
                <a:cs typeface="Arial"/>
              </a:rPr>
              <a:t> water from the aquifer due to decreasing head into the stream. The stream is known as </a:t>
            </a:r>
            <a:r>
              <a:rPr lang="en-US" sz="2400" b="1" dirty="0">
                <a:ea typeface="Calibri"/>
                <a:cs typeface="Arial"/>
              </a:rPr>
              <a:t>effluent</a:t>
            </a:r>
            <a:r>
              <a:rPr lang="en-US" sz="2400" dirty="0">
                <a:ea typeface="Calibri"/>
                <a:cs typeface="Arial"/>
              </a:rPr>
              <a:t> stream.  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096343" cy="497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6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Groundwater flow net </a:t>
            </a:r>
            <a:endParaRPr lang="ar-EG" b="1" dirty="0"/>
          </a:p>
        </p:txBody>
      </p:sp>
      <p:sp>
        <p:nvSpPr>
          <p:cNvPr id="4" name="Rectangle 3"/>
          <p:cNvSpPr/>
          <p:nvPr/>
        </p:nvSpPr>
        <p:spPr>
          <a:xfrm>
            <a:off x="321836" y="1484784"/>
            <a:ext cx="4682211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Calibri"/>
                <a:cs typeface="Arial"/>
              </a:rPr>
              <a:t>Flow net. </a:t>
            </a: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stream </a:t>
            </a:r>
            <a:r>
              <a:rPr lang="en-US" sz="2400" dirty="0" smtClean="0">
                <a:ea typeface="Calibri"/>
                <a:cs typeface="Arial"/>
              </a:rPr>
              <a:t>gains </a:t>
            </a:r>
            <a:r>
              <a:rPr lang="en-US" sz="2400" dirty="0">
                <a:ea typeface="Calibri"/>
                <a:cs typeface="Arial"/>
              </a:rPr>
              <a:t>water in its headwaters and loses water as it flows downstream. </a:t>
            </a:r>
            <a:endParaRPr lang="en-US" sz="2400" dirty="0" smtClean="0">
              <a:ea typeface="Calibri"/>
              <a:cs typeface="Arial"/>
            </a:endParaRPr>
          </a:p>
          <a:p>
            <a:pPr marL="285750" indent="-285750" algn="just" rtl="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Calibri"/>
                <a:cs typeface="Arial"/>
              </a:rPr>
              <a:t>In </a:t>
            </a:r>
            <a:r>
              <a:rPr lang="en-US" sz="2400" dirty="0">
                <a:ea typeface="Calibri"/>
                <a:cs typeface="Arial"/>
              </a:rPr>
              <a:t>the gaining reaches, the equipotential lines form a V pointing upstream; in the losing reach, they form a V pointing downstream, and the stream is called </a:t>
            </a:r>
            <a:r>
              <a:rPr lang="en-US" sz="2400" b="1" dirty="0">
                <a:ea typeface="Calibri"/>
                <a:cs typeface="Arial"/>
              </a:rPr>
              <a:t>effluent</a:t>
            </a:r>
            <a:r>
              <a:rPr lang="en-US" sz="2400" dirty="0">
                <a:ea typeface="Calibri"/>
                <a:cs typeface="Arial"/>
              </a:rPr>
              <a:t> and </a:t>
            </a:r>
            <a:r>
              <a:rPr lang="en-US" sz="2400" b="1" dirty="0">
                <a:ea typeface="Calibri"/>
                <a:cs typeface="Arial"/>
              </a:rPr>
              <a:t>influent</a:t>
            </a:r>
            <a:r>
              <a:rPr lang="en-US" sz="2400" dirty="0">
                <a:ea typeface="Calibri"/>
                <a:cs typeface="Arial"/>
              </a:rPr>
              <a:t> at upstream and downstream respectively.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4936"/>
            <a:ext cx="2628926" cy="456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Recharge</vt:lpstr>
      <vt:lpstr>Groundwater recharge and discharge</vt:lpstr>
      <vt:lpstr>Groundwater recharge and discharge</vt:lpstr>
      <vt:lpstr>Groundwater movement and topography </vt:lpstr>
      <vt:lpstr>Groundwater flow net </vt:lpstr>
      <vt:lpstr>Groundwater flow net </vt:lpstr>
      <vt:lpstr>Groundwater flow net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elsaad</dc:creator>
  <cp:lastModifiedBy>elsaad</cp:lastModifiedBy>
  <cp:revision>1</cp:revision>
  <dcterms:created xsi:type="dcterms:W3CDTF">2006-08-16T00:00:00Z</dcterms:created>
  <dcterms:modified xsi:type="dcterms:W3CDTF">2020-03-22T14:00:35Z</dcterms:modified>
</cp:coreProperties>
</file>