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Springs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321836" y="1484784"/>
            <a:ext cx="4682211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>
                <a:ea typeface="Calibri"/>
                <a:cs typeface="Arial"/>
              </a:rPr>
              <a:t>A spring occurs where the water table intersects the surface and water flows or seeps onto the land. </a:t>
            </a:r>
            <a:endParaRPr lang="en-US" sz="2400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Hillside </a:t>
            </a:r>
            <a:r>
              <a:rPr lang="en-US" sz="2400" dirty="0">
                <a:ea typeface="Calibri"/>
                <a:cs typeface="Arial"/>
              </a:rPr>
              <a:t>springs often flow from a perched water table.</a:t>
            </a:r>
            <a:endParaRPr lang="en-US" sz="2000" dirty="0">
              <a:ea typeface="Calibri"/>
              <a:cs typeface="Arial"/>
            </a:endParaRPr>
          </a:p>
        </p:txBody>
      </p:sp>
      <p:pic>
        <p:nvPicPr>
          <p:cNvPr id="5" name="Picture 4" descr="1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9418"/>
            <a:ext cx="2981325" cy="64008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/>
          <p:nvPr/>
        </p:nvPicPr>
        <p:blipFill rotWithShape="1"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2" b="53114"/>
          <a:stretch/>
        </p:blipFill>
        <p:spPr bwMode="auto">
          <a:xfrm>
            <a:off x="1286578" y="4437112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8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Hot springs and geysers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503820"/>
            <a:ext cx="792088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In hot springs the ground </a:t>
            </a:r>
            <a:r>
              <a:rPr lang="en-US" sz="2400" dirty="0">
                <a:ea typeface="Calibri"/>
                <a:cs typeface="Arial"/>
              </a:rPr>
              <a:t>water </a:t>
            </a:r>
            <a:r>
              <a:rPr lang="en-US" sz="2400" dirty="0" smtClean="0">
                <a:ea typeface="Calibri"/>
                <a:cs typeface="Arial"/>
              </a:rPr>
              <a:t>is heated through:</a:t>
            </a:r>
            <a:endParaRPr lang="en-US" sz="2400" dirty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>
                <a:ea typeface="Calibri"/>
                <a:cs typeface="Arial"/>
              </a:rPr>
              <a:t>1. The geothermal gradient of the Earth increases by about 30⁰C per kilometer in the upper portion of the crust. </a:t>
            </a:r>
            <a:endParaRPr lang="en-US" sz="2400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2</a:t>
            </a:r>
            <a:r>
              <a:rPr lang="en-US" sz="2400" dirty="0">
                <a:ea typeface="Calibri"/>
                <a:cs typeface="Arial"/>
              </a:rPr>
              <a:t>. In regions of recent volcanism, magma or hot igneous rock </a:t>
            </a:r>
            <a:r>
              <a:rPr lang="en-US" sz="2400" dirty="0" smtClean="0">
                <a:ea typeface="Calibri"/>
                <a:cs typeface="Arial"/>
              </a:rPr>
              <a:t>can </a:t>
            </a:r>
            <a:r>
              <a:rPr lang="en-US" sz="2400" dirty="0">
                <a:ea typeface="Calibri"/>
                <a:cs typeface="Arial"/>
              </a:rPr>
              <a:t>heat ground water at </a:t>
            </a:r>
            <a:r>
              <a:rPr lang="en-US" sz="2400" dirty="0" smtClean="0">
                <a:ea typeface="Calibri"/>
                <a:cs typeface="Arial"/>
              </a:rPr>
              <a:t>shallow depths (hot </a:t>
            </a:r>
            <a:r>
              <a:rPr lang="en-US" sz="2400" dirty="0">
                <a:ea typeface="Calibri"/>
                <a:cs typeface="Arial"/>
              </a:rPr>
              <a:t>springs of </a:t>
            </a:r>
            <a:r>
              <a:rPr lang="en-US" sz="2400" dirty="0" err="1">
                <a:ea typeface="Calibri"/>
                <a:cs typeface="Arial"/>
              </a:rPr>
              <a:t>Hammam</a:t>
            </a:r>
            <a:r>
              <a:rPr lang="en-US" sz="2400" dirty="0">
                <a:ea typeface="Calibri"/>
                <a:cs typeface="Arial"/>
              </a:rPr>
              <a:t> </a:t>
            </a:r>
            <a:r>
              <a:rPr lang="en-US" sz="2400" dirty="0" err="1" smtClean="0">
                <a:ea typeface="Calibri"/>
                <a:cs typeface="Arial"/>
              </a:rPr>
              <a:t>Faraon</a:t>
            </a:r>
            <a:r>
              <a:rPr lang="en-US" sz="2400" dirty="0" smtClean="0">
                <a:ea typeface="Calibri"/>
                <a:cs typeface="Arial"/>
              </a:rPr>
              <a:t>).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5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Hot springs and geysers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50382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3</a:t>
            </a:r>
            <a:r>
              <a:rPr lang="en-US" sz="2400" dirty="0">
                <a:ea typeface="Calibri"/>
                <a:cs typeface="Arial"/>
              </a:rPr>
              <a:t>. </a:t>
            </a:r>
            <a:r>
              <a:rPr lang="en-US" sz="2400" dirty="0" smtClean="0">
                <a:ea typeface="Calibri"/>
                <a:cs typeface="Arial"/>
              </a:rPr>
              <a:t>Hot </a:t>
            </a:r>
            <a:r>
              <a:rPr lang="en-US" sz="2400" dirty="0">
                <a:ea typeface="Calibri"/>
                <a:cs typeface="Arial"/>
              </a:rPr>
              <a:t>springs </a:t>
            </a:r>
            <a:r>
              <a:rPr lang="en-US" sz="2400" dirty="0" smtClean="0">
                <a:ea typeface="Calibri"/>
                <a:cs typeface="Arial"/>
              </a:rPr>
              <a:t>are of rotten eggs odor  </a:t>
            </a:r>
            <a:r>
              <a:rPr lang="en-US" sz="2400" dirty="0">
                <a:ea typeface="Calibri"/>
                <a:cs typeface="Arial"/>
              </a:rPr>
              <a:t>from </a:t>
            </a:r>
            <a:r>
              <a:rPr lang="en-US" sz="2400" dirty="0" smtClean="0">
                <a:ea typeface="Calibri"/>
                <a:cs typeface="Arial"/>
              </a:rPr>
              <a:t>(H</a:t>
            </a:r>
            <a:r>
              <a:rPr lang="en-US" dirty="0" smtClean="0">
                <a:ea typeface="Calibri"/>
                <a:cs typeface="Arial"/>
              </a:rPr>
              <a:t>2</a:t>
            </a:r>
            <a:r>
              <a:rPr lang="en-US" sz="2400" dirty="0" smtClean="0">
                <a:ea typeface="Calibri"/>
                <a:cs typeface="Arial"/>
              </a:rPr>
              <a:t>S). </a:t>
            </a:r>
            <a:r>
              <a:rPr lang="en-US" sz="2400" dirty="0">
                <a:ea typeface="Calibri"/>
                <a:cs typeface="Arial"/>
              </a:rPr>
              <a:t>The water in these springs is heated by chemical reactions. </a:t>
            </a:r>
            <a:r>
              <a:rPr lang="en-US" sz="2400" dirty="0" smtClean="0">
                <a:ea typeface="Calibri"/>
                <a:cs typeface="Arial"/>
              </a:rPr>
              <a:t>Pyrite </a:t>
            </a:r>
            <a:r>
              <a:rPr lang="en-US" sz="2400" dirty="0">
                <a:ea typeface="Calibri"/>
                <a:cs typeface="Arial"/>
              </a:rPr>
              <a:t>(FeS</a:t>
            </a:r>
            <a:r>
              <a:rPr lang="en-US" sz="2000" dirty="0">
                <a:ea typeface="Calibri"/>
                <a:cs typeface="Arial"/>
              </a:rPr>
              <a:t>2</a:t>
            </a:r>
            <a:r>
              <a:rPr lang="en-US" sz="2400" dirty="0">
                <a:ea typeface="Calibri"/>
                <a:cs typeface="Arial"/>
              </a:rPr>
              <a:t>), react chemically with water to produce hydrogen sulfide and heat. </a:t>
            </a:r>
          </a:p>
        </p:txBody>
      </p:sp>
    </p:spTree>
    <p:extLst>
      <p:ext uri="{BB962C8B-B14F-4D97-AF65-F5344CB8AC3E}">
        <p14:creationId xmlns:p14="http://schemas.microsoft.com/office/powerpoint/2010/main" val="37921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Hot springs and geysers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503820"/>
            <a:ext cx="3672408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ea typeface="Calibri"/>
                <a:cs typeface="Arial"/>
              </a:rPr>
              <a:t>Geysers form </a:t>
            </a:r>
            <a:r>
              <a:rPr lang="en-US" dirty="0">
                <a:ea typeface="Calibri"/>
                <a:cs typeface="Arial"/>
              </a:rPr>
              <a:t>over open cracks </a:t>
            </a:r>
            <a:r>
              <a:rPr lang="en-US" dirty="0" smtClean="0">
                <a:ea typeface="Calibri"/>
                <a:cs typeface="Arial"/>
              </a:rPr>
              <a:t>in </a:t>
            </a:r>
            <a:r>
              <a:rPr lang="en-US" dirty="0">
                <a:ea typeface="Calibri"/>
                <a:cs typeface="Arial"/>
              </a:rPr>
              <a:t>hot underground rock. </a:t>
            </a:r>
            <a:endParaRPr lang="en-US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ea typeface="Calibri"/>
                <a:cs typeface="Arial"/>
              </a:rPr>
              <a:t>Before </a:t>
            </a:r>
            <a:r>
              <a:rPr lang="en-US" dirty="0">
                <a:ea typeface="Calibri"/>
                <a:cs typeface="Arial"/>
              </a:rPr>
              <a:t>a geyser erupts, ground water seeps into the cracks and is heated by the rock. </a:t>
            </a:r>
            <a:endParaRPr lang="en-US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ea typeface="Calibri"/>
                <a:cs typeface="Arial"/>
              </a:rPr>
              <a:t>Gradually</a:t>
            </a:r>
            <a:r>
              <a:rPr lang="en-US" dirty="0">
                <a:ea typeface="Calibri"/>
                <a:cs typeface="Arial"/>
              </a:rPr>
              <a:t>, steam bubbles form and start to </a:t>
            </a:r>
            <a:r>
              <a:rPr lang="en-US" dirty="0" smtClean="0">
                <a:ea typeface="Calibri"/>
                <a:cs typeface="Arial"/>
              </a:rPr>
              <a:t>rise.</a:t>
            </a: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ea typeface="Calibri"/>
                <a:cs typeface="Arial"/>
              </a:rPr>
              <a:t>If </a:t>
            </a:r>
            <a:r>
              <a:rPr lang="en-US" dirty="0">
                <a:ea typeface="Calibri"/>
                <a:cs typeface="Arial"/>
              </a:rPr>
              <a:t>part of the channel is constricted, </a:t>
            </a:r>
            <a:r>
              <a:rPr lang="en-US" dirty="0" smtClean="0">
                <a:ea typeface="Calibri"/>
                <a:cs typeface="Arial"/>
              </a:rPr>
              <a:t>it </a:t>
            </a:r>
            <a:r>
              <a:rPr lang="en-US" dirty="0">
                <a:ea typeface="Calibri"/>
                <a:cs typeface="Arial"/>
              </a:rPr>
              <a:t>allows the steam pressure </a:t>
            </a:r>
            <a:r>
              <a:rPr lang="en-US" dirty="0" smtClean="0">
                <a:ea typeface="Calibri"/>
                <a:cs typeface="Arial"/>
              </a:rPr>
              <a:t>to </a:t>
            </a:r>
            <a:r>
              <a:rPr lang="en-US" dirty="0">
                <a:ea typeface="Calibri"/>
                <a:cs typeface="Arial"/>
              </a:rPr>
              <a:t>increase. </a:t>
            </a:r>
            <a:endParaRPr lang="en-US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ea typeface="Calibri"/>
                <a:cs typeface="Arial"/>
              </a:rPr>
              <a:t>The </a:t>
            </a:r>
            <a:r>
              <a:rPr lang="en-US" dirty="0">
                <a:ea typeface="Calibri"/>
                <a:cs typeface="Arial"/>
              </a:rPr>
              <a:t>rising pressure forces some of the bubbles upward past the </a:t>
            </a:r>
            <a:r>
              <a:rPr lang="en-US" dirty="0" smtClean="0">
                <a:ea typeface="Calibri"/>
                <a:cs typeface="Arial"/>
              </a:rPr>
              <a:t>constriction.</a:t>
            </a:r>
            <a:endParaRPr lang="en-US" dirty="0">
              <a:ea typeface="Calibri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9294"/>
            <a:ext cx="4543425" cy="343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Geothermal energy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503820"/>
            <a:ext cx="5328592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ea typeface="Calibri"/>
                <a:cs typeface="Arial"/>
              </a:rPr>
              <a:t>Hot </a:t>
            </a:r>
            <a:r>
              <a:rPr lang="en-US" dirty="0">
                <a:ea typeface="Calibri"/>
                <a:cs typeface="Arial"/>
              </a:rPr>
              <a:t>ground water can </a:t>
            </a:r>
            <a:r>
              <a:rPr lang="en-US" dirty="0" smtClean="0">
                <a:ea typeface="Calibri"/>
                <a:cs typeface="Arial"/>
              </a:rPr>
              <a:t>drive turbines.</a:t>
            </a: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ea typeface="Calibri"/>
                <a:cs typeface="Arial"/>
              </a:rPr>
              <a:t>Energy </a:t>
            </a:r>
            <a:r>
              <a:rPr lang="en-US" dirty="0">
                <a:ea typeface="Calibri"/>
                <a:cs typeface="Arial"/>
              </a:rPr>
              <a:t>extracted from the Earth’s heat is called geothermal energy. </a:t>
            </a:r>
            <a:endParaRPr lang="en-US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ea typeface="Calibri"/>
                <a:cs typeface="Arial"/>
              </a:rPr>
              <a:t>Technology </a:t>
            </a:r>
            <a:r>
              <a:rPr lang="en-US" dirty="0">
                <a:ea typeface="Calibri"/>
                <a:cs typeface="Arial"/>
              </a:rPr>
              <a:t>is being developed to harness energy from dry sites. For example, imported water can be circulated through wells drilled in dry, hot rock and then extracted and reused.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177415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6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Karst topography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503820"/>
            <a:ext cx="828092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Karst </a:t>
            </a:r>
            <a:r>
              <a:rPr lang="en-US" sz="2400" dirty="0">
                <a:ea typeface="Calibri"/>
                <a:cs typeface="Arial"/>
              </a:rPr>
              <a:t>topography forms in </a:t>
            </a:r>
            <a:r>
              <a:rPr lang="en-US" sz="2400" dirty="0" smtClean="0">
                <a:ea typeface="Calibri"/>
                <a:cs typeface="Arial"/>
              </a:rPr>
              <a:t>limestone </a:t>
            </a:r>
            <a:r>
              <a:rPr lang="en-US" sz="2400" dirty="0">
                <a:ea typeface="Calibri"/>
                <a:cs typeface="Arial"/>
              </a:rPr>
              <a:t>and other readily soluble rocks. </a:t>
            </a:r>
            <a:endParaRPr lang="en-US" sz="2400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Caverns and sinkholes are common features of karst topography.</a:t>
            </a: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Surface </a:t>
            </a:r>
            <a:r>
              <a:rPr lang="en-US" sz="2400" dirty="0">
                <a:ea typeface="Calibri"/>
                <a:cs typeface="Arial"/>
              </a:rPr>
              <a:t>streams often pour into sinkholes and disappear into caverns.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4464496" cy="2544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3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Caverns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503820"/>
            <a:ext cx="8209756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Slightly </a:t>
            </a:r>
            <a:r>
              <a:rPr lang="en-US" sz="2400" dirty="0">
                <a:ea typeface="Calibri"/>
                <a:cs typeface="Arial"/>
              </a:rPr>
              <a:t>acidic water seeps through a crack in limestone, dissolving the rock and enlarging the crack. </a:t>
            </a:r>
            <a:endParaRPr lang="en-US" sz="2400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All </a:t>
            </a:r>
            <a:r>
              <a:rPr lang="en-US" sz="2400" dirty="0">
                <a:ea typeface="Calibri"/>
                <a:cs typeface="Arial"/>
              </a:rPr>
              <a:t>mineral deposits formed by water in caves hanging from the ceilings called a stalactite; others rise from the floors called a stalagmite.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5905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4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Sinkholes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503820"/>
            <a:ext cx="8208912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If </a:t>
            </a:r>
            <a:r>
              <a:rPr lang="en-US" sz="2400" dirty="0">
                <a:ea typeface="Calibri"/>
                <a:cs typeface="Arial"/>
              </a:rPr>
              <a:t>the roof of a cavern collapses, a sinkhole forms on the Earth’s surface. </a:t>
            </a:r>
            <a:endParaRPr lang="en-US" sz="2400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A </a:t>
            </a:r>
            <a:r>
              <a:rPr lang="en-US" sz="2400" dirty="0">
                <a:ea typeface="Calibri"/>
                <a:cs typeface="Arial"/>
              </a:rPr>
              <a:t>sinkhole can also form as limestone dissolves from the surface downward. </a:t>
            </a:r>
            <a:endParaRPr lang="en-US" sz="2400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When </a:t>
            </a:r>
            <a:r>
              <a:rPr lang="en-US" sz="2400" dirty="0">
                <a:ea typeface="Calibri"/>
                <a:cs typeface="Arial"/>
              </a:rPr>
              <a:t>the water table dropped by excessive pumping, it removes support for the ceiling of the cavern. Then it causes ground collapse.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41150"/>
            <a:ext cx="3672408" cy="2040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4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Springs</vt:lpstr>
      <vt:lpstr>Hot springs and geysers</vt:lpstr>
      <vt:lpstr>Hot springs and geysers</vt:lpstr>
      <vt:lpstr>Hot springs and geysers</vt:lpstr>
      <vt:lpstr>Geothermal energy</vt:lpstr>
      <vt:lpstr>Karst topography</vt:lpstr>
      <vt:lpstr>Caverns</vt:lpstr>
      <vt:lpstr>Sinkholes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Springs</dc:title>
  <dc:creator>elsaad</dc:creator>
  <cp:lastModifiedBy>elsaad</cp:lastModifiedBy>
  <cp:revision>1</cp:revision>
  <dcterms:created xsi:type="dcterms:W3CDTF">2006-08-16T00:00:00Z</dcterms:created>
  <dcterms:modified xsi:type="dcterms:W3CDTF">2020-03-22T14:02:29Z</dcterms:modified>
</cp:coreProperties>
</file>