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1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C843C7B-D115-4C66-9E3C-95B2608745F1}" type="datetimeFigureOut">
              <a:rPr lang="ar-EG" smtClean="0"/>
              <a:t>21/07/1441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40A6BD1-A976-4E58-9B17-B3A0F9FCBF12}" type="slidenum">
              <a:rPr lang="ar-EG" smtClean="0"/>
              <a:t>‹#›</a:t>
            </a:fld>
            <a:endParaRPr lang="ar-EG"/>
          </a:p>
        </p:txBody>
      </p:sp>
    </p:spTree>
    <p:extLst>
      <p:ext uri="{BB962C8B-B14F-4D97-AF65-F5344CB8AC3E}">
        <p14:creationId xmlns:p14="http://schemas.microsoft.com/office/powerpoint/2010/main" val="185370259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ar-S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ar-S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solidFill>
            <a:srgbClr val="FFFFFF"/>
          </a:solidFill>
          <a:ln/>
        </p:spPr>
      </p:sp>
      <p:sp>
        <p:nvSpPr>
          <p:cNvPr id="696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ar-S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457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Date Placeholder 3"/>
          <p:cNvSpPr>
            <a:spLocks noGrp="1"/>
          </p:cNvSpPr>
          <p:nvPr>
            <p:ph type="dt" sz="half" idx="10"/>
          </p:nvPr>
        </p:nvSpPr>
        <p:spPr/>
        <p:txBody>
          <a:bodyPr/>
          <a:lstStyle>
            <a:lvl1pPr>
              <a:defRPr/>
            </a:lvl1pPr>
          </a:lstStyle>
          <a:p>
            <a:pPr>
              <a:defRPr/>
            </a:pPr>
            <a:fld id="{DDE0CE34-19BA-4401-A048-B5A40AC0BF23}" type="datetime1">
              <a:rPr lang="en-US"/>
              <a:pPr>
                <a:defRPr/>
              </a:pPr>
              <a:t>3/15/2020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ar-SA"/>
          </a:p>
        </p:txBody>
      </p:sp>
      <p:sp>
        <p:nvSpPr>
          <p:cNvPr id="7" name="Slide Number Placeholder 5"/>
          <p:cNvSpPr>
            <a:spLocks noGrp="1"/>
          </p:cNvSpPr>
          <p:nvPr>
            <p:ph type="sldNum" sz="quarter" idx="12"/>
          </p:nvPr>
        </p:nvSpPr>
        <p:spPr/>
        <p:txBody>
          <a:bodyPr/>
          <a:lstStyle>
            <a:lvl1pPr>
              <a:defRPr/>
            </a:lvl1pPr>
          </a:lstStyle>
          <a:p>
            <a:pPr>
              <a:defRPr/>
            </a:pPr>
            <a:fld id="{E1678134-7E30-4190-9A32-4D5E2EE28026}" type="slidenum">
              <a:rPr lang="en-US"/>
              <a:pPr>
                <a:defRPr/>
              </a:pPr>
              <a:t>‹#›</a:t>
            </a:fld>
            <a:endParaRPr lang="en-US"/>
          </a:p>
        </p:txBody>
      </p:sp>
    </p:spTree>
    <p:extLst>
      <p:ext uri="{BB962C8B-B14F-4D97-AF65-F5344CB8AC3E}">
        <p14:creationId xmlns:p14="http://schemas.microsoft.com/office/powerpoint/2010/main" val="216716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88925" y="381000"/>
            <a:ext cx="8855075"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800" b="1" i="1" u="sng" dirty="0">
                <a:latin typeface="Helvetica" charset="0"/>
              </a:rPr>
              <a:t>Climate</a:t>
            </a:r>
            <a:r>
              <a:rPr lang="en-US" sz="2800" b="1" dirty="0">
                <a:latin typeface="Helvetica" charset="0"/>
              </a:rPr>
              <a:t> </a:t>
            </a:r>
          </a:p>
          <a:p>
            <a:endParaRPr lang="en-US" sz="2400" dirty="0">
              <a:latin typeface="Helvetica" charset="0"/>
            </a:endParaRPr>
          </a:p>
          <a:p>
            <a:r>
              <a:rPr lang="en-US" sz="2400" dirty="0">
                <a:latin typeface="Helvetica" charset="0"/>
              </a:rPr>
              <a:t>Both spatial patterns in climate and long-term changes in climate can leave distinctive signatures on land form.</a:t>
            </a:r>
          </a:p>
          <a:p>
            <a:endParaRPr lang="en-US" sz="2400" dirty="0">
              <a:latin typeface="Helvetica" charset="0"/>
            </a:endParaRPr>
          </a:p>
          <a:p>
            <a:r>
              <a:rPr lang="en-US" sz="2400" dirty="0">
                <a:latin typeface="Helvetica" charset="0"/>
              </a:rPr>
              <a:t>Examples of the both fine-scale and larger-scale signature of climate and climate history include:</a:t>
            </a:r>
          </a:p>
          <a:p>
            <a:endParaRPr lang="en-US" sz="2400" dirty="0">
              <a:latin typeface="Helvetica" charset="0"/>
            </a:endParaRPr>
          </a:p>
          <a:p>
            <a:pPr marL="1257300" lvl="2" indent="-342900">
              <a:buFont typeface="Arial" pitchFamily="34" charset="0"/>
              <a:buChar char="•"/>
            </a:pPr>
            <a:r>
              <a:rPr lang="en-US" sz="2400" dirty="0">
                <a:latin typeface="Helvetica" charset="0"/>
              </a:rPr>
              <a:t>Effect of differences in climate on landforms </a:t>
            </a:r>
          </a:p>
          <a:p>
            <a:pPr marL="1257300" lvl="2" indent="-342900">
              <a:buFont typeface="Arial" pitchFamily="34" charset="0"/>
              <a:buChar char="•"/>
            </a:pPr>
            <a:r>
              <a:rPr lang="en-US" sz="2400" dirty="0" smtClean="0">
                <a:latin typeface="Helvetica" charset="0"/>
              </a:rPr>
              <a:t>Relict </a:t>
            </a:r>
            <a:r>
              <a:rPr lang="en-US" sz="2400" dirty="0">
                <a:latin typeface="Helvetica" charset="0"/>
              </a:rPr>
              <a:t>topography formed by now inactive </a:t>
            </a:r>
            <a:r>
              <a:rPr lang="en-US" sz="2400" dirty="0" smtClean="0">
                <a:latin typeface="Helvetica" charset="0"/>
              </a:rPr>
              <a:t>processes.</a:t>
            </a:r>
          </a:p>
          <a:p>
            <a:pPr marL="1257300" lvl="2" indent="-342900">
              <a:buFont typeface="Arial" pitchFamily="34" charset="0"/>
              <a:buChar char="•"/>
            </a:pPr>
            <a:r>
              <a:rPr lang="en-US" sz="2400" dirty="0" smtClean="0">
                <a:latin typeface="Helvetica" charset="0"/>
              </a:rPr>
              <a:t>The </a:t>
            </a:r>
            <a:r>
              <a:rPr lang="en-US" sz="2400" dirty="0">
                <a:latin typeface="Helvetica" charset="0"/>
              </a:rPr>
              <a:t>lowlands surrounding the Puget Sound provide perhaps the best local example of relict topography sculpted when over a kilometer of ice stood over our heads.  </a:t>
            </a:r>
          </a:p>
          <a:p>
            <a:pPr lvl="2"/>
            <a:endParaRPr lang="en-US" sz="2400" dirty="0">
              <a:latin typeface="Helvetica" charset="0"/>
            </a:endParaRPr>
          </a:p>
          <a:p>
            <a:pPr eaLnBrk="1" hangingPunct="1"/>
            <a:endParaRPr lang="en-US" dirty="0"/>
          </a:p>
        </p:txBody>
      </p:sp>
    </p:spTree>
    <p:extLst>
      <p:ext uri="{BB962C8B-B14F-4D97-AF65-F5344CB8AC3E}">
        <p14:creationId xmlns:p14="http://schemas.microsoft.com/office/powerpoint/2010/main" val="2143457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381000"/>
            <a:ext cx="830579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800" b="1" u="sng" dirty="0" smtClean="0">
                <a:latin typeface="Helvetica" charset="0"/>
              </a:rPr>
              <a:t>Glacial </a:t>
            </a:r>
            <a:r>
              <a:rPr lang="en-US" sz="2800" b="1" u="sng" dirty="0">
                <a:latin typeface="Helvetica" charset="0"/>
              </a:rPr>
              <a:t>and Periglacial Processes</a:t>
            </a:r>
            <a:r>
              <a:rPr lang="en-US" sz="2800" b="1" dirty="0">
                <a:latin typeface="Helvetica" charset="0"/>
              </a:rPr>
              <a:t> </a:t>
            </a:r>
          </a:p>
          <a:p>
            <a:r>
              <a:rPr lang="en-US" sz="2800" dirty="0">
                <a:latin typeface="Helvetica" charset="0"/>
              </a:rPr>
              <a:t>	</a:t>
            </a:r>
            <a:endParaRPr lang="en-US" sz="2800" dirty="0" smtClean="0">
              <a:latin typeface="Helvetica" charset="0"/>
            </a:endParaRPr>
          </a:p>
          <a:p>
            <a:r>
              <a:rPr lang="en-US" sz="2800" dirty="0" smtClean="0">
                <a:latin typeface="Helvetica" charset="0"/>
              </a:rPr>
              <a:t>ice </a:t>
            </a:r>
            <a:r>
              <a:rPr lang="en-US" sz="2800" dirty="0">
                <a:latin typeface="Helvetica" charset="0"/>
              </a:rPr>
              <a:t>sheets; low-gradient, pot-holed topography</a:t>
            </a:r>
          </a:p>
          <a:p>
            <a:r>
              <a:rPr lang="en-US" sz="2800" dirty="0" smtClean="0">
                <a:latin typeface="Helvetica" charset="0"/>
              </a:rPr>
              <a:t>valley </a:t>
            </a:r>
            <a:r>
              <a:rPr lang="en-US" sz="2800" dirty="0">
                <a:latin typeface="Helvetica" charset="0"/>
              </a:rPr>
              <a:t>glaciers; U-shaped valleys </a:t>
            </a:r>
          </a:p>
          <a:p>
            <a:r>
              <a:rPr lang="en-US" sz="2800" dirty="0" err="1" smtClean="0">
                <a:latin typeface="Helvetica" charset="0"/>
              </a:rPr>
              <a:t>solifluction</a:t>
            </a:r>
            <a:r>
              <a:rPr lang="en-US" sz="2800" dirty="0" smtClean="0">
                <a:latin typeface="Helvetica" charset="0"/>
              </a:rPr>
              <a:t> </a:t>
            </a:r>
            <a:endParaRPr lang="en-US" sz="2800" dirty="0">
              <a:latin typeface="Helvetica" charset="0"/>
            </a:endParaRPr>
          </a:p>
          <a:p>
            <a:endParaRPr lang="en-US" sz="2800" dirty="0">
              <a:latin typeface="Helvetica" charset="0"/>
            </a:endParaRPr>
          </a:p>
          <a:p>
            <a:r>
              <a:rPr lang="en-US" sz="2800" b="1" u="sng" dirty="0">
                <a:latin typeface="Helvetica" charset="0"/>
              </a:rPr>
              <a:t>Wind (Aeolian processes) </a:t>
            </a:r>
          </a:p>
          <a:p>
            <a:r>
              <a:rPr lang="en-US" sz="2800" dirty="0">
                <a:latin typeface="Helvetica" charset="0"/>
              </a:rPr>
              <a:t>	</a:t>
            </a:r>
            <a:endParaRPr lang="en-US" sz="2800" dirty="0" smtClean="0">
              <a:latin typeface="Helvetica" charset="0"/>
            </a:endParaRPr>
          </a:p>
          <a:p>
            <a:r>
              <a:rPr lang="en-US" sz="2800" dirty="0" smtClean="0">
                <a:latin typeface="Helvetica" charset="0"/>
              </a:rPr>
              <a:t>sand </a:t>
            </a:r>
            <a:r>
              <a:rPr lang="en-US" sz="2800" dirty="0">
                <a:latin typeface="Helvetica" charset="0"/>
              </a:rPr>
              <a:t>dunes </a:t>
            </a:r>
          </a:p>
          <a:p>
            <a:endParaRPr lang="en-US" sz="2800" dirty="0">
              <a:latin typeface="Helvetica" charset="0"/>
            </a:endParaRPr>
          </a:p>
          <a:p>
            <a:r>
              <a:rPr lang="en-US" sz="2800" b="1" u="sng" dirty="0">
                <a:latin typeface="Helvetica" charset="0"/>
              </a:rPr>
              <a:t>Volcanic Processes</a:t>
            </a:r>
            <a:r>
              <a:rPr lang="en-US" sz="2800" b="1" dirty="0">
                <a:latin typeface="Helvetica" charset="0"/>
              </a:rPr>
              <a:t>  </a:t>
            </a:r>
          </a:p>
          <a:p>
            <a:r>
              <a:rPr lang="en-US" sz="2800" dirty="0">
                <a:latin typeface="Helvetica" charset="0"/>
              </a:rPr>
              <a:t>	</a:t>
            </a:r>
            <a:endParaRPr lang="en-US" sz="2800" dirty="0" smtClean="0">
              <a:latin typeface="Helvetica" charset="0"/>
            </a:endParaRPr>
          </a:p>
          <a:p>
            <a:r>
              <a:rPr lang="en-US" sz="2800" dirty="0" smtClean="0">
                <a:latin typeface="Helvetica" charset="0"/>
              </a:rPr>
              <a:t>eruption-related </a:t>
            </a:r>
            <a:r>
              <a:rPr lang="en-US" sz="2800" dirty="0">
                <a:latin typeface="Helvetica" charset="0"/>
              </a:rPr>
              <a:t>erosion and </a:t>
            </a:r>
            <a:r>
              <a:rPr lang="en-US" sz="2800" dirty="0" smtClean="0">
                <a:latin typeface="Helvetica" charset="0"/>
              </a:rPr>
              <a:t>deposition</a:t>
            </a:r>
            <a:endParaRPr lang="en-US" sz="2400" dirty="0"/>
          </a:p>
        </p:txBody>
      </p:sp>
    </p:spTree>
    <p:extLst>
      <p:ext uri="{BB962C8B-B14F-4D97-AF65-F5344CB8AC3E}">
        <p14:creationId xmlns:p14="http://schemas.microsoft.com/office/powerpoint/2010/main" val="4157881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iddle_gorge_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28801"/>
            <a:ext cx="3071941" cy="464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441325" y="330200"/>
            <a:ext cx="839787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b="1" u="sng" dirty="0"/>
              <a:t>Mountain systems</a:t>
            </a:r>
          </a:p>
          <a:p>
            <a:pPr eaLnBrk="1" hangingPunct="1"/>
            <a:r>
              <a:rPr lang="en-US" sz="2000" dirty="0" smtClean="0"/>
              <a:t>Hillslopes </a:t>
            </a:r>
            <a:r>
              <a:rPr lang="en-US" sz="2000" dirty="0"/>
              <a:t>closely coupled with rivers</a:t>
            </a:r>
          </a:p>
          <a:p>
            <a:pPr eaLnBrk="1" hangingPunct="1"/>
            <a:r>
              <a:rPr lang="en-US" sz="2000" dirty="0" smtClean="0"/>
              <a:t>Rivers </a:t>
            </a:r>
            <a:r>
              <a:rPr lang="en-US" sz="2000" dirty="0"/>
              <a:t>have high transport capacity and little sediment </a:t>
            </a:r>
            <a:r>
              <a:rPr lang="en-US" sz="2000" dirty="0" smtClean="0"/>
              <a:t>storage</a:t>
            </a:r>
          </a:p>
          <a:p>
            <a:pPr eaLnBrk="1" hangingPunct="1"/>
            <a:r>
              <a:rPr lang="en-US" dirty="0"/>
              <a:t>Rivers actively cut into bedrock, creating local </a:t>
            </a:r>
            <a:r>
              <a:rPr lang="en-US" dirty="0" smtClean="0"/>
              <a:t>relief</a:t>
            </a:r>
            <a:endParaRPr lang="en-US" dirty="0"/>
          </a:p>
        </p:txBody>
      </p:sp>
      <p:pic>
        <p:nvPicPr>
          <p:cNvPr id="5" name="Picture 2" descr="ganji_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35239"/>
            <a:ext cx="3022600" cy="463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655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raided_chan_tib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2013"/>
            <a:ext cx="8991600" cy="59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288925" y="265113"/>
            <a:ext cx="4630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t>Mountain rivers carry material to lowlands…</a:t>
            </a:r>
          </a:p>
        </p:txBody>
      </p:sp>
    </p:spTree>
    <p:extLst>
      <p:ext uri="{BB962C8B-B14F-4D97-AF65-F5344CB8AC3E}">
        <p14:creationId xmlns:p14="http://schemas.microsoft.com/office/powerpoint/2010/main" val="3741256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more_river_chang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762000"/>
            <a:ext cx="7159625" cy="5992813"/>
          </a:xfrm>
        </p:spPr>
      </p:pic>
      <p:sp>
        <p:nvSpPr>
          <p:cNvPr id="30723" name="Text Box 3"/>
          <p:cNvSpPr txBox="1">
            <a:spLocks noChangeArrowheads="1"/>
          </p:cNvSpPr>
          <p:nvPr/>
        </p:nvSpPr>
        <p:spPr bwMode="auto">
          <a:xfrm>
            <a:off x="288925" y="265113"/>
            <a:ext cx="80121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t>Lowland rivers build depositional floodplains and carry material to the coast…</a:t>
            </a:r>
          </a:p>
        </p:txBody>
      </p:sp>
    </p:spTree>
    <p:extLst>
      <p:ext uri="{BB962C8B-B14F-4D97-AF65-F5344CB8AC3E}">
        <p14:creationId xmlns:p14="http://schemas.microsoft.com/office/powerpoint/2010/main" val="228526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aiwan_fluvial_reli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52475"/>
            <a:ext cx="67246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41325" y="330200"/>
            <a:ext cx="21659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b="1" u="sng" dirty="0"/>
              <a:t>Drainage basins</a:t>
            </a:r>
            <a:endParaRPr lang="en-US" b="1" u="sng" dirty="0"/>
          </a:p>
        </p:txBody>
      </p:sp>
      <p:sp>
        <p:nvSpPr>
          <p:cNvPr id="26628" name="Text Box 4"/>
          <p:cNvSpPr txBox="1">
            <a:spLocks noChangeArrowheads="1"/>
          </p:cNvSpPr>
          <p:nvPr/>
        </p:nvSpPr>
        <p:spPr bwMode="auto">
          <a:xfrm>
            <a:off x="349250" y="5683250"/>
            <a:ext cx="562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t>Material moves downhill under the influence of gravity</a:t>
            </a:r>
          </a:p>
        </p:txBody>
      </p:sp>
    </p:spTree>
    <p:extLst>
      <p:ext uri="{BB962C8B-B14F-4D97-AF65-F5344CB8AC3E}">
        <p14:creationId xmlns:p14="http://schemas.microsoft.com/office/powerpoint/2010/main" val="954015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8"/>
          <p:cNvSpPr txBox="1">
            <a:spLocks noChangeArrowheads="1"/>
          </p:cNvSpPr>
          <p:nvPr/>
        </p:nvSpPr>
        <p:spPr bwMode="auto">
          <a:xfrm>
            <a:off x="288925" y="125503"/>
            <a:ext cx="3360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dirty="0"/>
              <a:t>Drainage basins are systems…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 y="490728"/>
            <a:ext cx="8119872" cy="5876544"/>
          </a:xfrm>
          <a:prstGeom prst="rect">
            <a:avLst/>
          </a:prstGeom>
        </p:spPr>
      </p:pic>
    </p:spTree>
    <p:extLst>
      <p:ext uri="{BB962C8B-B14F-4D97-AF65-F5344CB8AC3E}">
        <p14:creationId xmlns:p14="http://schemas.microsoft.com/office/powerpoint/2010/main" val="2218327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1143000" y="2057400"/>
            <a:ext cx="6972300" cy="3429000"/>
          </a:xfrm>
        </p:spPr>
        <p:txBody>
          <a:bodyPr>
            <a:normAutofit fontScale="90000"/>
          </a:bodyPr>
          <a:lstStyle/>
          <a:p>
            <a:r>
              <a:rPr lang="en-US" sz="3200" smtClean="0">
                <a:latin typeface="Comic Sans MS" pitchFamily="66" charset="0"/>
              </a:rPr>
              <a:t>Material eroded from mountains enters streams and rivers and is delivered to coastal environments, from where it is moved to deeper sedimentary basins that get shoved back into mountains through processes of rock uplift.</a:t>
            </a:r>
            <a:endParaRPr lang="en-US" smtClean="0"/>
          </a:p>
        </p:txBody>
      </p:sp>
      <p:sp>
        <p:nvSpPr>
          <p:cNvPr id="32771" name="Line 3"/>
          <p:cNvSpPr>
            <a:spLocks noChangeShapeType="1"/>
          </p:cNvSpPr>
          <p:nvPr/>
        </p:nvSpPr>
        <p:spPr bwMode="auto">
          <a:xfrm>
            <a:off x="495300" y="1447800"/>
            <a:ext cx="8458200" cy="0"/>
          </a:xfrm>
          <a:prstGeom prst="line">
            <a:avLst/>
          </a:prstGeom>
          <a:noFill/>
          <a:ln w="38100">
            <a:solidFill>
              <a:srgbClr val="CC0C06"/>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
        <p:nvSpPr>
          <p:cNvPr id="32772" name="Line 4"/>
          <p:cNvSpPr>
            <a:spLocks noChangeShapeType="1"/>
          </p:cNvSpPr>
          <p:nvPr/>
        </p:nvSpPr>
        <p:spPr bwMode="auto">
          <a:xfrm>
            <a:off x="381000" y="6096000"/>
            <a:ext cx="8458200" cy="0"/>
          </a:xfrm>
          <a:prstGeom prst="line">
            <a:avLst/>
          </a:prstGeom>
          <a:noFill/>
          <a:ln w="38100">
            <a:solidFill>
              <a:srgbClr val="CC0C06"/>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
        <p:nvSpPr>
          <p:cNvPr id="32773" name="Rectangle 5"/>
          <p:cNvSpPr>
            <a:spLocks noChangeArrowheads="1"/>
          </p:cNvSpPr>
          <p:nvPr/>
        </p:nvSpPr>
        <p:spPr bwMode="auto">
          <a:xfrm>
            <a:off x="685800" y="533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200">
                <a:latin typeface="Comic Sans MS" pitchFamily="66" charset="0"/>
              </a:rPr>
              <a:t>The Rock Cycle</a:t>
            </a:r>
            <a:endParaRPr lang="en-US" sz="4400">
              <a:latin typeface="Calibri" pitchFamily="34" charset="0"/>
            </a:endParaRPr>
          </a:p>
        </p:txBody>
      </p:sp>
    </p:spTree>
    <p:extLst>
      <p:ext uri="{BB962C8B-B14F-4D97-AF65-F5344CB8AC3E}">
        <p14:creationId xmlns:p14="http://schemas.microsoft.com/office/powerpoint/2010/main" val="102004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685800" y="304800"/>
            <a:ext cx="7772400" cy="838200"/>
          </a:xfrm>
        </p:spPr>
        <p:txBody>
          <a:bodyPr/>
          <a:lstStyle/>
          <a:p>
            <a:r>
              <a:rPr lang="en-US" sz="3200" smtClean="0">
                <a:latin typeface="Comic Sans MS" pitchFamily="66" charset="0"/>
              </a:rPr>
              <a:t>The Rock Cycle</a:t>
            </a:r>
            <a:endParaRPr lang="en-US" smtClean="0"/>
          </a:p>
        </p:txBody>
      </p:sp>
      <p:sp>
        <p:nvSpPr>
          <p:cNvPr id="33795" name="Line 3"/>
          <p:cNvSpPr>
            <a:spLocks noChangeShapeType="1"/>
          </p:cNvSpPr>
          <p:nvPr/>
        </p:nvSpPr>
        <p:spPr bwMode="auto">
          <a:xfrm>
            <a:off x="457200" y="304800"/>
            <a:ext cx="8458200" cy="0"/>
          </a:xfrm>
          <a:prstGeom prst="line">
            <a:avLst/>
          </a:prstGeom>
          <a:noFill/>
          <a:ln w="38100">
            <a:solidFill>
              <a:srgbClr val="CC0C06"/>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
        <p:nvSpPr>
          <p:cNvPr id="33796" name="Line 4"/>
          <p:cNvSpPr>
            <a:spLocks noChangeShapeType="1"/>
          </p:cNvSpPr>
          <p:nvPr/>
        </p:nvSpPr>
        <p:spPr bwMode="auto">
          <a:xfrm>
            <a:off x="457200" y="1143000"/>
            <a:ext cx="8458200" cy="0"/>
          </a:xfrm>
          <a:prstGeom prst="line">
            <a:avLst/>
          </a:prstGeom>
          <a:noFill/>
          <a:ln w="38100">
            <a:solidFill>
              <a:srgbClr val="CC0C06"/>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pic>
        <p:nvPicPr>
          <p:cNvPr id="33797" name="Picture 5" descr="rockcircle3.jpg                                                00000010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0"/>
            <a:ext cx="4927600" cy="3937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01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5257800"/>
            <a:ext cx="3200400" cy="533400"/>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ar-SA">
              <a:solidFill>
                <a:srgbClr val="FFFFFF"/>
              </a:solidFill>
              <a:ea typeface="ＭＳ Ｐゴシック" pitchFamily="-106" charset="-128"/>
            </a:endParaRPr>
          </a:p>
        </p:txBody>
      </p:sp>
      <p:grpSp>
        <p:nvGrpSpPr>
          <p:cNvPr id="2" name="Group 7"/>
          <p:cNvGrpSpPr>
            <a:grpSpLocks/>
          </p:cNvGrpSpPr>
          <p:nvPr/>
        </p:nvGrpSpPr>
        <p:grpSpPr bwMode="auto">
          <a:xfrm>
            <a:off x="228600" y="1447800"/>
            <a:ext cx="8763000" cy="5334000"/>
            <a:chOff x="144" y="816"/>
            <a:chExt cx="5520" cy="3360"/>
          </a:xfrm>
        </p:grpSpPr>
        <p:pic>
          <p:nvPicPr>
            <p:cNvPr id="34825" name="Picture 8" descr="time_space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816"/>
              <a:ext cx="5520"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Rectangle 9"/>
            <p:cNvSpPr>
              <a:spLocks noChangeArrowheads="1"/>
            </p:cNvSpPr>
            <p:nvPr/>
          </p:nvSpPr>
          <p:spPr bwMode="auto">
            <a:xfrm>
              <a:off x="2256" y="816"/>
              <a:ext cx="3408" cy="248"/>
            </a:xfrm>
            <a:prstGeom prst="rect">
              <a:avLst/>
            </a:prstGeom>
            <a:solidFill>
              <a:schemeClr val="tx1"/>
            </a:solidFill>
            <a:ln w="9525">
              <a:solidFill>
                <a:schemeClr val="tx1"/>
              </a:solidFill>
              <a:miter lim="800000"/>
              <a:headEnd/>
              <a:tailEnd/>
            </a:ln>
          </p:spPr>
          <p:txBody>
            <a:bodyPr wrap="none" anchor="ctr"/>
            <a:lstStyle/>
            <a:p>
              <a:endParaRPr lang="ar-SA"/>
            </a:p>
          </p:txBody>
        </p:sp>
      </p:grpSp>
      <p:sp>
        <p:nvSpPr>
          <p:cNvPr id="34820" name="Rectangle 11"/>
          <p:cNvSpPr>
            <a:spLocks noChangeArrowheads="1"/>
          </p:cNvSpPr>
          <p:nvPr/>
        </p:nvSpPr>
        <p:spPr bwMode="auto">
          <a:xfrm>
            <a:off x="228600" y="1447800"/>
            <a:ext cx="8915400"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4821" name="Text Box 13"/>
          <p:cNvSpPr>
            <a:spLocks noGrp="1" noChangeArrowheads="1"/>
          </p:cNvSpPr>
          <p:nvPr>
            <p:ph type="ctrTitle" idx="4294967295"/>
          </p:nvPr>
        </p:nvSpPr>
        <p:spPr>
          <a:xfrm>
            <a:off x="3314700" y="2552700"/>
            <a:ext cx="1143000" cy="381000"/>
          </a:xfrm>
          <a:solidFill>
            <a:schemeClr val="bg1"/>
          </a:solidFill>
          <a:ln w="25400">
            <a:solidFill>
              <a:srgbClr val="FF0000"/>
            </a:solidFill>
            <a:miter lim="800000"/>
            <a:headEnd/>
            <a:tailEnd/>
          </a:ln>
        </p:spPr>
        <p:txBody>
          <a:bodyPr/>
          <a:lstStyle/>
          <a:p>
            <a:pPr algn="l" eaLnBrk="1" hangingPunct="1">
              <a:spcBef>
                <a:spcPct val="50000"/>
              </a:spcBef>
            </a:pPr>
            <a:r>
              <a:rPr lang="en-US" sz="1800" smtClean="0">
                <a:latin typeface="Arial" pitchFamily="34" charset="0"/>
              </a:rPr>
              <a:t>Weather</a:t>
            </a:r>
          </a:p>
        </p:txBody>
      </p:sp>
      <p:sp>
        <p:nvSpPr>
          <p:cNvPr id="34822" name="Text Box 14"/>
          <p:cNvSpPr txBox="1">
            <a:spLocks noChangeArrowheads="1"/>
          </p:cNvSpPr>
          <p:nvPr/>
        </p:nvSpPr>
        <p:spPr bwMode="auto">
          <a:xfrm>
            <a:off x="6972300" y="3505200"/>
            <a:ext cx="1143000" cy="381000"/>
          </a:xfrm>
          <a:prstGeom prst="rect">
            <a:avLst/>
          </a:prstGeom>
          <a:solidFill>
            <a:schemeClr val="bg1"/>
          </a:solidFill>
          <a:ln w="25400">
            <a:solidFill>
              <a:srgbClr val="FF0000"/>
            </a:solidFill>
            <a:miter lim="800000"/>
            <a:headEnd/>
            <a:tailEnd/>
          </a:ln>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spcBef>
                <a:spcPct val="50000"/>
              </a:spcBef>
            </a:pPr>
            <a:r>
              <a:rPr lang="en-US"/>
              <a:t>Geology</a:t>
            </a:r>
          </a:p>
        </p:txBody>
      </p:sp>
      <p:sp>
        <p:nvSpPr>
          <p:cNvPr id="34823" name="Text Box 18"/>
          <p:cNvSpPr txBox="1">
            <a:spLocks noChangeArrowheads="1"/>
          </p:cNvSpPr>
          <p:nvPr/>
        </p:nvSpPr>
        <p:spPr bwMode="auto">
          <a:xfrm>
            <a:off x="3657600" y="4800600"/>
            <a:ext cx="1866900" cy="381000"/>
          </a:xfrm>
          <a:prstGeom prst="rect">
            <a:avLst/>
          </a:prstGeom>
          <a:solidFill>
            <a:schemeClr val="bg1"/>
          </a:solidFill>
          <a:ln w="25400">
            <a:solidFill>
              <a:srgbClr val="FF0000"/>
            </a:solidFill>
            <a:miter lim="800000"/>
            <a:headEnd/>
            <a:tailEnd/>
          </a:ln>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spcBef>
                <a:spcPct val="50000"/>
              </a:spcBef>
            </a:pPr>
            <a:r>
              <a:rPr lang="en-US"/>
              <a:t>Geomorphology</a:t>
            </a:r>
          </a:p>
        </p:txBody>
      </p:sp>
      <p:sp>
        <p:nvSpPr>
          <p:cNvPr id="34824" name="Text Box 20"/>
          <p:cNvSpPr txBox="1">
            <a:spLocks noChangeArrowheads="1"/>
          </p:cNvSpPr>
          <p:nvPr/>
        </p:nvSpPr>
        <p:spPr bwMode="auto">
          <a:xfrm>
            <a:off x="303301" y="257175"/>
            <a:ext cx="869473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b="1" dirty="0">
                <a:latin typeface="Helvetica" charset="0"/>
                <a:cs typeface="+mj-cs"/>
              </a:rPr>
              <a:t>Time and Space in Geomorphology</a:t>
            </a:r>
          </a:p>
          <a:p>
            <a:pPr algn="just"/>
            <a:r>
              <a:rPr lang="en-US" dirty="0">
                <a:latin typeface="Helvetica" charset="0"/>
                <a:cs typeface="+mj-cs"/>
              </a:rPr>
              <a:t>In the study of landforms we consider an extremely wide range of processes over many different spatial and temporal scales: from the physics of instantaneously mobilizing gravel river beds to the motion of tectonic plates over millions of years.</a:t>
            </a:r>
            <a:r>
              <a:rPr lang="en-US" sz="2400" dirty="0">
                <a:latin typeface="Helvetica" charset="0"/>
                <a:cs typeface="+mj-cs"/>
              </a:rPr>
              <a:t> </a:t>
            </a:r>
          </a:p>
        </p:txBody>
      </p:sp>
    </p:spTree>
    <p:extLst>
      <p:ext uri="{BB962C8B-B14F-4D97-AF65-F5344CB8AC3E}">
        <p14:creationId xmlns:p14="http://schemas.microsoft.com/office/powerpoint/2010/main" val="3466412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r>
              <a:rPr lang="en-US" sz="3600" smtClean="0">
                <a:latin typeface="Arial" pitchFamily="34" charset="0"/>
              </a:rPr>
              <a:t>Rates of Processes: mm/yr to m/s</a:t>
            </a:r>
            <a:endParaRPr lang="en-US" smtClean="0"/>
          </a:p>
        </p:txBody>
      </p:sp>
      <p:sp>
        <p:nvSpPr>
          <p:cNvPr id="35843" name="Rectangle 3"/>
          <p:cNvSpPr>
            <a:spLocks noGrp="1"/>
          </p:cNvSpPr>
          <p:nvPr>
            <p:ph type="body" sz="half" idx="1"/>
          </p:nvPr>
        </p:nvSpPr>
        <p:spPr/>
        <p:txBody>
          <a:bodyPr/>
          <a:lstStyle/>
          <a:p>
            <a:endParaRPr lang="ar-SA" sz="2800" smtClean="0"/>
          </a:p>
        </p:txBody>
      </p:sp>
      <p:sp>
        <p:nvSpPr>
          <p:cNvPr id="35844" name="Rectangle 4"/>
          <p:cNvSpPr>
            <a:spLocks noGrp="1"/>
          </p:cNvSpPr>
          <p:nvPr>
            <p:ph sz="half" idx="2"/>
          </p:nvPr>
        </p:nvSpPr>
        <p:spPr/>
        <p:txBody>
          <a:bodyPr/>
          <a:lstStyle/>
          <a:p>
            <a:endParaRPr lang="ar-SA" sz="2800" smtClean="0"/>
          </a:p>
        </p:txBody>
      </p:sp>
      <p:pic>
        <p:nvPicPr>
          <p:cNvPr id="35845" name="Picture 5" descr="rates"/>
          <p:cNvPicPr>
            <a:picLocks noChangeAspect="1" noChangeArrowheads="1"/>
          </p:cNvPicPr>
          <p:nvPr/>
        </p:nvPicPr>
        <p:blipFill>
          <a:blip r:embed="rId3">
            <a:extLst>
              <a:ext uri="{28A0092B-C50C-407E-A947-70E740481C1C}">
                <a14:useLocalDpi xmlns:a14="http://schemas.microsoft.com/office/drawing/2010/main" val="0"/>
              </a:ext>
            </a:extLst>
          </a:blip>
          <a:srcRect r="46106"/>
          <a:stretch>
            <a:fillRect/>
          </a:stretch>
        </p:blipFill>
        <p:spPr bwMode="auto">
          <a:xfrm>
            <a:off x="0" y="1524000"/>
            <a:ext cx="49291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32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0720"/>
            <a:ext cx="7370119" cy="6302861"/>
          </a:xfrm>
          <a:prstGeom prst="rect">
            <a:avLst/>
          </a:prstGeom>
        </p:spPr>
      </p:pic>
    </p:spTree>
    <p:extLst>
      <p:ext uri="{BB962C8B-B14F-4D97-AF65-F5344CB8AC3E}">
        <p14:creationId xmlns:p14="http://schemas.microsoft.com/office/powerpoint/2010/main" val="4260953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57200" y="1066800"/>
            <a:ext cx="7994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algn="just"/>
            <a:r>
              <a:rPr lang="en-US" sz="2400" dirty="0">
                <a:latin typeface="Helvetica" charset="0"/>
              </a:rPr>
              <a:t>The interaction of Earth Surface processes create the physical environment for ecological systems, which provides habitat to organisms including humans. </a:t>
            </a:r>
            <a:endParaRPr lang="en-US" dirty="0"/>
          </a:p>
        </p:txBody>
      </p:sp>
      <p:pic>
        <p:nvPicPr>
          <p:cNvPr id="36867" name="Picture 3" descr="lwd2.tif                                                       0001C3C0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743200"/>
            <a:ext cx="3194050" cy="3200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403225" y="228600"/>
            <a:ext cx="134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400" b="1">
                <a:latin typeface="Helvetica" charset="0"/>
              </a:rPr>
              <a:t>Ecological Importance of Geomorphological Processes</a:t>
            </a:r>
            <a:endParaRPr lang="en-US"/>
          </a:p>
        </p:txBody>
      </p:sp>
      <p:pic>
        <p:nvPicPr>
          <p:cNvPr id="7" name="Picture 2" descr="river_restoration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743200"/>
            <a:ext cx="325640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620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rr_riverrestproj1_328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804171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061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304800"/>
            <a:ext cx="8534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sz="2400" b="1" dirty="0">
                <a:latin typeface="Helvetica" charset="0"/>
              </a:rPr>
              <a:t>Societal Importance of Geomorphological Processes</a:t>
            </a:r>
            <a:endParaRPr lang="en-US" sz="2400" dirty="0">
              <a:latin typeface="Helvetica" charset="0"/>
            </a:endParaRPr>
          </a:p>
          <a:p>
            <a:pPr algn="just"/>
            <a:endParaRPr lang="en-US" sz="2400" dirty="0">
              <a:latin typeface="Helvetica" charset="0"/>
            </a:endParaRPr>
          </a:p>
          <a:p>
            <a:pPr algn="just"/>
            <a:r>
              <a:rPr lang="en-US" sz="2400" dirty="0">
                <a:latin typeface="Helvetica" charset="0"/>
              </a:rPr>
              <a:t>We live on Earth's surface and the production, erosion, and deposition of rock and soil are of fundamental importance to </a:t>
            </a:r>
            <a:r>
              <a:rPr lang="en-US" sz="2400" dirty="0" smtClean="0">
                <a:latin typeface="Helvetica" charset="0"/>
              </a:rPr>
              <a:t>civilizations.</a:t>
            </a:r>
          </a:p>
          <a:p>
            <a:pPr algn="just"/>
            <a:endParaRPr lang="en-US" sz="2400" dirty="0">
              <a:latin typeface="Helvetica" charset="0"/>
            </a:endParaRPr>
          </a:p>
          <a:p>
            <a:pPr algn="just"/>
            <a:r>
              <a:rPr lang="en-US" sz="2400" dirty="0" smtClean="0">
                <a:latin typeface="Helvetica" charset="0"/>
              </a:rPr>
              <a:t>Understanding </a:t>
            </a:r>
            <a:r>
              <a:rPr lang="en-US" sz="2400" dirty="0">
                <a:latin typeface="Helvetica" charset="0"/>
              </a:rPr>
              <a:t>these processes can help us avoid problems.  </a:t>
            </a:r>
          </a:p>
          <a:p>
            <a:pPr algn="just"/>
            <a:endParaRPr lang="en-US" sz="2400" dirty="0">
              <a:latin typeface="Helvetica" charset="0"/>
            </a:endParaRPr>
          </a:p>
          <a:p>
            <a:pPr algn="just"/>
            <a:r>
              <a:rPr lang="en-US" sz="2400" dirty="0">
                <a:latin typeface="Helvetica" charset="0"/>
              </a:rPr>
              <a:t>History provides some excellent examples of unanticipated feedbacks on geomorphological processes.</a:t>
            </a:r>
          </a:p>
          <a:p>
            <a:endParaRPr lang="en-US" sz="2400" dirty="0">
              <a:latin typeface="Helvetica" charset="0"/>
            </a:endParaRPr>
          </a:p>
        </p:txBody>
      </p:sp>
    </p:spTree>
    <p:extLst>
      <p:ext uri="{BB962C8B-B14F-4D97-AF65-F5344CB8AC3E}">
        <p14:creationId xmlns:p14="http://schemas.microsoft.com/office/powerpoint/2010/main" val="1192110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57200" y="533400"/>
            <a:ext cx="8229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endParaRPr lang="en-US" sz="2400" dirty="0">
              <a:latin typeface="Helvetica" charset="0"/>
            </a:endParaRPr>
          </a:p>
          <a:p>
            <a:pPr eaLnBrk="0" hangingPunct="0"/>
            <a:r>
              <a:rPr lang="en-US" sz="2400" b="1" i="1" u="sng" dirty="0">
                <a:latin typeface="Helvetica" charset="0"/>
              </a:rPr>
              <a:t>Historical Perspective</a:t>
            </a:r>
            <a:endParaRPr lang="en-US" sz="2400" b="1" u="sng" dirty="0">
              <a:latin typeface="Helvetica" charset="0"/>
            </a:endParaRPr>
          </a:p>
          <a:p>
            <a:pPr eaLnBrk="0" hangingPunct="0"/>
            <a:endParaRPr lang="en-US" sz="2400" dirty="0">
              <a:latin typeface="Helvetica" charset="0"/>
            </a:endParaRPr>
          </a:p>
          <a:p>
            <a:pPr algn="just" eaLnBrk="0" hangingPunct="0"/>
            <a:r>
              <a:rPr lang="en-US" sz="2400" dirty="0">
                <a:latin typeface="Helvetica" charset="0"/>
              </a:rPr>
              <a:t>Civilizations arose in the floodplains of the Tigris and Euphrates Rivers and the valley of the Nile due to the fertile soils replenished by annual flooding.  </a:t>
            </a:r>
          </a:p>
          <a:p>
            <a:pPr algn="just" eaLnBrk="0" hangingPunct="0"/>
            <a:endParaRPr lang="en-US" sz="2400" dirty="0">
              <a:latin typeface="Helvetica" charset="0"/>
            </a:endParaRPr>
          </a:p>
          <a:p>
            <a:pPr algn="just" eaLnBrk="0" hangingPunct="0"/>
            <a:r>
              <a:rPr lang="en-US" sz="2400" dirty="0">
                <a:latin typeface="Helvetica" charset="0"/>
              </a:rPr>
              <a:t>Plato first recognized the effects of human actions on soil erosion and the consequent negative impacts on economic livelihood in classical Greece.</a:t>
            </a:r>
          </a:p>
          <a:p>
            <a:pPr algn="just" eaLnBrk="0" hangingPunct="0"/>
            <a:endParaRPr lang="en-US" sz="2400" dirty="0">
              <a:latin typeface="Helvetica" charset="0"/>
            </a:endParaRPr>
          </a:p>
          <a:p>
            <a:pPr algn="just" eaLnBrk="0" hangingPunct="0"/>
            <a:r>
              <a:rPr lang="en-US" sz="2400" dirty="0">
                <a:latin typeface="Helvetica" charset="0"/>
              </a:rPr>
              <a:t>Centuries of intensive soil erosion have impoverished much of the Mediterranean region, where ancient ports are now kilometers inland.</a:t>
            </a:r>
          </a:p>
          <a:p>
            <a:pPr eaLnBrk="0" hangingPunct="0"/>
            <a:endParaRPr lang="en-US" sz="2400" dirty="0">
              <a:latin typeface="Helvetica" charset="0"/>
            </a:endParaRPr>
          </a:p>
        </p:txBody>
      </p:sp>
    </p:spTree>
    <p:extLst>
      <p:ext uri="{BB962C8B-B14F-4D97-AF65-F5344CB8AC3E}">
        <p14:creationId xmlns:p14="http://schemas.microsoft.com/office/powerpoint/2010/main" val="3785673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ississippi_tm5_91_93_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51435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402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09600" y="304800"/>
            <a:ext cx="8001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400" b="1" i="1" u="sng" dirty="0">
                <a:latin typeface="Helvetica" charset="0"/>
              </a:rPr>
              <a:t>Contemporary Perspective</a:t>
            </a:r>
            <a:endParaRPr lang="en-US" sz="2400" b="1" u="sng" dirty="0">
              <a:latin typeface="Helvetica" charset="0"/>
            </a:endParaRPr>
          </a:p>
          <a:p>
            <a:pPr eaLnBrk="0" hangingPunct="0"/>
            <a:endParaRPr lang="en-US" sz="2400" dirty="0">
              <a:latin typeface="Helvetica" charset="0"/>
            </a:endParaRPr>
          </a:p>
          <a:p>
            <a:pPr algn="just" eaLnBrk="0" hangingPunct="0"/>
            <a:r>
              <a:rPr lang="en-US" sz="2400" dirty="0">
                <a:latin typeface="Helvetica" charset="0"/>
              </a:rPr>
              <a:t>The "quiet crisis" of soil erosion is still a huge problem in the modern world, as millions of </a:t>
            </a:r>
            <a:r>
              <a:rPr lang="en-US" sz="2400" dirty="0" err="1">
                <a:latin typeface="Helvetica" charset="0"/>
              </a:rPr>
              <a:t>tonnes</a:t>
            </a:r>
            <a:r>
              <a:rPr lang="en-US" sz="2400" dirty="0">
                <a:latin typeface="Helvetica" charset="0"/>
              </a:rPr>
              <a:t> of topsoil are still lost every year in the U.S. alone.  </a:t>
            </a:r>
          </a:p>
          <a:p>
            <a:pPr algn="just" eaLnBrk="0" hangingPunct="0"/>
            <a:endParaRPr lang="en-US" sz="2400" dirty="0">
              <a:latin typeface="Helvetica" charset="0"/>
            </a:endParaRPr>
          </a:p>
          <a:p>
            <a:pPr algn="just" eaLnBrk="0" hangingPunct="0"/>
            <a:r>
              <a:rPr lang="en-US" sz="2400" dirty="0">
                <a:latin typeface="Helvetica" charset="0"/>
              </a:rPr>
              <a:t>An excellent regional example is the accelerated erosion from </a:t>
            </a:r>
            <a:r>
              <a:rPr lang="en-US" sz="2400" dirty="0" smtClean="0">
                <a:latin typeface="Helvetica" charset="0"/>
              </a:rPr>
              <a:t>land sliding </a:t>
            </a:r>
            <a:r>
              <a:rPr lang="en-US" sz="2400" dirty="0">
                <a:latin typeface="Helvetica" charset="0"/>
              </a:rPr>
              <a:t>resulting from historic forest clearing and road building in the Pacific Northwest.</a:t>
            </a:r>
          </a:p>
        </p:txBody>
      </p:sp>
      <p:pic>
        <p:nvPicPr>
          <p:cNvPr id="3" name="Picture 4" descr="soil-erosion-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3765123"/>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29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oil_erosion_gul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72118"/>
            <a:ext cx="4826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soil-erosio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28600"/>
            <a:ext cx="486034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33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pacts_agri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7" y="191282"/>
            <a:ext cx="6240463" cy="346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irrigation-soil-er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299" y="523632"/>
            <a:ext cx="2362200" cy="3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post_fire_soil_er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38100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71102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810000"/>
            <a:ext cx="2895600" cy="284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661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oil-erosion-iowa_bare_soil_crop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04800"/>
            <a:ext cx="833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24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lue_mar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52400" y="381000"/>
            <a:ext cx="1997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b="1">
                <a:latin typeface="Helvetica" charset="0"/>
              </a:rPr>
              <a:t>Role of history</a:t>
            </a:r>
            <a:endParaRPr lang="en-US" sz="2400" u="sng">
              <a:latin typeface="Helvetica" charset="0"/>
            </a:endParaRPr>
          </a:p>
        </p:txBody>
      </p:sp>
      <p:sp>
        <p:nvSpPr>
          <p:cNvPr id="26628" name="Text Box 4"/>
          <p:cNvSpPr txBox="1">
            <a:spLocks noChangeArrowheads="1"/>
          </p:cNvSpPr>
          <p:nvPr/>
        </p:nvSpPr>
        <p:spPr bwMode="auto">
          <a:xfrm>
            <a:off x="152400" y="1600200"/>
            <a:ext cx="2286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dirty="0">
                <a:latin typeface="Helvetica" charset="0"/>
              </a:rPr>
              <a:t>Earth is a planet that, like all the others, has a unique history that gives rise to a wide variety of land forms.  </a:t>
            </a:r>
          </a:p>
          <a:p>
            <a:endParaRPr lang="en-US" sz="2000" dirty="0">
              <a:latin typeface="Helvetica" charset="0"/>
            </a:endParaRPr>
          </a:p>
          <a:p>
            <a:r>
              <a:rPr lang="en-US" sz="2000" dirty="0">
                <a:latin typeface="Helvetica" charset="0"/>
              </a:rPr>
              <a:t>Earth is, in effect, a single, long-running geomorphological experiment.</a:t>
            </a:r>
            <a:r>
              <a:rPr lang="en-US" sz="2400" dirty="0">
                <a:latin typeface="Helvetica" charset="0"/>
              </a:rPr>
              <a:t>  </a:t>
            </a:r>
          </a:p>
        </p:txBody>
      </p:sp>
      <p:sp>
        <p:nvSpPr>
          <p:cNvPr id="26629" name="Line 5"/>
          <p:cNvSpPr>
            <a:spLocks noChangeShapeType="1"/>
          </p:cNvSpPr>
          <p:nvPr/>
        </p:nvSpPr>
        <p:spPr bwMode="auto">
          <a:xfrm>
            <a:off x="304800" y="1219200"/>
            <a:ext cx="1616075"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874940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lstStyle/>
          <a:p>
            <a:pPr eaLnBrk="1" hangingPunct="1"/>
            <a:endParaRPr lang="ar-SA" smtClean="0"/>
          </a:p>
        </p:txBody>
      </p:sp>
      <p:sp>
        <p:nvSpPr>
          <p:cNvPr id="10243" name="Subtitle 2"/>
          <p:cNvSpPr>
            <a:spLocks noGrp="1"/>
          </p:cNvSpPr>
          <p:nvPr>
            <p:ph type="subTitle" idx="1"/>
          </p:nvPr>
        </p:nvSpPr>
        <p:spPr/>
        <p:txBody>
          <a:bodyPr/>
          <a:lstStyle/>
          <a:p>
            <a:pPr eaLnBrk="1" hangingPunct="1"/>
            <a:endParaRPr lang="ar-SA" smtClean="0">
              <a:solidFill>
                <a:srgbClr val="898989"/>
              </a:solidFill>
            </a:endParaRPr>
          </a:p>
        </p:txBody>
      </p:sp>
      <p:pic>
        <p:nvPicPr>
          <p:cNvPr id="10244" name="Picture 3" descr="a_fig1_7 cropped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4" y="685800"/>
            <a:ext cx="85502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545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36525" y="304800"/>
            <a:ext cx="41306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400" b="1" dirty="0">
                <a:latin typeface="Helvetica" charset="0"/>
              </a:rPr>
              <a:t>A 10-Minute History of Geomorphology</a:t>
            </a:r>
            <a:endParaRPr lang="en-US" sz="2400" dirty="0">
              <a:latin typeface="Helvetica" charset="0"/>
            </a:endParaRPr>
          </a:p>
          <a:p>
            <a:endParaRPr lang="en-US" sz="2400" dirty="0">
              <a:latin typeface="Helvetica" charset="0"/>
            </a:endParaRPr>
          </a:p>
          <a:p>
            <a:pPr algn="just"/>
            <a:r>
              <a:rPr lang="en-US" sz="2400" dirty="0">
                <a:latin typeface="Helvetica" charset="0"/>
              </a:rPr>
              <a:t>Leonardo da Vinci (1452-1519) - Leonardo's works on topographic evolution and his invention of the contour map are not widely recognized because he did not publish (he never would have received tenure).</a:t>
            </a:r>
          </a:p>
          <a:p>
            <a:endParaRPr lang="en-US" sz="2400" dirty="0">
              <a:latin typeface="Helvetica" charset="0"/>
            </a:endParaRPr>
          </a:p>
          <a:p>
            <a:endParaRPr lang="en-US" sz="2400" dirty="0">
              <a:latin typeface="Helvetica" charset="0"/>
            </a:endParaRPr>
          </a:p>
        </p:txBody>
      </p:sp>
      <p:pic>
        <p:nvPicPr>
          <p:cNvPr id="27651" name="Picture 4" descr="Leonardo's Map                                                 000000C6Zip 100                        AB89E6C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6738" y="0"/>
            <a:ext cx="4767262"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2" name="Rectangle 5"/>
          <p:cNvSpPr>
            <a:spLocks/>
          </p:cNvSpPr>
          <p:nvPr/>
        </p:nvSpPr>
        <p:spPr bwMode="auto">
          <a:xfrm>
            <a:off x="304800" y="4724400"/>
            <a:ext cx="365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altLang="en-US" sz="2400" i="1">
                <a:solidFill>
                  <a:srgbClr val="000000"/>
                </a:solidFill>
                <a:latin typeface="Comic Sans MS" pitchFamily="66" charset="0"/>
              </a:rPr>
              <a:t>Water is the driver of Nature</a:t>
            </a:r>
            <a:r>
              <a:rPr lang="en-US" altLang="en-US" sz="2400">
                <a:solidFill>
                  <a:srgbClr val="000000"/>
                </a:solidFill>
                <a:latin typeface="Comic Sans MS" pitchFamily="66" charset="0"/>
              </a:rPr>
              <a:t>.</a:t>
            </a:r>
            <a:br>
              <a:rPr lang="en-US" altLang="en-US" sz="2400">
                <a:solidFill>
                  <a:srgbClr val="000000"/>
                </a:solidFill>
                <a:latin typeface="Comic Sans MS" pitchFamily="66" charset="0"/>
              </a:rPr>
            </a:br>
            <a:r>
              <a:rPr lang="en-US" altLang="en-US" sz="2400">
                <a:solidFill>
                  <a:srgbClr val="000000"/>
                </a:solidFill>
                <a:latin typeface="Comic Sans MS" pitchFamily="66" charset="0"/>
              </a:rPr>
              <a:t>- Leonardo da Vinci</a:t>
            </a:r>
            <a:endParaRPr lang="en-US" altLang="en-US" sz="1200">
              <a:solidFill>
                <a:srgbClr val="000000"/>
              </a:solidFill>
              <a:latin typeface="Charcoal" charset="0"/>
            </a:endParaRPr>
          </a:p>
        </p:txBody>
      </p:sp>
      <p:sp>
        <p:nvSpPr>
          <p:cNvPr id="27653" name="Line 6"/>
          <p:cNvSpPr>
            <a:spLocks noChangeShapeType="1"/>
          </p:cNvSpPr>
          <p:nvPr/>
        </p:nvSpPr>
        <p:spPr bwMode="auto">
          <a:xfrm>
            <a:off x="304800" y="1371600"/>
            <a:ext cx="3657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2516094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8600" y="457200"/>
            <a:ext cx="43592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algn="just"/>
            <a:r>
              <a:rPr lang="en-US" sz="2400" dirty="0" smtClean="0">
                <a:latin typeface="Helvetica" charset="0"/>
              </a:rPr>
              <a:t>Steno </a:t>
            </a:r>
            <a:r>
              <a:rPr lang="en-US" sz="2400" dirty="0">
                <a:latin typeface="Helvetica" charset="0"/>
              </a:rPr>
              <a:t>(1669) recognized the need to explain the history (and hence evolution) of land forms.</a:t>
            </a:r>
          </a:p>
        </p:txBody>
      </p:sp>
      <p:pic>
        <p:nvPicPr>
          <p:cNvPr id="28675" name="Picture 3" descr="&#10;web_Steno.jpg                                                  00294653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55" y="2403705"/>
            <a:ext cx="3048000" cy="40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 steno.jpg                                                      00294653Macintosh HD                   C3E2E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9375"/>
            <a:ext cx="47704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20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304800"/>
            <a:ext cx="33305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400" i="1">
                <a:latin typeface="Helvetica" charset="0"/>
              </a:rPr>
              <a:t>Valley Formation</a:t>
            </a:r>
            <a:endParaRPr lang="en-US" sz="2400">
              <a:latin typeface="Helvetica" charset="0"/>
            </a:endParaRPr>
          </a:p>
          <a:p>
            <a:endParaRPr lang="en-US" sz="2400">
              <a:latin typeface="Helvetica" charset="0"/>
            </a:endParaRPr>
          </a:p>
          <a:p>
            <a:r>
              <a:rPr lang="en-US" sz="2000">
                <a:latin typeface="Helvetica" charset="0"/>
              </a:rPr>
              <a:t>Factors controlling the carving of valleys were a key issue in the development of geology as a science.</a:t>
            </a:r>
          </a:p>
          <a:p>
            <a:endParaRPr lang="en-US" sz="2000">
              <a:latin typeface="Helvetica" charset="0"/>
            </a:endParaRPr>
          </a:p>
          <a:p>
            <a:r>
              <a:rPr lang="en-US" sz="2000">
                <a:latin typeface="Helvetica" charset="0"/>
              </a:rPr>
              <a:t>In the 17th Century it was widely assumed in Europe that the Flood was responsible for topography.</a:t>
            </a:r>
          </a:p>
        </p:txBody>
      </p:sp>
      <p:pic>
        <p:nvPicPr>
          <p:cNvPr id="29699" name="Picture 5" descr="&#10;lyell2.jpg                                                     00294653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295400"/>
            <a:ext cx="54324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6"/>
          <p:cNvSpPr txBox="1">
            <a:spLocks noChangeArrowheads="1"/>
          </p:cNvSpPr>
          <p:nvPr/>
        </p:nvSpPr>
        <p:spPr bwMode="auto">
          <a:xfrm>
            <a:off x="365125" y="4495800"/>
            <a:ext cx="85502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a:latin typeface="Helvetica" charset="0"/>
              </a:rPr>
              <a:t>Charles Lyell (1833) documented repeated phases of valley cutting, gravel deposition, and burial by lava flows, which demonstrated the need to invoke multiple deluges to account for valley formation.</a:t>
            </a:r>
          </a:p>
          <a:p>
            <a:pPr eaLnBrk="1" hangingPunct="1">
              <a:spcBef>
                <a:spcPct val="50000"/>
              </a:spcBef>
            </a:pPr>
            <a:endParaRPr lang="en-US"/>
          </a:p>
        </p:txBody>
      </p:sp>
      <p:sp>
        <p:nvSpPr>
          <p:cNvPr id="29701" name="Line 7"/>
          <p:cNvSpPr>
            <a:spLocks noChangeShapeType="1"/>
          </p:cNvSpPr>
          <p:nvPr/>
        </p:nvSpPr>
        <p:spPr bwMode="auto">
          <a:xfrm>
            <a:off x="174625" y="914400"/>
            <a:ext cx="3406775"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1316049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9100" y="685799"/>
            <a:ext cx="8458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algn="just"/>
            <a:r>
              <a:rPr lang="en-US" sz="2800" dirty="0">
                <a:latin typeface="Helvetica" charset="0"/>
              </a:rPr>
              <a:t>In the 1830's Louis Agassiz began reporting field evidence that suggested a role of glacial processes in carving landscapes.  </a:t>
            </a:r>
            <a:endParaRPr lang="en-US" sz="2800" dirty="0" smtClean="0">
              <a:latin typeface="Helvetica" charset="0"/>
            </a:endParaRPr>
          </a:p>
          <a:p>
            <a:pPr algn="just"/>
            <a:r>
              <a:rPr lang="en-US" sz="2800" dirty="0" smtClean="0">
                <a:latin typeface="Helvetica" charset="0"/>
              </a:rPr>
              <a:t>This </a:t>
            </a:r>
            <a:r>
              <a:rPr lang="en-US" sz="2800" dirty="0">
                <a:latin typeface="Helvetica" charset="0"/>
              </a:rPr>
              <a:t>glacial theory was hotly debated until it was widely accepted by the 1860's.</a:t>
            </a:r>
            <a:endParaRPr lang="en-US" sz="2400" dirty="0">
              <a:latin typeface="Helvetica" charset="0"/>
            </a:endParaRPr>
          </a:p>
        </p:txBody>
      </p:sp>
      <p:pic>
        <p:nvPicPr>
          <p:cNvPr id="30723" name="Picture 3" descr="Agas1840_1.jpg                                                 00294653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54400"/>
            <a:ext cx="4495800" cy="28384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4" descr="Agas1840_2.jpg                                                 00294653Macintosh HD                   C3E2E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54400"/>
            <a:ext cx="4114800" cy="2819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5"/>
          <p:cNvSpPr txBox="1">
            <a:spLocks noChangeArrowheads="1"/>
          </p:cNvSpPr>
          <p:nvPr/>
        </p:nvSpPr>
        <p:spPr bwMode="auto">
          <a:xfrm>
            <a:off x="60325" y="6477000"/>
            <a:ext cx="1045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spcBef>
                <a:spcPct val="50000"/>
              </a:spcBef>
            </a:pPr>
            <a:r>
              <a:rPr lang="en-US" sz="1400" b="1">
                <a:solidFill>
                  <a:srgbClr val="2B2B2B"/>
                </a:solidFill>
              </a:rPr>
              <a:t>Rocks polished and striated by a glacier, from Louis Agassiz, </a:t>
            </a:r>
            <a:r>
              <a:rPr lang="en-US" sz="1400" b="1" i="1">
                <a:solidFill>
                  <a:srgbClr val="2B2B2B"/>
                </a:solidFill>
              </a:rPr>
              <a:t>Etudes sur les glaciers</a:t>
            </a:r>
            <a:r>
              <a:rPr lang="en-US" sz="1400" b="1">
                <a:solidFill>
                  <a:srgbClr val="2B2B2B"/>
                </a:solidFill>
              </a:rPr>
              <a:t>, 1840.</a:t>
            </a:r>
            <a:endParaRPr lang="en-US" sz="1400" b="1">
              <a:solidFill>
                <a:srgbClr val="2B2B2B"/>
              </a:solidFill>
              <a:latin typeface="Georgia" pitchFamily="18" charset="0"/>
            </a:endParaRPr>
          </a:p>
        </p:txBody>
      </p:sp>
    </p:spTree>
    <p:extLst>
      <p:ext uri="{BB962C8B-B14F-4D97-AF65-F5344CB8AC3E}">
        <p14:creationId xmlns:p14="http://schemas.microsoft.com/office/powerpoint/2010/main" val="2794688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81000" y="304800"/>
            <a:ext cx="4267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i="1">
                <a:latin typeface="Helvetica" charset="0"/>
              </a:rPr>
              <a:t>Surveys of the West</a:t>
            </a:r>
            <a:endParaRPr lang="en-US" sz="2000">
              <a:latin typeface="Helvetica" charset="0"/>
            </a:endParaRPr>
          </a:p>
          <a:p>
            <a:endParaRPr lang="en-US" sz="2000">
              <a:latin typeface="Helvetica" charset="0"/>
            </a:endParaRPr>
          </a:p>
          <a:p>
            <a:r>
              <a:rPr lang="en-US" sz="2000">
                <a:latin typeface="Helvetica" charset="0"/>
              </a:rPr>
              <a:t>The topographic surveys commissioned to inventory the resource potential of the expanding American frontier proved a boon for understanding geological controls on landforms due to the excellent exposures in the arid west.  </a:t>
            </a:r>
          </a:p>
          <a:p>
            <a:endParaRPr lang="en-US" sz="2000">
              <a:latin typeface="Helvetica" charset="0"/>
            </a:endParaRPr>
          </a:p>
          <a:p>
            <a:r>
              <a:rPr lang="en-US" sz="2000">
                <a:latin typeface="Helvetica" charset="0"/>
              </a:rPr>
              <a:t>The US Government surveys of 1870's and 1880's produced the geomorphological studies of Powell, Gilbert, and Russell, which gave birth of process geomorphology.</a:t>
            </a:r>
          </a:p>
        </p:txBody>
      </p:sp>
      <p:pic>
        <p:nvPicPr>
          <p:cNvPr id="31747" name="Picture 3" descr="Grove_Karl_Gilbert_0129.jpg                                    00294653Macintosh HD                   C3E2E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57200"/>
            <a:ext cx="3043237" cy="366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at0048a.1s.jpg                                                 00294653Macintosh HD                   C3E2E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4191000"/>
            <a:ext cx="39878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5"/>
          <p:cNvSpPr>
            <a:spLocks noChangeShapeType="1"/>
          </p:cNvSpPr>
          <p:nvPr/>
        </p:nvSpPr>
        <p:spPr bwMode="auto">
          <a:xfrm>
            <a:off x="304800" y="838200"/>
            <a:ext cx="3657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3775770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81000" y="304800"/>
            <a:ext cx="396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i="1">
                <a:latin typeface="Helvetica" charset="0"/>
              </a:rPr>
              <a:t>William Morris Davis</a:t>
            </a:r>
          </a:p>
          <a:p>
            <a:endParaRPr lang="en-US" sz="2000">
              <a:latin typeface="Helvetica" charset="0"/>
            </a:endParaRPr>
          </a:p>
          <a:p>
            <a:r>
              <a:rPr lang="en-US" sz="2000">
                <a:latin typeface="Helvetica" charset="0"/>
              </a:rPr>
              <a:t>At the close of the 19th Century, Davis proposed a broad model of topographic development in which he classified landscapes as youthful, mature, or old based on their general appearance.  </a:t>
            </a:r>
          </a:p>
          <a:p>
            <a:endParaRPr lang="en-US" sz="2000">
              <a:latin typeface="Helvetica" charset="0"/>
            </a:endParaRPr>
          </a:p>
          <a:p>
            <a:r>
              <a:rPr lang="en-US" sz="2000">
                <a:latin typeface="Helvetica" charset="0"/>
              </a:rPr>
              <a:t>Davis' thinking focused on qualitative interpretation of landscape history from broad aspects of land form and was very influential in the early 20th Century.</a:t>
            </a:r>
            <a:endParaRPr lang="en-US" sz="2400">
              <a:latin typeface="Helvetica" charset="0"/>
            </a:endParaRPr>
          </a:p>
          <a:p>
            <a:endParaRPr lang="en-US" sz="2400">
              <a:latin typeface="Helvetica" charset="0"/>
            </a:endParaRPr>
          </a:p>
        </p:txBody>
      </p:sp>
      <p:pic>
        <p:nvPicPr>
          <p:cNvPr id="32771" name="Picture 3" descr="wmd3.gif                                                       00294653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813" y="838200"/>
            <a:ext cx="396398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Line 5"/>
          <p:cNvSpPr>
            <a:spLocks noChangeShapeType="1"/>
          </p:cNvSpPr>
          <p:nvPr/>
        </p:nvSpPr>
        <p:spPr bwMode="auto">
          <a:xfrm>
            <a:off x="304800" y="762000"/>
            <a:ext cx="3657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451221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304800"/>
            <a:ext cx="38862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i="1">
                <a:latin typeface="Helvetica" charset="0"/>
              </a:rPr>
              <a:t>Luna Leopold and the U.S.G.S.</a:t>
            </a:r>
          </a:p>
          <a:p>
            <a:endParaRPr lang="en-US" sz="2000">
              <a:latin typeface="Helvetica" charset="0"/>
            </a:endParaRPr>
          </a:p>
          <a:p>
            <a:r>
              <a:rPr lang="en-US" sz="2000">
                <a:latin typeface="Helvetica" charset="0"/>
              </a:rPr>
              <a:t>In the 1950's a group of U.S. Geological Survey researchers led by Luna Leopold ushered in modern process geomorphology with an aggressive campaign to measure rates of geomorphological processes and explain the physics underlying these processes. </a:t>
            </a:r>
          </a:p>
          <a:p>
            <a:endParaRPr lang="en-US" sz="2000">
              <a:latin typeface="Helvetica" charset="0"/>
            </a:endParaRPr>
          </a:p>
          <a:p>
            <a:r>
              <a:rPr lang="en-US" sz="2000">
                <a:latin typeface="Helvetica" charset="0"/>
              </a:rPr>
              <a:t>Leopold's approach involved coupling field observations and measurements with theoretical models to explain geomorphological processes.  </a:t>
            </a:r>
          </a:p>
        </p:txBody>
      </p:sp>
      <p:pic>
        <p:nvPicPr>
          <p:cNvPr id="33795" name="Picture 3" descr="wsci_03_img0320.jpg                                            00294653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7513"/>
            <a:ext cx="4305300"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Line 4"/>
          <p:cNvSpPr>
            <a:spLocks noChangeShapeType="1"/>
          </p:cNvSpPr>
          <p:nvPr/>
        </p:nvSpPr>
        <p:spPr bwMode="auto">
          <a:xfrm>
            <a:off x="304800" y="762000"/>
            <a:ext cx="3657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3040586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 y="304800"/>
            <a:ext cx="33528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i="1">
                <a:latin typeface="Helvetica" charset="0"/>
              </a:rPr>
              <a:t>Digital Elevation Models</a:t>
            </a:r>
            <a:endParaRPr lang="en-US" sz="2000">
              <a:latin typeface="Helvetica" charset="0"/>
            </a:endParaRPr>
          </a:p>
          <a:p>
            <a:endParaRPr lang="en-US" sz="2000">
              <a:latin typeface="Helvetica" charset="0"/>
            </a:endParaRPr>
          </a:p>
          <a:p>
            <a:r>
              <a:rPr lang="en-US" sz="2000">
                <a:latin typeface="Helvetica" charset="0"/>
              </a:rPr>
              <a:t>The advent of widely available digital models of topography and high-speed computers allows us to image, analyze, and model large landscapes.</a:t>
            </a:r>
          </a:p>
          <a:p>
            <a:endParaRPr lang="en-US" sz="2000">
              <a:latin typeface="Helvetica" charset="0"/>
            </a:endParaRPr>
          </a:p>
          <a:p>
            <a:r>
              <a:rPr lang="en-US" sz="2000">
                <a:latin typeface="Helvetica" charset="0"/>
              </a:rPr>
              <a:t>Our view of landscapes in the past 20 years has shifted from one of limited analysis of topographic contours, usually focusing on the profiles of individual hillslopes and rivers to fully three-dimensional investigations of entire landscapes.</a:t>
            </a:r>
            <a:r>
              <a:rPr lang="en-US" sz="2400">
                <a:latin typeface="Helvetica" charset="0"/>
              </a:rPr>
              <a:t>  </a:t>
            </a:r>
          </a:p>
        </p:txBody>
      </p:sp>
      <p:pic>
        <p:nvPicPr>
          <p:cNvPr id="34819" name="Picture 3" descr="FractalRiverBasin.jpg                                          00000010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81000"/>
            <a:ext cx="50561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Line 4"/>
          <p:cNvSpPr>
            <a:spLocks noChangeShapeType="1"/>
          </p:cNvSpPr>
          <p:nvPr/>
        </p:nvSpPr>
        <p:spPr bwMode="auto">
          <a:xfrm>
            <a:off x="304800" y="762000"/>
            <a:ext cx="31242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210044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normAutofit fontScale="90000"/>
          </a:bodyPr>
          <a:lstStyle/>
          <a:p>
            <a:r>
              <a:rPr lang="en-US" sz="3600" smtClean="0">
                <a:latin typeface="Arial" pitchFamily="34" charset="0"/>
              </a:rPr>
              <a:t>Evolution of Geomorphic Thought</a:t>
            </a:r>
            <a:r>
              <a:rPr lang="en-US" sz="4000" smtClean="0"/>
              <a:t/>
            </a:r>
            <a:br>
              <a:rPr lang="en-US" sz="4000" smtClean="0"/>
            </a:br>
            <a:endParaRPr lang="en-US" sz="4000" smtClean="0"/>
          </a:p>
        </p:txBody>
      </p:sp>
      <p:sp>
        <p:nvSpPr>
          <p:cNvPr id="69635" name="Rectangle 3"/>
          <p:cNvSpPr>
            <a:spLocks noGrp="1"/>
          </p:cNvSpPr>
          <p:nvPr>
            <p:ph type="body" idx="1"/>
          </p:nvPr>
        </p:nvSpPr>
        <p:spPr>
          <a:xfrm>
            <a:off x="457200" y="1219200"/>
            <a:ext cx="8382000" cy="5638800"/>
          </a:xfrm>
        </p:spPr>
        <p:txBody>
          <a:bodyPr/>
          <a:lstStyle/>
          <a:p>
            <a:pPr defTabSz="914400">
              <a:lnSpc>
                <a:spcPct val="90000"/>
              </a:lnSpc>
            </a:pPr>
            <a:r>
              <a:rPr lang="en-US" sz="2400" smtClean="0">
                <a:latin typeface="Arial" pitchFamily="34" charset="0"/>
              </a:rPr>
              <a:t>Observation </a:t>
            </a:r>
          </a:p>
          <a:p>
            <a:pPr lvl="1" defTabSz="914400">
              <a:lnSpc>
                <a:spcPct val="90000"/>
              </a:lnSpc>
            </a:pPr>
            <a:r>
              <a:rPr lang="en-US" sz="2000" smtClean="0">
                <a:latin typeface="Arial" pitchFamily="34" charset="0"/>
              </a:rPr>
              <a:t>Herodotus (450 BC) to Leonardo to present</a:t>
            </a:r>
          </a:p>
          <a:p>
            <a:pPr defTabSz="914400">
              <a:lnSpc>
                <a:spcPct val="90000"/>
              </a:lnSpc>
            </a:pPr>
            <a:r>
              <a:rPr lang="en-US" sz="2400" smtClean="0">
                <a:latin typeface="Arial" pitchFamily="34" charset="0"/>
              </a:rPr>
              <a:t>Description </a:t>
            </a:r>
          </a:p>
          <a:p>
            <a:pPr lvl="1" defTabSz="914400">
              <a:lnSpc>
                <a:spcPct val="90000"/>
              </a:lnSpc>
            </a:pPr>
            <a:r>
              <a:rPr lang="en-US" sz="2000" smtClean="0">
                <a:latin typeface="Arial" pitchFamily="34" charset="0"/>
              </a:rPr>
              <a:t>Steno, Playfair (Hutton) </a:t>
            </a:r>
            <a:r>
              <a:rPr lang="en-US" sz="2000" smtClean="0"/>
              <a:t>–</a:t>
            </a:r>
            <a:r>
              <a:rPr lang="en-US" sz="2000" smtClean="0">
                <a:latin typeface="Arial" pitchFamily="34" charset="0"/>
              </a:rPr>
              <a:t> 1600</a:t>
            </a:r>
            <a:r>
              <a:rPr lang="en-US" sz="2000" smtClean="0"/>
              <a:t>’</a:t>
            </a:r>
            <a:r>
              <a:rPr lang="en-US" sz="2000" smtClean="0">
                <a:latin typeface="Arial" pitchFamily="34" charset="0"/>
              </a:rPr>
              <a:t>s-1700s</a:t>
            </a:r>
          </a:p>
          <a:p>
            <a:pPr defTabSz="914400">
              <a:lnSpc>
                <a:spcPct val="90000"/>
              </a:lnSpc>
            </a:pPr>
            <a:r>
              <a:rPr lang="en-US" sz="2400" smtClean="0">
                <a:latin typeface="Arial" pitchFamily="34" charset="0"/>
              </a:rPr>
              <a:t>Explanation</a:t>
            </a:r>
          </a:p>
          <a:p>
            <a:pPr lvl="1" defTabSz="914400">
              <a:lnSpc>
                <a:spcPct val="90000"/>
              </a:lnSpc>
            </a:pPr>
            <a:r>
              <a:rPr lang="en-US" sz="2000" smtClean="0">
                <a:latin typeface="Arial" pitchFamily="34" charset="0"/>
              </a:rPr>
              <a:t>Agassiz (1807-1873) </a:t>
            </a:r>
            <a:r>
              <a:rPr lang="en-US" sz="2000" smtClean="0"/>
              <a:t>–</a:t>
            </a:r>
            <a:r>
              <a:rPr lang="en-US" sz="2000" smtClean="0">
                <a:latin typeface="Arial" pitchFamily="34" charset="0"/>
              </a:rPr>
              <a:t> glacial</a:t>
            </a:r>
          </a:p>
          <a:p>
            <a:pPr lvl="1" defTabSz="914400">
              <a:lnSpc>
                <a:spcPct val="90000"/>
              </a:lnSpc>
            </a:pPr>
            <a:r>
              <a:rPr lang="en-US" sz="2000" smtClean="0">
                <a:latin typeface="Arial" pitchFamily="34" charset="0"/>
              </a:rPr>
              <a:t>Powell (1834-1902) </a:t>
            </a:r>
            <a:r>
              <a:rPr lang="en-US" sz="2000" smtClean="0"/>
              <a:t>–</a:t>
            </a:r>
            <a:r>
              <a:rPr lang="en-US" sz="2000" smtClean="0">
                <a:latin typeface="Arial" pitchFamily="34" charset="0"/>
              </a:rPr>
              <a:t> fluvial/structure</a:t>
            </a:r>
          </a:p>
          <a:p>
            <a:pPr lvl="1" defTabSz="914400">
              <a:lnSpc>
                <a:spcPct val="90000"/>
              </a:lnSpc>
            </a:pPr>
            <a:r>
              <a:rPr lang="en-US" sz="2000" smtClean="0">
                <a:latin typeface="Arial" pitchFamily="34" charset="0"/>
              </a:rPr>
              <a:t>Gilbert (1843-1918) </a:t>
            </a:r>
            <a:r>
              <a:rPr lang="en-US" sz="2000" smtClean="0"/>
              <a:t>–</a:t>
            </a:r>
            <a:r>
              <a:rPr lang="en-US" sz="2000" smtClean="0">
                <a:latin typeface="Arial" pitchFamily="34" charset="0"/>
              </a:rPr>
              <a:t> everything!</a:t>
            </a:r>
          </a:p>
          <a:p>
            <a:pPr defTabSz="914400">
              <a:lnSpc>
                <a:spcPct val="90000"/>
              </a:lnSpc>
            </a:pPr>
            <a:r>
              <a:rPr lang="en-US" sz="2400" smtClean="0">
                <a:latin typeface="Arial" pitchFamily="34" charset="0"/>
              </a:rPr>
              <a:t>Correlation </a:t>
            </a:r>
          </a:p>
          <a:p>
            <a:pPr lvl="1" defTabSz="914400">
              <a:lnSpc>
                <a:spcPct val="90000"/>
              </a:lnSpc>
            </a:pPr>
            <a:r>
              <a:rPr lang="en-US" sz="2000" smtClean="0">
                <a:latin typeface="Arial" pitchFamily="34" charset="0"/>
              </a:rPr>
              <a:t>Davis (1850-1934) </a:t>
            </a:r>
            <a:r>
              <a:rPr lang="en-US" sz="2000" smtClean="0"/>
              <a:t>–</a:t>
            </a:r>
            <a:r>
              <a:rPr lang="en-US" sz="2000" smtClean="0">
                <a:latin typeface="Arial" pitchFamily="34" charset="0"/>
              </a:rPr>
              <a:t> fluvial+</a:t>
            </a:r>
          </a:p>
          <a:p>
            <a:pPr lvl="1" defTabSz="914400">
              <a:lnSpc>
                <a:spcPct val="90000"/>
              </a:lnSpc>
            </a:pPr>
            <a:r>
              <a:rPr lang="en-US" sz="2000" smtClean="0">
                <a:latin typeface="Arial" pitchFamily="34" charset="0"/>
              </a:rPr>
              <a:t>A. &amp; W. Penck (1900-1950) structure</a:t>
            </a:r>
          </a:p>
          <a:p>
            <a:pPr defTabSz="914400">
              <a:lnSpc>
                <a:spcPct val="90000"/>
              </a:lnSpc>
            </a:pPr>
            <a:r>
              <a:rPr lang="en-US" sz="2400" smtClean="0">
                <a:latin typeface="Arial" pitchFamily="34" charset="0"/>
              </a:rPr>
              <a:t>Quantification (post-WWII)</a:t>
            </a:r>
          </a:p>
          <a:p>
            <a:pPr lvl="1" defTabSz="914400">
              <a:lnSpc>
                <a:spcPct val="90000"/>
              </a:lnSpc>
            </a:pPr>
            <a:r>
              <a:rPr lang="en-US" sz="2000" smtClean="0">
                <a:latin typeface="Arial" pitchFamily="34" charset="0"/>
              </a:rPr>
              <a:t>Leopold (fluvial), Nye/Glen (glacial), Bagnold (wind), </a:t>
            </a:r>
          </a:p>
          <a:p>
            <a:pPr lvl="1" defTabSz="914400">
              <a:lnSpc>
                <a:spcPct val="90000"/>
              </a:lnSpc>
            </a:pPr>
            <a:r>
              <a:rPr lang="en-US" sz="2000" smtClean="0">
                <a:latin typeface="Arial" pitchFamily="34" charset="0"/>
              </a:rPr>
              <a:t>Prediction </a:t>
            </a:r>
            <a:r>
              <a:rPr lang="en-US" sz="2000" smtClean="0"/>
              <a:t>–</a:t>
            </a:r>
            <a:r>
              <a:rPr lang="en-US" sz="2000" smtClean="0">
                <a:latin typeface="Arial" pitchFamily="34" charset="0"/>
              </a:rPr>
              <a:t> now a common goal</a:t>
            </a:r>
          </a:p>
        </p:txBody>
      </p:sp>
      <p:sp>
        <p:nvSpPr>
          <p:cNvPr id="35844" name="Line 4"/>
          <p:cNvSpPr>
            <a:spLocks noChangeShapeType="1"/>
          </p:cNvSpPr>
          <p:nvPr/>
        </p:nvSpPr>
        <p:spPr bwMode="auto">
          <a:xfrm>
            <a:off x="457200" y="990600"/>
            <a:ext cx="76962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Tree>
    <p:extLst>
      <p:ext uri="{BB962C8B-B14F-4D97-AF65-F5344CB8AC3E}">
        <p14:creationId xmlns:p14="http://schemas.microsoft.com/office/powerpoint/2010/main" val="2088912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96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96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96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96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6963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69635">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696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696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69635">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6963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69635">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6963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odga_mtns_fans_ch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14300"/>
            <a:ext cx="66675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228600" y="228600"/>
            <a:ext cx="19812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000">
                <a:latin typeface="Helvetica" charset="0"/>
              </a:rPr>
              <a:t>And, finally, the best reason of all to study geomorphology is that landscapes are simply fascinating and incredibly beautiful</a:t>
            </a:r>
            <a:r>
              <a:rPr lang="en-US" sz="2000"/>
              <a:t>…</a:t>
            </a:r>
            <a:endParaRPr lang="en-US" sz="2000">
              <a:latin typeface="Helvetica" charset="0"/>
            </a:endParaRPr>
          </a:p>
          <a:p>
            <a:endParaRPr lang="en-US" sz="2000">
              <a:latin typeface="Helvetica" charset="0"/>
            </a:endParaRPr>
          </a:p>
          <a:p>
            <a:r>
              <a:rPr lang="en-US" sz="2000">
                <a:latin typeface="Helvetica" charset="0"/>
              </a:rPr>
              <a:t>Understanding how they work only deepens one</a:t>
            </a:r>
            <a:r>
              <a:rPr lang="en-US" sz="2000"/>
              <a:t>’</a:t>
            </a:r>
            <a:r>
              <a:rPr lang="en-US" sz="2000">
                <a:latin typeface="Helvetica" charset="0"/>
              </a:rPr>
              <a:t>s appreciation of them.  </a:t>
            </a:r>
            <a:endParaRPr lang="en-US" sz="2400">
              <a:latin typeface="Helvetica" charset="0"/>
            </a:endParaRPr>
          </a:p>
        </p:txBody>
      </p:sp>
    </p:spTree>
    <p:extLst>
      <p:ext uri="{BB962C8B-B14F-4D97-AF65-F5344CB8AC3E}">
        <p14:creationId xmlns:p14="http://schemas.microsoft.com/office/powerpoint/2010/main" val="308935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8259"/>
            <a:ext cx="7315200" cy="6169216"/>
          </a:xfrm>
          <a:prstGeom prst="rect">
            <a:avLst/>
          </a:prstGeom>
        </p:spPr>
      </p:pic>
    </p:spTree>
    <p:extLst>
      <p:ext uri="{BB962C8B-B14F-4D97-AF65-F5344CB8AC3E}">
        <p14:creationId xmlns:p14="http://schemas.microsoft.com/office/powerpoint/2010/main" val="135784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7" name="Rectangle 3"/>
          <p:cNvSpPr>
            <a:spLocks noGrp="1"/>
          </p:cNvSpPr>
          <p:nvPr>
            <p:ph type="body" idx="1"/>
          </p:nvPr>
        </p:nvSpPr>
        <p:spPr>
          <a:xfrm>
            <a:off x="304800" y="533400"/>
            <a:ext cx="8229600" cy="5715000"/>
          </a:xfrm>
        </p:spPr>
        <p:txBody>
          <a:bodyPr/>
          <a:lstStyle/>
          <a:p>
            <a:pPr defTabSz="914400">
              <a:lnSpc>
                <a:spcPct val="90000"/>
              </a:lnSpc>
              <a:buFont typeface="Arial" pitchFamily="34" charset="0"/>
              <a:buNone/>
            </a:pPr>
            <a:r>
              <a:rPr lang="en-US" smtClean="0"/>
              <a:t>Key questions about geomorphological systems</a:t>
            </a:r>
          </a:p>
          <a:p>
            <a:pPr defTabSz="914400">
              <a:lnSpc>
                <a:spcPct val="90000"/>
              </a:lnSpc>
              <a:buFont typeface="Arial" pitchFamily="34" charset="0"/>
              <a:buNone/>
            </a:pPr>
            <a:endParaRPr lang="en-US" smtClean="0"/>
          </a:p>
          <a:p>
            <a:pPr lvl="1" defTabSz="914400">
              <a:lnSpc>
                <a:spcPct val="90000"/>
              </a:lnSpc>
            </a:pPr>
            <a:r>
              <a:rPr lang="en-US" smtClean="0"/>
              <a:t>What controls the dominant geomorpholgical processes in a landscape (e.g., fluvial, glacial, coastal)?</a:t>
            </a:r>
          </a:p>
          <a:p>
            <a:pPr lvl="1" defTabSz="914400">
              <a:lnSpc>
                <a:spcPct val="90000"/>
              </a:lnSpc>
            </a:pPr>
            <a:endParaRPr lang="en-US" smtClean="0"/>
          </a:p>
          <a:p>
            <a:pPr lvl="1" defTabSz="914400">
              <a:lnSpc>
                <a:spcPct val="90000"/>
              </a:lnSpc>
            </a:pPr>
            <a:r>
              <a:rPr lang="en-US" smtClean="0"/>
              <a:t>How do all the pieces fit together in shaping landscapes?</a:t>
            </a:r>
          </a:p>
          <a:p>
            <a:pPr lvl="1" defTabSz="914400">
              <a:lnSpc>
                <a:spcPct val="90000"/>
              </a:lnSpc>
            </a:pPr>
            <a:endParaRPr lang="en-US" smtClean="0"/>
          </a:p>
          <a:p>
            <a:pPr lvl="1" defTabSz="914400">
              <a:lnSpc>
                <a:spcPct val="90000"/>
              </a:lnSpc>
            </a:pPr>
            <a:r>
              <a:rPr lang="en-US" smtClean="0"/>
              <a:t>How do the spatial arrangement of landscape elements influence landscape dynamics?</a:t>
            </a:r>
          </a:p>
        </p:txBody>
      </p:sp>
    </p:spTree>
    <p:extLst>
      <p:ext uri="{BB962C8B-B14F-4D97-AF65-F5344CB8AC3E}">
        <p14:creationId xmlns:p14="http://schemas.microsoft.com/office/powerpoint/2010/main" val="2289986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4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438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4438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4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_fig1_6 cropped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3" y="990600"/>
            <a:ext cx="94154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069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FIGURE1.AI                                                     00000010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88392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76200" y="0"/>
            <a:ext cx="8915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2400" dirty="0"/>
              <a:t>Climate zonation of South America influences </a:t>
            </a:r>
          </a:p>
          <a:p>
            <a:r>
              <a:rPr lang="en-US" altLang="en-US" sz="2400" dirty="0"/>
              <a:t>the shape of the Andes</a:t>
            </a:r>
            <a:r>
              <a:rPr lang="en-US" altLang="en-US" sz="2400" dirty="0">
                <a:latin typeface="Comic Sans MS" pitchFamily="66" charset="0"/>
              </a:rPr>
              <a:t> </a:t>
            </a:r>
            <a:r>
              <a:rPr lang="en-US" altLang="en-US" sz="2400" dirty="0">
                <a:solidFill>
                  <a:srgbClr val="FFCC00"/>
                </a:solidFill>
                <a:latin typeface="Comic Sans MS" pitchFamily="66" charset="0"/>
              </a:rPr>
              <a:t> </a:t>
            </a:r>
          </a:p>
        </p:txBody>
      </p:sp>
    </p:spTree>
    <p:extLst>
      <p:ext uri="{BB962C8B-B14F-4D97-AF65-F5344CB8AC3E}">
        <p14:creationId xmlns:p14="http://schemas.microsoft.com/office/powerpoint/2010/main" val="153200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647700" y="152400"/>
            <a:ext cx="7848600" cy="685800"/>
          </a:xfrm>
        </p:spPr>
        <p:txBody>
          <a:bodyPr/>
          <a:lstStyle/>
          <a:p>
            <a:r>
              <a:rPr lang="en-US" sz="3200" smtClean="0">
                <a:latin typeface="Comic Sans MS" pitchFamily="66" charset="0"/>
              </a:rPr>
              <a:t>Hypsometry of the Andes</a:t>
            </a:r>
            <a:endParaRPr lang="en-US" sz="3200" smtClean="0">
              <a:solidFill>
                <a:srgbClr val="FFFF00"/>
              </a:solidFill>
              <a:latin typeface="Comic Sans MS" pitchFamily="66" charset="0"/>
            </a:endParaRPr>
          </a:p>
        </p:txBody>
      </p:sp>
      <p:pic>
        <p:nvPicPr>
          <p:cNvPr id="22531" name="Picture 3" descr="RASTA FIG 2.AI                                                 00000010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1066800"/>
            <a:ext cx="7662863"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Line 4"/>
          <p:cNvSpPr>
            <a:spLocks noChangeShapeType="1"/>
          </p:cNvSpPr>
          <p:nvPr/>
        </p:nvSpPr>
        <p:spPr bwMode="auto">
          <a:xfrm>
            <a:off x="685800" y="914400"/>
            <a:ext cx="7696200" cy="0"/>
          </a:xfrm>
          <a:prstGeom prst="line">
            <a:avLst/>
          </a:prstGeom>
          <a:noFill/>
          <a:ln w="28575">
            <a:solidFill>
              <a:srgbClr val="0099FF"/>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
        <p:nvSpPr>
          <p:cNvPr id="22533" name="Text Box 5"/>
          <p:cNvSpPr txBox="1">
            <a:spLocks noChangeArrowheads="1"/>
          </p:cNvSpPr>
          <p:nvPr/>
        </p:nvSpPr>
        <p:spPr bwMode="auto">
          <a:xfrm>
            <a:off x="2286000" y="1676400"/>
            <a:ext cx="1054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2400">
                <a:solidFill>
                  <a:srgbClr val="FF0000"/>
                </a:solidFill>
                <a:latin typeface="Comic Sans MS" pitchFamily="66" charset="0"/>
              </a:rPr>
              <a:t>fluvial</a:t>
            </a:r>
          </a:p>
        </p:txBody>
      </p:sp>
      <p:sp>
        <p:nvSpPr>
          <p:cNvPr id="22534" name="Text Box 6"/>
          <p:cNvSpPr txBox="1">
            <a:spLocks noChangeArrowheads="1"/>
          </p:cNvSpPr>
          <p:nvPr/>
        </p:nvSpPr>
        <p:spPr bwMode="auto">
          <a:xfrm>
            <a:off x="2513013" y="3429000"/>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2400">
                <a:solidFill>
                  <a:schemeClr val="accent2"/>
                </a:solidFill>
                <a:latin typeface="Comic Sans MS" pitchFamily="66" charset="0"/>
              </a:rPr>
              <a:t>glacial</a:t>
            </a:r>
            <a:endParaRPr lang="en-US" altLang="en-US" sz="2400">
              <a:latin typeface="Comic Sans MS" pitchFamily="66" charset="0"/>
            </a:endParaRPr>
          </a:p>
        </p:txBody>
      </p:sp>
      <p:sp>
        <p:nvSpPr>
          <p:cNvPr id="22535" name="Text Box 7"/>
          <p:cNvSpPr txBox="1">
            <a:spLocks noChangeArrowheads="1"/>
          </p:cNvSpPr>
          <p:nvPr/>
        </p:nvSpPr>
        <p:spPr bwMode="auto">
          <a:xfrm>
            <a:off x="2667000" y="2209800"/>
            <a:ext cx="23860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2400" dirty="0">
                <a:latin typeface="Comic Sans MS" pitchFamily="66" charset="0"/>
              </a:rPr>
              <a:t>arid (tectonics)</a:t>
            </a:r>
            <a:endParaRPr lang="en-US" altLang="en-US" sz="2400" dirty="0">
              <a:latin typeface="Times" pitchFamily="-106" charset="0"/>
            </a:endParaRPr>
          </a:p>
        </p:txBody>
      </p:sp>
    </p:spTree>
    <p:extLst>
      <p:ext uri="{BB962C8B-B14F-4D97-AF65-F5344CB8AC3E}">
        <p14:creationId xmlns:p14="http://schemas.microsoft.com/office/powerpoint/2010/main" val="356208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body" idx="1"/>
          </p:nvPr>
        </p:nvSpPr>
        <p:spPr>
          <a:xfrm>
            <a:off x="685800" y="2751138"/>
            <a:ext cx="3352800" cy="1058862"/>
          </a:xfrm>
        </p:spPr>
        <p:txBody>
          <a:bodyPr>
            <a:normAutofit lnSpcReduction="10000"/>
          </a:bodyPr>
          <a:lstStyle/>
          <a:p>
            <a:pPr algn="ctr">
              <a:lnSpc>
                <a:spcPct val="90000"/>
              </a:lnSpc>
              <a:buFont typeface="Arial" pitchFamily="34" charset="0"/>
              <a:buNone/>
            </a:pPr>
            <a:r>
              <a:rPr lang="en-US" dirty="0" smtClean="0">
                <a:latin typeface="Arial" pitchFamily="34" charset="0"/>
              </a:rPr>
              <a:t>Tectonic forcing </a:t>
            </a:r>
          </a:p>
          <a:p>
            <a:pPr algn="ctr">
              <a:lnSpc>
                <a:spcPct val="90000"/>
              </a:lnSpc>
              <a:buFont typeface="Arial" pitchFamily="34" charset="0"/>
              <a:buNone/>
            </a:pPr>
            <a:r>
              <a:rPr lang="en-US" dirty="0" smtClean="0">
                <a:latin typeface="Arial" pitchFamily="34" charset="0"/>
              </a:rPr>
              <a:t>arid</a:t>
            </a:r>
          </a:p>
          <a:p>
            <a:pPr algn="ctr">
              <a:lnSpc>
                <a:spcPct val="90000"/>
              </a:lnSpc>
              <a:buFont typeface="Arial" pitchFamily="34" charset="0"/>
              <a:buNone/>
            </a:pPr>
            <a:endParaRPr lang="en-US" sz="2800" dirty="0" smtClean="0">
              <a:latin typeface="Arial" pitchFamily="34" charset="0"/>
            </a:endParaRPr>
          </a:p>
          <a:p>
            <a:pPr algn="ctr">
              <a:lnSpc>
                <a:spcPct val="90000"/>
              </a:lnSpc>
              <a:buFont typeface="Arial" pitchFamily="34" charset="0"/>
              <a:buNone/>
            </a:pPr>
            <a:endParaRPr lang="en-US" sz="2800" dirty="0" smtClean="0">
              <a:latin typeface="Arial" pitchFamily="34" charset="0"/>
            </a:endParaRPr>
          </a:p>
        </p:txBody>
      </p:sp>
      <p:pic>
        <p:nvPicPr>
          <p:cNvPr id="23555" name="Picture 3" descr="bath_pretty.jpeg.jpg                                           00004277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0"/>
            <a:ext cx="2976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Line 4"/>
          <p:cNvSpPr>
            <a:spLocks noChangeShapeType="1"/>
          </p:cNvSpPr>
          <p:nvPr/>
        </p:nvSpPr>
        <p:spPr bwMode="auto">
          <a:xfrm>
            <a:off x="914400" y="2362200"/>
            <a:ext cx="7162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
        <p:nvSpPr>
          <p:cNvPr id="23557" name="Line 5"/>
          <p:cNvSpPr>
            <a:spLocks noChangeShapeType="1"/>
          </p:cNvSpPr>
          <p:nvPr/>
        </p:nvSpPr>
        <p:spPr bwMode="auto">
          <a:xfrm>
            <a:off x="914400" y="4267200"/>
            <a:ext cx="7162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ar-EG"/>
          </a:p>
        </p:txBody>
      </p:sp>
      <p:sp>
        <p:nvSpPr>
          <p:cNvPr id="23558" name="Text Box 6"/>
          <p:cNvSpPr txBox="1">
            <a:spLocks noChangeArrowheads="1"/>
          </p:cNvSpPr>
          <p:nvPr/>
        </p:nvSpPr>
        <p:spPr bwMode="auto">
          <a:xfrm>
            <a:off x="838199" y="63965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3600" dirty="0"/>
              <a:t>Climate forcing </a:t>
            </a:r>
            <a:r>
              <a:rPr lang="en-US" altLang="en-US" sz="3600" dirty="0" smtClean="0"/>
              <a:t>	fluvial</a:t>
            </a:r>
            <a:endParaRPr lang="en-US" altLang="en-US" sz="2400" dirty="0"/>
          </a:p>
        </p:txBody>
      </p:sp>
      <p:sp>
        <p:nvSpPr>
          <p:cNvPr id="23559" name="Rectangle 7"/>
          <p:cNvSpPr>
            <a:spLocks noChangeArrowheads="1"/>
          </p:cNvSpPr>
          <p:nvPr/>
        </p:nvSpPr>
        <p:spPr bwMode="auto">
          <a:xfrm>
            <a:off x="617537" y="4425950"/>
            <a:ext cx="3886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altLang="en-US" sz="3200" dirty="0">
                <a:latin typeface="Arial" pitchFamily="34" charset="0"/>
              </a:rPr>
              <a:t>Climate forcing glacial</a:t>
            </a:r>
          </a:p>
        </p:txBody>
      </p:sp>
    </p:spTree>
    <p:extLst>
      <p:ext uri="{BB962C8B-B14F-4D97-AF65-F5344CB8AC3E}">
        <p14:creationId xmlns:p14="http://schemas.microsoft.com/office/powerpoint/2010/main" val="231881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65125" y="381000"/>
            <a:ext cx="8778875"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algn="l" defTabSz="457200" rtl="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2800" b="1" i="1" u="sng" dirty="0">
                <a:latin typeface="Helvetica" charset="0"/>
              </a:rPr>
              <a:t>Erosion</a:t>
            </a:r>
            <a:r>
              <a:rPr lang="en-US" sz="2800" b="1" u="sng" dirty="0">
                <a:latin typeface="Helvetica" charset="0"/>
              </a:rPr>
              <a:t> </a:t>
            </a:r>
          </a:p>
          <a:p>
            <a:endParaRPr lang="en-US" sz="2000" dirty="0">
              <a:latin typeface="Helvetica" charset="0"/>
            </a:endParaRPr>
          </a:p>
          <a:p>
            <a:r>
              <a:rPr lang="en-US" sz="2000" dirty="0">
                <a:latin typeface="Helvetica" charset="0"/>
              </a:rPr>
              <a:t>Erosional processes that remove and redistribute rocks and soil tend to control the fine-scale features of Earth's surface.  Different types of processes give rise to </a:t>
            </a:r>
            <a:r>
              <a:rPr lang="en-US" sz="2000" dirty="0" err="1">
                <a:latin typeface="Helvetica" charset="0"/>
              </a:rPr>
              <a:t>hillslopes</a:t>
            </a:r>
            <a:r>
              <a:rPr lang="en-US" sz="2000" dirty="0">
                <a:latin typeface="Helvetica" charset="0"/>
              </a:rPr>
              <a:t> and valleys with distinctive morphologies (forms).  </a:t>
            </a:r>
          </a:p>
          <a:p>
            <a:endParaRPr lang="en-US" sz="2000" dirty="0">
              <a:latin typeface="Helvetica" charset="0"/>
            </a:endParaRPr>
          </a:p>
          <a:p>
            <a:r>
              <a:rPr lang="en-US" sz="2000" dirty="0">
                <a:latin typeface="Helvetica" charset="0"/>
              </a:rPr>
              <a:t>Primary erosional processes shaping Earth's surface:</a:t>
            </a:r>
          </a:p>
          <a:p>
            <a:endParaRPr lang="en-US" sz="2000" dirty="0">
              <a:latin typeface="Helvetica" charset="0"/>
            </a:endParaRPr>
          </a:p>
          <a:p>
            <a:r>
              <a:rPr lang="en-US" sz="2000" b="1" u="sng" dirty="0">
                <a:latin typeface="Helvetica" charset="0"/>
              </a:rPr>
              <a:t>Mass Movements (</a:t>
            </a:r>
            <a:r>
              <a:rPr lang="en-US" sz="2000" b="1" u="sng" dirty="0" err="1">
                <a:latin typeface="Helvetica" charset="0"/>
              </a:rPr>
              <a:t>Hillslope</a:t>
            </a:r>
            <a:r>
              <a:rPr lang="en-US" sz="2000" b="1" u="sng" dirty="0">
                <a:latin typeface="Helvetica" charset="0"/>
              </a:rPr>
              <a:t> Processes)</a:t>
            </a:r>
            <a:endParaRPr lang="en-US" sz="2000" b="1" dirty="0">
              <a:latin typeface="Helvetica" charset="0"/>
            </a:endParaRPr>
          </a:p>
          <a:p>
            <a:r>
              <a:rPr lang="en-US" sz="2000" dirty="0">
                <a:latin typeface="Helvetica" charset="0"/>
              </a:rPr>
              <a:t>	deep-seated bedrock failures</a:t>
            </a:r>
          </a:p>
          <a:p>
            <a:r>
              <a:rPr lang="en-US" sz="2000" dirty="0">
                <a:latin typeface="Helvetica" charset="0"/>
              </a:rPr>
              <a:t>	shallow </a:t>
            </a:r>
            <a:r>
              <a:rPr lang="en-US" sz="2000" dirty="0" err="1">
                <a:latin typeface="Helvetica" charset="0"/>
              </a:rPr>
              <a:t>landsliding</a:t>
            </a:r>
            <a:r>
              <a:rPr lang="en-US" sz="2000" dirty="0">
                <a:latin typeface="Helvetica" charset="0"/>
              </a:rPr>
              <a:t> involving mostly surficial materials</a:t>
            </a:r>
          </a:p>
          <a:p>
            <a:r>
              <a:rPr lang="en-US" sz="2000" dirty="0">
                <a:latin typeface="Helvetica" charset="0"/>
              </a:rPr>
              <a:t>	soil creep and biogenic transport</a:t>
            </a:r>
          </a:p>
          <a:p>
            <a:endParaRPr lang="en-US" sz="2000" dirty="0">
              <a:latin typeface="Helvetica" charset="0"/>
            </a:endParaRPr>
          </a:p>
          <a:p>
            <a:r>
              <a:rPr lang="en-US" sz="2000" b="1" u="sng" dirty="0">
                <a:latin typeface="Helvetica" charset="0"/>
              </a:rPr>
              <a:t>Streams and Rivers (Fluvial Processes)</a:t>
            </a:r>
            <a:endParaRPr lang="en-US" sz="2000" b="1" dirty="0">
              <a:latin typeface="Helvetica" charset="0"/>
            </a:endParaRPr>
          </a:p>
          <a:p>
            <a:r>
              <a:rPr lang="en-US" sz="2000" dirty="0">
                <a:latin typeface="Helvetica" charset="0"/>
              </a:rPr>
              <a:t>	small ephemeral channels</a:t>
            </a:r>
          </a:p>
          <a:p>
            <a:r>
              <a:rPr lang="en-US" sz="2000" dirty="0">
                <a:latin typeface="Helvetica" charset="0"/>
              </a:rPr>
              <a:t>	steep mountain channels</a:t>
            </a:r>
          </a:p>
          <a:p>
            <a:r>
              <a:rPr lang="en-US" sz="2000" dirty="0">
                <a:latin typeface="Helvetica" charset="0"/>
              </a:rPr>
              <a:t>	large floodplain rivers</a:t>
            </a:r>
          </a:p>
        </p:txBody>
      </p:sp>
    </p:spTree>
    <p:extLst>
      <p:ext uri="{BB962C8B-B14F-4D97-AF65-F5344CB8AC3E}">
        <p14:creationId xmlns:p14="http://schemas.microsoft.com/office/powerpoint/2010/main" val="2765964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1178</Words>
  <Application>Microsoft Office PowerPoint</Application>
  <PresentationFormat>On-screen Show (4:3)</PresentationFormat>
  <Paragraphs>150</Paragraphs>
  <Slides>40</Slides>
  <Notes>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Hypsometry of the Andes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 eroded from mountains enters streams and rivers and is delivered to coastal environments, from where it is moved to deeper sedimentary basins that get shoved back into mountains through processes of rock uplift.</vt:lpstr>
      <vt:lpstr>The Rock Cycle</vt:lpstr>
      <vt:lpstr>Weather</vt:lpstr>
      <vt:lpstr>Rates of Processes: mm/yr to 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Geomorphic Thought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elsaad</dc:creator>
  <cp:lastModifiedBy>elsaad</cp:lastModifiedBy>
  <cp:revision>1</cp:revision>
  <dcterms:created xsi:type="dcterms:W3CDTF">2006-08-16T00:00:00Z</dcterms:created>
  <dcterms:modified xsi:type="dcterms:W3CDTF">2020-03-15T19:06:33Z</dcterms:modified>
</cp:coreProperties>
</file>