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8" r:id="rId1"/>
  </p:sldMasterIdLst>
  <p:notesMasterIdLst>
    <p:notesMasterId r:id="rId38"/>
  </p:notesMasterIdLst>
  <p:sldIdLst>
    <p:sldId id="344" r:id="rId2"/>
    <p:sldId id="345" r:id="rId3"/>
    <p:sldId id="461" r:id="rId4"/>
    <p:sldId id="462" r:id="rId5"/>
    <p:sldId id="463" r:id="rId6"/>
    <p:sldId id="373" r:id="rId7"/>
    <p:sldId id="464" r:id="rId8"/>
    <p:sldId id="465" r:id="rId9"/>
    <p:sldId id="466" r:id="rId10"/>
    <p:sldId id="467" r:id="rId11"/>
    <p:sldId id="468" r:id="rId12"/>
    <p:sldId id="469" r:id="rId13"/>
    <p:sldId id="470"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89" r:id="rId33"/>
    <p:sldId id="490" r:id="rId34"/>
    <p:sldId id="491" r:id="rId35"/>
    <p:sldId id="492" r:id="rId36"/>
    <p:sldId id="460" r:id="rId37"/>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79" autoAdjust="0"/>
  </p:normalViewPr>
  <p:slideViewPr>
    <p:cSldViewPr>
      <p:cViewPr varScale="1">
        <p:scale>
          <a:sx n="51" d="100"/>
          <a:sy n="51" d="100"/>
        </p:scale>
        <p:origin x="133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189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b="0"/>
            </a:lvl1pPr>
          </a:lstStyle>
          <a:p>
            <a:pPr>
              <a:defRPr/>
            </a:pPr>
            <a:endParaRPr lang="en-US"/>
          </a:p>
        </p:txBody>
      </p:sp>
      <p:sp>
        <p:nvSpPr>
          <p:cNvPr id="4403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b="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a:t>انقر لتحرير أنماط النص الرئيسي</a:t>
            </a:r>
            <a:endParaRPr lang="en-US" noProof="0"/>
          </a:p>
          <a:p>
            <a:pPr lvl="1"/>
            <a:r>
              <a:rPr lang="ar-SA" noProof="0"/>
              <a:t>المستوى الثاني</a:t>
            </a:r>
            <a:endParaRPr lang="en-US" noProof="0"/>
          </a:p>
          <a:p>
            <a:pPr lvl="2"/>
            <a:r>
              <a:rPr lang="ar-SA" noProof="0"/>
              <a:t>المستوى الثالث</a:t>
            </a:r>
            <a:endParaRPr lang="en-US" noProof="0"/>
          </a:p>
          <a:p>
            <a:pPr lvl="3"/>
            <a:r>
              <a:rPr lang="ar-SA" noProof="0"/>
              <a:t>المستوى الرابع</a:t>
            </a:r>
            <a:endParaRPr lang="en-US" noProof="0"/>
          </a:p>
          <a:p>
            <a:pPr lvl="4"/>
            <a:r>
              <a:rPr lang="ar-SA" noProof="0"/>
              <a:t>المستوى الخامس</a:t>
            </a:r>
            <a:endParaRPr lang="en-US" noProof="0"/>
          </a:p>
        </p:txBody>
      </p:sp>
      <p:sp>
        <p:nvSpPr>
          <p:cNvPr id="4403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b="0"/>
            </a:lvl1pPr>
          </a:lstStyle>
          <a:p>
            <a:pPr>
              <a:defRPr/>
            </a:pPr>
            <a:endParaRPr lang="en-US"/>
          </a:p>
        </p:txBody>
      </p:sp>
      <p:sp>
        <p:nvSpPr>
          <p:cNvPr id="4403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lvl1pPr>
          </a:lstStyle>
          <a:p>
            <a:pPr>
              <a:defRPr/>
            </a:pPr>
            <a:fld id="{C4A8A4FD-959A-4CBB-8971-4B4CED2F7343}" type="slidenum">
              <a:rPr lang="ar-SA"/>
              <a:pPr>
                <a:defRPr/>
              </a:pPr>
              <a:t>‹#›</a:t>
            </a:fld>
            <a:endParaRPr lang="en-US"/>
          </a:p>
        </p:txBody>
      </p:sp>
    </p:spTree>
    <p:extLst>
      <p:ext uri="{BB962C8B-B14F-4D97-AF65-F5344CB8AC3E}">
        <p14:creationId xmlns:p14="http://schemas.microsoft.com/office/powerpoint/2010/main" val="23761309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3995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8520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600200" y="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SA"/>
          </a:p>
        </p:txBody>
      </p:sp>
      <p:sp>
        <p:nvSpPr>
          <p:cNvPr id="5" name="Text Box 7"/>
          <p:cNvSpPr txBox="1">
            <a:spLocks noChangeArrowheads="1"/>
          </p:cNvSpPr>
          <p:nvPr/>
        </p:nvSpPr>
        <p:spPr bwMode="auto">
          <a:xfrm>
            <a:off x="3871913" y="5514975"/>
            <a:ext cx="115728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1600" b="1"/>
              <a:t>Company</a:t>
            </a:r>
          </a:p>
          <a:p>
            <a:pPr eaLnBrk="1" hangingPunct="1">
              <a:defRPr/>
            </a:pPr>
            <a:r>
              <a:rPr lang="en-US" sz="2600" b="1"/>
              <a:t>LOGO</a:t>
            </a:r>
          </a:p>
        </p:txBody>
      </p:sp>
      <p:sp>
        <p:nvSpPr>
          <p:cNvPr id="6" name="Rectangle 8"/>
          <p:cNvSpPr>
            <a:spLocks noChangeArrowheads="1"/>
          </p:cNvSpPr>
          <p:nvPr/>
        </p:nvSpPr>
        <p:spPr bwMode="ltGray">
          <a:xfrm>
            <a:off x="5895975" y="0"/>
            <a:ext cx="3248025" cy="27813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SA"/>
          </a:p>
        </p:txBody>
      </p:sp>
      <p:grpSp>
        <p:nvGrpSpPr>
          <p:cNvPr id="7" name="Group 9"/>
          <p:cNvGrpSpPr>
            <a:grpSpLocks/>
          </p:cNvGrpSpPr>
          <p:nvPr/>
        </p:nvGrpSpPr>
        <p:grpSpPr bwMode="auto">
          <a:xfrm>
            <a:off x="19050" y="2330450"/>
            <a:ext cx="9115425" cy="358775"/>
            <a:chOff x="3827" y="1468"/>
            <a:chExt cx="1927" cy="226"/>
          </a:xfrm>
        </p:grpSpPr>
        <p:sp>
          <p:nvSpPr>
            <p:cNvPr id="8" name="Line 10"/>
            <p:cNvSpPr>
              <a:spLocks noChangeShapeType="1"/>
            </p:cNvSpPr>
            <p:nvPr/>
          </p:nvSpPr>
          <p:spPr bwMode="white">
            <a:xfrm>
              <a:off x="3827" y="1468"/>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Line 11"/>
            <p:cNvSpPr>
              <a:spLocks noChangeShapeType="1"/>
            </p:cNvSpPr>
            <p:nvPr/>
          </p:nvSpPr>
          <p:spPr bwMode="white">
            <a:xfrm>
              <a:off x="3827" y="1540"/>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Line 12"/>
            <p:cNvSpPr>
              <a:spLocks noChangeShapeType="1"/>
            </p:cNvSpPr>
            <p:nvPr/>
          </p:nvSpPr>
          <p:spPr bwMode="white">
            <a:xfrm>
              <a:off x="3827" y="1616"/>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13"/>
            <p:cNvSpPr>
              <a:spLocks noChangeShapeType="1"/>
            </p:cNvSpPr>
            <p:nvPr/>
          </p:nvSpPr>
          <p:spPr bwMode="white">
            <a:xfrm>
              <a:off x="3827" y="1694"/>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1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766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5"/>
          <p:cNvSpPr>
            <a:spLocks noChangeArrowheads="1"/>
          </p:cNvSpPr>
          <p:nvPr/>
        </p:nvSpPr>
        <p:spPr bwMode="black">
          <a:xfrm>
            <a:off x="0" y="2787650"/>
            <a:ext cx="9144000" cy="71438"/>
          </a:xfrm>
          <a:prstGeom prst="rect">
            <a:avLst/>
          </a:prstGeom>
          <a:solidFill>
            <a:schemeClr val="tx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SA"/>
          </a:p>
        </p:txBody>
      </p:sp>
      <p:sp>
        <p:nvSpPr>
          <p:cNvPr id="14" name="Rectangle 16"/>
          <p:cNvSpPr>
            <a:spLocks noChangeArrowheads="1"/>
          </p:cNvSpPr>
          <p:nvPr/>
        </p:nvSpPr>
        <p:spPr bwMode="gray">
          <a:xfrm>
            <a:off x="2895600" y="2819400"/>
            <a:ext cx="6248400" cy="685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SA"/>
          </a:p>
        </p:txBody>
      </p:sp>
      <p:pic>
        <p:nvPicPr>
          <p:cNvPr id="1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488" y="0"/>
            <a:ext cx="30114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3"/>
          <p:cNvSpPr>
            <a:spLocks noGrp="1" noChangeArrowheads="1"/>
          </p:cNvSpPr>
          <p:nvPr>
            <p:ph type="subTitle" idx="1"/>
          </p:nvPr>
        </p:nvSpPr>
        <p:spPr bwMode="grayWhite">
          <a:xfrm>
            <a:off x="2895600" y="4038600"/>
            <a:ext cx="6019800" cy="457200"/>
          </a:xfrm>
          <a:solidFill>
            <a:schemeClr val="tx1"/>
          </a:solidFill>
        </p:spPr>
        <p:txBody>
          <a:bodyPr/>
          <a:lstStyle>
            <a:lvl1pPr marL="0" indent="0">
              <a:buFont typeface="Wingdings" panose="05000000000000000000" pitchFamily="2" charset="2"/>
              <a:buNone/>
              <a:defRPr sz="2800">
                <a:solidFill>
                  <a:schemeClr val="accent1"/>
                </a:solidFill>
              </a:defRPr>
            </a:lvl1pPr>
          </a:lstStyle>
          <a:p>
            <a:pPr lvl="0"/>
            <a:r>
              <a:rPr lang="en-US" noProof="0"/>
              <a:t>Click to edit Master subtitle style</a:t>
            </a:r>
          </a:p>
        </p:txBody>
      </p:sp>
      <p:sp>
        <p:nvSpPr>
          <p:cNvPr id="94225" name="Rectangle 17"/>
          <p:cNvSpPr>
            <a:spLocks noGrp="1" noChangeArrowheads="1"/>
          </p:cNvSpPr>
          <p:nvPr>
            <p:ph type="ctrTitle"/>
          </p:nvPr>
        </p:nvSpPr>
        <p:spPr bwMode="ltGray">
          <a:xfrm>
            <a:off x="3124200" y="2819400"/>
            <a:ext cx="5791200" cy="685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l">
              <a:defRPr/>
            </a:lvl1pPr>
          </a:lstStyle>
          <a:p>
            <a:pPr lvl="0"/>
            <a:r>
              <a:rPr lang="en-US" noProof="0"/>
              <a:t>Click to edit Master title style</a:t>
            </a:r>
          </a:p>
        </p:txBody>
      </p:sp>
      <p:sp>
        <p:nvSpPr>
          <p:cNvPr id="16" name="Rectangle 4"/>
          <p:cNvSpPr>
            <a:spLocks noGrp="1" noChangeArrowheads="1"/>
          </p:cNvSpPr>
          <p:nvPr>
            <p:ph type="dt" sz="half" idx="10"/>
          </p:nvPr>
        </p:nvSpPr>
        <p:spPr>
          <a:xfrm>
            <a:off x="457200" y="6400800"/>
            <a:ext cx="2133600" cy="320675"/>
          </a:xfrm>
        </p:spPr>
        <p:txBody>
          <a:bodyPr/>
          <a:lstStyle>
            <a:lvl1pPr>
              <a:defRPr>
                <a:solidFill>
                  <a:schemeClr val="tx2"/>
                </a:solidFill>
              </a:defRPr>
            </a:lvl1pPr>
          </a:lstStyle>
          <a:p>
            <a:pPr>
              <a:defRPr/>
            </a:pPr>
            <a:fld id="{DD840413-2BDC-4E66-B5C8-6316A087684E}" type="datetimeFigureOut">
              <a:rPr lang="ar-SA"/>
              <a:pPr>
                <a:defRPr/>
              </a:pPr>
              <a:t>28/07/1441</a:t>
            </a:fld>
            <a:endParaRPr lang="en-US"/>
          </a:p>
        </p:txBody>
      </p:sp>
      <p:sp>
        <p:nvSpPr>
          <p:cNvPr id="17" name="Rectangle 5"/>
          <p:cNvSpPr>
            <a:spLocks noGrp="1" noChangeArrowheads="1"/>
          </p:cNvSpPr>
          <p:nvPr>
            <p:ph type="ftr" sz="quarter" idx="11"/>
          </p:nvPr>
        </p:nvSpPr>
        <p:spPr>
          <a:xfrm>
            <a:off x="3124200" y="6400800"/>
            <a:ext cx="2895600" cy="320675"/>
          </a:xfrm>
        </p:spPr>
        <p:txBody>
          <a:bodyPr/>
          <a:lstStyle>
            <a:lvl1pPr>
              <a:defRPr>
                <a:solidFill>
                  <a:schemeClr val="tx2"/>
                </a:solidFill>
              </a:defRPr>
            </a:lvl1pPr>
          </a:lstStyle>
          <a:p>
            <a:pPr>
              <a:defRPr/>
            </a:pPr>
            <a:endParaRPr lang="en-US"/>
          </a:p>
        </p:txBody>
      </p:sp>
      <p:sp>
        <p:nvSpPr>
          <p:cNvPr id="18" name="Rectangle 6"/>
          <p:cNvSpPr>
            <a:spLocks noGrp="1" noChangeArrowheads="1"/>
          </p:cNvSpPr>
          <p:nvPr>
            <p:ph type="sldNum" sz="quarter" idx="12"/>
          </p:nvPr>
        </p:nvSpPr>
        <p:spPr>
          <a:xfrm>
            <a:off x="6553200" y="6400800"/>
            <a:ext cx="2133600" cy="320675"/>
          </a:xfrm>
        </p:spPr>
        <p:txBody>
          <a:bodyPr/>
          <a:lstStyle>
            <a:lvl1pPr>
              <a:defRPr>
                <a:solidFill>
                  <a:schemeClr val="tx2"/>
                </a:solidFill>
              </a:defRPr>
            </a:lvl1pPr>
          </a:lstStyle>
          <a:p>
            <a:pPr>
              <a:defRPr/>
            </a:pPr>
            <a:fld id="{E931E905-0722-45BD-BD7B-EC4B103AA47C}" type="slidenum">
              <a:rPr lang="ar-SA"/>
              <a:pPr>
                <a:defRPr/>
              </a:pPr>
              <a:t>‹#›</a:t>
            </a:fld>
            <a:endParaRPr lang="en-US"/>
          </a:p>
        </p:txBody>
      </p:sp>
    </p:spTree>
    <p:extLst>
      <p:ext uri="{BB962C8B-B14F-4D97-AF65-F5344CB8AC3E}">
        <p14:creationId xmlns:p14="http://schemas.microsoft.com/office/powerpoint/2010/main" val="3680093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12"/>
          <p:cNvSpPr>
            <a:spLocks noGrp="1" noChangeArrowheads="1"/>
          </p:cNvSpPr>
          <p:nvPr>
            <p:ph type="dt" sz="half" idx="10"/>
          </p:nvPr>
        </p:nvSpPr>
        <p:spPr>
          <a:ln/>
        </p:spPr>
        <p:txBody>
          <a:bodyPr/>
          <a:lstStyle>
            <a:lvl1pPr>
              <a:defRPr/>
            </a:lvl1pPr>
          </a:lstStyle>
          <a:p>
            <a:pPr>
              <a:defRPr/>
            </a:pPr>
            <a:fld id="{76479621-FB21-48AE-BCC3-4E1496B73BC8}" type="datetimeFigureOut">
              <a:rPr lang="ar-SA"/>
              <a:pPr>
                <a:defRPr/>
              </a:pPr>
              <a:t>28/07/1441</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74E999E-4098-4014-964E-E9A0D1354D82}" type="slidenum">
              <a:rPr lang="ar-SA"/>
              <a:pPr>
                <a:defRPr/>
              </a:pPr>
              <a:t>‹#›</a:t>
            </a:fld>
            <a:endParaRPr lang="en-US"/>
          </a:p>
        </p:txBody>
      </p:sp>
    </p:spTree>
    <p:extLst>
      <p:ext uri="{BB962C8B-B14F-4D97-AF65-F5344CB8AC3E}">
        <p14:creationId xmlns:p14="http://schemas.microsoft.com/office/powerpoint/2010/main" val="3747993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095500" cy="60928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28600"/>
            <a:ext cx="6134100" cy="6092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12"/>
          <p:cNvSpPr>
            <a:spLocks noGrp="1" noChangeArrowheads="1"/>
          </p:cNvSpPr>
          <p:nvPr>
            <p:ph type="dt" sz="half" idx="10"/>
          </p:nvPr>
        </p:nvSpPr>
        <p:spPr>
          <a:ln/>
        </p:spPr>
        <p:txBody>
          <a:bodyPr/>
          <a:lstStyle>
            <a:lvl1pPr>
              <a:defRPr/>
            </a:lvl1pPr>
          </a:lstStyle>
          <a:p>
            <a:pPr>
              <a:defRPr/>
            </a:pPr>
            <a:fld id="{D815BA27-DE5A-4CA3-8940-F3B4F4A88F11}" type="datetimeFigureOut">
              <a:rPr lang="ar-SA"/>
              <a:pPr>
                <a:defRPr/>
              </a:pPr>
              <a:t>28/07/1441</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89440F5F-91CA-4434-A4D9-0E95470ED21A}" type="slidenum">
              <a:rPr lang="ar-SA"/>
              <a:pPr>
                <a:defRPr/>
              </a:pPr>
              <a:t>‹#›</a:t>
            </a:fld>
            <a:endParaRPr lang="en-US"/>
          </a:p>
        </p:txBody>
      </p:sp>
    </p:spTree>
    <p:extLst>
      <p:ext uri="{BB962C8B-B14F-4D97-AF65-F5344CB8AC3E}">
        <p14:creationId xmlns:p14="http://schemas.microsoft.com/office/powerpoint/2010/main" val="3496119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324600" cy="5334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295400"/>
            <a:ext cx="4038600" cy="5026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295400"/>
            <a:ext cx="4038600" cy="5026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12"/>
          <p:cNvSpPr>
            <a:spLocks noGrp="1" noChangeArrowheads="1"/>
          </p:cNvSpPr>
          <p:nvPr>
            <p:ph type="dt" sz="half" idx="10"/>
          </p:nvPr>
        </p:nvSpPr>
        <p:spPr>
          <a:ln/>
        </p:spPr>
        <p:txBody>
          <a:bodyPr/>
          <a:lstStyle>
            <a:lvl1pPr>
              <a:defRPr/>
            </a:lvl1pPr>
          </a:lstStyle>
          <a:p>
            <a:pPr>
              <a:defRPr/>
            </a:pPr>
            <a:fld id="{C79C7437-323E-4147-806E-839A44391C0C}" type="datetimeFigureOut">
              <a:rPr lang="ar-SA"/>
              <a:pPr>
                <a:defRPr/>
              </a:pPr>
              <a:t>28/07/1441</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12021174-8263-4DB0-AE74-7695FE901DE4}" type="slidenum">
              <a:rPr lang="ar-SA"/>
              <a:pPr>
                <a:defRPr/>
              </a:pPr>
              <a:t>‹#›</a:t>
            </a:fld>
            <a:endParaRPr lang="en-US"/>
          </a:p>
        </p:txBody>
      </p:sp>
    </p:spTree>
    <p:extLst>
      <p:ext uri="{BB962C8B-B14F-4D97-AF65-F5344CB8AC3E}">
        <p14:creationId xmlns:p14="http://schemas.microsoft.com/office/powerpoint/2010/main" val="123345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12"/>
          <p:cNvSpPr>
            <a:spLocks noGrp="1" noChangeArrowheads="1"/>
          </p:cNvSpPr>
          <p:nvPr>
            <p:ph type="dt" sz="half" idx="10"/>
          </p:nvPr>
        </p:nvSpPr>
        <p:spPr>
          <a:ln/>
        </p:spPr>
        <p:txBody>
          <a:bodyPr/>
          <a:lstStyle>
            <a:lvl1pPr>
              <a:defRPr/>
            </a:lvl1pPr>
          </a:lstStyle>
          <a:p>
            <a:pPr>
              <a:defRPr/>
            </a:pPr>
            <a:fld id="{1CCCE7C8-B138-4CFB-92C2-FE3603F3DE21}" type="datetimeFigureOut">
              <a:rPr lang="ar-SA"/>
              <a:pPr>
                <a:defRPr/>
              </a:pPr>
              <a:t>28/07/1441</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C2CCE3B1-E28B-4657-A72C-D262D1628E62}" type="slidenum">
              <a:rPr lang="ar-SA"/>
              <a:pPr>
                <a:defRPr/>
              </a:pPr>
              <a:t>‹#›</a:t>
            </a:fld>
            <a:endParaRPr lang="en-US"/>
          </a:p>
        </p:txBody>
      </p:sp>
    </p:spTree>
    <p:extLst>
      <p:ext uri="{BB962C8B-B14F-4D97-AF65-F5344CB8AC3E}">
        <p14:creationId xmlns:p14="http://schemas.microsoft.com/office/powerpoint/2010/main" val="222895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ar-S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2F562EEA-1824-4662-8349-5DDB919F31FF}" type="datetimeFigureOut">
              <a:rPr lang="ar-SA"/>
              <a:pPr>
                <a:defRPr/>
              </a:pPr>
              <a:t>28/07/1441</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5FAAECB-8AFD-427E-AC59-FE0E5249CDF0}" type="slidenum">
              <a:rPr lang="ar-SA"/>
              <a:pPr>
                <a:defRPr/>
              </a:pPr>
              <a:t>‹#›</a:t>
            </a:fld>
            <a:endParaRPr lang="en-US"/>
          </a:p>
        </p:txBody>
      </p:sp>
    </p:spTree>
    <p:extLst>
      <p:ext uri="{BB962C8B-B14F-4D97-AF65-F5344CB8AC3E}">
        <p14:creationId xmlns:p14="http://schemas.microsoft.com/office/powerpoint/2010/main" val="73884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295400"/>
            <a:ext cx="4038600" cy="5026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295400"/>
            <a:ext cx="4038600" cy="5026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12"/>
          <p:cNvSpPr>
            <a:spLocks noGrp="1" noChangeArrowheads="1"/>
          </p:cNvSpPr>
          <p:nvPr>
            <p:ph type="dt" sz="half" idx="10"/>
          </p:nvPr>
        </p:nvSpPr>
        <p:spPr>
          <a:ln/>
        </p:spPr>
        <p:txBody>
          <a:bodyPr/>
          <a:lstStyle>
            <a:lvl1pPr>
              <a:defRPr/>
            </a:lvl1pPr>
          </a:lstStyle>
          <a:p>
            <a:pPr>
              <a:defRPr/>
            </a:pPr>
            <a:fld id="{F6D811C6-79EE-4A59-AD3D-0B3CA7F5DCC9}" type="datetimeFigureOut">
              <a:rPr lang="ar-SA"/>
              <a:pPr>
                <a:defRPr/>
              </a:pPr>
              <a:t>28/07/1441</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51569DE8-33D4-4EEF-820D-ACCA0EE7D37D}" type="slidenum">
              <a:rPr lang="ar-SA"/>
              <a:pPr>
                <a:defRPr/>
              </a:pPr>
              <a:t>‹#›</a:t>
            </a:fld>
            <a:endParaRPr lang="en-US"/>
          </a:p>
        </p:txBody>
      </p:sp>
    </p:spTree>
    <p:extLst>
      <p:ext uri="{BB962C8B-B14F-4D97-AF65-F5344CB8AC3E}">
        <p14:creationId xmlns:p14="http://schemas.microsoft.com/office/powerpoint/2010/main" val="197607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ar-S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Rectangle 12"/>
          <p:cNvSpPr>
            <a:spLocks noGrp="1" noChangeArrowheads="1"/>
          </p:cNvSpPr>
          <p:nvPr>
            <p:ph type="dt" sz="half" idx="10"/>
          </p:nvPr>
        </p:nvSpPr>
        <p:spPr>
          <a:ln/>
        </p:spPr>
        <p:txBody>
          <a:bodyPr/>
          <a:lstStyle>
            <a:lvl1pPr>
              <a:defRPr/>
            </a:lvl1pPr>
          </a:lstStyle>
          <a:p>
            <a:pPr>
              <a:defRPr/>
            </a:pPr>
            <a:fld id="{91F13A2B-D5CB-4268-A27D-E52D974EF4A5}" type="datetimeFigureOut">
              <a:rPr lang="ar-SA"/>
              <a:pPr>
                <a:defRPr/>
              </a:pPr>
              <a:t>28/07/1441</a:t>
            </a:fld>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30D3AC75-3DCE-4973-8E5C-93F29D6D6778}" type="slidenum">
              <a:rPr lang="ar-SA"/>
              <a:pPr>
                <a:defRPr/>
              </a:pPr>
              <a:t>‹#›</a:t>
            </a:fld>
            <a:endParaRPr lang="en-US"/>
          </a:p>
        </p:txBody>
      </p:sp>
    </p:spTree>
    <p:extLst>
      <p:ext uri="{BB962C8B-B14F-4D97-AF65-F5344CB8AC3E}">
        <p14:creationId xmlns:p14="http://schemas.microsoft.com/office/powerpoint/2010/main" val="380238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Rectangle 12"/>
          <p:cNvSpPr>
            <a:spLocks noGrp="1" noChangeArrowheads="1"/>
          </p:cNvSpPr>
          <p:nvPr>
            <p:ph type="dt" sz="half" idx="10"/>
          </p:nvPr>
        </p:nvSpPr>
        <p:spPr>
          <a:ln/>
        </p:spPr>
        <p:txBody>
          <a:bodyPr/>
          <a:lstStyle>
            <a:lvl1pPr>
              <a:defRPr/>
            </a:lvl1pPr>
          </a:lstStyle>
          <a:p>
            <a:pPr>
              <a:defRPr/>
            </a:pPr>
            <a:fld id="{00A4D125-7D3A-4F0E-AB14-C79DF0E4E24D}" type="datetimeFigureOut">
              <a:rPr lang="ar-SA"/>
              <a:pPr>
                <a:defRPr/>
              </a:pPr>
              <a:t>28/07/1441</a:t>
            </a:fld>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51E92219-2FF1-4C85-AD99-CF66D57381F1}" type="slidenum">
              <a:rPr lang="ar-SA"/>
              <a:pPr>
                <a:defRPr/>
              </a:pPr>
              <a:t>‹#›</a:t>
            </a:fld>
            <a:endParaRPr lang="en-US"/>
          </a:p>
        </p:txBody>
      </p:sp>
    </p:spTree>
    <p:extLst>
      <p:ext uri="{BB962C8B-B14F-4D97-AF65-F5344CB8AC3E}">
        <p14:creationId xmlns:p14="http://schemas.microsoft.com/office/powerpoint/2010/main" val="266634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F876F343-0B9E-479B-82DC-79FD5A9F0FBA}" type="datetimeFigureOut">
              <a:rPr lang="ar-SA"/>
              <a:pPr>
                <a:defRPr/>
              </a:pPr>
              <a:t>28/07/1441</a:t>
            </a:fld>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68FA18C4-2E01-4A33-833B-232B80F00F5C}" type="slidenum">
              <a:rPr lang="ar-SA"/>
              <a:pPr>
                <a:defRPr/>
              </a:pPr>
              <a:t>‹#›</a:t>
            </a:fld>
            <a:endParaRPr lang="en-US"/>
          </a:p>
        </p:txBody>
      </p:sp>
    </p:spTree>
    <p:extLst>
      <p:ext uri="{BB962C8B-B14F-4D97-AF65-F5344CB8AC3E}">
        <p14:creationId xmlns:p14="http://schemas.microsoft.com/office/powerpoint/2010/main" val="330385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ar-S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7F6AC18C-1437-488C-8CD8-593756CDFC32}" type="datetimeFigureOut">
              <a:rPr lang="ar-SA"/>
              <a:pPr>
                <a:defRPr/>
              </a:pPr>
              <a:t>28/07/1441</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5251ECA3-7CF0-4018-8F7F-3F32FCADFECB}" type="slidenum">
              <a:rPr lang="ar-SA"/>
              <a:pPr>
                <a:defRPr/>
              </a:pPr>
              <a:t>‹#›</a:t>
            </a:fld>
            <a:endParaRPr lang="en-US"/>
          </a:p>
        </p:txBody>
      </p:sp>
    </p:spTree>
    <p:extLst>
      <p:ext uri="{BB962C8B-B14F-4D97-AF65-F5344CB8AC3E}">
        <p14:creationId xmlns:p14="http://schemas.microsoft.com/office/powerpoint/2010/main" val="367168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ar-S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F17B0B7E-F8D6-4FD9-A9D2-2EA9316235B9}" type="datetimeFigureOut">
              <a:rPr lang="ar-SA"/>
              <a:pPr>
                <a:defRPr/>
              </a:pPr>
              <a:t>28/07/1441</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BBBD71FA-959D-4FEC-AA31-A99C359D4369}" type="slidenum">
              <a:rPr lang="ar-SA"/>
              <a:pPr>
                <a:defRPr/>
              </a:pPr>
              <a:t>‹#›</a:t>
            </a:fld>
            <a:endParaRPr lang="en-US"/>
          </a:p>
        </p:txBody>
      </p:sp>
    </p:spTree>
    <p:extLst>
      <p:ext uri="{BB962C8B-B14F-4D97-AF65-F5344CB8AC3E}">
        <p14:creationId xmlns:p14="http://schemas.microsoft.com/office/powerpoint/2010/main" val="2036185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ltGray">
          <a:xfrm>
            <a:off x="11113" y="0"/>
            <a:ext cx="9132887" cy="11255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SA"/>
          </a:p>
        </p:txBody>
      </p:sp>
      <p:grpSp>
        <p:nvGrpSpPr>
          <p:cNvPr id="1027" name="Group 3"/>
          <p:cNvGrpSpPr>
            <a:grpSpLocks/>
          </p:cNvGrpSpPr>
          <p:nvPr/>
        </p:nvGrpSpPr>
        <p:grpSpPr bwMode="auto">
          <a:xfrm>
            <a:off x="0" y="879475"/>
            <a:ext cx="9144000" cy="144463"/>
            <a:chOff x="1519" y="554"/>
            <a:chExt cx="4241" cy="91"/>
          </a:xfrm>
        </p:grpSpPr>
        <p:sp>
          <p:nvSpPr>
            <p:cNvPr id="1039" name="Line 4"/>
            <p:cNvSpPr>
              <a:spLocks noChangeShapeType="1"/>
            </p:cNvSpPr>
            <p:nvPr userDrawn="1"/>
          </p:nvSpPr>
          <p:spPr bwMode="white">
            <a:xfrm>
              <a:off x="1519" y="554"/>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40" name="Line 5"/>
            <p:cNvSpPr>
              <a:spLocks noChangeShapeType="1"/>
            </p:cNvSpPr>
            <p:nvPr userDrawn="1"/>
          </p:nvSpPr>
          <p:spPr bwMode="white">
            <a:xfrm>
              <a:off x="1519" y="599"/>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41" name="Line 6"/>
            <p:cNvSpPr>
              <a:spLocks noChangeShapeType="1"/>
            </p:cNvSpPr>
            <p:nvPr userDrawn="1"/>
          </p:nvSpPr>
          <p:spPr bwMode="white">
            <a:xfrm>
              <a:off x="1519" y="645"/>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028" name="Group 7"/>
          <p:cNvGrpSpPr>
            <a:grpSpLocks/>
          </p:cNvGrpSpPr>
          <p:nvPr/>
        </p:nvGrpSpPr>
        <p:grpSpPr bwMode="auto">
          <a:xfrm>
            <a:off x="0" y="-11113"/>
            <a:ext cx="2341563" cy="1123951"/>
            <a:chOff x="0" y="0"/>
            <a:chExt cx="1475" cy="694"/>
          </a:xfrm>
        </p:grpSpPr>
        <p:graphicFrame>
          <p:nvGraphicFramePr>
            <p:cNvPr id="1037" name="Object 8"/>
            <p:cNvGraphicFramePr>
              <a:graphicFrameLocks noChangeAspect="1"/>
            </p:cNvGraphicFramePr>
            <p:nvPr userDrawn="1"/>
          </p:nvGraphicFramePr>
          <p:xfrm>
            <a:off x="695" y="0"/>
            <a:ext cx="780" cy="692"/>
          </p:xfrm>
          <a:graphic>
            <a:graphicData uri="http://schemas.openxmlformats.org/presentationml/2006/ole">
              <mc:AlternateContent xmlns:mc="http://schemas.openxmlformats.org/markup-compatibility/2006">
                <mc:Choice xmlns:v="urn:schemas-microsoft-com:vml" Requires="v">
                  <p:oleObj spid="_x0000_s1056" name="Image" r:id="rId16" imgW="3646321" imgH="3931376" progId="Photoshop.Image.6">
                    <p:embed/>
                  </p:oleObj>
                </mc:Choice>
                <mc:Fallback>
                  <p:oleObj name="Image" r:id="rId16" imgW="3646321" imgH="3931376" progId="Photoshop.Image.6">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b="11470"/>
                        <a:stretch>
                          <a:fillRect/>
                        </a:stretch>
                      </p:blipFill>
                      <p:spPr bwMode="auto">
                        <a:xfrm>
                          <a:off x="695" y="0"/>
                          <a:ext cx="780"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8" name="Object 9"/>
            <p:cNvGraphicFramePr>
              <a:graphicFrameLocks noChangeAspect="1"/>
            </p:cNvGraphicFramePr>
            <p:nvPr userDrawn="1"/>
          </p:nvGraphicFramePr>
          <p:xfrm>
            <a:off x="0" y="0"/>
            <a:ext cx="737" cy="694"/>
          </p:xfrm>
          <a:graphic>
            <a:graphicData uri="http://schemas.openxmlformats.org/presentationml/2006/ole">
              <mc:AlternateContent xmlns:mc="http://schemas.openxmlformats.org/markup-compatibility/2006">
                <mc:Choice xmlns:v="urn:schemas-microsoft-com:vml" Requires="v">
                  <p:oleObj spid="_x0000_s1057" name="Image" r:id="rId18" imgW="2575783" imgH="2545301" progId="Photoshop.Image.6">
                    <p:embed/>
                  </p:oleObj>
                </mc:Choice>
                <mc:Fallback>
                  <p:oleObj name="Image" r:id="rId18" imgW="2575783" imgH="2545301" progId="Photoshop.Image.6">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737" cy="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9" name="Rectangle 10"/>
          <p:cNvSpPr>
            <a:spLocks noGrp="1" noChangeArrowheads="1"/>
          </p:cNvSpPr>
          <p:nvPr>
            <p:ph type="title"/>
          </p:nvPr>
        </p:nvSpPr>
        <p:spPr bwMode="auto">
          <a:xfrm>
            <a:off x="2514600" y="228600"/>
            <a:ext cx="6324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1"/>
          <p:cNvSpPr>
            <a:spLocks noGrp="1" noChangeArrowheads="1"/>
          </p:cNvSpPr>
          <p:nvPr>
            <p:ph type="body" idx="1"/>
          </p:nvPr>
        </p:nvSpPr>
        <p:spPr bwMode="auto">
          <a:xfrm>
            <a:off x="457200" y="1295400"/>
            <a:ext cx="8229600"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3196" name="Rectangle 12"/>
          <p:cNvSpPr>
            <a:spLocks noGrp="1" noChangeArrowheads="1"/>
          </p:cNvSpPr>
          <p:nvPr>
            <p:ph type="dt" sz="half" idx="2"/>
          </p:nvPr>
        </p:nvSpPr>
        <p:spPr bwMode="auto">
          <a:xfrm>
            <a:off x="457200" y="652145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accent1"/>
                </a:solidFill>
              </a:defRPr>
            </a:lvl1pPr>
          </a:lstStyle>
          <a:p>
            <a:pPr>
              <a:defRPr/>
            </a:pPr>
            <a:fld id="{9B71D60F-0029-4282-A420-9EE21330547C}" type="datetimeFigureOut">
              <a:rPr lang="ar-SA"/>
              <a:pPr>
                <a:defRPr/>
              </a:pPr>
              <a:t>28/07/1441</a:t>
            </a:fld>
            <a:endParaRPr lang="en-US"/>
          </a:p>
        </p:txBody>
      </p:sp>
      <p:sp>
        <p:nvSpPr>
          <p:cNvPr id="93197" name="Rectangle 13"/>
          <p:cNvSpPr>
            <a:spLocks noGrp="1" noChangeArrowheads="1"/>
          </p:cNvSpPr>
          <p:nvPr>
            <p:ph type="ftr" sz="quarter" idx="3"/>
          </p:nvPr>
        </p:nvSpPr>
        <p:spPr bwMode="auto">
          <a:xfrm>
            <a:off x="3124200" y="652145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accent1"/>
                </a:solidFill>
              </a:defRPr>
            </a:lvl1pPr>
          </a:lstStyle>
          <a:p>
            <a:pPr>
              <a:defRPr/>
            </a:pPr>
            <a:endParaRPr lang="en-US"/>
          </a:p>
        </p:txBody>
      </p:sp>
      <p:sp>
        <p:nvSpPr>
          <p:cNvPr id="93198" name="Rectangle 14"/>
          <p:cNvSpPr>
            <a:spLocks noGrp="1" noChangeArrowheads="1"/>
          </p:cNvSpPr>
          <p:nvPr>
            <p:ph type="sldNum" sz="quarter" idx="4"/>
          </p:nvPr>
        </p:nvSpPr>
        <p:spPr bwMode="auto">
          <a:xfrm>
            <a:off x="6553200" y="652145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accent1"/>
                </a:solidFill>
              </a:defRPr>
            </a:lvl1pPr>
          </a:lstStyle>
          <a:p>
            <a:pPr>
              <a:defRPr/>
            </a:pPr>
            <a:fld id="{87B176EA-95C2-4C92-B49D-CEA74FEB9214}" type="slidenum">
              <a:rPr lang="ar-SA"/>
              <a:pPr>
                <a:defRPr/>
              </a:pPr>
              <a:t>‹#›</a:t>
            </a:fld>
            <a:endParaRPr lang="en-US"/>
          </a:p>
        </p:txBody>
      </p:sp>
      <p:grpSp>
        <p:nvGrpSpPr>
          <p:cNvPr id="1034" name="Group 15"/>
          <p:cNvGrpSpPr>
            <a:grpSpLocks/>
          </p:cNvGrpSpPr>
          <p:nvPr/>
        </p:nvGrpSpPr>
        <p:grpSpPr bwMode="auto">
          <a:xfrm>
            <a:off x="0" y="1109663"/>
            <a:ext cx="9144000" cy="169862"/>
            <a:chOff x="0" y="699"/>
            <a:chExt cx="5760" cy="107"/>
          </a:xfrm>
        </p:grpSpPr>
        <p:sp>
          <p:nvSpPr>
            <p:cNvPr id="6155" name="Rectangle 16"/>
            <p:cNvSpPr>
              <a:spLocks noChangeArrowheads="1"/>
            </p:cNvSpPr>
            <p:nvPr userDrawn="1"/>
          </p:nvSpPr>
          <p:spPr bwMode="gray">
            <a:xfrm>
              <a:off x="0" y="699"/>
              <a:ext cx="5760" cy="4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SA"/>
            </a:p>
          </p:txBody>
        </p:sp>
        <p:sp>
          <p:nvSpPr>
            <p:cNvPr id="6156" name="Rectangle 17"/>
            <p:cNvSpPr>
              <a:spLocks noChangeArrowheads="1"/>
            </p:cNvSpPr>
            <p:nvPr userDrawn="1"/>
          </p:nvSpPr>
          <p:spPr bwMode="gray">
            <a:xfrm>
              <a:off x="1476" y="713"/>
              <a:ext cx="4284" cy="9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SA"/>
            </a:p>
          </p:txBody>
        </p:sp>
      </p:grpSp>
    </p:spTree>
  </p:cSld>
  <p:clrMap bg1="lt1" tx1="dk1" bg2="lt2" tx2="dk2" accent1="accent1" accent2="accent2" accent3="accent3" accent4="accent4" accent5="accent5" accent6="accent6" hlink="hlink" folHlink="folHlink"/>
  <p:sldLayoutIdLst>
    <p:sldLayoutId id="2147483836"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txStyles>
    <p:titleStyle>
      <a:lvl1pPr algn="r" rtl="0" eaLnBrk="0" fontAlgn="base" hangingPunct="0">
        <a:spcBef>
          <a:spcPct val="0"/>
        </a:spcBef>
        <a:spcAft>
          <a:spcPct val="0"/>
        </a:spcAft>
        <a:defRPr sz="4000" kern="12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panose="020B0604020202020204" pitchFamily="34" charset="0"/>
        </a:defRPr>
      </a:lvl2pPr>
      <a:lvl3pPr algn="r" rtl="0" eaLnBrk="0" fontAlgn="base" hangingPunct="0">
        <a:spcBef>
          <a:spcPct val="0"/>
        </a:spcBef>
        <a:spcAft>
          <a:spcPct val="0"/>
        </a:spcAft>
        <a:defRPr sz="4000">
          <a:solidFill>
            <a:schemeClr val="bg1"/>
          </a:solidFill>
          <a:latin typeface="Arial" panose="020B0604020202020204" pitchFamily="34" charset="0"/>
        </a:defRPr>
      </a:lvl3pPr>
      <a:lvl4pPr algn="r" rtl="0" eaLnBrk="0" fontAlgn="base" hangingPunct="0">
        <a:spcBef>
          <a:spcPct val="0"/>
        </a:spcBef>
        <a:spcAft>
          <a:spcPct val="0"/>
        </a:spcAft>
        <a:defRPr sz="4000">
          <a:solidFill>
            <a:schemeClr val="bg1"/>
          </a:solidFill>
          <a:latin typeface="Arial" panose="020B0604020202020204" pitchFamily="34" charset="0"/>
        </a:defRPr>
      </a:lvl4pPr>
      <a:lvl5pPr algn="r" rtl="0" eaLnBrk="0" fontAlgn="base" hangingPunct="0">
        <a:spcBef>
          <a:spcPct val="0"/>
        </a:spcBef>
        <a:spcAft>
          <a:spcPct val="0"/>
        </a:spcAft>
        <a:defRPr sz="4000">
          <a:solidFill>
            <a:schemeClr val="bg1"/>
          </a:solidFill>
          <a:latin typeface="Arial" panose="020B0604020202020204" pitchFamily="34" charset="0"/>
        </a:defRPr>
      </a:lvl5pPr>
      <a:lvl6pPr marL="457200" algn="r" rtl="0" fontAlgn="base">
        <a:spcBef>
          <a:spcPct val="0"/>
        </a:spcBef>
        <a:spcAft>
          <a:spcPct val="0"/>
        </a:spcAft>
        <a:defRPr sz="4000">
          <a:solidFill>
            <a:schemeClr val="bg1"/>
          </a:solidFill>
          <a:latin typeface="Arial" panose="020B0604020202020204" pitchFamily="34" charset="0"/>
        </a:defRPr>
      </a:lvl6pPr>
      <a:lvl7pPr marL="914400" algn="r" rtl="0" fontAlgn="base">
        <a:spcBef>
          <a:spcPct val="0"/>
        </a:spcBef>
        <a:spcAft>
          <a:spcPct val="0"/>
        </a:spcAft>
        <a:defRPr sz="4000">
          <a:solidFill>
            <a:schemeClr val="bg1"/>
          </a:solidFill>
          <a:latin typeface="Arial" panose="020B0604020202020204" pitchFamily="34" charset="0"/>
        </a:defRPr>
      </a:lvl7pPr>
      <a:lvl8pPr marL="1371600" algn="r" rtl="0" fontAlgn="base">
        <a:spcBef>
          <a:spcPct val="0"/>
        </a:spcBef>
        <a:spcAft>
          <a:spcPct val="0"/>
        </a:spcAft>
        <a:defRPr sz="4000">
          <a:solidFill>
            <a:schemeClr val="bg1"/>
          </a:solidFill>
          <a:latin typeface="Arial" panose="020B0604020202020204" pitchFamily="34" charset="0"/>
        </a:defRPr>
      </a:lvl8pPr>
      <a:lvl9pPr marL="1828800" algn="r" rtl="0" fontAlgn="base">
        <a:spcBef>
          <a:spcPct val="0"/>
        </a:spcBef>
        <a:spcAft>
          <a:spcPct val="0"/>
        </a:spcAft>
        <a:defRPr sz="4000">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5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3132138" y="2809875"/>
            <a:ext cx="5791200" cy="685800"/>
          </a:xfrm>
        </p:spPr>
        <p:txBody>
          <a:bodyPr/>
          <a:lstStyle/>
          <a:p>
            <a:pPr algn="ctr" eaLnBrk="1" hangingPunct="1">
              <a:defRPr/>
            </a:pPr>
            <a:r>
              <a:rPr lang="ar-SA" sz="4400" b="1" dirty="0">
                <a:solidFill>
                  <a:srgbClr val="FF0000"/>
                </a:solidFill>
                <a:effectLst>
                  <a:outerShdw blurRad="38100" dist="38100" dir="2700000" algn="tl">
                    <a:srgbClr val="C0C0C0"/>
                  </a:outerShdw>
                </a:effectLst>
              </a:rPr>
              <a:t>كلية ال</a:t>
            </a:r>
            <a:r>
              <a:rPr lang="ar-EG" sz="4400" b="1" dirty="0">
                <a:solidFill>
                  <a:srgbClr val="FF0000"/>
                </a:solidFill>
                <a:effectLst>
                  <a:outerShdw blurRad="38100" dist="38100" dir="2700000" algn="tl">
                    <a:srgbClr val="C0C0C0"/>
                  </a:outerShdw>
                </a:effectLst>
              </a:rPr>
              <a:t>علوم – الفرقة الأولى</a:t>
            </a:r>
            <a:endParaRPr lang="en-US" sz="4400" b="1" dirty="0">
              <a:solidFill>
                <a:srgbClr val="FF0000"/>
              </a:solidFill>
              <a:effectLst>
                <a:outerShdw blurRad="38100" dist="38100" dir="2700000" algn="tl">
                  <a:srgbClr val="C0C0C0"/>
                </a:outerShdw>
              </a:effectLst>
            </a:endParaRPr>
          </a:p>
        </p:txBody>
      </p:sp>
      <p:sp>
        <p:nvSpPr>
          <p:cNvPr id="96259" name="Rectangle 3"/>
          <p:cNvSpPr>
            <a:spLocks noGrp="1" noChangeArrowheads="1"/>
          </p:cNvSpPr>
          <p:nvPr>
            <p:ph type="subTitle" idx="1"/>
          </p:nvPr>
        </p:nvSpPr>
        <p:spPr>
          <a:xfrm>
            <a:off x="2700338" y="3922713"/>
            <a:ext cx="6019800" cy="457200"/>
          </a:xfrm>
        </p:spPr>
        <p:txBody>
          <a:bodyPr/>
          <a:lstStyle/>
          <a:p>
            <a:pPr algn="ctr" rtl="1" eaLnBrk="1" hangingPunct="1">
              <a:lnSpc>
                <a:spcPct val="80000"/>
              </a:lnSpc>
              <a:defRPr/>
            </a:pPr>
            <a:r>
              <a:rPr lang="ar-EG" sz="3600" b="1" dirty="0">
                <a:solidFill>
                  <a:srgbClr val="FF0000"/>
                </a:solidFill>
              </a:rPr>
              <a:t>مدخل في الحاسب الآلي (104 ع)</a:t>
            </a:r>
            <a:endParaRPr lang="en-US" sz="2000" b="1" dirty="0">
              <a:solidFill>
                <a:srgbClr val="FF0000"/>
              </a:solidFill>
            </a:endParaRPr>
          </a:p>
        </p:txBody>
      </p:sp>
      <p:sp>
        <p:nvSpPr>
          <p:cNvPr id="9220" name="Rectangle 4"/>
          <p:cNvSpPr>
            <a:spLocks noChangeArrowheads="1"/>
          </p:cNvSpPr>
          <p:nvPr/>
        </p:nvSpPr>
        <p:spPr bwMode="auto">
          <a:xfrm>
            <a:off x="611188" y="4548188"/>
            <a:ext cx="7740650" cy="1943100"/>
          </a:xfrm>
          <a:prstGeom prst="rect">
            <a:avLst/>
          </a:prstGeom>
          <a:solidFill>
            <a:schemeClr val="bg1"/>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ar-EG" altLang="en-US" sz="1800"/>
          </a:p>
        </p:txBody>
      </p:sp>
      <p:sp>
        <p:nvSpPr>
          <p:cNvPr id="96261" name="Rectangle 5"/>
          <p:cNvSpPr>
            <a:spLocks noChangeArrowheads="1"/>
          </p:cNvSpPr>
          <p:nvPr/>
        </p:nvSpPr>
        <p:spPr bwMode="ltGray">
          <a:xfrm>
            <a:off x="900113" y="4779963"/>
            <a:ext cx="8023225"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anchor="ctr"/>
          <a:lstStyle>
            <a:lvl1pPr>
              <a:defRPr sz="4000">
                <a:solidFill>
                  <a:schemeClr val="bg1"/>
                </a:solidFill>
                <a:latin typeface="Arial" panose="020B0604020202020204" pitchFamily="34" charset="0"/>
              </a:defRPr>
            </a:lvl1pPr>
            <a:lvl2pPr>
              <a:defRPr sz="4000">
                <a:solidFill>
                  <a:schemeClr val="bg1"/>
                </a:solidFill>
                <a:latin typeface="Arial" panose="020B0604020202020204" pitchFamily="34" charset="0"/>
              </a:defRPr>
            </a:lvl2pPr>
            <a:lvl3pPr>
              <a:defRPr sz="4000">
                <a:solidFill>
                  <a:schemeClr val="bg1"/>
                </a:solidFill>
                <a:latin typeface="Arial" panose="020B0604020202020204" pitchFamily="34" charset="0"/>
              </a:defRPr>
            </a:lvl3pPr>
            <a:lvl4pPr>
              <a:defRPr sz="4000">
                <a:solidFill>
                  <a:schemeClr val="bg1"/>
                </a:solidFill>
                <a:latin typeface="Arial" panose="020B0604020202020204" pitchFamily="34" charset="0"/>
              </a:defRPr>
            </a:lvl4pPr>
            <a:lvl5pPr>
              <a:defRPr sz="4000">
                <a:solidFill>
                  <a:schemeClr val="bg1"/>
                </a:solidFill>
                <a:latin typeface="Arial" panose="020B0604020202020204" pitchFamily="34" charset="0"/>
              </a:defRPr>
            </a:lvl5pPr>
            <a:lvl6pPr marL="457200" algn="l" rtl="0" fontAlgn="base">
              <a:spcBef>
                <a:spcPct val="0"/>
              </a:spcBef>
              <a:spcAft>
                <a:spcPct val="0"/>
              </a:spcAft>
              <a:defRPr sz="4000">
                <a:solidFill>
                  <a:schemeClr val="bg1"/>
                </a:solidFill>
                <a:latin typeface="Arial" panose="020B0604020202020204" pitchFamily="34" charset="0"/>
              </a:defRPr>
            </a:lvl6pPr>
            <a:lvl7pPr marL="914400" algn="l" rtl="0" fontAlgn="base">
              <a:spcBef>
                <a:spcPct val="0"/>
              </a:spcBef>
              <a:spcAft>
                <a:spcPct val="0"/>
              </a:spcAft>
              <a:defRPr sz="4000">
                <a:solidFill>
                  <a:schemeClr val="bg1"/>
                </a:solidFill>
                <a:latin typeface="Arial" panose="020B0604020202020204" pitchFamily="34" charset="0"/>
              </a:defRPr>
            </a:lvl7pPr>
            <a:lvl8pPr marL="1371600" algn="l" rtl="0" fontAlgn="base">
              <a:spcBef>
                <a:spcPct val="0"/>
              </a:spcBef>
              <a:spcAft>
                <a:spcPct val="0"/>
              </a:spcAft>
              <a:defRPr sz="4000">
                <a:solidFill>
                  <a:schemeClr val="bg1"/>
                </a:solidFill>
                <a:latin typeface="Arial" panose="020B0604020202020204" pitchFamily="34" charset="0"/>
              </a:defRPr>
            </a:lvl8pPr>
            <a:lvl9pPr marL="1828800" algn="l" rtl="0" fontAlgn="base">
              <a:spcBef>
                <a:spcPct val="0"/>
              </a:spcBef>
              <a:spcAft>
                <a:spcPct val="0"/>
              </a:spcAft>
              <a:defRPr sz="4000">
                <a:solidFill>
                  <a:schemeClr val="bg1"/>
                </a:solidFill>
                <a:latin typeface="Arial" panose="020B0604020202020204" pitchFamily="34" charset="0"/>
              </a:defRPr>
            </a:lvl9pPr>
          </a:lstStyle>
          <a:p>
            <a:pPr algn="ctr" rtl="1" eaLnBrk="1" hangingPunct="1">
              <a:defRPr/>
            </a:pPr>
            <a:r>
              <a:rPr lang="ar-SA" sz="3600" b="1" dirty="0">
                <a:solidFill>
                  <a:srgbClr val="FF0000"/>
                </a:solidFill>
                <a:effectLst>
                  <a:outerShdw blurRad="38100" dist="38100" dir="2700000" algn="tl">
                    <a:srgbClr val="C0C0C0"/>
                  </a:outerShdw>
                </a:effectLst>
              </a:rPr>
              <a:t>أ.د/ جمال محمد بحيري</a:t>
            </a:r>
          </a:p>
          <a:p>
            <a:pPr algn="ctr" rtl="1" eaLnBrk="1" hangingPunct="1">
              <a:defRPr/>
            </a:pPr>
            <a:r>
              <a:rPr lang="ar-SA" sz="3600" b="1" dirty="0">
                <a:solidFill>
                  <a:srgbClr val="FF0000"/>
                </a:solidFill>
                <a:effectLst>
                  <a:outerShdw blurRad="38100" dist="38100" dir="2700000" algn="tl">
                    <a:srgbClr val="C0C0C0"/>
                  </a:outerShdw>
                </a:effectLst>
              </a:rPr>
              <a:t>أستاذ  علوم الحاسب الآلي</a:t>
            </a:r>
          </a:p>
          <a:p>
            <a:pPr algn="ctr" rtl="1" eaLnBrk="1" hangingPunct="1">
              <a:defRPr/>
            </a:pPr>
            <a:r>
              <a:rPr lang="ar-EG" sz="3600" b="1" dirty="0">
                <a:solidFill>
                  <a:srgbClr val="FF0000"/>
                </a:solidFill>
                <a:effectLst>
                  <a:outerShdw blurRad="38100" dist="38100" dir="2700000" algn="tl">
                    <a:srgbClr val="C0C0C0"/>
                  </a:outerShdw>
                </a:effectLst>
              </a:rPr>
              <a:t>كلية الحاسبات والمعلومات</a:t>
            </a:r>
            <a:endParaRPr lang="en-US" sz="3600" b="1" dirty="0">
              <a:solidFill>
                <a:srgbClr val="FF0000"/>
              </a:solidFill>
              <a:effectLst>
                <a:outerShdw blurRad="38100" dist="38100" dir="2700000" algn="tl">
                  <a:srgbClr val="C0C0C0"/>
                </a:outerShdw>
              </a:effectLst>
            </a:endParaRPr>
          </a:p>
        </p:txBody>
      </p:sp>
      <p:pic>
        <p:nvPicPr>
          <p:cNvPr id="9222" name="Picture 6" descr="Damietta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188913"/>
            <a:ext cx="28606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269398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75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rtl="1"/>
            <a:r>
              <a:rPr lang="ar-SA" altLang="en-US" sz="4400" b="1">
                <a:solidFill>
                  <a:srgbClr val="FF0000"/>
                </a:solidFill>
              </a:rPr>
              <a:t>وسائل الإنترنت : </a:t>
            </a:r>
          </a:p>
        </p:txBody>
      </p:sp>
      <p:sp>
        <p:nvSpPr>
          <p:cNvPr id="3" name="Content Placeholder 2"/>
          <p:cNvSpPr>
            <a:spLocks noGrp="1"/>
          </p:cNvSpPr>
          <p:nvPr>
            <p:ph idx="1"/>
          </p:nvPr>
        </p:nvSpPr>
        <p:spPr>
          <a:xfrm>
            <a:off x="107950" y="1295400"/>
            <a:ext cx="8856663" cy="5026025"/>
          </a:xfrm>
        </p:spPr>
        <p:txBody>
          <a:bodyPr/>
          <a:lstStyle/>
          <a:p>
            <a:pPr algn="r" rtl="1">
              <a:defRPr/>
            </a:pPr>
            <a:r>
              <a:rPr lang="ar-SA" sz="2800" dirty="0"/>
              <a:t>هناك العديد من الوسائل المتوفرة على الإنترنت والتي تساعد المستفيدين على استخدامها والاستفادة من تسهيلاتها . وأهم هذه الوسائل هي: </a:t>
            </a:r>
          </a:p>
          <a:p>
            <a:pPr algn="r" rtl="1">
              <a:defRPr/>
            </a:pPr>
            <a:r>
              <a:rPr lang="ar-SA" b="1" dirty="0">
                <a:solidFill>
                  <a:srgbClr val="FF0000"/>
                </a:solidFill>
              </a:rPr>
              <a:t>البريد الإلكتروني </a:t>
            </a:r>
            <a:r>
              <a:rPr lang="en-US" b="1" dirty="0" err="1">
                <a:solidFill>
                  <a:srgbClr val="FF0000"/>
                </a:solidFill>
              </a:rPr>
              <a:t>EMail</a:t>
            </a:r>
            <a:r>
              <a:rPr lang="en-US" b="1" dirty="0">
                <a:solidFill>
                  <a:srgbClr val="FF0000"/>
                </a:solidFill>
              </a:rPr>
              <a:t> : </a:t>
            </a:r>
            <a:endParaRPr lang="en-US" dirty="0"/>
          </a:p>
          <a:p>
            <a:pPr marL="88900" indent="0" algn="r" rtl="1">
              <a:defRPr/>
            </a:pPr>
            <a:r>
              <a:rPr lang="ar-SA" sz="2800" dirty="0"/>
              <a:t>وسيلة تسهل عملية الاتصال بملايين الناس من خلال الإنترنت ويعد من أكثر وسائل الإنترنت استخدامًا . إن عملية البريد الإلكتروني تشبه عملية البريد التقليدي، ففي كلتا الحالتين تكتب الرسالة من شخص إلى آخر, وتُعنون، وترسل بالبريد الذي يقوم بتوزيع الرسائل إلى الأشخاص المرسلة إليهم.</a:t>
            </a:r>
          </a:p>
          <a:p>
            <a:pPr marL="88900" indent="-74613" algn="r" rtl="1">
              <a:defRPr/>
            </a:pPr>
            <a:r>
              <a:rPr lang="ar-SA" sz="2800" dirty="0"/>
              <a:t> في البريد الإلكتروني يتم خزن الرسائل في صناديق بريد إلكترونية بانتظار قراءتها. وبعد القراءة يستطيع المستلم رميها ، أو الاحتفاظ بها ، أو تحويلها إلى شخص آخر، أو طباعتها. ويذكر أن أول خطوة يمر بها المستفيدون من الإنترنت هي البريد الإلكتروني.</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rtl="1"/>
            <a:r>
              <a:rPr lang="ar-SA" altLang="en-US" sz="4400" b="1">
                <a:solidFill>
                  <a:srgbClr val="FF0000"/>
                </a:solidFill>
              </a:rPr>
              <a:t>وسائل الإنترنت : </a:t>
            </a:r>
          </a:p>
        </p:txBody>
      </p:sp>
      <p:sp>
        <p:nvSpPr>
          <p:cNvPr id="13315" name="Content Placeholder 2"/>
          <p:cNvSpPr>
            <a:spLocks noGrp="1"/>
          </p:cNvSpPr>
          <p:nvPr>
            <p:ph idx="1"/>
          </p:nvPr>
        </p:nvSpPr>
        <p:spPr>
          <a:xfrm>
            <a:off x="107950" y="1295400"/>
            <a:ext cx="8856663" cy="5026025"/>
          </a:xfrm>
        </p:spPr>
        <p:txBody>
          <a:bodyPr/>
          <a:lstStyle/>
          <a:p>
            <a:pPr algn="r" rtl="1"/>
            <a:r>
              <a:rPr lang="ar-SA" altLang="en-US" b="1">
                <a:solidFill>
                  <a:srgbClr val="FF0000"/>
                </a:solidFill>
              </a:rPr>
              <a:t>2- التلنت </a:t>
            </a:r>
            <a:r>
              <a:rPr lang="en-US" altLang="en-US" b="1">
                <a:solidFill>
                  <a:srgbClr val="FF0000"/>
                </a:solidFill>
              </a:rPr>
              <a:t>Telnet : </a:t>
            </a:r>
          </a:p>
          <a:p>
            <a:pPr algn="r" rtl="1"/>
            <a:r>
              <a:rPr lang="ar-SA" altLang="en-US"/>
              <a:t>التلنت وسيلة تسمح للمستفيدين من الإنترنت بالدخول مباشرة إلى الحواسيب الأخرى المرتبطة بالشبكة والقيام بالاستفادة من الخدمات والعمليات المتوفرة لهم على الإنترنت مثل تشغيل البرامج ، الاطلاع على الملفات ، البحث في قواعد البيانات، القيام بالعمليات الأخرى المتوفرة على تلك الحواسيب كما لو كانت تلك الحواسيب في مكتب المستفيد نفسه أو منزله. </a:t>
            </a:r>
          </a:p>
          <a:p>
            <a:pPr algn="r" rtl="1"/>
            <a:r>
              <a:rPr lang="ar-SA" altLang="en-US"/>
              <a:t>يسلتزم استخدام التلنت وجود ترخيص لدى المستفيد .</a:t>
            </a:r>
          </a:p>
          <a:p>
            <a:pPr algn="r" rtl="1"/>
            <a:endParaRPr lang="ar-SA"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rtl="1"/>
            <a:r>
              <a:rPr lang="ar-SA" altLang="en-US" sz="4400" b="1">
                <a:solidFill>
                  <a:srgbClr val="FF0000"/>
                </a:solidFill>
              </a:rPr>
              <a:t>وسائل الإنترنت : </a:t>
            </a:r>
          </a:p>
        </p:txBody>
      </p:sp>
      <p:sp>
        <p:nvSpPr>
          <p:cNvPr id="3" name="Content Placeholder 2"/>
          <p:cNvSpPr>
            <a:spLocks noGrp="1"/>
          </p:cNvSpPr>
          <p:nvPr>
            <p:ph idx="1"/>
          </p:nvPr>
        </p:nvSpPr>
        <p:spPr>
          <a:xfrm>
            <a:off x="107950" y="1295400"/>
            <a:ext cx="8856663" cy="5373688"/>
          </a:xfrm>
        </p:spPr>
        <p:txBody>
          <a:bodyPr/>
          <a:lstStyle/>
          <a:p>
            <a:pPr algn="r" rtl="1">
              <a:defRPr/>
            </a:pPr>
            <a:r>
              <a:rPr lang="ar-SA" b="1" dirty="0">
                <a:solidFill>
                  <a:srgbClr val="FF0000"/>
                </a:solidFill>
              </a:rPr>
              <a:t>3-	بروتوكول نقل الملفات </a:t>
            </a:r>
            <a:r>
              <a:rPr lang="en-US" b="1" dirty="0">
                <a:solidFill>
                  <a:srgbClr val="FF0000"/>
                </a:solidFill>
              </a:rPr>
              <a:t>File Transfer Protocol : </a:t>
            </a:r>
          </a:p>
          <a:p>
            <a:pPr marL="88900" indent="15875" algn="r" rtl="1">
              <a:defRPr/>
            </a:pPr>
            <a:r>
              <a:rPr lang="ar-SA" sz="2400" dirty="0"/>
              <a:t>هو وسيلة تسمح للمستفيدين من الإنترنت الوصول إلى الحواسيب الموجودة في أية بقعة من بقاع العالم والقيام أما بنقل ملفات منها إلى حواسيبهم الشخصية </a:t>
            </a:r>
            <a:r>
              <a:rPr lang="en-US" sz="2400" dirty="0"/>
              <a:t>(downloading) </a:t>
            </a:r>
            <a:r>
              <a:rPr lang="ar-SA" sz="2400" dirty="0"/>
              <a:t> أو تحميل ملفات من حواسيبهم على الحواسيب الأخرى </a:t>
            </a:r>
            <a:r>
              <a:rPr lang="en-US" sz="2400" dirty="0"/>
              <a:t> (uploading) </a:t>
            </a:r>
            <a:r>
              <a:rPr lang="ar-SA" sz="2400" dirty="0"/>
              <a:t>. </a:t>
            </a:r>
          </a:p>
          <a:p>
            <a:pPr marL="88900" indent="15875" algn="r" rtl="1">
              <a:defRPr/>
            </a:pPr>
            <a:r>
              <a:rPr lang="ar-SA" sz="2400" dirty="0"/>
              <a:t>تتوفر مئات خوادم</a:t>
            </a:r>
            <a:r>
              <a:rPr lang="en-US" sz="2400" dirty="0"/>
              <a:t> (servers) </a:t>
            </a:r>
            <a:r>
              <a:rPr lang="ar-SA" sz="2400" dirty="0"/>
              <a:t>بروتوكول نقل الملفات منتشرة في أنحاء العالم وتحتوي على آلاف الملفات. </a:t>
            </a:r>
          </a:p>
          <a:p>
            <a:pPr marL="88900" indent="15875" algn="r" rtl="1">
              <a:defRPr/>
            </a:pPr>
            <a:r>
              <a:rPr lang="ar-SA" sz="2400" dirty="0"/>
              <a:t>في هذا الجانب يستطيع المستفيد الاستعانة بالآليات مثل (</a:t>
            </a:r>
            <a:r>
              <a:rPr lang="en-US" sz="2400" dirty="0" err="1"/>
              <a:t>Archi</a:t>
            </a:r>
            <a:r>
              <a:rPr lang="en-US" sz="2400" dirty="0"/>
              <a:t> , (Gopher, </a:t>
            </a:r>
            <a:r>
              <a:rPr lang="en-US" sz="2400" dirty="0" err="1"/>
              <a:t>Wais</a:t>
            </a:r>
            <a:r>
              <a:rPr lang="en-US" sz="2400" dirty="0"/>
              <a:t> </a:t>
            </a:r>
            <a:r>
              <a:rPr lang="ar-SA" sz="2400" dirty="0"/>
              <a:t> ونظرًا لوجود عالم من المعلومات على الإنترنت على شكل نصوص، وصوت ، وصور متحركة، وبرامجيات، فإن الكثير منها يمكن الحصول عليه مجانًا. </a:t>
            </a:r>
          </a:p>
          <a:p>
            <a:pPr marL="88900" indent="15875" algn="r" rtl="1">
              <a:defRPr/>
            </a:pPr>
            <a:r>
              <a:rPr lang="ar-SA" sz="2400" dirty="0"/>
              <a:t>ليست جميع الحواسيب على الإنترنت تسمح لأي واحد بالدخول إليها وأخذ الملفات منها.</a:t>
            </a:r>
          </a:p>
          <a:p>
            <a:pPr marL="88900" indent="15875" algn="r" rtl="1">
              <a:defRPr/>
            </a:pPr>
            <a:r>
              <a:rPr lang="ar-SA" sz="2400" dirty="0"/>
              <a:t> البرامجيات على ثلاثة أنواع : المجانية</a:t>
            </a:r>
            <a:r>
              <a:rPr lang="en-US" sz="2400" dirty="0"/>
              <a:t>Freeware) </a:t>
            </a:r>
            <a:r>
              <a:rPr lang="ar-SA" sz="2400" dirty="0"/>
              <a:t>) والمشتركة</a:t>
            </a:r>
            <a:r>
              <a:rPr lang="en-US" sz="2400" dirty="0"/>
              <a:t> (Shareware) </a:t>
            </a:r>
            <a:r>
              <a:rPr lang="ar-SA" sz="2400" dirty="0"/>
              <a:t> التي يمكن نقلها لتجريبها قبل دفع قيمتها ، والتجاري</a:t>
            </a:r>
            <a:r>
              <a:rPr lang="en-US" sz="2400" dirty="0"/>
              <a:t>(Commercial) </a:t>
            </a:r>
            <a:r>
              <a:rPr lang="ar-SA" sz="2400" dirty="0"/>
              <a:t>وهي التي تنقل بعد دفع ثمنها.</a:t>
            </a:r>
          </a:p>
          <a:p>
            <a:pPr algn="r" rtl="1">
              <a:defRPr/>
            </a:pPr>
            <a:endParaRPr lang="ar-SA"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ar-SA" altLang="en-US" sz="4400" b="1">
                <a:solidFill>
                  <a:srgbClr val="FF0000"/>
                </a:solidFill>
              </a:rPr>
              <a:t>وسائل الإنترنت : </a:t>
            </a:r>
          </a:p>
        </p:txBody>
      </p:sp>
      <p:sp>
        <p:nvSpPr>
          <p:cNvPr id="15363" name="Content Placeholder 2"/>
          <p:cNvSpPr>
            <a:spLocks noGrp="1"/>
          </p:cNvSpPr>
          <p:nvPr>
            <p:ph idx="1"/>
          </p:nvPr>
        </p:nvSpPr>
        <p:spPr/>
        <p:txBody>
          <a:bodyPr/>
          <a:lstStyle/>
          <a:p>
            <a:pPr algn="r" rtl="1"/>
            <a:r>
              <a:rPr lang="ar-SA" altLang="en-US" b="1">
                <a:solidFill>
                  <a:srgbClr val="FF0000"/>
                </a:solidFill>
              </a:rPr>
              <a:t>4-	 الويب </a:t>
            </a:r>
            <a:r>
              <a:rPr lang="en-US" altLang="en-US" b="1">
                <a:solidFill>
                  <a:srgbClr val="FF0000"/>
                </a:solidFill>
              </a:rPr>
              <a:t>World Wide Web : </a:t>
            </a:r>
          </a:p>
          <a:p>
            <a:pPr algn="r" rtl="1"/>
            <a:r>
              <a:rPr lang="ar-SA" altLang="en-US"/>
              <a:t>الويب</a:t>
            </a:r>
            <a:r>
              <a:rPr lang="en-US" altLang="en-US"/>
              <a:t>(www) </a:t>
            </a:r>
            <a:r>
              <a:rPr lang="ar-SA" altLang="en-US"/>
              <a:t> هي مجموعة من الصفحات المخزنة على الحواسيب المنتشرة في أنحاء العالم مرتبطة بوصلات تسهل الوصول إلى مواقع الويب المختلفة. تشكل الويب نسبة كبيرة من الإنترنت، وهي الأكثر غنى بصفحات المعلومات التي تغطي موضوعات شتى تحتوي على نصوص، وصور ، ورسومات ، وصوت ، وأفلام، موزعة على مساحات الإنترنت الواسعة ، ومبوبة بشكل يسهل الوصول إليها .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ar-SA" altLang="en-US" sz="4400" b="1">
                <a:solidFill>
                  <a:srgbClr val="FF0000"/>
                </a:solidFill>
              </a:rPr>
              <a:t>التسهيلات العامة على الإنترنت : </a:t>
            </a:r>
          </a:p>
        </p:txBody>
      </p:sp>
      <p:sp>
        <p:nvSpPr>
          <p:cNvPr id="16387" name="Content Placeholder 2"/>
          <p:cNvSpPr>
            <a:spLocks noGrp="1"/>
          </p:cNvSpPr>
          <p:nvPr>
            <p:ph idx="1"/>
          </p:nvPr>
        </p:nvSpPr>
        <p:spPr>
          <a:xfrm>
            <a:off x="107950" y="1295400"/>
            <a:ext cx="8928100" cy="5026025"/>
          </a:xfrm>
        </p:spPr>
        <p:txBody>
          <a:bodyPr/>
          <a:lstStyle/>
          <a:p>
            <a:pPr algn="r" rtl="1"/>
            <a:r>
              <a:rPr lang="ar-SA" altLang="en-US" sz="2800"/>
              <a:t>من التسهيلات التي تقدمها خدمة الإنترنت إلى المستفيدين ما يلي : </a:t>
            </a:r>
          </a:p>
          <a:p>
            <a:pPr algn="r" rtl="1"/>
            <a:r>
              <a:rPr lang="ar-SA" altLang="en-US" sz="2800"/>
              <a:t>1-	 الخدمات البريدية. </a:t>
            </a:r>
          </a:p>
          <a:p>
            <a:pPr algn="r" rtl="1"/>
            <a:r>
              <a:rPr lang="ar-SA" altLang="en-US" sz="2800"/>
              <a:t>2-	 نقل المعلومات والبيانات والبرامجيات من حاسوب إلى آخر. </a:t>
            </a:r>
          </a:p>
          <a:p>
            <a:pPr algn="r" rtl="1"/>
            <a:r>
              <a:rPr lang="ar-SA" altLang="en-US" sz="2800"/>
              <a:t>3-	 الاتصال بمراكز البحوث والمعلومات. </a:t>
            </a:r>
          </a:p>
          <a:p>
            <a:pPr algn="r" rtl="1"/>
            <a:r>
              <a:rPr lang="ar-SA" altLang="en-US" sz="2800"/>
              <a:t>4-	 البحث عن أية معلومة أو خبر عن أي موضوع معين . </a:t>
            </a:r>
          </a:p>
          <a:p>
            <a:pPr algn="r" rtl="1"/>
            <a:r>
              <a:rPr lang="ar-SA" altLang="en-US" sz="2800"/>
              <a:t>5-	 الوقوف على أحدث المستجدات العلمية والتقنية والثقافية. </a:t>
            </a:r>
          </a:p>
          <a:p>
            <a:pPr algn="r" rtl="1"/>
            <a:r>
              <a:rPr lang="ar-SA" altLang="en-US" sz="2800"/>
              <a:t>6-	 مزاولة الأنشطة التجارية والاستثمارية ( التبضع وعقد الصفقات التجارية). </a:t>
            </a:r>
          </a:p>
          <a:p>
            <a:pPr algn="r" rtl="1"/>
            <a:r>
              <a:rPr lang="ar-SA" altLang="en-US" sz="2800"/>
              <a:t>7-	 التعامل مع البنوك ( إيداع – سحب – تحويل). </a:t>
            </a:r>
          </a:p>
          <a:p>
            <a:pPr algn="r" rtl="1"/>
            <a:r>
              <a:rPr lang="ar-SA" altLang="en-US" sz="2800"/>
              <a:t>8-	 الدخول إلى قواعد البيانات الببليوغرافية.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ar-SA" altLang="en-US" sz="4400" b="1">
                <a:solidFill>
                  <a:srgbClr val="FF0000"/>
                </a:solidFill>
              </a:rPr>
              <a:t>التسهيلات العامة على الإنترنت : </a:t>
            </a:r>
          </a:p>
        </p:txBody>
      </p:sp>
      <p:sp>
        <p:nvSpPr>
          <p:cNvPr id="17411" name="Content Placeholder 2"/>
          <p:cNvSpPr>
            <a:spLocks noGrp="1"/>
          </p:cNvSpPr>
          <p:nvPr>
            <p:ph idx="1"/>
          </p:nvPr>
        </p:nvSpPr>
        <p:spPr>
          <a:xfrm>
            <a:off x="107950" y="1295400"/>
            <a:ext cx="8928100" cy="5026025"/>
          </a:xfrm>
        </p:spPr>
        <p:txBody>
          <a:bodyPr/>
          <a:lstStyle/>
          <a:p>
            <a:pPr algn="r" rtl="1"/>
            <a:r>
              <a:rPr lang="ar-SA" altLang="en-US" sz="2800"/>
              <a:t>9-	 التعليم والتدريس عن بعد. </a:t>
            </a:r>
          </a:p>
          <a:p>
            <a:pPr algn="r" rtl="1"/>
            <a:r>
              <a:rPr lang="ar-SA" altLang="en-US" sz="2800"/>
              <a:t>10-	 خدمات الطب عن بعد (مثل تقديم استشارات طبية) . </a:t>
            </a:r>
          </a:p>
          <a:p>
            <a:pPr algn="r" rtl="1"/>
            <a:r>
              <a:rPr lang="ar-SA" altLang="en-US" sz="2800"/>
              <a:t>11-	 نشر وبث أية معلومة من المعلومات.</a:t>
            </a:r>
          </a:p>
          <a:p>
            <a:pPr algn="r" rtl="1"/>
            <a:r>
              <a:rPr lang="ar-SA" altLang="en-US" sz="2800"/>
              <a:t>12-	 ممارسة العمل عن بعد (مثل مهندس معماري يرسل تصاميمه الهندسية لشركته عبر الإنترنت وهو في منزله) . </a:t>
            </a:r>
          </a:p>
          <a:p>
            <a:pPr algn="r" rtl="1"/>
            <a:r>
              <a:rPr lang="ar-SA" altLang="en-US" sz="2800"/>
              <a:t>13-	 الاستماع إلى الراديو والموسيقى ومشاهدة الأفلام حسب الطلب. </a:t>
            </a:r>
          </a:p>
          <a:p>
            <a:pPr algn="r" rtl="1"/>
            <a:r>
              <a:rPr lang="ar-SA" altLang="en-US" sz="2800"/>
              <a:t>14-	 الحوار مع الآخرين حول موضوع أو قضية معينة عن طريق ما يسمى بمجاميع النقاش. </a:t>
            </a:r>
          </a:p>
          <a:p>
            <a:pPr algn="r" rtl="1"/>
            <a:r>
              <a:rPr lang="ar-SA" altLang="en-US" sz="2800"/>
              <a:t>15-	 النشر الإلكتروني. </a:t>
            </a:r>
          </a:p>
          <a:p>
            <a:pPr algn="r" rtl="1"/>
            <a:r>
              <a:rPr lang="ar-SA" altLang="en-US" sz="2800"/>
              <a:t>16-	متابعة الصحف والمجلات .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ar-SA" altLang="en-US" sz="4400" b="1">
                <a:solidFill>
                  <a:srgbClr val="FF0000"/>
                </a:solidFill>
              </a:rPr>
              <a:t>التسهيلات العامة على الإنترنت : </a:t>
            </a:r>
          </a:p>
        </p:txBody>
      </p:sp>
      <p:sp>
        <p:nvSpPr>
          <p:cNvPr id="18435" name="Content Placeholder 2"/>
          <p:cNvSpPr>
            <a:spLocks noGrp="1"/>
          </p:cNvSpPr>
          <p:nvPr>
            <p:ph idx="1"/>
          </p:nvPr>
        </p:nvSpPr>
        <p:spPr>
          <a:xfrm>
            <a:off x="107950" y="1295400"/>
            <a:ext cx="8928100" cy="5026025"/>
          </a:xfrm>
        </p:spPr>
        <p:txBody>
          <a:bodyPr/>
          <a:lstStyle/>
          <a:p>
            <a:pPr algn="r" rtl="1"/>
            <a:r>
              <a:rPr lang="ar-SA" altLang="en-US" sz="2800"/>
              <a:t>17-	 شراء الكتب من الناشرين أو الموزعين . </a:t>
            </a:r>
          </a:p>
          <a:p>
            <a:pPr algn="r" rtl="1"/>
            <a:r>
              <a:rPr lang="ar-SA" altLang="en-US" sz="2800"/>
              <a:t>18-	 عقد الاجتماعات عن بعد (مؤتمرات، ندوات ، حلقات نقاشية) </a:t>
            </a:r>
          </a:p>
          <a:p>
            <a:pPr algn="r" rtl="1"/>
            <a:r>
              <a:rPr lang="ar-SA" altLang="en-US" sz="2800"/>
              <a:t>19-	 الإعلان عن السلع والخدمات من قبل الأفراد والمؤسسات .</a:t>
            </a:r>
          </a:p>
          <a:p>
            <a:pPr algn="r" rtl="1"/>
            <a:r>
              <a:rPr lang="ar-SA" altLang="en-US" sz="2800"/>
              <a:t>20-	 الاطلاع على ثقافات المجتمعات التي لها مواقع على الإنترنت .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rtl="1"/>
            <a:r>
              <a:rPr lang="ar-EG" altLang="en-US" b="1">
                <a:solidFill>
                  <a:srgbClr val="FF0000"/>
                </a:solidFill>
              </a:rPr>
              <a:t>بعض مزايا وخصائص الانترنت:</a:t>
            </a:r>
            <a:endParaRPr lang="ar-SA" altLang="en-US">
              <a:solidFill>
                <a:srgbClr val="FF0000"/>
              </a:solidFill>
            </a:endParaRPr>
          </a:p>
        </p:txBody>
      </p:sp>
      <p:sp>
        <p:nvSpPr>
          <p:cNvPr id="3" name="Content Placeholder 2"/>
          <p:cNvSpPr>
            <a:spLocks noGrp="1"/>
          </p:cNvSpPr>
          <p:nvPr>
            <p:ph idx="1"/>
          </p:nvPr>
        </p:nvSpPr>
        <p:spPr>
          <a:xfrm>
            <a:off x="107950" y="1295400"/>
            <a:ext cx="8928100" cy="5026025"/>
          </a:xfrm>
        </p:spPr>
        <p:txBody>
          <a:bodyPr/>
          <a:lstStyle/>
          <a:p>
            <a:pPr marL="0" indent="15875" algn="r" rtl="1">
              <a:defRPr/>
            </a:pPr>
            <a:r>
              <a:rPr lang="ar-SA" sz="2400" b="1" dirty="0">
                <a:solidFill>
                  <a:srgbClr val="C00000"/>
                </a:solidFill>
              </a:rPr>
              <a:t>أولاً: الإنترنت مفتوحة ماديا ومعنويا: </a:t>
            </a:r>
            <a:r>
              <a:rPr lang="ar-SA" sz="2400" dirty="0"/>
              <a:t>بإمكان أية شبكة فرعية أو محلية تنشأ في العالم أن ترتبط بشبكة الإنترنت وتصبح جزءاً منها دون قيود أو شروط سواء من حيث الموقع الجغرافي أو التوجه السياسي أو الديني أو الاجتماعي.</a:t>
            </a:r>
          </a:p>
          <a:p>
            <a:pPr marL="0" indent="15875" algn="r" rtl="1">
              <a:defRPr/>
            </a:pPr>
            <a:r>
              <a:rPr lang="ar-SA" sz="2400" b="1" dirty="0">
                <a:solidFill>
                  <a:srgbClr val="C00000"/>
                </a:solidFill>
              </a:rPr>
              <a:t>ثانياُ: الإنترنت عملاقة ومتنامية: </a:t>
            </a:r>
            <a:r>
              <a:rPr lang="ar-SA" sz="2400" dirty="0"/>
              <a:t>حققت الإنترنت ما لم تحققه أية تقنيه سابقة في تاريخ الإنسانية فقد حطمت الإنترنت حواجز الإحصائيات جميعها. فقد احتاجت هندسة المذياع إلى 38 سنة حتى أصبح لديها 50 مليون مشترك، بينما احتاجت خدمة التلفاز إلى 15 سنة واحتاج الحاسب الشخصي إلى 16 سنة، في حين أن الإنترنت احتاجت إلى 4 سنوات فقط حتى تخطت هذا الحاجز. </a:t>
            </a:r>
          </a:p>
          <a:p>
            <a:pPr marL="0" indent="15875" algn="r" rtl="1">
              <a:defRPr/>
            </a:pPr>
            <a:r>
              <a:rPr lang="ar-SA" sz="2400" b="1" dirty="0">
                <a:solidFill>
                  <a:srgbClr val="C00000"/>
                </a:solidFill>
              </a:rPr>
              <a:t>ثالثاً: الإنترنت عشوائية: </a:t>
            </a:r>
            <a:r>
              <a:rPr lang="ar-SA" sz="2400" dirty="0"/>
              <a:t>بسبب طبيعة الإنترنت وتطورها، فإن المعلومات موجودة عليها بشكل عشوائي متناثر، ولذلك قامت عدة جهات غير ربحية وأخري تجارية بإنشاء فهارس وتطوير برامج تقوم بالبحث عن المعلومة التي يطلبها المستخدم. ومن القضايا الشائكة لانتشار شبكة الإنترنت هي أن الشبكة غير محكومة سياسيا ولا قانونيا ولا أخلاقيا ولا تجاريا إلى حد بعيد، فالشبكة صارت مسرحا لأنواع المواد كلها الطالح منها والصالح.</a:t>
            </a:r>
          </a:p>
          <a:p>
            <a:pPr algn="r" rtl="1">
              <a:defRPr/>
            </a:pPr>
            <a:endParaRPr lang="ar-SA"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rtl="1"/>
            <a:r>
              <a:rPr lang="ar-EG" altLang="en-US" b="1">
                <a:solidFill>
                  <a:srgbClr val="FF0000"/>
                </a:solidFill>
              </a:rPr>
              <a:t>بعض مزايا وخصائص الانترنت:</a:t>
            </a:r>
            <a:endParaRPr lang="ar-SA" altLang="en-US">
              <a:solidFill>
                <a:srgbClr val="FF0000"/>
              </a:solidFill>
            </a:endParaRPr>
          </a:p>
        </p:txBody>
      </p:sp>
      <p:sp>
        <p:nvSpPr>
          <p:cNvPr id="20483" name="Content Placeholder 2"/>
          <p:cNvSpPr>
            <a:spLocks noGrp="1"/>
          </p:cNvSpPr>
          <p:nvPr>
            <p:ph idx="1"/>
          </p:nvPr>
        </p:nvSpPr>
        <p:spPr>
          <a:xfrm>
            <a:off x="107950" y="1295400"/>
            <a:ext cx="8928100" cy="5026025"/>
          </a:xfrm>
        </p:spPr>
        <p:txBody>
          <a:bodyPr/>
          <a:lstStyle/>
          <a:p>
            <a:pPr algn="r" rtl="1"/>
            <a:r>
              <a:rPr lang="ar-SA" altLang="en-US" sz="2400" b="1">
                <a:solidFill>
                  <a:srgbClr val="C00000"/>
                </a:solidFill>
              </a:rPr>
              <a:t>رابعاً: الإنترنت شعبية: </a:t>
            </a:r>
            <a:r>
              <a:rPr lang="ar-SA" altLang="en-US" sz="2400"/>
              <a:t>لا توجد وسيلة حاليا تضاهي شعبية الإنترنت لأنها وسيلة جماهيرية وليست مقصورة علي فئة معينة، وعن طريقها أمتلك الفرد المستخدم العادي قوة كبيرة جدا ما كان يملكها لولا هذه الأداة الجماهيرية التي أنحصر بفعلها الزمان والمكان ذهابا وإيابا من عاصمة إلى أخرى، ومن شركة إلى أخرى ومن فرد إلى آخر بسرعة الضوء ناقلة معها البيانات والمراسلات والمعارف والمداولات المالية والعقود والاستفسارات، وقد أصبح العالم كوكبا لا  يعرف فيه التواصل نوما.</a:t>
            </a:r>
          </a:p>
          <a:p>
            <a:pPr algn="r" rtl="1"/>
            <a:r>
              <a:rPr lang="ar-SA" altLang="en-US" sz="2400" b="1">
                <a:solidFill>
                  <a:srgbClr val="C00000"/>
                </a:solidFill>
              </a:rPr>
              <a:t>خامسا:الإنترنت تجارة إلكترونية هائلة: </a:t>
            </a:r>
            <a:r>
              <a:rPr lang="ar-SA" altLang="en-US" sz="2400"/>
              <a:t>لا توجد وسيلة إعلانية أخرى تضاهي الإنترنت في الوقت الحاضر، ويقدر حجم التجارة الإلكترونية بين 65 و 100 بليون ( دولار) أكثر من نصفها من نصيب الولايات المتحدة ومن المقرر أن يرتفع حجمها إلى 5ر1 (ترليون) بنهاية هذا العام.</a:t>
            </a:r>
          </a:p>
          <a:p>
            <a:pPr algn="r" rtl="1"/>
            <a:r>
              <a:rPr lang="ar-SA" altLang="en-US" sz="2400" b="1">
                <a:solidFill>
                  <a:srgbClr val="C00000"/>
                </a:solidFill>
              </a:rPr>
              <a:t>سادسا: الإنترنت متطورة باستمرار: </a:t>
            </a:r>
            <a:r>
              <a:rPr lang="ar-SA" altLang="en-US" sz="2400"/>
              <a:t>أصبحت شبكة الإنترنت حديث العالم أجمع، لأنها الوسيلة التي أحدثت تحولا بالغا في مفهوم صناعة المعلومات وسرعة انتشارها </a:t>
            </a:r>
          </a:p>
          <a:p>
            <a:pPr algn="r" rtl="1"/>
            <a:endParaRPr lang="ar-SA" altLang="en-US"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55650" y="228600"/>
            <a:ext cx="8083550" cy="533400"/>
          </a:xfrm>
        </p:spPr>
        <p:txBody>
          <a:bodyPr/>
          <a:lstStyle/>
          <a:p>
            <a:r>
              <a:rPr lang="ar-SA" altLang="en-US" b="1">
                <a:solidFill>
                  <a:srgbClr val="FF0000"/>
                </a:solidFill>
              </a:rPr>
              <a:t>الخدمات التي تقدم بواسطة شبكة الإنترنت </a:t>
            </a:r>
          </a:p>
        </p:txBody>
      </p:sp>
      <p:sp>
        <p:nvSpPr>
          <p:cNvPr id="3" name="Content Placeholder 2"/>
          <p:cNvSpPr>
            <a:spLocks noGrp="1"/>
          </p:cNvSpPr>
          <p:nvPr>
            <p:ph idx="1"/>
          </p:nvPr>
        </p:nvSpPr>
        <p:spPr/>
        <p:txBody>
          <a:bodyPr/>
          <a:lstStyle/>
          <a:p>
            <a:pPr marL="0" indent="0" algn="r" rtl="1">
              <a:buFont typeface="Wingdings" panose="05000000000000000000" pitchFamily="2" charset="2"/>
              <a:buNone/>
              <a:defRPr/>
            </a:pPr>
            <a:r>
              <a:rPr lang="ar-SA" sz="2400" dirty="0"/>
              <a:t>1) البريد الإلكتروني </a:t>
            </a:r>
            <a:r>
              <a:rPr lang="en-US" sz="2400" dirty="0"/>
              <a:t> E-mail: </a:t>
            </a:r>
            <a:endParaRPr lang="ar-SA" sz="2400" dirty="0"/>
          </a:p>
          <a:p>
            <a:pPr marL="0" indent="0" algn="r" rtl="1">
              <a:buFont typeface="Wingdings" panose="05000000000000000000" pitchFamily="2" charset="2"/>
              <a:buNone/>
              <a:defRPr/>
            </a:pPr>
            <a:r>
              <a:rPr lang="ar-SA" sz="2400" dirty="0"/>
              <a:t>2) نقل الملفات: بروتوكول نقل الملفات </a:t>
            </a:r>
            <a:r>
              <a:rPr lang="en-US" sz="2400" dirty="0"/>
              <a:t>File Transfer Protocol (FTP) </a:t>
            </a:r>
            <a:r>
              <a:rPr lang="ar-SA" sz="2400" dirty="0"/>
              <a:t>يعد هذا البروتوكول هو الأقدم والأكثر استخداماً لنقل الملفات عبر الإنترنت. </a:t>
            </a:r>
          </a:p>
          <a:p>
            <a:pPr marL="0" indent="0" algn="r" rtl="1">
              <a:buFont typeface="Wingdings" panose="05000000000000000000" pitchFamily="2" charset="2"/>
              <a:buNone/>
              <a:defRPr/>
            </a:pPr>
            <a:r>
              <a:rPr lang="ar-SA" sz="2400" dirty="0"/>
              <a:t>3) الربط عن بعد: عن طريق </a:t>
            </a:r>
            <a:r>
              <a:rPr lang="en-US" sz="2400" dirty="0"/>
              <a:t>Telnet </a:t>
            </a:r>
            <a:endParaRPr lang="ar-SA" sz="2400" dirty="0"/>
          </a:p>
          <a:p>
            <a:pPr marL="0" indent="0" algn="r" rtl="1">
              <a:buFont typeface="Wingdings" panose="05000000000000000000" pitchFamily="2" charset="2"/>
              <a:buNone/>
              <a:defRPr/>
            </a:pPr>
            <a:r>
              <a:rPr lang="ar-SA" sz="2400" dirty="0"/>
              <a:t>4) خدمات البحث عن المعلومات في قواعد البيانات العالمية: من البرامج</a:t>
            </a:r>
          </a:p>
          <a:p>
            <a:pPr marL="447675" indent="0" algn="r" rtl="1">
              <a:buFont typeface="Wingdings" panose="05000000000000000000" pitchFamily="2" charset="2"/>
              <a:buNone/>
              <a:defRPr/>
            </a:pPr>
            <a:r>
              <a:rPr lang="ar-SA" sz="2400" dirty="0"/>
              <a:t>-   برنامج </a:t>
            </a:r>
            <a:r>
              <a:rPr lang="en-US" sz="2400" dirty="0"/>
              <a:t> Gopher </a:t>
            </a:r>
            <a:r>
              <a:rPr lang="ar-SA" sz="2400" dirty="0"/>
              <a:t>المتميز بالقوائم الممتدة والفرعية.</a:t>
            </a:r>
          </a:p>
          <a:p>
            <a:pPr marL="447675" indent="0" algn="r" rtl="1">
              <a:buFont typeface="Wingdings" panose="05000000000000000000" pitchFamily="2" charset="2"/>
              <a:buNone/>
              <a:defRPr/>
            </a:pPr>
            <a:r>
              <a:rPr lang="ar-SA" sz="2400" dirty="0"/>
              <a:t>-  برنامج </a:t>
            </a:r>
            <a:r>
              <a:rPr lang="en-US" sz="2400" dirty="0"/>
              <a:t> Archie </a:t>
            </a:r>
            <a:r>
              <a:rPr lang="ar-SA" sz="2400" dirty="0"/>
              <a:t>وهو قاعدة البيانات التي تشتمل على أسماء جميع الملفات الموجودة على جميع أجهزة الكمبيوتر في الشبكة.</a:t>
            </a:r>
          </a:p>
          <a:p>
            <a:pPr marL="447675" indent="0" algn="r" rtl="1">
              <a:buFont typeface="Wingdings" panose="05000000000000000000" pitchFamily="2" charset="2"/>
              <a:buNone/>
              <a:defRPr/>
            </a:pPr>
            <a:r>
              <a:rPr lang="ar-SA" sz="2400" dirty="0"/>
              <a:t>- نظام (</a:t>
            </a:r>
            <a:r>
              <a:rPr lang="en-US" sz="2400" dirty="0"/>
              <a:t>WAIS) Wide Area Information Services</a:t>
            </a:r>
          </a:p>
          <a:p>
            <a:pPr marL="447675" indent="0" algn="r" rtl="1">
              <a:buFont typeface="Wingdings" panose="05000000000000000000" pitchFamily="2" charset="2"/>
              <a:buNone/>
              <a:defRPr/>
            </a:pPr>
            <a:r>
              <a:rPr lang="en-US" sz="2400" dirty="0"/>
              <a:t>- </a:t>
            </a:r>
            <a:r>
              <a:rPr lang="ar-SA" sz="2400" dirty="0"/>
              <a:t>أهم مما سبق كله، نظام العنكبوت العالمي الجديد </a:t>
            </a:r>
            <a:r>
              <a:rPr lang="en-US" sz="2400" dirty="0"/>
              <a:t>(WWW)، </a:t>
            </a:r>
            <a:r>
              <a:rPr lang="ar-SA" sz="2400" dirty="0"/>
              <a:t>فتشكل الشبكة العنكبوتية الآن أحدث أدوات البحث في الإنترنت على الإطلاق، وبشيوع استخدامها انحسرت في الوقت الحاضر الأدوات الأخرى.</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2352891" y="2855912"/>
            <a:ext cx="5791200" cy="685800"/>
          </a:xfrm>
        </p:spPr>
        <p:txBody>
          <a:bodyPr/>
          <a:lstStyle/>
          <a:p>
            <a:pPr algn="ctr" eaLnBrk="1" hangingPunct="1">
              <a:defRPr/>
            </a:pPr>
            <a:r>
              <a:rPr lang="ar-EG" sz="4400" b="1" dirty="0">
                <a:solidFill>
                  <a:srgbClr val="FF0000"/>
                </a:solidFill>
                <a:effectLst>
                  <a:outerShdw blurRad="38100" dist="38100" dir="2700000" algn="tl">
                    <a:srgbClr val="000000"/>
                  </a:outerShdw>
                </a:effectLst>
              </a:rPr>
              <a:t>توزيع درجات المقرر</a:t>
            </a:r>
            <a:endParaRPr lang="en-US" sz="4400" b="1" dirty="0">
              <a:solidFill>
                <a:srgbClr val="FF0000"/>
              </a:solidFill>
              <a:effectLst>
                <a:outerShdw blurRad="38100" dist="38100" dir="2700000" algn="tl">
                  <a:srgbClr val="C0C0C0"/>
                </a:outerShdw>
              </a:effectLst>
            </a:endParaRPr>
          </a:p>
        </p:txBody>
      </p:sp>
      <p:sp>
        <p:nvSpPr>
          <p:cNvPr id="96259" name="Rectangle 3"/>
          <p:cNvSpPr>
            <a:spLocks noGrp="1" noChangeArrowheads="1"/>
          </p:cNvSpPr>
          <p:nvPr>
            <p:ph type="subTitle" idx="1"/>
          </p:nvPr>
        </p:nvSpPr>
        <p:spPr>
          <a:xfrm>
            <a:off x="2066925" y="3919538"/>
            <a:ext cx="6019800" cy="457200"/>
          </a:xfrm>
        </p:spPr>
        <p:txBody>
          <a:bodyPr/>
          <a:lstStyle/>
          <a:p>
            <a:pPr algn="ctr" eaLnBrk="1" hangingPunct="1">
              <a:lnSpc>
                <a:spcPct val="80000"/>
              </a:lnSpc>
              <a:defRPr/>
            </a:pPr>
            <a:br>
              <a:rPr lang="ar-SA" sz="3200" b="1" dirty="0">
                <a:solidFill>
                  <a:schemeClr val="bg1"/>
                </a:solidFill>
                <a:effectLst>
                  <a:outerShdw blurRad="38100" dist="38100" dir="2700000" algn="tl">
                    <a:srgbClr val="C0C0C0"/>
                  </a:outerShdw>
                </a:effectLst>
              </a:rPr>
            </a:br>
            <a:endParaRPr lang="en-US" sz="3200" b="1" dirty="0">
              <a:solidFill>
                <a:schemeClr val="bg1"/>
              </a:solidFill>
              <a:effectLst>
                <a:outerShdw blurRad="38100" dist="38100" dir="2700000" algn="tl">
                  <a:srgbClr val="000000"/>
                </a:outerShdw>
              </a:effectLst>
            </a:endParaRPr>
          </a:p>
          <a:p>
            <a:pPr eaLnBrk="1" hangingPunct="1">
              <a:lnSpc>
                <a:spcPct val="80000"/>
              </a:lnSpc>
              <a:defRPr/>
            </a:pPr>
            <a:endParaRPr lang="en-US" sz="2000" dirty="0">
              <a:solidFill>
                <a:schemeClr val="bg1"/>
              </a:solidFill>
            </a:endParaRPr>
          </a:p>
        </p:txBody>
      </p:sp>
      <p:sp>
        <p:nvSpPr>
          <p:cNvPr id="96261" name="Rectangle 5"/>
          <p:cNvSpPr>
            <a:spLocks noChangeArrowheads="1"/>
          </p:cNvSpPr>
          <p:nvPr/>
        </p:nvSpPr>
        <p:spPr bwMode="ltGray">
          <a:xfrm>
            <a:off x="900113" y="4779963"/>
            <a:ext cx="8023225"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anchor="ctr"/>
          <a:lstStyle>
            <a:lvl1pPr>
              <a:defRPr sz="4000">
                <a:solidFill>
                  <a:schemeClr val="bg1"/>
                </a:solidFill>
                <a:latin typeface="Arial" panose="020B0604020202020204" pitchFamily="34" charset="0"/>
              </a:defRPr>
            </a:lvl1pPr>
            <a:lvl2pPr>
              <a:defRPr sz="4000">
                <a:solidFill>
                  <a:schemeClr val="bg1"/>
                </a:solidFill>
                <a:latin typeface="Arial" panose="020B0604020202020204" pitchFamily="34" charset="0"/>
              </a:defRPr>
            </a:lvl2pPr>
            <a:lvl3pPr>
              <a:defRPr sz="4000">
                <a:solidFill>
                  <a:schemeClr val="bg1"/>
                </a:solidFill>
                <a:latin typeface="Arial" panose="020B0604020202020204" pitchFamily="34" charset="0"/>
              </a:defRPr>
            </a:lvl3pPr>
            <a:lvl4pPr>
              <a:defRPr sz="4000">
                <a:solidFill>
                  <a:schemeClr val="bg1"/>
                </a:solidFill>
                <a:latin typeface="Arial" panose="020B0604020202020204" pitchFamily="34" charset="0"/>
              </a:defRPr>
            </a:lvl4pPr>
            <a:lvl5pPr>
              <a:defRPr sz="4000">
                <a:solidFill>
                  <a:schemeClr val="bg1"/>
                </a:solidFill>
                <a:latin typeface="Arial" panose="020B0604020202020204" pitchFamily="34" charset="0"/>
              </a:defRPr>
            </a:lvl5pPr>
            <a:lvl6pPr marL="457200" algn="l" rtl="0" fontAlgn="base">
              <a:spcBef>
                <a:spcPct val="0"/>
              </a:spcBef>
              <a:spcAft>
                <a:spcPct val="0"/>
              </a:spcAft>
              <a:defRPr sz="4000">
                <a:solidFill>
                  <a:schemeClr val="bg1"/>
                </a:solidFill>
                <a:latin typeface="Arial" panose="020B0604020202020204" pitchFamily="34" charset="0"/>
              </a:defRPr>
            </a:lvl6pPr>
            <a:lvl7pPr marL="914400" algn="l" rtl="0" fontAlgn="base">
              <a:spcBef>
                <a:spcPct val="0"/>
              </a:spcBef>
              <a:spcAft>
                <a:spcPct val="0"/>
              </a:spcAft>
              <a:defRPr sz="4000">
                <a:solidFill>
                  <a:schemeClr val="bg1"/>
                </a:solidFill>
                <a:latin typeface="Arial" panose="020B0604020202020204" pitchFamily="34" charset="0"/>
              </a:defRPr>
            </a:lvl7pPr>
            <a:lvl8pPr marL="1371600" algn="l" rtl="0" fontAlgn="base">
              <a:spcBef>
                <a:spcPct val="0"/>
              </a:spcBef>
              <a:spcAft>
                <a:spcPct val="0"/>
              </a:spcAft>
              <a:defRPr sz="4000">
                <a:solidFill>
                  <a:schemeClr val="bg1"/>
                </a:solidFill>
                <a:latin typeface="Arial" panose="020B0604020202020204" pitchFamily="34" charset="0"/>
              </a:defRPr>
            </a:lvl8pPr>
            <a:lvl9pPr marL="1828800" algn="l" rtl="0" fontAlgn="base">
              <a:spcBef>
                <a:spcPct val="0"/>
              </a:spcBef>
              <a:spcAft>
                <a:spcPct val="0"/>
              </a:spcAft>
              <a:defRPr sz="4000">
                <a:solidFill>
                  <a:schemeClr val="bg1"/>
                </a:solidFill>
                <a:latin typeface="Arial" panose="020B0604020202020204" pitchFamily="34" charset="0"/>
              </a:defRPr>
            </a:lvl9pPr>
          </a:lstStyle>
          <a:p>
            <a:pPr algn="ctr" rtl="1" eaLnBrk="1" hangingPunct="1">
              <a:defRPr/>
            </a:pPr>
            <a:endParaRPr lang="en-US" sz="3600" b="1" dirty="0">
              <a:solidFill>
                <a:srgbClr val="FF0000"/>
              </a:solidFill>
              <a:effectLst>
                <a:outerShdw blurRad="38100" dist="38100" dir="2700000" algn="tl">
                  <a:srgbClr val="C0C0C0"/>
                </a:outerShdw>
              </a:effectLst>
            </a:endParaRPr>
          </a:p>
        </p:txBody>
      </p:sp>
      <p:pic>
        <p:nvPicPr>
          <p:cNvPr id="11270" name="Picture 6" descr="Damietta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188913"/>
            <a:ext cx="28606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269398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1696706" y="4376738"/>
          <a:ext cx="6760235" cy="2438400"/>
        </p:xfrm>
        <a:graphic>
          <a:graphicData uri="http://schemas.openxmlformats.org/drawingml/2006/table">
            <a:tbl>
              <a:tblPr firstRow="1" firstCol="1" bandRow="1">
                <a:tableStyleId>{5C22544A-7EE6-4342-B048-85BDC9FD1C3A}</a:tableStyleId>
              </a:tblPr>
              <a:tblGrid>
                <a:gridCol w="5062623">
                  <a:extLst>
                    <a:ext uri="{9D8B030D-6E8A-4147-A177-3AD203B41FA5}">
                      <a16:colId xmlns:a16="http://schemas.microsoft.com/office/drawing/2014/main" val="20000"/>
                    </a:ext>
                  </a:extLst>
                </a:gridCol>
                <a:gridCol w="1697612">
                  <a:extLst>
                    <a:ext uri="{9D8B030D-6E8A-4147-A177-3AD203B41FA5}">
                      <a16:colId xmlns:a16="http://schemas.microsoft.com/office/drawing/2014/main" val="20001"/>
                    </a:ext>
                  </a:extLst>
                </a:gridCol>
              </a:tblGrid>
              <a:tr h="517450">
                <a:tc>
                  <a:txBody>
                    <a:bodyPr/>
                    <a:lstStyle/>
                    <a:p>
                      <a:pPr algn="l" rtl="0" fontAlgn="t">
                        <a:lnSpc>
                          <a:spcPct val="200000"/>
                        </a:lnSpc>
                        <a:spcAft>
                          <a:spcPts val="0"/>
                        </a:spcAft>
                      </a:pPr>
                      <a:r>
                        <a:rPr lang="en-US" sz="2000" b="1" dirty="0">
                          <a:solidFill>
                            <a:srgbClr val="FF0000"/>
                          </a:solidFill>
                          <a:effectLst/>
                        </a:rPr>
                        <a:t>Oral examination:</a:t>
                      </a:r>
                      <a:endParaRPr lang="en-GB"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FFFF00"/>
                    </a:solidFill>
                  </a:tcPr>
                </a:tc>
                <a:tc>
                  <a:txBody>
                    <a:bodyPr/>
                    <a:lstStyle/>
                    <a:p>
                      <a:pPr algn="l" rtl="0" fontAlgn="t">
                        <a:lnSpc>
                          <a:spcPct val="200000"/>
                        </a:lnSpc>
                        <a:spcAft>
                          <a:spcPts val="0"/>
                        </a:spcAft>
                      </a:pPr>
                      <a:r>
                        <a:rPr lang="en-US" sz="2000" b="1" dirty="0">
                          <a:solidFill>
                            <a:srgbClr val="FF0000"/>
                          </a:solidFill>
                          <a:effectLst/>
                        </a:rPr>
                        <a:t> 5 Marks</a:t>
                      </a:r>
                      <a:endParaRPr lang="en-GB"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10000"/>
                  </a:ext>
                </a:extLst>
              </a:tr>
              <a:tr h="440532">
                <a:tc>
                  <a:txBody>
                    <a:bodyPr/>
                    <a:lstStyle/>
                    <a:p>
                      <a:pPr algn="l" rtl="0" fontAlgn="t">
                        <a:lnSpc>
                          <a:spcPct val="200000"/>
                        </a:lnSpc>
                        <a:spcAft>
                          <a:spcPts val="0"/>
                        </a:spcAft>
                      </a:pPr>
                      <a:r>
                        <a:rPr lang="en-US" sz="2000" b="1" dirty="0">
                          <a:solidFill>
                            <a:srgbClr val="FF0000"/>
                          </a:solidFill>
                          <a:effectLst/>
                        </a:rPr>
                        <a:t>Practical/Laboratory Examination:</a:t>
                      </a:r>
                      <a:endParaRPr lang="en-GB"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FFFF00"/>
                    </a:solidFill>
                  </a:tcPr>
                </a:tc>
                <a:tc>
                  <a:txBody>
                    <a:bodyPr/>
                    <a:lstStyle/>
                    <a:p>
                      <a:pPr algn="l" rtl="0" fontAlgn="t">
                        <a:lnSpc>
                          <a:spcPct val="200000"/>
                        </a:lnSpc>
                        <a:spcAft>
                          <a:spcPts val="0"/>
                        </a:spcAft>
                      </a:pPr>
                      <a:r>
                        <a:rPr lang="en-US" sz="2000" b="1">
                          <a:solidFill>
                            <a:srgbClr val="FF0000"/>
                          </a:solidFill>
                          <a:effectLst/>
                        </a:rPr>
                        <a:t> 25 Marks</a:t>
                      </a:r>
                      <a:endParaRPr lang="en-GB" sz="20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10001"/>
                  </a:ext>
                </a:extLst>
              </a:tr>
              <a:tr h="440532">
                <a:tc>
                  <a:txBody>
                    <a:bodyPr/>
                    <a:lstStyle/>
                    <a:p>
                      <a:pPr algn="l" rtl="0" fontAlgn="t">
                        <a:lnSpc>
                          <a:spcPct val="200000"/>
                        </a:lnSpc>
                        <a:spcAft>
                          <a:spcPts val="0"/>
                        </a:spcAft>
                      </a:pPr>
                      <a:r>
                        <a:rPr lang="en-US" sz="2000" b="1" dirty="0">
                          <a:solidFill>
                            <a:srgbClr val="FF0000"/>
                          </a:solidFill>
                          <a:effectLst/>
                        </a:rPr>
                        <a:t>Final Term Examination:</a:t>
                      </a:r>
                      <a:endParaRPr lang="en-GB"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FFFF00"/>
                    </a:solidFill>
                  </a:tcPr>
                </a:tc>
                <a:tc>
                  <a:txBody>
                    <a:bodyPr/>
                    <a:lstStyle/>
                    <a:p>
                      <a:pPr algn="l" rtl="0" fontAlgn="t">
                        <a:lnSpc>
                          <a:spcPct val="200000"/>
                        </a:lnSpc>
                        <a:spcAft>
                          <a:spcPts val="0"/>
                        </a:spcAft>
                      </a:pPr>
                      <a:r>
                        <a:rPr lang="en-US" sz="2000" b="1" dirty="0">
                          <a:solidFill>
                            <a:srgbClr val="FF0000"/>
                          </a:solidFill>
                          <a:effectLst/>
                        </a:rPr>
                        <a:t> 60 Marks</a:t>
                      </a:r>
                      <a:endParaRPr lang="en-GB"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10002"/>
                  </a:ext>
                </a:extLst>
              </a:tr>
              <a:tr h="440532">
                <a:tc>
                  <a:txBody>
                    <a:bodyPr/>
                    <a:lstStyle/>
                    <a:p>
                      <a:pPr algn="l" rtl="0" fontAlgn="t">
                        <a:lnSpc>
                          <a:spcPct val="200000"/>
                        </a:lnSpc>
                        <a:spcAft>
                          <a:spcPts val="0"/>
                        </a:spcAft>
                      </a:pPr>
                      <a:r>
                        <a:rPr lang="en-US" sz="2000" b="1" dirty="0">
                          <a:solidFill>
                            <a:srgbClr val="FF0000"/>
                          </a:solidFill>
                          <a:effectLst/>
                        </a:rPr>
                        <a:t>Total:</a:t>
                      </a:r>
                      <a:endParaRPr lang="en-GB"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FFFF00"/>
                    </a:solidFill>
                  </a:tcPr>
                </a:tc>
                <a:tc>
                  <a:txBody>
                    <a:bodyPr/>
                    <a:lstStyle/>
                    <a:p>
                      <a:pPr algn="l" rtl="0" fontAlgn="t">
                        <a:lnSpc>
                          <a:spcPct val="200000"/>
                        </a:lnSpc>
                        <a:spcAft>
                          <a:spcPts val="0"/>
                        </a:spcAft>
                      </a:pPr>
                      <a:r>
                        <a:rPr lang="en-US" sz="2000" b="1" dirty="0">
                          <a:solidFill>
                            <a:srgbClr val="FF0000"/>
                          </a:solidFill>
                          <a:effectLst/>
                        </a:rPr>
                        <a:t>100 Marks</a:t>
                      </a:r>
                      <a:endParaRPr lang="en-GB"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1696707" y="3541712"/>
          <a:ext cx="6737080" cy="847884"/>
        </p:xfrm>
        <a:graphic>
          <a:graphicData uri="http://schemas.openxmlformats.org/drawingml/2006/table">
            <a:tbl>
              <a:tblPr firstRow="1" firstCol="1" bandRow="1">
                <a:tableStyleId>{5C22544A-7EE6-4342-B048-85BDC9FD1C3A}</a:tableStyleId>
              </a:tblPr>
              <a:tblGrid>
                <a:gridCol w="5045282">
                  <a:extLst>
                    <a:ext uri="{9D8B030D-6E8A-4147-A177-3AD203B41FA5}">
                      <a16:colId xmlns:a16="http://schemas.microsoft.com/office/drawing/2014/main" val="20000"/>
                    </a:ext>
                  </a:extLst>
                </a:gridCol>
                <a:gridCol w="1691798">
                  <a:extLst>
                    <a:ext uri="{9D8B030D-6E8A-4147-A177-3AD203B41FA5}">
                      <a16:colId xmlns:a16="http://schemas.microsoft.com/office/drawing/2014/main" val="20001"/>
                    </a:ext>
                  </a:extLst>
                </a:gridCol>
              </a:tblGrid>
              <a:tr h="847884">
                <a:tc>
                  <a:txBody>
                    <a:bodyPr/>
                    <a:lstStyle/>
                    <a:p>
                      <a:pPr algn="l" rtl="0" fontAlgn="t">
                        <a:lnSpc>
                          <a:spcPct val="200000"/>
                        </a:lnSpc>
                        <a:spcAft>
                          <a:spcPts val="0"/>
                        </a:spcAft>
                      </a:pPr>
                      <a:r>
                        <a:rPr kumimoji="0" lang="en-GB" altLang="en-US" sz="2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First Midterm Exam </a:t>
                      </a:r>
                      <a:endParaRPr lang="en-GB" sz="2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FFFF00"/>
                    </a:solidFill>
                  </a:tcPr>
                </a:tc>
                <a:tc>
                  <a:txBody>
                    <a:bodyPr/>
                    <a:lstStyle/>
                    <a:p>
                      <a:pPr algn="l" rtl="0" fontAlgn="t">
                        <a:lnSpc>
                          <a:spcPct val="200000"/>
                        </a:lnSpc>
                        <a:spcAft>
                          <a:spcPts val="0"/>
                        </a:spcAft>
                      </a:pPr>
                      <a:r>
                        <a:rPr lang="en-US" sz="2400" dirty="0">
                          <a:solidFill>
                            <a:srgbClr val="FF0000"/>
                          </a:solidFill>
                          <a:effectLst/>
                        </a:rPr>
                        <a:t> </a:t>
                      </a:r>
                      <a:r>
                        <a:rPr lang="ar-EG" sz="2400" dirty="0">
                          <a:solidFill>
                            <a:srgbClr val="FF0000"/>
                          </a:solidFill>
                          <a:effectLst/>
                        </a:rPr>
                        <a:t>10</a:t>
                      </a:r>
                      <a:r>
                        <a:rPr lang="en-US" sz="2400" dirty="0">
                          <a:solidFill>
                            <a:srgbClr val="FF0000"/>
                          </a:solidFill>
                          <a:effectLst/>
                        </a:rPr>
                        <a:t> Marks</a:t>
                      </a:r>
                      <a:endParaRPr lang="en-GB" sz="24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35529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55650" y="228600"/>
            <a:ext cx="8083550" cy="533400"/>
          </a:xfrm>
        </p:spPr>
        <p:txBody>
          <a:bodyPr/>
          <a:lstStyle/>
          <a:p>
            <a:r>
              <a:rPr lang="ar-SA" altLang="en-US" b="1">
                <a:solidFill>
                  <a:srgbClr val="FF0000"/>
                </a:solidFill>
              </a:rPr>
              <a:t>الخدمات التي تقدم بواسطة شبكة الإنترنت </a:t>
            </a:r>
          </a:p>
        </p:txBody>
      </p:sp>
      <p:sp>
        <p:nvSpPr>
          <p:cNvPr id="22531" name="Content Placeholder 2"/>
          <p:cNvSpPr>
            <a:spLocks noGrp="1"/>
          </p:cNvSpPr>
          <p:nvPr>
            <p:ph idx="1"/>
          </p:nvPr>
        </p:nvSpPr>
        <p:spPr/>
        <p:txBody>
          <a:bodyPr/>
          <a:lstStyle/>
          <a:p>
            <a:pPr marL="0" indent="0" algn="r" rtl="1">
              <a:buFont typeface="Wingdings" panose="05000000000000000000" pitchFamily="2" charset="2"/>
              <a:buNone/>
            </a:pPr>
            <a:r>
              <a:rPr lang="ar-SA" altLang="en-US" sz="2400"/>
              <a:t>5) خدمه تحديد المواقع المكانية على الخرائط من خلال الانترنت مثل برنامج جوجل ايرس .</a:t>
            </a:r>
          </a:p>
          <a:p>
            <a:pPr marL="0" indent="0" algn="r" rtl="1">
              <a:buFont typeface="Wingdings" panose="05000000000000000000" pitchFamily="2" charset="2"/>
              <a:buNone/>
            </a:pPr>
            <a:r>
              <a:rPr lang="ar-SA" altLang="en-US" sz="2400"/>
              <a:t>6) خدمات تبادل الأخبار والمناقشة.</a:t>
            </a:r>
          </a:p>
          <a:p>
            <a:pPr marL="0" indent="0" algn="r" rtl="1">
              <a:buFont typeface="Wingdings" panose="05000000000000000000" pitchFamily="2" charset="2"/>
              <a:buNone/>
            </a:pPr>
            <a:r>
              <a:rPr lang="ar-SA" altLang="en-US" sz="2400"/>
              <a:t>7) خدمات التسوق عن بعد .</a:t>
            </a:r>
          </a:p>
          <a:p>
            <a:pPr marL="0" indent="0" algn="r" rtl="1">
              <a:buFont typeface="Wingdings" panose="05000000000000000000" pitchFamily="2" charset="2"/>
              <a:buNone/>
            </a:pPr>
            <a:r>
              <a:rPr lang="ar-SA" altLang="en-US" sz="2400"/>
              <a:t>8) الخدمات الترفيهية، وغيرها.</a:t>
            </a:r>
          </a:p>
          <a:p>
            <a:pPr marL="0" indent="0" algn="r" rtl="1">
              <a:buFont typeface="Wingdings" panose="05000000000000000000" pitchFamily="2" charset="2"/>
              <a:buNone/>
            </a:pPr>
            <a:r>
              <a:rPr lang="ar-SA" altLang="en-US" sz="2400"/>
              <a:t>9) امكانيه البث التلفزيوني واستقبال القنوات الفضائية .</a:t>
            </a:r>
          </a:p>
          <a:p>
            <a:pPr marL="0" indent="0" algn="r" rtl="1">
              <a:buFont typeface="Wingdings" panose="05000000000000000000" pitchFamily="2" charset="2"/>
              <a:buNone/>
            </a:pPr>
            <a:endParaRPr lang="ar-SA" alt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7950" y="228600"/>
            <a:ext cx="8928100" cy="533400"/>
          </a:xfrm>
        </p:spPr>
        <p:txBody>
          <a:bodyPr/>
          <a:lstStyle/>
          <a:p>
            <a:r>
              <a:rPr lang="ar-EG" altLang="en-US" b="1">
                <a:solidFill>
                  <a:srgbClr val="FF0000"/>
                </a:solidFill>
              </a:rPr>
              <a:t>مدى تأثير الإنترنت على ثقافة الشعوب الوطن العربي</a:t>
            </a:r>
            <a:endParaRPr lang="ar-SA" altLang="en-US">
              <a:solidFill>
                <a:srgbClr val="FF0000"/>
              </a:solidFill>
            </a:endParaRPr>
          </a:p>
        </p:txBody>
      </p:sp>
      <p:sp>
        <p:nvSpPr>
          <p:cNvPr id="23555" name="Content Placeholder 2"/>
          <p:cNvSpPr>
            <a:spLocks noGrp="1"/>
          </p:cNvSpPr>
          <p:nvPr>
            <p:ph idx="1"/>
          </p:nvPr>
        </p:nvSpPr>
        <p:spPr/>
        <p:txBody>
          <a:bodyPr/>
          <a:lstStyle/>
          <a:p>
            <a:pPr algn="r" rtl="1"/>
            <a:r>
              <a:rPr lang="ar-SA" altLang="en-US" sz="2400"/>
              <a:t> تحرص بعض المجتمعات على استخدام النشر الإلكتروني في تسليط الضوء على تجاربها الإنسانية والاجتماعية المختلفة، رغم انهيار الكثير من الحدود والمسافات بفعل ثورة المعلومات وتطور تكنولوجيا الاتصالات وهى تؤكد بذلك على الجوانب الإنسانية من هويتها الحضارية، فالجانب الإنساني من حياة كل مجتمع كان وسيبقى عاملا مهما في تعزيز الشعور بالانتماء لهذا المجتمع، وحافزا للعمل والتضامن بين مختلف أبناء المجتمع على اختلاف شرائحهم الاجتماعية والاقتصادية.</a:t>
            </a:r>
          </a:p>
          <a:p>
            <a:pPr algn="r" rtl="1"/>
            <a:r>
              <a:rPr lang="ar-SA" altLang="en-US" sz="2400"/>
              <a:t> فلماذا لا تستثمر ساحات النشر الإلكترونية عبر الإنترنت بكل مزاياها في نشر تراثنا وثقافتنا العربية وإيصال تجاربنا الإنسانية إلى شعوب العالم؟. فقد فرضت الإنترنت تحديا أساسيا لا يمكن إغفاله، فليس لنا خيار إلا أن نجد مكانا في هذه الشبكة العالمية، والتي أصبحت جزء أساسيا من الحياة السياسية والاجتماعية والثقافية والعلمية. أنه حان الوقت للاهتمام بنشر اللغة والثقافة العربية أكثر من ذي قبل.</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7950" y="228600"/>
            <a:ext cx="8928100" cy="533400"/>
          </a:xfrm>
        </p:spPr>
        <p:txBody>
          <a:bodyPr/>
          <a:lstStyle/>
          <a:p>
            <a:r>
              <a:rPr lang="ar-EG" altLang="en-US" b="1">
                <a:solidFill>
                  <a:srgbClr val="FF0000"/>
                </a:solidFill>
              </a:rPr>
              <a:t>مدى تأثير الإنترنت على ثقافة الشعوب الوطن العربي</a:t>
            </a:r>
            <a:endParaRPr lang="ar-SA" altLang="en-US">
              <a:solidFill>
                <a:srgbClr val="FF0000"/>
              </a:solidFill>
            </a:endParaRPr>
          </a:p>
        </p:txBody>
      </p:sp>
      <p:sp>
        <p:nvSpPr>
          <p:cNvPr id="24579" name="Content Placeholder 2"/>
          <p:cNvSpPr>
            <a:spLocks noGrp="1"/>
          </p:cNvSpPr>
          <p:nvPr>
            <p:ph idx="1"/>
          </p:nvPr>
        </p:nvSpPr>
        <p:spPr/>
        <p:txBody>
          <a:bodyPr/>
          <a:lstStyle/>
          <a:p>
            <a:pPr algn="r" rtl="1"/>
            <a:r>
              <a:rPr lang="ar-SA" altLang="en-US" sz="2400"/>
              <a:t>ولقد لعبت شبكة المعلومات العالمية الإنترنت دورا مهما في السنوات الأخيرة في فك العزلة عن المثقف المعارض وعن الثقافة النقدية بصفة عامة.</a:t>
            </a:r>
          </a:p>
          <a:p>
            <a:pPr algn="r" rtl="1"/>
            <a:r>
              <a:rPr lang="ar-SA" altLang="en-US" sz="2400"/>
              <a:t>فإذا كان النظام المستبد يحكم إغلاق السبل أمام الكتابة المضادة، فأن شبكة الإنترنت لا تفتأ تفتح سبيلا بعد سبيل.</a:t>
            </a:r>
          </a:p>
          <a:p>
            <a:pPr algn="r" rtl="1"/>
            <a:r>
              <a:rPr lang="ar-SA" altLang="en-US" sz="2400"/>
              <a:t>هذا الأمر لا يوفر فقط أمام المثقف فرصة التواصل في محيطه الأدنى، بل يوفر الفرصة أيضا للتواصل مع العالم، وفي هذه الفترة من المهم جدا أن يعنى المثقف العربي بالصحافة الإلكترونية وبالكتاب الإلكتروني والنشر الإلكتروني عبر الإنترنت وان يقيم أواثق الروابط مع شتى المواقع. </a:t>
            </a:r>
          </a:p>
          <a:p>
            <a:pPr algn="r" rtl="1"/>
            <a:r>
              <a:rPr lang="ar-SA" altLang="en-US" sz="2400"/>
              <a:t>يجب الاهتمام بنشر الثقافة العربية عبر الإنترنت وبذلك يمكننا تحصين الثقافة العربية من مخاطر العولمة الجارفة وبالتالي يمكننا الحفاظ على الهوية العربية ونقل رسالتنا إلى العالم كله عبر شبكة الإنترنت لإثراء الثقافة العالمية.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7950" y="228600"/>
            <a:ext cx="8928100" cy="533400"/>
          </a:xfrm>
        </p:spPr>
        <p:txBody>
          <a:bodyPr/>
          <a:lstStyle/>
          <a:p>
            <a:r>
              <a:rPr lang="ar-EG" altLang="en-US" b="1">
                <a:solidFill>
                  <a:srgbClr val="FF0000"/>
                </a:solidFill>
              </a:rPr>
              <a:t>مدى تأثير الإنترنت على ثقافة الشعوب الوطن العربي</a:t>
            </a:r>
            <a:endParaRPr lang="ar-SA" altLang="en-US">
              <a:solidFill>
                <a:srgbClr val="FF0000"/>
              </a:solidFill>
            </a:endParaRPr>
          </a:p>
        </p:txBody>
      </p:sp>
      <p:sp>
        <p:nvSpPr>
          <p:cNvPr id="25603" name="Content Placeholder 2"/>
          <p:cNvSpPr>
            <a:spLocks noGrp="1"/>
          </p:cNvSpPr>
          <p:nvPr>
            <p:ph idx="1"/>
          </p:nvPr>
        </p:nvSpPr>
        <p:spPr/>
        <p:txBody>
          <a:bodyPr/>
          <a:lstStyle/>
          <a:p>
            <a:pPr algn="r" rtl="1"/>
            <a:r>
              <a:rPr lang="ar-SA" altLang="en-US" sz="2400"/>
              <a:t>فإذا أخذنا بعين الاعتبار أن معظم مستخدمي الإنترنت هم من الأطفال والشباب وإذا نظرنا إلى مدى التغيير الذي أحدثته الإنترنت في أنماط الحياة وأساليب التعليم في القرن العشرين وما نشاء عنه من ظهور سلوكيات جديدة بين الأجيال الصغيرة بالذات سنكتشف أن غياب مواقع عربية تحاكي أجيالنا وتتعامل معهم بروح العصر سيؤدي إلى تهميش الدور التربوي والحضاري والتراثي الذي تلعبه ثقافتنا العربية، وستجعلهم عرضة للامتصاص وبالتالي سيبدأ اختفاء وضعف هويتنا العربية.</a:t>
            </a:r>
          </a:p>
          <a:p>
            <a:pPr algn="r" rtl="1"/>
            <a:r>
              <a:rPr lang="ar-SA" altLang="en-US" sz="2400"/>
              <a:t>التي تعد أول إنجاز ثقافي من نوعه في العالم العربي يهدف إلى تو</a:t>
            </a:r>
            <a:r>
              <a:rPr lang="ar-SA" altLang="en-US" sz="2400">
                <a:solidFill>
                  <a:srgbClr val="FF0000"/>
                </a:solidFill>
              </a:rPr>
              <a:t>من تجاربنا العربية لنشر الثقافة العربية عبر الإنترنت المجمع الثقافي بأبو ظبي يطلق الموسوعة الشعرية الإلكترونية عبر الإنترنت</a:t>
            </a:r>
            <a:r>
              <a:rPr lang="en-GB" altLang="en-US" sz="2400">
                <a:solidFill>
                  <a:srgbClr val="FF0000"/>
                </a:solidFill>
              </a:rPr>
              <a:t> </a:t>
            </a:r>
            <a:r>
              <a:rPr lang="ar-EG" altLang="en-US" sz="2400">
                <a:solidFill>
                  <a:srgbClr val="FF0000"/>
                </a:solidFill>
              </a:rPr>
              <a:t>تو</a:t>
            </a:r>
            <a:r>
              <a:rPr lang="ar-SA" altLang="en-US" sz="2400"/>
              <a:t>ثيق كل ما قيل في الشعر العربي منذ الجاهلية حتى عصرنا الحالي. بهذه الموسوعة دخل العرب العصر الجديد عصر المعلومات عبر أم الشبكات.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7950" y="228600"/>
            <a:ext cx="8928100" cy="533400"/>
          </a:xfrm>
        </p:spPr>
        <p:txBody>
          <a:bodyPr/>
          <a:lstStyle/>
          <a:p>
            <a:r>
              <a:rPr lang="ar-EG" altLang="en-US" b="1">
                <a:solidFill>
                  <a:srgbClr val="FF0000"/>
                </a:solidFill>
              </a:rPr>
              <a:t>مدى تأثير الإنترنت على ثقافة الشعوب الوطن العربي</a:t>
            </a:r>
            <a:endParaRPr lang="ar-SA" altLang="en-US">
              <a:solidFill>
                <a:srgbClr val="FF0000"/>
              </a:solidFill>
            </a:endParaRPr>
          </a:p>
        </p:txBody>
      </p:sp>
      <p:sp>
        <p:nvSpPr>
          <p:cNvPr id="26627" name="Content Placeholder 2"/>
          <p:cNvSpPr>
            <a:spLocks noGrp="1"/>
          </p:cNvSpPr>
          <p:nvPr>
            <p:ph idx="1"/>
          </p:nvPr>
        </p:nvSpPr>
        <p:spPr/>
        <p:txBody>
          <a:bodyPr/>
          <a:lstStyle/>
          <a:p>
            <a:pPr algn="r" rtl="1"/>
            <a:r>
              <a:rPr lang="ar-SA" altLang="en-US" sz="2400"/>
              <a:t>تضم الموسوعة إضافة إلى الدواوين الشعرية أهم معاجم اللغة العربية، كما تضم مجموعة من كنوز التراث العربي في مجال الأدب والشعر تشكل مكتبة في حد ذاتها للموسوعة مثل الاصمعيات والأغاني والامالي والعقد الفريد والبيان والمفضليات والجمهرة وخزانة الأدب وطبقات الشعراء وغيرها من المراجع المهمة. </a:t>
            </a:r>
          </a:p>
          <a:p>
            <a:pPr algn="r" rtl="1"/>
            <a:r>
              <a:rPr lang="ar-SA" altLang="en-US" sz="2400"/>
              <a:t>يقوم المجمع الثقافي شهريا بإضافة مائة ألف بيت تقريبا إلى الموسوعة الشعرية التي يمكن البحث فيها من خلال اسم الشاعر أو الفترة الزمنية التي عاش فيها أو من خلال مطلع القصيدة أو القافية أو المفردة العادية وذلك بسهولة ويسر.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28600"/>
            <a:ext cx="8382000" cy="533400"/>
          </a:xfrm>
        </p:spPr>
        <p:txBody>
          <a:bodyPr/>
          <a:lstStyle/>
          <a:p>
            <a:r>
              <a:rPr lang="ar-SA" altLang="en-US" b="1">
                <a:solidFill>
                  <a:srgbClr val="FF0000"/>
                </a:solidFill>
              </a:rPr>
              <a:t>تأثير الانترنت على الوطن العربي اقتصاديا</a:t>
            </a:r>
          </a:p>
        </p:txBody>
      </p:sp>
      <p:sp>
        <p:nvSpPr>
          <p:cNvPr id="27651" name="Content Placeholder 2"/>
          <p:cNvSpPr>
            <a:spLocks noGrp="1"/>
          </p:cNvSpPr>
          <p:nvPr>
            <p:ph idx="1"/>
          </p:nvPr>
        </p:nvSpPr>
        <p:spPr/>
        <p:txBody>
          <a:bodyPr/>
          <a:lstStyle/>
          <a:p>
            <a:pPr algn="r" rtl="1"/>
            <a:r>
              <a:rPr lang="ar-SA" altLang="en-US" sz="2400"/>
              <a:t>أصبحت الإنترنت سوقا واسعة للشركات، بعض الشركات الكبيرة ضخمت من أعمالها بأن أخذت مميزات قلة تكلفة الإعلان والاتجار عبر الشابكة ( الإنترنت ) ، والذي يعرف بالتجارة الإلكترونية </a:t>
            </a:r>
            <a:r>
              <a:rPr lang="en-US" altLang="en-US" sz="2400"/>
              <a:t> E-Commerce </a:t>
            </a:r>
            <a:r>
              <a:rPr lang="ar-SA" altLang="en-US" sz="2400"/>
              <a:t>.</a:t>
            </a:r>
          </a:p>
          <a:p>
            <a:pPr algn="r" rtl="1"/>
            <a:r>
              <a:rPr lang="ar-SA" altLang="en-US" sz="2400"/>
              <a:t>وهي تعتبر أسرع طريقة لنشر المعلومات إلى عدد كبير من الأفراد. </a:t>
            </a:r>
          </a:p>
          <a:p>
            <a:pPr algn="r" rtl="1"/>
            <a:r>
              <a:rPr lang="ar-SA" altLang="en-US" sz="2400"/>
              <a:t>نتيجة لذلك قام الإنترنت بعمل ثورة في عالم التسوق. </a:t>
            </a:r>
          </a:p>
          <a:p>
            <a:pPr algn="r" rtl="1"/>
            <a:r>
              <a:rPr lang="ar-SA" altLang="en-US" sz="2800" b="1">
                <a:solidFill>
                  <a:srgbClr val="FF0000"/>
                </a:solidFill>
              </a:rPr>
              <a:t>مثال</a:t>
            </a:r>
            <a:r>
              <a:rPr lang="ar-SA" altLang="en-US" sz="2800"/>
              <a:t> </a:t>
            </a:r>
            <a:r>
              <a:rPr lang="ar-SA" altLang="en-US" sz="2400"/>
              <a:t>، شخص ما يمكنه أن يطلب شراء أسطوانة مدمجة عبر الإنترنت وسوف تصله عبر البريد العادي خلال يومين ، أو بإمكانه تنزيلها مباشرة عبر الإنترنت إذا تيسر ذلك. </a:t>
            </a:r>
          </a:p>
          <a:p>
            <a:pPr algn="r" rtl="1"/>
            <a:r>
              <a:rPr lang="ar-SA" altLang="en-US" sz="2400"/>
              <a:t>أيضاً قام الإنترنت بتسهيل عملية التسوق الشخصي ، والذي يتيح لشركة ما أن تسوق منتج لشخص معين أو مجموعة معينة من الأشخاص بطريقة أفضل من أي وسط إعلاني. كأمثلة على التسوق الشخصي ، مجتمعات الإنترنت والتي يدخلها الآلاف من مستخدمي الشابكة ليعلنوا عن أنفسهم ويعقدوا صداقات عبر الشابكة .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28600"/>
            <a:ext cx="8382000" cy="533400"/>
          </a:xfrm>
        </p:spPr>
        <p:txBody>
          <a:bodyPr/>
          <a:lstStyle/>
          <a:p>
            <a:r>
              <a:rPr lang="ar-SA" altLang="en-US" b="1">
                <a:solidFill>
                  <a:srgbClr val="FF0000"/>
                </a:solidFill>
              </a:rPr>
              <a:t>تأثير الانترنت على الوطن العربي اقتصاديا</a:t>
            </a:r>
          </a:p>
        </p:txBody>
      </p:sp>
      <p:sp>
        <p:nvSpPr>
          <p:cNvPr id="28675" name="Content Placeholder 2"/>
          <p:cNvSpPr>
            <a:spLocks noGrp="1"/>
          </p:cNvSpPr>
          <p:nvPr>
            <p:ph idx="1"/>
          </p:nvPr>
        </p:nvSpPr>
        <p:spPr/>
        <p:txBody>
          <a:bodyPr/>
          <a:lstStyle/>
          <a:p>
            <a:pPr algn="r" rtl="1"/>
            <a:r>
              <a:rPr lang="ar-SA" altLang="en-US" sz="2400"/>
              <a:t>وبما أن مستخدمي هذه المجتمعات تتراوح أعمارهم بين 13 و 25 عاماً ، فإنهم حين يعلنوا عن أنفسهم فهم يعلنون بالتالي عن هواياتهم واهتماماتهم ، ومن هنا هنا تستطيع شركات التسويق عبر الشابكة ( الإنترنت ) استخدام هذه المعلومات للإعلان عن المنتجات التي توافق رغباتهم واهتماماتهم.</a:t>
            </a:r>
          </a:p>
          <a:p>
            <a:pPr algn="r" rtl="1"/>
            <a:r>
              <a:rPr lang="ar-SA" altLang="en-US" sz="2400" b="1">
                <a:solidFill>
                  <a:srgbClr val="FF0000"/>
                </a:solidFill>
              </a:rPr>
              <a:t>تعتبر التجارة الإلكترونية </a:t>
            </a:r>
            <a:r>
              <a:rPr lang="en-US" altLang="en-US" sz="2400" b="1">
                <a:solidFill>
                  <a:srgbClr val="FF0000"/>
                </a:solidFill>
              </a:rPr>
              <a:t>E-trading</a:t>
            </a:r>
            <a:r>
              <a:rPr lang="ar-SA" altLang="en-US" sz="2400" b="1">
                <a:solidFill>
                  <a:srgbClr val="FF0000"/>
                </a:solidFill>
              </a:rPr>
              <a:t> واحدة من التعابير الحديثة </a:t>
            </a:r>
            <a:r>
              <a:rPr lang="ar-SA" altLang="en-US" sz="2400"/>
              <a:t>والتي أخذت بالدخول إلى حياتنا اليومية حتى أنها أصبحت تستخدم في العديد من الأنشطة الحياتية والتي هي ذات ارتباط بثورة تكنولوجيا المعلومات والاتصالات.</a:t>
            </a:r>
          </a:p>
          <a:p>
            <a:pPr algn="r" rtl="1"/>
            <a:r>
              <a:rPr lang="ar-SA" altLang="en-US" sz="2400"/>
              <a:t> حتى نصل إلى مفهوم التجارة الإلكترونية، لا بد من الانطلاق من تعريف واضح للتجارة الإلكترونية، حيث يوجد هنالك العديد من التعاريف التي بداء المهتمين والمعنيين والمتخصصين في هذا المجال بصياغتها بطرق مختلفة، ولذلك ظهر لدينا العديد من التعاريف للتجارة الإلكترونية.</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28600"/>
            <a:ext cx="8382000" cy="533400"/>
          </a:xfrm>
        </p:spPr>
        <p:txBody>
          <a:bodyPr/>
          <a:lstStyle/>
          <a:p>
            <a:r>
              <a:rPr lang="ar-SA" altLang="en-US" b="1">
                <a:solidFill>
                  <a:srgbClr val="FF0000"/>
                </a:solidFill>
              </a:rPr>
              <a:t>تأثير الانترنت على الوطن العربي اقتصاديا</a:t>
            </a:r>
          </a:p>
        </p:txBody>
      </p:sp>
      <p:sp>
        <p:nvSpPr>
          <p:cNvPr id="29699" name="Content Placeholder 2"/>
          <p:cNvSpPr>
            <a:spLocks noGrp="1"/>
          </p:cNvSpPr>
          <p:nvPr>
            <p:ph idx="1"/>
          </p:nvPr>
        </p:nvSpPr>
        <p:spPr/>
        <p:txBody>
          <a:bodyPr/>
          <a:lstStyle/>
          <a:p>
            <a:pPr algn="r" rtl="1"/>
            <a:r>
              <a:rPr lang="ar-SA" altLang="en-US" sz="2400"/>
              <a:t>لا يوجد حتى الآن تعريف يمكن القول على انه تعريف واضح وصريح، أو معترف به دوليا، ولكن نستطيع القول بان كافة التعاريف تنطلق من مفهوم رئيسي، أو مبنية على أساس، أو تتفق على أن التجارة الإلكترونية تعبير يمكن أن نقسمه إلى مقطعين، حيث أن </a:t>
            </a:r>
            <a:r>
              <a:rPr lang="ar-SA" altLang="en-US" sz="2400">
                <a:solidFill>
                  <a:srgbClr val="FF0000"/>
                </a:solidFill>
              </a:rPr>
              <a:t>الأول، وهو "التجارة</a:t>
            </a:r>
            <a:r>
              <a:rPr lang="ar-SA" altLang="en-US" sz="2400"/>
              <a:t>"، والتي تشير في مفهومها ومضمونها إلى نشاط اقتصادي يتم من خلال تداول السلع والخدمات بين الحكومات والمؤسسات والأفراد وتحكمه عدة قواعد وأنظمة يمكن القول بأنة معترف بها دوليا، </a:t>
            </a:r>
            <a:r>
              <a:rPr lang="ar-SA" altLang="en-US" sz="2400">
                <a:solidFill>
                  <a:srgbClr val="FF0000"/>
                </a:solidFill>
              </a:rPr>
              <a:t>أما المقطع الثاني "الإلكترونية</a:t>
            </a:r>
            <a:r>
              <a:rPr lang="ar-SA" altLang="en-US" sz="2400"/>
              <a:t>" فهو يشير إلى وصف لمجال أداء التجارة، ويقصد به أداء النشاط التجاري باستخدام الوسائط والأساليب الإلكترونية والتي تدخل الإنترنت كواحدة من أهم هذه الوسائط. </a:t>
            </a:r>
          </a:p>
          <a:p>
            <a:pPr algn="r" rtl="1"/>
            <a:r>
              <a:rPr lang="ar-SA" altLang="en-US" sz="2800" b="1">
                <a:solidFill>
                  <a:srgbClr val="FF0000"/>
                </a:solidFill>
              </a:rPr>
              <a:t>ورد في المادة الأولى من مشروع قانون التجارة الاليكترونية المصري تعريف لها بأنها(( كل معاملة تجارية تتم عن بعد باستخدام وسيلة إليكترونية ))</a:t>
            </a:r>
          </a:p>
          <a:p>
            <a:pPr algn="r" rtl="1"/>
            <a:endParaRPr lang="ar-SA" altLang="en-U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rtl="1"/>
            <a:r>
              <a:rPr lang="ar-SA" altLang="en-US" b="1">
                <a:solidFill>
                  <a:srgbClr val="FF0000"/>
                </a:solidFill>
              </a:rPr>
              <a:t>خدمات المعلومات على الإنترنت</a:t>
            </a:r>
            <a:r>
              <a:rPr lang="en-US" altLang="en-US" b="1">
                <a:solidFill>
                  <a:srgbClr val="FF0000"/>
                </a:solidFill>
              </a:rPr>
              <a:t> : </a:t>
            </a:r>
            <a:endParaRPr lang="ar-SA" altLang="en-US">
              <a:solidFill>
                <a:srgbClr val="FF0000"/>
              </a:solidFill>
            </a:endParaRPr>
          </a:p>
        </p:txBody>
      </p:sp>
      <p:sp>
        <p:nvSpPr>
          <p:cNvPr id="30723" name="Content Placeholder 2"/>
          <p:cNvSpPr>
            <a:spLocks noGrp="1"/>
          </p:cNvSpPr>
          <p:nvPr>
            <p:ph idx="1"/>
          </p:nvPr>
        </p:nvSpPr>
        <p:spPr>
          <a:xfrm>
            <a:off x="107950" y="1295400"/>
            <a:ext cx="8928100" cy="5302250"/>
          </a:xfrm>
        </p:spPr>
        <p:txBody>
          <a:bodyPr/>
          <a:lstStyle/>
          <a:p>
            <a:pPr algn="r" rtl="1"/>
            <a:r>
              <a:rPr lang="ar-SA" altLang="en-US" b="1">
                <a:solidFill>
                  <a:srgbClr val="FF0000"/>
                </a:solidFill>
              </a:rPr>
              <a:t>1-	 البحث في فهارس المكتبات: </a:t>
            </a:r>
          </a:p>
          <a:p>
            <a:pPr algn="r" rtl="1"/>
            <a:r>
              <a:rPr lang="ar-SA" altLang="en-US" sz="2400"/>
              <a:t>أن أول ما يحتاجه المستفيد من المكتبة هو المصادر المتوفرة في اختصاصه، فينطلق ليبحث في فهارسها. وفي هذا المجال توفر الإنترنت ومن خلال الويب تسهيلات الوصول إلى عدد كبير من فهارس المكتبات في العالم مثل مكتبة الكونجرس الأمريكية، والمكتبة البريطانية، ومكتبة جامعة شيكاغو ، وجامعة كاليفورنيا، ويذكر أن هناك حوالي 1000 موقع لفهارس المكتبات الوطنية والجامعية المشهورة في العالم . ويمكن لأي شخص له إلمام باستخدام الحاسوب إجراء البحوث في هذه الفهارس. </a:t>
            </a:r>
          </a:p>
          <a:p>
            <a:pPr algn="r" rtl="1"/>
            <a:r>
              <a:rPr lang="ar-SA" altLang="en-US" b="1">
                <a:solidFill>
                  <a:srgbClr val="FF0000"/>
                </a:solidFill>
              </a:rPr>
              <a:t>2- الخدمات المرجعية: </a:t>
            </a:r>
          </a:p>
          <a:p>
            <a:pPr algn="r" rtl="1"/>
            <a:r>
              <a:rPr lang="ar-SA" altLang="en-US" sz="2400"/>
              <a:t>الخدمات المرجعية هي عبارة عن مساعدة المستفيد في الحصول على معلومات أو بيانات معينة. أما المدى الذي تشمله هذه الخدمات فيتراوح بين الرد على الاستفسارات إلى تزويد المستفيد بقائمة ببليوغرافية عن موضوع معين. وللبحث عن معلومة أو معلومات مرجعية يمكن الاستفادة مما توفره الويب حيث يستطيع المستفيد أن يجد معلومات تقريبًا عن أي موضوع.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rtl="1"/>
            <a:r>
              <a:rPr lang="ar-SA" altLang="en-US" b="1">
                <a:solidFill>
                  <a:srgbClr val="FF0000"/>
                </a:solidFill>
              </a:rPr>
              <a:t>خدمات المعلومات على الإنترنت</a:t>
            </a:r>
            <a:r>
              <a:rPr lang="en-US" altLang="en-US" b="1">
                <a:solidFill>
                  <a:srgbClr val="FF0000"/>
                </a:solidFill>
              </a:rPr>
              <a:t> : </a:t>
            </a:r>
            <a:endParaRPr lang="ar-SA" altLang="en-US">
              <a:solidFill>
                <a:srgbClr val="FF0000"/>
              </a:solidFill>
            </a:endParaRPr>
          </a:p>
        </p:txBody>
      </p:sp>
      <p:sp>
        <p:nvSpPr>
          <p:cNvPr id="31747" name="Content Placeholder 2"/>
          <p:cNvSpPr>
            <a:spLocks noGrp="1"/>
          </p:cNvSpPr>
          <p:nvPr>
            <p:ph idx="1"/>
          </p:nvPr>
        </p:nvSpPr>
        <p:spPr>
          <a:xfrm>
            <a:off x="107950" y="1295400"/>
            <a:ext cx="8928100" cy="5302250"/>
          </a:xfrm>
        </p:spPr>
        <p:txBody>
          <a:bodyPr/>
          <a:lstStyle/>
          <a:p>
            <a:pPr algn="r" rtl="1"/>
            <a:r>
              <a:rPr lang="ar-SA" altLang="en-US" b="1">
                <a:solidFill>
                  <a:srgbClr val="FF0000"/>
                </a:solidFill>
              </a:rPr>
              <a:t>3- خدمات الدوريات: </a:t>
            </a:r>
          </a:p>
          <a:p>
            <a:pPr algn="r" rtl="1"/>
            <a:r>
              <a:rPr lang="ar-SA" altLang="en-US" sz="2200"/>
              <a:t>تتوافر على الإنترنت مئات الدوريات من المجلات والنشرات الإخبارية في مواضيع متعددة. وتشبه هذه الدوريات نظيراتها الورقية من حيث انتظام الصدور وهيئات التحرير ، والمراجعة. كما أنها تقوم بنشر بحوث أصلية على غرار الدوريات الورقية . ومن الأمثلة على هذه الدوريات مجلة سباركس</a:t>
            </a:r>
            <a:r>
              <a:rPr lang="en-US" altLang="en-US" sz="2200"/>
              <a:t>(Sparks) </a:t>
            </a:r>
            <a:r>
              <a:rPr lang="ar-SA" altLang="en-US" sz="2200"/>
              <a:t> وهي مجلة روايات وشعر واهتمامات أدبية متنوعة، ومجلة بوابة الفكر </a:t>
            </a:r>
            <a:r>
              <a:rPr lang="en-US" altLang="en-US" sz="2200"/>
              <a:t> (Mindgate) </a:t>
            </a:r>
            <a:r>
              <a:rPr lang="ar-SA" altLang="en-US" sz="2200"/>
              <a:t>المتخصصة بنشر القصص والشعر والصور الفوتوغرافية ، ومجلة عالم الجذور</a:t>
            </a:r>
            <a:r>
              <a:rPr lang="en-US" altLang="en-US" sz="2200"/>
              <a:t>(Roots world ) </a:t>
            </a:r>
            <a:r>
              <a:rPr lang="ar-SA" altLang="en-US" sz="2200"/>
              <a:t>والمجلة الإلكترونية للفنون المرئية </a:t>
            </a:r>
            <a:r>
              <a:rPr lang="en-US" altLang="en-US" sz="2200"/>
              <a:t>(Electronic Visual Arts Journal )</a:t>
            </a:r>
            <a:r>
              <a:rPr lang="ar-SA" altLang="en-US" sz="2200"/>
              <a:t>.</a:t>
            </a:r>
            <a:endParaRPr lang="en-US" altLang="en-US" sz="2200"/>
          </a:p>
          <a:p>
            <a:pPr algn="r" rtl="1"/>
            <a:r>
              <a:rPr lang="ar-SA" altLang="en-US" b="1">
                <a:solidFill>
                  <a:srgbClr val="FF0000"/>
                </a:solidFill>
              </a:rPr>
              <a:t>4- خدمات الاستخلاص والتكشيف : </a:t>
            </a:r>
          </a:p>
          <a:p>
            <a:pPr algn="r" rtl="1"/>
            <a:r>
              <a:rPr lang="ar-SA" altLang="en-US" sz="2200"/>
              <a:t>لغرض سد حاجة المستفيدين السريعة إلى المعلومات فقد توافرت على الإنترنت قواعد عديدة للكشافات والمستخلصات أعدت لتساعد المستفيد على تلبية تلك الاحتياجات. ولأن الكشافات والمستخلصات أصبحت أكثر شيوعًا واستخدامًا في العالم كجسور سريعة للوصول إلى المعلومات، فقد أخذ عدد قواعد المستخلصات والكشافات يزداد باطراد خاصة بعد أن انتقلت خدمات البحث بالاتصال المباشر إلى الإنترنت وتقدم مجانًا.</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rtl="1"/>
            <a:r>
              <a:rPr lang="ar-SA" altLang="en-US" b="1">
                <a:solidFill>
                  <a:srgbClr val="FF0000"/>
                </a:solidFill>
              </a:rPr>
              <a:t>مقدمة في الإنترنت</a:t>
            </a:r>
            <a:br>
              <a:rPr lang="ar-SA" altLang="en-US" b="1">
                <a:solidFill>
                  <a:srgbClr val="FF0000"/>
                </a:solidFill>
              </a:rPr>
            </a:br>
            <a:endParaRPr lang="ar-SA" altLang="en-US"/>
          </a:p>
        </p:txBody>
      </p:sp>
      <p:sp>
        <p:nvSpPr>
          <p:cNvPr id="6147" name="Text Placeholder 2"/>
          <p:cNvSpPr>
            <a:spLocks noGrp="1"/>
          </p:cNvSpPr>
          <p:nvPr>
            <p:ph type="body" idx="1"/>
          </p:nvPr>
        </p:nvSpPr>
        <p:spPr/>
        <p:txBody>
          <a:bodyPr/>
          <a:lstStyle/>
          <a:p>
            <a:endParaRPr lang="ar-EG"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rtl="1"/>
            <a:r>
              <a:rPr lang="ar-SA" altLang="en-US" b="1">
                <a:solidFill>
                  <a:srgbClr val="FF0000"/>
                </a:solidFill>
              </a:rPr>
              <a:t>خدمات المعلومات على الإنترنت</a:t>
            </a:r>
            <a:r>
              <a:rPr lang="en-US" altLang="en-US" b="1">
                <a:solidFill>
                  <a:srgbClr val="FF0000"/>
                </a:solidFill>
              </a:rPr>
              <a:t> : </a:t>
            </a:r>
            <a:endParaRPr lang="ar-SA" altLang="en-US">
              <a:solidFill>
                <a:srgbClr val="FF0000"/>
              </a:solidFill>
            </a:endParaRPr>
          </a:p>
        </p:txBody>
      </p:sp>
      <p:sp>
        <p:nvSpPr>
          <p:cNvPr id="32771" name="Content Placeholder 2"/>
          <p:cNvSpPr>
            <a:spLocks noGrp="1"/>
          </p:cNvSpPr>
          <p:nvPr>
            <p:ph idx="1"/>
          </p:nvPr>
        </p:nvSpPr>
        <p:spPr>
          <a:xfrm>
            <a:off x="107950" y="1295400"/>
            <a:ext cx="8928100" cy="5302250"/>
          </a:xfrm>
        </p:spPr>
        <p:txBody>
          <a:bodyPr/>
          <a:lstStyle/>
          <a:p>
            <a:pPr algn="r" rtl="1"/>
            <a:r>
              <a:rPr lang="ar-SA" altLang="en-US" b="1">
                <a:solidFill>
                  <a:srgbClr val="FF0000"/>
                </a:solidFill>
              </a:rPr>
              <a:t>5- خدمات الإحاطة الجارية : </a:t>
            </a:r>
          </a:p>
          <a:p>
            <a:pPr algn="r" rtl="1"/>
            <a:r>
              <a:rPr lang="ar-SA" altLang="en-US" sz="2200"/>
              <a:t>توفر هذه الخدمة أمام المستفيدين فرص الاطلاع بصورة مستمرة على ما يبذله غيرهم من جهود وما توصلوا إليه من نتائج في موضوع اختصاصاتهم واهتماماتهم. يتم تقديم هذه الخدمة بمجرد تقديم السؤال لأول مرة ثم إجراء الإحاطة على فترات زمنية بمجرد إعادة طرح السؤال أو الطلب على القاعدة أو القواعد المراد بحثها بطريقة تلقائية من خلال الحاسوب على فترات زمنية محددة حسبما يريدها المستفيد ويتم إخطاره بالنتائج في كل مرة مهما كانت المعدلات الزمنية متقاربة.</a:t>
            </a:r>
          </a:p>
          <a:p>
            <a:pPr algn="r" rtl="1"/>
            <a:r>
              <a:rPr lang="ar-SA" altLang="en-US" b="1">
                <a:solidFill>
                  <a:srgbClr val="FF0000"/>
                </a:solidFill>
              </a:rPr>
              <a:t>6- خدمات الإعارة بين المكتبات: </a:t>
            </a:r>
          </a:p>
          <a:p>
            <a:pPr algn="r" rtl="1"/>
            <a:r>
              <a:rPr lang="ar-SA" altLang="en-US" sz="2200"/>
              <a:t>يستطيع المستفيد وضع طلب الإعارة من خارج المكتبة من منزله أو من قسمه العلمي في الكلية أو الجامعة أو في المكتبة التي تخدمه ، أو من محل عمله، وتقوم الشبكة بتوحيد طلبات الإعارة ثم يقوم المكتبي المسؤول عن ذلك بتنفيذ الطلبات . وفي هذه المجال تضع كل مكتبة موجوداتها من مصادر المعلومات تحت تصرف المستفيدين للمكتبيين أو المكتبات المرتبطة باتفاق تعاوني ، مثل شبكة مكتبات مارموث التي تضم 23 مكتبة .</a:t>
            </a:r>
          </a:p>
          <a:p>
            <a:pPr algn="r" rtl="1"/>
            <a:endParaRPr lang="ar-SA" altLang="en-US" sz="2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rtl="1"/>
            <a:r>
              <a:rPr lang="ar-SA" altLang="en-US" b="1">
                <a:solidFill>
                  <a:srgbClr val="FF0000"/>
                </a:solidFill>
              </a:rPr>
              <a:t>خدمات المعلومات على الإنترنت</a:t>
            </a:r>
            <a:r>
              <a:rPr lang="en-US" altLang="en-US" b="1">
                <a:solidFill>
                  <a:srgbClr val="FF0000"/>
                </a:solidFill>
              </a:rPr>
              <a:t> : </a:t>
            </a:r>
            <a:endParaRPr lang="ar-SA" altLang="en-US">
              <a:solidFill>
                <a:srgbClr val="FF0000"/>
              </a:solidFill>
            </a:endParaRPr>
          </a:p>
        </p:txBody>
      </p:sp>
      <p:sp>
        <p:nvSpPr>
          <p:cNvPr id="33795" name="Content Placeholder 2"/>
          <p:cNvSpPr>
            <a:spLocks noGrp="1"/>
          </p:cNvSpPr>
          <p:nvPr>
            <p:ph idx="1"/>
          </p:nvPr>
        </p:nvSpPr>
        <p:spPr>
          <a:xfrm>
            <a:off x="107950" y="1295400"/>
            <a:ext cx="8928100" cy="5302250"/>
          </a:xfrm>
        </p:spPr>
        <p:txBody>
          <a:bodyPr/>
          <a:lstStyle/>
          <a:p>
            <a:pPr algn="r" rtl="1"/>
            <a:r>
              <a:rPr lang="ar-SA" altLang="en-US" b="1">
                <a:solidFill>
                  <a:srgbClr val="FF0000"/>
                </a:solidFill>
              </a:rPr>
              <a:t>7- خدمات التوزيع الإلكتروني للوثائق:</a:t>
            </a:r>
          </a:p>
          <a:p>
            <a:pPr algn="r" rtl="1"/>
            <a:r>
              <a:rPr lang="ar-SA" altLang="en-US" sz="2200"/>
              <a:t>يستطيع المستفيد الحصول على أصول الوثائق (بحوث ومقالات) من خلال هذه الخدمة . ويتم ذلك بقيام المستفيد بتسجيل البيانات الببليوغرافية للوثيقة التي يطلبها على استمارة معدة لهذه الغرض ، وتقوم الجهة المقدمة للخدمة بتلقي الطلبات وتنفيذها من خلال الإنترنت ، وإرسال الفواتير إلى المستفيد الذي يقوم بدفعها من خلال بطاقات الائتمان المصرفية . وكمثال على هذه الخدمات ما يقدمه المعهد الكندي للمعلومات العلمية والتقنية (</a:t>
            </a:r>
            <a:r>
              <a:rPr lang="en-US" altLang="en-US" sz="2200"/>
              <a:t>CISTI) </a:t>
            </a:r>
            <a:r>
              <a:rPr lang="ar-SA" altLang="en-US" sz="2200"/>
              <a:t>الذي يقوم بتجهيز أصول الوثائق إلى زبائنه اإلكترونيًا من خلال الويب </a:t>
            </a:r>
            <a:r>
              <a:rPr lang="en-US" altLang="en-US" sz="2200"/>
              <a:t>www . Cisti) (20) </a:t>
            </a:r>
            <a:r>
              <a:rPr lang="ar-SA" altLang="en-US" sz="2200"/>
              <a:t>) والجدير بالذكر أن هناك دليلاً لخدمات التوزيع الإلكتروني للوثائق</a:t>
            </a:r>
            <a:r>
              <a:rPr lang="en-US" altLang="en-US" sz="2200"/>
              <a:t>(Guide to ******** Delivery Services) </a:t>
            </a:r>
            <a:r>
              <a:rPr lang="ar-SA" altLang="en-US" sz="2200"/>
              <a:t>يمكن من خلاله معرفة الجهات التي تقدم هذه الخدمات. </a:t>
            </a:r>
          </a:p>
          <a:p>
            <a:pPr algn="r" rtl="1"/>
            <a:r>
              <a:rPr lang="ar-SA" altLang="en-US" b="1">
                <a:solidFill>
                  <a:srgbClr val="FF0000"/>
                </a:solidFill>
              </a:rPr>
              <a:t>8-	خدمات المطالعة: </a:t>
            </a:r>
          </a:p>
          <a:p>
            <a:pPr algn="r" rtl="1"/>
            <a:r>
              <a:rPr lang="ar-SA" altLang="en-US" sz="2200"/>
              <a:t>تتيح الإنترنت أمام المستفيدين إمكانية مطالعة الكتب التي قامت مكتبات عديدة بتحميلها على الإنترنت وإتاحتها للمطالعة بشكلها الإلكتروني مجانًا. وتشمل هذه الكتب كتب التراث والثقافة والسياحة . كما يستطيع المستفيد كذلك تصفح العديد من الصحف التي تنشر إلكترونيًا عبر الإنترنت.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rtl="1"/>
            <a:r>
              <a:rPr lang="ar-SA" altLang="en-US" b="1">
                <a:solidFill>
                  <a:srgbClr val="FF0000"/>
                </a:solidFill>
              </a:rPr>
              <a:t>خدمات المعلومات على الإنترنت</a:t>
            </a:r>
            <a:r>
              <a:rPr lang="en-US" altLang="en-US" b="1">
                <a:solidFill>
                  <a:srgbClr val="FF0000"/>
                </a:solidFill>
              </a:rPr>
              <a:t> : </a:t>
            </a:r>
            <a:endParaRPr lang="ar-SA" altLang="en-US">
              <a:solidFill>
                <a:srgbClr val="FF0000"/>
              </a:solidFill>
            </a:endParaRPr>
          </a:p>
        </p:txBody>
      </p:sp>
      <p:sp>
        <p:nvSpPr>
          <p:cNvPr id="34819" name="Content Placeholder 2"/>
          <p:cNvSpPr>
            <a:spLocks noGrp="1"/>
          </p:cNvSpPr>
          <p:nvPr>
            <p:ph idx="1"/>
          </p:nvPr>
        </p:nvSpPr>
        <p:spPr>
          <a:xfrm>
            <a:off x="107950" y="1295400"/>
            <a:ext cx="8928100" cy="5302250"/>
          </a:xfrm>
        </p:spPr>
        <p:txBody>
          <a:bodyPr/>
          <a:lstStyle/>
          <a:p>
            <a:pPr algn="r" rtl="1"/>
            <a:r>
              <a:rPr lang="ar-SA" altLang="en-US" b="1">
                <a:solidFill>
                  <a:srgbClr val="FF0000"/>
                </a:solidFill>
              </a:rPr>
              <a:t>9-	 خدمات تدريب المستفيدين: </a:t>
            </a:r>
          </a:p>
          <a:p>
            <a:pPr algn="r" rtl="1"/>
            <a:r>
              <a:rPr lang="ar-SA" altLang="en-US" sz="2200"/>
              <a:t>توجد على الإنترنت مواقع لمكتبات عديدة تقدم فرصًا تدريبية للمستفيدين عن كيفية استخدام هذه الشبكة وكيفية الوصول إلى المعلومات المتوافرة عليها. وكمثال على ذلك تقدم المكتبة الطبية الوطنية فرصًا تدريبية للمتخصصين في المهن الطبية والصحية في مجال البحث في المعلومات الطبية . كما أن هناك دورات تدريبية في موضوع الوصول الإلكتروني للنتاج الفكري من إعداد اتحاد دار الكتب الإسكندنافية والمدرسة الملكية لعلم المكتبات في العاصمة الدنماركية.</a:t>
            </a:r>
          </a:p>
          <a:p>
            <a:pPr algn="r" rtl="1"/>
            <a:endParaRPr lang="ar-SA" altLang="en-US" sz="2200"/>
          </a:p>
          <a:p>
            <a:pPr algn="r" rtl="1"/>
            <a:endParaRPr lang="ar-SA" altLang="en-US" sz="2200"/>
          </a:p>
          <a:p>
            <a:pPr algn="r" rtl="1"/>
            <a:endParaRPr lang="ar-SA" altLang="en-US" sz="2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rtl="1"/>
            <a:r>
              <a:rPr lang="ar-SA" altLang="en-US" b="1">
                <a:solidFill>
                  <a:srgbClr val="FF0000"/>
                </a:solidFill>
              </a:rPr>
              <a:t>أهمية الانترنت  على المكتبات:</a:t>
            </a:r>
          </a:p>
        </p:txBody>
      </p:sp>
      <p:sp>
        <p:nvSpPr>
          <p:cNvPr id="35843" name="Content Placeholder 2"/>
          <p:cNvSpPr>
            <a:spLocks noGrp="1"/>
          </p:cNvSpPr>
          <p:nvPr>
            <p:ph idx="1"/>
          </p:nvPr>
        </p:nvSpPr>
        <p:spPr/>
        <p:txBody>
          <a:bodyPr/>
          <a:lstStyle/>
          <a:p>
            <a:pPr algn="r" rtl="1"/>
            <a:r>
              <a:rPr lang="ar-SA" altLang="en-US" sz="2400"/>
              <a:t>1- تسهيل عمليات الاختيار والتزويد من خلال الاتصال عبر الإنترنت بالناشرين والموزعين للكتب والدوريات والمنتجات الأخرى الورقية والإلكترونية. وتستطيع المكتبات من خلال ذلك أن تحدد طلباتها من الكتب أو الاشتراك بالدوريات . وفي هذا اقتصاد كبير في الوقت والجهد. </a:t>
            </a:r>
          </a:p>
          <a:p>
            <a:pPr algn="r" rtl="1"/>
            <a:r>
              <a:rPr lang="ar-SA" altLang="en-US" sz="2400"/>
              <a:t>2-	 التقليل من التكرار في الإجراءات والعمليات وخاصة فيما يتعلق بالفهرسة والتصنيف لكثير من المطبوعات الموجودة على الإنترنت والتي ربما قد اقتنتها المكتبة سابقا أو ستقتنيها. </a:t>
            </a:r>
          </a:p>
          <a:p>
            <a:pPr algn="r" rtl="1"/>
            <a:r>
              <a:rPr lang="ar-SA" altLang="en-US" sz="2400"/>
              <a:t>3-	 إغناء مجموعات المكتبة من مصادر المعلومات حيث إن الارتباط بالإنترنت يجعل ما توافر عليها من مصادر المعلومات في متناول المكتبة ومستفيديها وكأنها جزء من مجموعات تلك المكتبة. إن المردود الأكبر في هذا المجال يتحقق للمكتبات التي تعاني من نقص في مصادر المعلومات.</a:t>
            </a:r>
          </a:p>
          <a:p>
            <a:pPr algn="r" rtl="1"/>
            <a:r>
              <a:rPr lang="ar-SA" altLang="en-US" sz="2400"/>
              <a:t>4-	 المساعدة على التوحيد في النظم والمعايير المستخدمة في المكتبات.</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rtl="1"/>
            <a:r>
              <a:rPr lang="ar-SA" altLang="en-US" b="1">
                <a:solidFill>
                  <a:srgbClr val="FF0000"/>
                </a:solidFill>
              </a:rPr>
              <a:t>أهمية الانترنت  على المكتبات:</a:t>
            </a:r>
          </a:p>
        </p:txBody>
      </p:sp>
      <p:sp>
        <p:nvSpPr>
          <p:cNvPr id="36867" name="Content Placeholder 2"/>
          <p:cNvSpPr>
            <a:spLocks noGrp="1"/>
          </p:cNvSpPr>
          <p:nvPr>
            <p:ph idx="1"/>
          </p:nvPr>
        </p:nvSpPr>
        <p:spPr>
          <a:xfrm>
            <a:off x="0" y="1355725"/>
            <a:ext cx="9109075" cy="5026025"/>
          </a:xfrm>
        </p:spPr>
        <p:txBody>
          <a:bodyPr/>
          <a:lstStyle/>
          <a:p>
            <a:pPr algn="r" rtl="1"/>
            <a:r>
              <a:rPr lang="ar-SA" altLang="en-US" sz="2200"/>
              <a:t>5-	 زيادة إنتاجية المكتبات وتحسين مستوى أدائها من خلال تقديم خدمات لا تستطيع تقديمها دون الارتباط بالإنترنت. </a:t>
            </a:r>
          </a:p>
          <a:p>
            <a:pPr algn="r" rtl="1"/>
            <a:r>
              <a:rPr lang="ar-SA" altLang="en-US" sz="2200"/>
              <a:t>6-	 الاقتصاد بالنفقات قياسًا بالخدمات التي تقدمها المكتبات إلى مستفيديها من خلال الإنترنت. </a:t>
            </a:r>
          </a:p>
          <a:p>
            <a:pPr algn="r" rtl="1"/>
            <a:r>
              <a:rPr lang="ar-SA" altLang="en-US" sz="2200"/>
              <a:t>7-	 تسهيل عمليات الإعارة بين المكتبات وزيادة حجم المعلومات المتبادلة. </a:t>
            </a:r>
          </a:p>
          <a:p>
            <a:pPr algn="r" rtl="1"/>
            <a:r>
              <a:rPr lang="ar-SA" altLang="en-US" sz="2200"/>
              <a:t>8-	 تسهيل إجراءات التبادل والإهداء بين المكتبات باستخدام البريد الإلكتروني وإمكاناته الواسعة في نشر قوائم المطبوعات المعدة للتبادل والإهداء. </a:t>
            </a:r>
          </a:p>
          <a:p>
            <a:pPr algn="r" rtl="1"/>
            <a:r>
              <a:rPr lang="ar-SA" altLang="en-US" sz="2200"/>
              <a:t>9-	 تسهيل الاتصال المهني بين العاملين في المكتبات في بلدان مختلفة لتبادل الخبرات والآراء حول العمليات والخدمات والأجهزة والنظم. </a:t>
            </a:r>
          </a:p>
          <a:p>
            <a:pPr algn="r" rtl="1"/>
            <a:r>
              <a:rPr lang="ar-SA" altLang="en-US" sz="2200"/>
              <a:t>10-	 التقليل من الورق في الاتصالات وتغيير نمطها وزيادة سرعتها. </a:t>
            </a:r>
          </a:p>
          <a:p>
            <a:pPr algn="r" rtl="1"/>
            <a:r>
              <a:rPr lang="ar-SA" altLang="en-US" sz="2200"/>
              <a:t>11-	 تشجيع المكتبات على المشابكة وجرها إلى عالم المكتبات الإلكترونية. </a:t>
            </a:r>
          </a:p>
          <a:p>
            <a:pPr algn="r" rtl="1"/>
            <a:r>
              <a:rPr lang="ar-SA" altLang="en-US" sz="2200"/>
              <a:t>12-	 إكساب المستفيدين من المكتبات مهارات الاستقصاء الذاتي عن المعلومات دون الرجوع إلى موظفي المكتبة، وبالتالي توفير في جهد موظفي المكتبة ووقتهم.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ar-EG" altLang="en-US" b="1">
                <a:solidFill>
                  <a:srgbClr val="FF0000"/>
                </a:solidFill>
              </a:rPr>
              <a:t>بعض المواقع المهمة</a:t>
            </a:r>
            <a:endParaRPr lang="en-GB" altLang="en-US" b="1">
              <a:solidFill>
                <a:srgbClr val="FF0000"/>
              </a:solidFill>
            </a:endParaRPr>
          </a:p>
        </p:txBody>
      </p:sp>
      <p:sp>
        <p:nvSpPr>
          <p:cNvPr id="37891" name="Content Placeholder 2"/>
          <p:cNvSpPr>
            <a:spLocks noGrp="1"/>
          </p:cNvSpPr>
          <p:nvPr>
            <p:ph idx="1"/>
          </p:nvPr>
        </p:nvSpPr>
        <p:spPr/>
        <p:txBody>
          <a:bodyPr/>
          <a:lstStyle/>
          <a:p>
            <a:pPr algn="r" rtl="1"/>
            <a:r>
              <a:rPr lang="ar-EG" altLang="en-US" dirty="0"/>
              <a:t>بنك المعرفة المصري</a:t>
            </a:r>
            <a:endParaRPr lang="en-GB" altLang="en-US" dirty="0"/>
          </a:p>
          <a:p>
            <a:r>
              <a:rPr lang="en-GB" altLang="en-US" dirty="0"/>
              <a:t>www.ekb.eg</a:t>
            </a:r>
            <a:endParaRPr lang="ar-EG" altLang="en-US" dirty="0"/>
          </a:p>
          <a:p>
            <a:pPr algn="r" rtl="1"/>
            <a:endParaRPr lang="en-GB" altLang="en-US" dirty="0"/>
          </a:p>
          <a:p>
            <a:endParaRPr lang="en-GB"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857250" y="1714500"/>
            <a:ext cx="7429500" cy="1590675"/>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rtl="1"/>
            <a:r>
              <a:rPr lang="ar-EG" sz="3600" kern="10">
                <a:ln w="9525">
                  <a:round/>
                  <a:headEnd/>
                  <a:tailEnd/>
                </a:ln>
                <a:gradFill rotWithShape="1">
                  <a:gsLst>
                    <a:gs pos="0">
                      <a:srgbClr val="FFE701"/>
                    </a:gs>
                    <a:gs pos="100000">
                      <a:srgbClr val="FE3E02"/>
                    </a:gs>
                  </a:gsLst>
                  <a:lin ang="5400000" scaled="1"/>
                </a:gradFill>
              </a:rPr>
              <a:t>إلى اللقاء في المحاضرة القادمة</a:t>
            </a:r>
            <a:endParaRPr lang="en-GB" sz="3600" kern="10">
              <a:ln w="9525">
                <a:round/>
                <a:headEnd/>
                <a:tailEnd/>
              </a:ln>
              <a:gradFill rotWithShape="1">
                <a:gsLst>
                  <a:gs pos="0">
                    <a:srgbClr val="FFE701"/>
                  </a:gs>
                  <a:gs pos="100000">
                    <a:srgbClr val="FE3E02"/>
                  </a:gs>
                </a:gsLst>
                <a:lin ang="5400000" scaled="1"/>
              </a:gradFill>
            </a:endParaRPr>
          </a:p>
        </p:txBody>
      </p:sp>
      <p:sp>
        <p:nvSpPr>
          <p:cNvPr id="38915" name="WordArt 3"/>
          <p:cNvSpPr>
            <a:spLocks noChangeArrowheads="1" noChangeShapeType="1" noTextEdit="1"/>
          </p:cNvSpPr>
          <p:nvPr/>
        </p:nvSpPr>
        <p:spPr bwMode="auto">
          <a:xfrm>
            <a:off x="285750" y="3214688"/>
            <a:ext cx="8501063" cy="1285875"/>
          </a:xfrm>
          <a:prstGeom prst="rect">
            <a:avLst/>
          </a:prstGeom>
        </p:spPr>
        <p:txBody>
          <a:bodyPr wrap="none" fromWordArt="1">
            <a:prstTxWarp prst="textCanDown">
              <a:avLst>
                <a:gd name="adj" fmla="val 33333"/>
              </a:avLst>
            </a:prstTxWarp>
          </a:bodyPr>
          <a:lstStyle/>
          <a:p>
            <a:pPr algn="ctr" rtl="1"/>
            <a:r>
              <a:rPr lang="ar-EG"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السلام عليكم ورحمة الله وبركاته</a:t>
            </a:r>
            <a:endParaRPr lang="en-GB"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rtl="1"/>
            <a:r>
              <a:rPr lang="ar-SA" altLang="en-US" b="1">
                <a:solidFill>
                  <a:srgbClr val="FF0000"/>
                </a:solidFill>
              </a:rPr>
              <a:t>مقدمة في الإنترنت</a:t>
            </a:r>
          </a:p>
        </p:txBody>
      </p:sp>
      <p:sp>
        <p:nvSpPr>
          <p:cNvPr id="7171" name="Content Placeholder 2"/>
          <p:cNvSpPr>
            <a:spLocks noGrp="1"/>
          </p:cNvSpPr>
          <p:nvPr>
            <p:ph idx="1"/>
          </p:nvPr>
        </p:nvSpPr>
        <p:spPr/>
        <p:txBody>
          <a:bodyPr/>
          <a:lstStyle/>
          <a:p>
            <a:pPr algn="r" rtl="1"/>
            <a:r>
              <a:rPr lang="ar-SA" altLang="en-US"/>
              <a:t>تعد المعلومات من أهم مقومات الحياة ومن أبرز ركائز التقدم الحضاري ، ولها ارتباط وثيق بجميع ميادين النشاط البشري ، وهي تشكل جزءًا لا يتجزأ من هذا النشاط . فالإنسان يعتمد على المعلومات في جميع نواحي حياته الخاصة والعامة وفي كل خطوة يخطوها، وهكذا كانت المعلومات وما زالت من الظواهر التي صاحبت الإنسان منذ نشوء المجتمعات البشرية عندما وجد الإنسان على وجه الأرض وأحس بحاجته الطبيعية للتعايش والتواصل مع أخيه الإنسان . ومن هنا حرص الإنسان على تبادل المعلومات وتناقلها من جيل لآخر ليفيد ويستفيد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rtl="1"/>
            <a:r>
              <a:rPr lang="ar-SA" altLang="en-US" b="1">
                <a:solidFill>
                  <a:srgbClr val="FF0000"/>
                </a:solidFill>
              </a:rPr>
              <a:t>مقدمة في الإنترنت</a:t>
            </a:r>
          </a:p>
        </p:txBody>
      </p:sp>
      <p:sp>
        <p:nvSpPr>
          <p:cNvPr id="8195" name="Content Placeholder 2"/>
          <p:cNvSpPr>
            <a:spLocks noGrp="1"/>
          </p:cNvSpPr>
          <p:nvPr>
            <p:ph idx="1"/>
          </p:nvPr>
        </p:nvSpPr>
        <p:spPr/>
        <p:txBody>
          <a:bodyPr/>
          <a:lstStyle/>
          <a:p>
            <a:pPr algn="r" rtl="1"/>
            <a:r>
              <a:rPr lang="ar-SA" altLang="en-US"/>
              <a:t>في هذا العصر ظهر اهتمام متزايد بالمعلومات كونها ثروة وطنية تلعب دورًا استراتيجيًا حيويًا في ميادين أنشطة المجتمع ، وقد دفع هذا الاهتمام الدول والمؤسسات والأفراد إلى بذل جهود حثيثة في مجالات السيطرة والتحكم بمورد المعلومات على المستويات الوطنية والإقليمية والدولية. وقد نتج عن هذه الجهود العديد من نظم وشبكات المعلومات التعاونية. وتأتي الإنترنت, شبكة الشبكات, في مقدمة هذه كلها.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algn="ctr" rtl="1" eaLnBrk="1" hangingPunct="1"/>
            <a:r>
              <a:rPr lang="ar-SA" altLang="en-US"/>
              <a:t>الإنترنت</a:t>
            </a:r>
            <a:endParaRPr lang="en-US" altLang="en-US"/>
          </a:p>
        </p:txBody>
      </p:sp>
      <p:sp>
        <p:nvSpPr>
          <p:cNvPr id="159747" name="Rectangle 3"/>
          <p:cNvSpPr>
            <a:spLocks noGrp="1" noChangeArrowheads="1"/>
          </p:cNvSpPr>
          <p:nvPr>
            <p:ph type="body" idx="4294967295"/>
          </p:nvPr>
        </p:nvSpPr>
        <p:spPr/>
        <p:txBody>
          <a:bodyPr/>
          <a:lstStyle/>
          <a:p>
            <a:pPr marL="0" indent="0" algn="r" rtl="1" eaLnBrk="1" hangingPunct="1">
              <a:lnSpc>
                <a:spcPct val="110000"/>
              </a:lnSpc>
              <a:buFont typeface="Wingdings" panose="05000000000000000000" pitchFamily="2" charset="2"/>
              <a:buNone/>
              <a:defRPr/>
            </a:pPr>
            <a:r>
              <a:rPr lang="ar-SA" sz="2800">
                <a:solidFill>
                  <a:schemeClr val="hlink"/>
                </a:solidFill>
                <a:effectLst>
                  <a:outerShdw blurRad="38100" dist="38100" dir="2700000" algn="tl">
                    <a:srgbClr val="C0C0C0"/>
                  </a:outerShdw>
                </a:effectLst>
              </a:rPr>
              <a:t>الإنترنت:</a:t>
            </a:r>
            <a:r>
              <a:rPr lang="ar-SA" sz="2800"/>
              <a:t> هي عبارة عن شبكة عالمية تربط بين مختلف شبكات الكمبيوتر على النطاق المحلي والعالمي لجعلها منظومة متكاملة، تساعد المستخدم على التنقل في شعاب هذه المنظومة العالمية المعقدة عبر خطوط الهاتف والأقمار الصناعية وأجهزة الحاسب الآلي. </a:t>
            </a:r>
            <a:r>
              <a:rPr lang="ar-SA" sz="2800">
                <a:cs typeface="Arial" panose="020B0604020202020204" pitchFamily="34" charset="0"/>
              </a:rPr>
              <a:t>وهي اختصار لعبارة </a:t>
            </a:r>
            <a:r>
              <a:rPr lang="en-US" sz="2800">
                <a:cs typeface="Arial" panose="020B0604020202020204" pitchFamily="34" charset="0"/>
              </a:rPr>
              <a:t>International Network</a:t>
            </a:r>
            <a:endParaRPr lang="ar-SA" sz="2800">
              <a:cs typeface="Arial" panose="020B0604020202020204" pitchFamily="34" charset="0"/>
            </a:endParaRPr>
          </a:p>
          <a:p>
            <a:pPr marL="0" indent="0" algn="r" rtl="1" eaLnBrk="1" hangingPunct="1">
              <a:lnSpc>
                <a:spcPct val="110000"/>
              </a:lnSpc>
              <a:buFont typeface="Wingdings" panose="05000000000000000000" pitchFamily="2" charset="2"/>
              <a:buNone/>
              <a:defRPr/>
            </a:pPr>
            <a:endParaRPr lang="ar-SA" sz="2800">
              <a:cs typeface="Arial" panose="020B0604020202020204" pitchFamily="34" charset="0"/>
            </a:endParaRPr>
          </a:p>
          <a:p>
            <a:pPr marL="0" indent="0" algn="r" rtl="1" eaLnBrk="1" hangingPunct="1">
              <a:lnSpc>
                <a:spcPct val="110000"/>
              </a:lnSpc>
              <a:buFont typeface="Wingdings" panose="05000000000000000000" pitchFamily="2" charset="2"/>
              <a:buNone/>
              <a:defRPr/>
            </a:pPr>
            <a:r>
              <a:rPr lang="ar-SA" sz="2800">
                <a:solidFill>
                  <a:schemeClr val="hlink"/>
                </a:solidFill>
                <a:effectLst>
                  <a:outerShdw blurRad="38100" dist="38100" dir="2700000" algn="tl">
                    <a:srgbClr val="C0C0C0"/>
                  </a:outerShdw>
                </a:effectLst>
              </a:rPr>
              <a:t>ملاحظة:</a:t>
            </a:r>
            <a:r>
              <a:rPr lang="en-US" sz="2800"/>
              <a:t>) </a:t>
            </a:r>
            <a:r>
              <a:rPr lang="ar-SA" sz="2800"/>
              <a:t> </a:t>
            </a:r>
            <a:r>
              <a:rPr lang="en-US" sz="2800">
                <a:solidFill>
                  <a:schemeClr val="hlink"/>
                </a:solidFill>
                <a:effectLst>
                  <a:outerShdw blurRad="38100" dist="38100" dir="2700000" algn="tl">
                    <a:srgbClr val="C0C0C0"/>
                  </a:outerShdw>
                </a:effectLst>
              </a:rPr>
              <a:t>www</a:t>
            </a:r>
            <a:r>
              <a:rPr lang="ar-SA" sz="2800"/>
              <a:t> و هو اختصار لمصطلح الشبكة العنكبوتية العالمية </a:t>
            </a:r>
            <a:r>
              <a:rPr lang="en-US" sz="2800"/>
              <a:t>World Wide Web</a:t>
            </a:r>
            <a:r>
              <a:rPr lang="ar-SA" sz="2800"/>
              <a:t>- </a:t>
            </a:r>
            <a:r>
              <a:rPr lang="en-US" sz="2800"/>
              <a:t>HTTP</a:t>
            </a:r>
            <a:r>
              <a:rPr lang="ar-SA" sz="2800"/>
              <a:t> و هو اختصار للبروتوكول الذي يمكن من إنشاء روابط بين صفحات الانترنت المختلفة </a:t>
            </a:r>
            <a:r>
              <a:rPr lang="en-US" sz="2800"/>
              <a:t>Hyper Text Transfer Protocol</a:t>
            </a:r>
            <a:r>
              <a:rPr lang="ar-SA" sz="280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rtl="1"/>
            <a:r>
              <a:rPr lang="ar-SA" altLang="en-US" b="1">
                <a:solidFill>
                  <a:srgbClr val="FF0000"/>
                </a:solidFill>
              </a:rPr>
              <a:t>الإنترنت</a:t>
            </a:r>
          </a:p>
        </p:txBody>
      </p:sp>
      <p:sp>
        <p:nvSpPr>
          <p:cNvPr id="9219" name="Content Placeholder 2"/>
          <p:cNvSpPr>
            <a:spLocks noGrp="1"/>
          </p:cNvSpPr>
          <p:nvPr>
            <p:ph idx="1"/>
          </p:nvPr>
        </p:nvSpPr>
        <p:spPr/>
        <p:txBody>
          <a:bodyPr/>
          <a:lstStyle/>
          <a:p>
            <a:pPr algn="r" rtl="1"/>
            <a:r>
              <a:rPr lang="ar-SA" altLang="en-US"/>
              <a:t>الإنترنت، شبكة الشبكات ،هي أبرز ثمرة نتجت عن تلاحم ثلاث ثورات كونية هي ثورة المعلومات ، وثورة الاتصالات ، وثورة الحواسيب .</a:t>
            </a:r>
          </a:p>
          <a:p>
            <a:pPr algn="r" rtl="1"/>
            <a:r>
              <a:rPr lang="ar-SA" altLang="en-US"/>
              <a:t> الإنترنت تمثل أبرز النماذج العالمية في الاستفادة من خدمات الشبكة الرقمية المتكاملة </a:t>
            </a:r>
            <a:r>
              <a:rPr lang="en-US" altLang="en-US"/>
              <a:t>(Integrated Digital Network)</a:t>
            </a:r>
            <a:r>
              <a:rPr lang="ar-SA" altLang="en-US"/>
              <a:t>.</a:t>
            </a:r>
          </a:p>
          <a:p>
            <a:pPr algn="r" rtl="1"/>
            <a:r>
              <a:rPr lang="ar-SA" altLang="en-US"/>
              <a:t> الإنترنت شبكة معلومات عالمية تربط الآلاف من شبكات الحواسيب المنتشرة في بقاع العالم بعضها ببعض ، ويستخدمها الملايين من البشر.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rtl="1"/>
            <a:r>
              <a:rPr lang="ar-SA" altLang="en-US" b="1">
                <a:solidFill>
                  <a:srgbClr val="FF0000"/>
                </a:solidFill>
              </a:rPr>
              <a:t>الإنترنت</a:t>
            </a:r>
            <a:endParaRPr lang="ar-SA" altLang="en-US"/>
          </a:p>
        </p:txBody>
      </p:sp>
      <p:sp>
        <p:nvSpPr>
          <p:cNvPr id="10243" name="Content Placeholder 2"/>
          <p:cNvSpPr>
            <a:spLocks noGrp="1"/>
          </p:cNvSpPr>
          <p:nvPr>
            <p:ph idx="1"/>
          </p:nvPr>
        </p:nvSpPr>
        <p:spPr>
          <a:xfrm>
            <a:off x="34925" y="1295400"/>
            <a:ext cx="8929688" cy="5302250"/>
          </a:xfrm>
        </p:spPr>
        <p:txBody>
          <a:bodyPr/>
          <a:lstStyle/>
          <a:p>
            <a:pPr algn="r" rtl="1"/>
            <a:r>
              <a:rPr lang="ar-SA" altLang="en-US" sz="2800"/>
              <a:t>تعود قصة شبكة الإنترنت إلى شبكة الأربانت ( </a:t>
            </a:r>
            <a:r>
              <a:rPr lang="en-US" altLang="en-US" sz="2800"/>
              <a:t>Arpanet) </a:t>
            </a:r>
            <a:r>
              <a:rPr lang="ar-SA" altLang="en-US" sz="2800"/>
              <a:t> وهي شبكة معلومات أنشأتها وزارة الدفاع الأمريكية في نهاية الستينات لدعم المشاريع والبحوث العلمية في مجال الدفاع والشؤون العسكرية.</a:t>
            </a:r>
          </a:p>
          <a:p>
            <a:pPr algn="r" rtl="1"/>
            <a:r>
              <a:rPr lang="ar-SA" altLang="en-US" sz="2800"/>
              <a:t> ظلت الأربانت مقتصرة على استخدام وزارة الدفاع حتى عام 1986م حيث فتح المجال أمام الباحثين والأكاديميين لاستخدام هذه الشبكة على نطاق أوسع وارتبطت معها شبكات أكاديمية عديدة وبذلك تحولت الأربانت إلى الإنترنت ومنذ ذلك الحين وهي تنمو بسرعة هائلة بحيث لا يمكن لأحد أن يعرف بالضبط ما هو حجم الإنترنت اليوم ، أو كيف سيصبح غدًا.</a:t>
            </a:r>
          </a:p>
          <a:p>
            <a:pPr algn="r" rtl="1"/>
            <a:r>
              <a:rPr lang="ar-SA" altLang="en-US" sz="2800"/>
              <a:t> لكن التقديرات تشير إلى أن عدد الحواسيب المضيفة ( </a:t>
            </a:r>
            <a:r>
              <a:rPr lang="en-US" altLang="en-US" sz="2800"/>
              <a:t>Host Computers ) </a:t>
            </a:r>
            <a:r>
              <a:rPr lang="ar-SA" altLang="en-US" sz="2800"/>
              <a:t> المرتبطة بالشبكة قد بلغ 6.6 مليون بينما يُقدرعدد مستخدمي الشبكة بحوالي 345 مليون ، ومن المتوقع أن يصل عدد المستخدمين في عام 2005م إلى أكثر من مليار مستخدم.</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rtl="1"/>
            <a:r>
              <a:rPr lang="ar-SA" altLang="en-US" b="1">
                <a:solidFill>
                  <a:srgbClr val="FF0000"/>
                </a:solidFill>
              </a:rPr>
              <a:t>مكونات الإنترنت: </a:t>
            </a:r>
          </a:p>
        </p:txBody>
      </p:sp>
      <p:sp>
        <p:nvSpPr>
          <p:cNvPr id="3" name="Content Placeholder 2"/>
          <p:cNvSpPr>
            <a:spLocks noGrp="1"/>
          </p:cNvSpPr>
          <p:nvPr>
            <p:ph idx="1"/>
          </p:nvPr>
        </p:nvSpPr>
        <p:spPr/>
        <p:txBody>
          <a:bodyPr/>
          <a:lstStyle/>
          <a:p>
            <a:pPr algn="r" rtl="1">
              <a:defRPr/>
            </a:pPr>
            <a:r>
              <a:rPr lang="ar-SA" sz="2800" b="1" dirty="0">
                <a:solidFill>
                  <a:srgbClr val="C00000"/>
                </a:solidFill>
              </a:rPr>
              <a:t>تتكون شبكة الانترنت من:</a:t>
            </a:r>
          </a:p>
          <a:p>
            <a:pPr marL="0" indent="0" algn="r" rtl="1">
              <a:buFont typeface="Wingdings" panose="05000000000000000000" pitchFamily="2" charset="2"/>
              <a:buNone/>
              <a:tabLst>
                <a:tab pos="179388" algn="l"/>
                <a:tab pos="268288" algn="l"/>
              </a:tabLst>
              <a:defRPr/>
            </a:pPr>
            <a:r>
              <a:rPr lang="ar-SA" sz="2800" dirty="0"/>
              <a:t>1-	 مجتمع المستفيدين من الإنترنت من الأفراد والمؤسسات. </a:t>
            </a:r>
          </a:p>
          <a:p>
            <a:pPr marL="0" indent="0" algn="r" rtl="1">
              <a:buFont typeface="Wingdings" panose="05000000000000000000" pitchFamily="2" charset="2"/>
              <a:buNone/>
              <a:defRPr/>
            </a:pPr>
            <a:r>
              <a:rPr lang="ar-SA" sz="2800" dirty="0"/>
              <a:t>2-	 التكنولوجيا ، والتي تضم الاجهزة والبرمجيات التي تربط أقسام الإنترنت والمستفيدين. </a:t>
            </a:r>
          </a:p>
          <a:p>
            <a:pPr marL="0" indent="0" algn="r" rtl="1">
              <a:buFont typeface="Wingdings" panose="05000000000000000000" pitchFamily="2" charset="2"/>
              <a:buNone/>
              <a:defRPr/>
            </a:pPr>
            <a:r>
              <a:rPr lang="ar-SA" sz="2800" dirty="0"/>
              <a:t>3-	 إدارة الإنترنت ، والتي ترتكز على مجموعة اتفاقيات عالمية ومشاورات بين المهندسين ، والتنفيذ بواسطة الهيئات العامة والجهات الخاصة التي تقوم مجتمعة بتخصيص العناوين وصيانة الممرات </a:t>
            </a:r>
            <a:r>
              <a:rPr lang="en-US" sz="2800" dirty="0"/>
              <a:t>(Routes)</a:t>
            </a:r>
            <a:r>
              <a:rPr lang="ar-SA" sz="2800" dirty="0"/>
              <a:t>.</a:t>
            </a:r>
            <a:endParaRPr lang="en-US" sz="2800" dirty="0"/>
          </a:p>
          <a:p>
            <a:pPr marL="0" indent="0" algn="r" rtl="1">
              <a:buFont typeface="Wingdings" panose="05000000000000000000" pitchFamily="2" charset="2"/>
              <a:buNone/>
              <a:defRPr/>
            </a:pPr>
            <a:r>
              <a:rPr lang="en-US" sz="2800" dirty="0"/>
              <a:t>4-	 </a:t>
            </a:r>
            <a:r>
              <a:rPr lang="ar-SA" sz="2800" dirty="0"/>
              <a:t>تجارة الوصول إلى الإنترنت ، والتي تبدأ بمجهزي الخدمة في القطاعين العام والخاص وتوفر الوصول إلى الإنترنت بواسطة الخطوط التلفونية والحواسيب الشخصية . </a:t>
            </a:r>
          </a:p>
        </p:txBody>
      </p:sp>
    </p:spTree>
  </p:cSld>
  <p:clrMapOvr>
    <a:masterClrMapping/>
  </p:clrMapOvr>
</p:sld>
</file>

<file path=ppt/theme/theme1.xml><?xml version="1.0" encoding="utf-8"?>
<a:theme xmlns:a="http://schemas.openxmlformats.org/drawingml/2006/main" name="Sample presentation slides">
  <a:themeElements>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presentation slides 2">
        <a:dk1>
          <a:srgbClr val="808080"/>
        </a:dk1>
        <a:lt1>
          <a:srgbClr val="FFFFFF"/>
        </a:lt1>
        <a:dk2>
          <a:srgbClr val="000000"/>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3">
        <a:dk1>
          <a:srgbClr val="1D528D"/>
        </a:dk1>
        <a:lt1>
          <a:srgbClr val="FFFFFF"/>
        </a:lt1>
        <a:dk2>
          <a:srgbClr val="000000"/>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2821</TotalTime>
  <Words>2719</Words>
  <Application>Microsoft Office PowerPoint</Application>
  <PresentationFormat>On-screen Show (4:3)</PresentationFormat>
  <Paragraphs>176</Paragraphs>
  <Slides>36</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Arial</vt:lpstr>
      <vt:lpstr>Times New Roman</vt:lpstr>
      <vt:lpstr>Wingdings</vt:lpstr>
      <vt:lpstr>Wingdings 2</vt:lpstr>
      <vt:lpstr>Sample presentation slides</vt:lpstr>
      <vt:lpstr>Image</vt:lpstr>
      <vt:lpstr>كلية العلوم – الفرقة الأولى</vt:lpstr>
      <vt:lpstr>توزيع درجات المقرر</vt:lpstr>
      <vt:lpstr>مقدمة في الإنترنت </vt:lpstr>
      <vt:lpstr>مقدمة في الإنترنت</vt:lpstr>
      <vt:lpstr>مقدمة في الإنترنت</vt:lpstr>
      <vt:lpstr>الإنترنت</vt:lpstr>
      <vt:lpstr>الإنترنت</vt:lpstr>
      <vt:lpstr>الإنترنت</vt:lpstr>
      <vt:lpstr>مكونات الإنترنت: </vt:lpstr>
      <vt:lpstr>وسائل الإنترنت : </vt:lpstr>
      <vt:lpstr>وسائل الإنترنت : </vt:lpstr>
      <vt:lpstr>وسائل الإنترنت : </vt:lpstr>
      <vt:lpstr>وسائل الإنترنت : </vt:lpstr>
      <vt:lpstr>التسهيلات العامة على الإنترنت : </vt:lpstr>
      <vt:lpstr>التسهيلات العامة على الإنترنت : </vt:lpstr>
      <vt:lpstr>التسهيلات العامة على الإنترنت : </vt:lpstr>
      <vt:lpstr>بعض مزايا وخصائص الانترنت:</vt:lpstr>
      <vt:lpstr>بعض مزايا وخصائص الانترنت:</vt:lpstr>
      <vt:lpstr>الخدمات التي تقدم بواسطة شبكة الإنترنت </vt:lpstr>
      <vt:lpstr>الخدمات التي تقدم بواسطة شبكة الإنترنت </vt:lpstr>
      <vt:lpstr>مدى تأثير الإنترنت على ثقافة الشعوب الوطن العربي</vt:lpstr>
      <vt:lpstr>مدى تأثير الإنترنت على ثقافة الشعوب الوطن العربي</vt:lpstr>
      <vt:lpstr>مدى تأثير الإنترنت على ثقافة الشعوب الوطن العربي</vt:lpstr>
      <vt:lpstr>مدى تأثير الإنترنت على ثقافة الشعوب الوطن العربي</vt:lpstr>
      <vt:lpstr>تأثير الانترنت على الوطن العربي اقتصاديا</vt:lpstr>
      <vt:lpstr>تأثير الانترنت على الوطن العربي اقتصاديا</vt:lpstr>
      <vt:lpstr>تأثير الانترنت على الوطن العربي اقتصاديا</vt:lpstr>
      <vt:lpstr>خدمات المعلومات على الإنترنت : </vt:lpstr>
      <vt:lpstr>خدمات المعلومات على الإنترنت : </vt:lpstr>
      <vt:lpstr>خدمات المعلومات على الإنترنت : </vt:lpstr>
      <vt:lpstr>خدمات المعلومات على الإنترنت : </vt:lpstr>
      <vt:lpstr>خدمات المعلومات على الإنترنت : </vt:lpstr>
      <vt:lpstr>أهمية الانترنت  على المكتبات:</vt:lpstr>
      <vt:lpstr>أهمية الانترنت  على المكتبات:</vt:lpstr>
      <vt:lpstr>بعض المواقع المهمة</vt:lpstr>
      <vt:lpstr>PowerPoint Presentation</vt:lpstr>
    </vt:vector>
  </TitlesOfParts>
  <Company>Computer Village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الحاسب الآلي</dc:title>
  <dc:creator>**</dc:creator>
  <cp:lastModifiedBy> </cp:lastModifiedBy>
  <cp:revision>240</cp:revision>
  <dcterms:created xsi:type="dcterms:W3CDTF">2006-09-30T00:56:10Z</dcterms:created>
  <dcterms:modified xsi:type="dcterms:W3CDTF">2020-03-22T16:25:02Z</dcterms:modified>
</cp:coreProperties>
</file>