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sldIdLst>
    <p:sldId id="256" r:id="rId2"/>
    <p:sldId id="276" r:id="rId3"/>
    <p:sldId id="257" r:id="rId4"/>
    <p:sldId id="258" r:id="rId5"/>
    <p:sldId id="269" r:id="rId6"/>
    <p:sldId id="277" r:id="rId7"/>
    <p:sldId id="259" r:id="rId8"/>
    <p:sldId id="275" r:id="rId9"/>
    <p:sldId id="278" r:id="rId10"/>
    <p:sldId id="279" r:id="rId11"/>
    <p:sldId id="270" r:id="rId12"/>
    <p:sldId id="260" r:id="rId13"/>
    <p:sldId id="261" r:id="rId14"/>
    <p:sldId id="262" r:id="rId15"/>
    <p:sldId id="263" r:id="rId16"/>
    <p:sldId id="264" r:id="rId17"/>
    <p:sldId id="271" r:id="rId18"/>
    <p:sldId id="265" r:id="rId19"/>
    <p:sldId id="266" r:id="rId20"/>
    <p:sldId id="272" r:id="rId21"/>
    <p:sldId id="273" r:id="rId22"/>
    <p:sldId id="268" r:id="rId23"/>
    <p:sldId id="274"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7" autoAdjust="0"/>
    <p:restoredTop sz="94660"/>
  </p:normalViewPr>
  <p:slideViewPr>
    <p:cSldViewPr snapToGrid="0">
      <p:cViewPr varScale="1">
        <p:scale>
          <a:sx n="74" d="100"/>
          <a:sy n="74" d="100"/>
        </p:scale>
        <p:origin x="3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0D0A5A9-2CA5-44C9-98E9-A5820BD47D81}" type="datetimeFigureOut">
              <a:rPr lang="en-GB" smtClean="0"/>
              <a:t>16/03/2020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45E43D-6267-4588-B4F8-FE1D75506202}" type="slidenum">
              <a:rPr lang="en-GB" smtClean="0"/>
              <a:t>‹#›</a:t>
            </a:fld>
            <a:endParaRPr lang="en-GB"/>
          </a:p>
        </p:txBody>
      </p:sp>
    </p:spTree>
    <p:extLst>
      <p:ext uri="{BB962C8B-B14F-4D97-AF65-F5344CB8AC3E}">
        <p14:creationId xmlns:p14="http://schemas.microsoft.com/office/powerpoint/2010/main" val="3239412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D0A5A9-2CA5-44C9-98E9-A5820BD47D81}" type="datetimeFigureOut">
              <a:rPr lang="en-GB" smtClean="0"/>
              <a:t>16/03/2020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45E43D-6267-4588-B4F8-FE1D75506202}" type="slidenum">
              <a:rPr lang="en-GB" smtClean="0"/>
              <a:t>‹#›</a:t>
            </a:fld>
            <a:endParaRPr lang="en-GB"/>
          </a:p>
        </p:txBody>
      </p:sp>
    </p:spTree>
    <p:extLst>
      <p:ext uri="{BB962C8B-B14F-4D97-AF65-F5344CB8AC3E}">
        <p14:creationId xmlns:p14="http://schemas.microsoft.com/office/powerpoint/2010/main" val="1446417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D0A5A9-2CA5-44C9-98E9-A5820BD47D81}" type="datetimeFigureOut">
              <a:rPr lang="en-GB" smtClean="0"/>
              <a:t>16/03/2020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45E43D-6267-4588-B4F8-FE1D75506202}"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820585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D0A5A9-2CA5-44C9-98E9-A5820BD47D81}" type="datetimeFigureOut">
              <a:rPr lang="en-GB" smtClean="0"/>
              <a:t>16/03/2020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45E43D-6267-4588-B4F8-FE1D75506202}" type="slidenum">
              <a:rPr lang="en-GB" smtClean="0"/>
              <a:t>‹#›</a:t>
            </a:fld>
            <a:endParaRPr lang="en-GB"/>
          </a:p>
        </p:txBody>
      </p:sp>
    </p:spTree>
    <p:extLst>
      <p:ext uri="{BB962C8B-B14F-4D97-AF65-F5344CB8AC3E}">
        <p14:creationId xmlns:p14="http://schemas.microsoft.com/office/powerpoint/2010/main" val="19106179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D0A5A9-2CA5-44C9-98E9-A5820BD47D81}" type="datetimeFigureOut">
              <a:rPr lang="en-GB" smtClean="0"/>
              <a:t>16/03/2020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45E43D-6267-4588-B4F8-FE1D75506202}"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51929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D0A5A9-2CA5-44C9-98E9-A5820BD47D81}" type="datetimeFigureOut">
              <a:rPr lang="en-GB" smtClean="0"/>
              <a:t>16/03/2020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45E43D-6267-4588-B4F8-FE1D75506202}" type="slidenum">
              <a:rPr lang="en-GB" smtClean="0"/>
              <a:t>‹#›</a:t>
            </a:fld>
            <a:endParaRPr lang="en-GB"/>
          </a:p>
        </p:txBody>
      </p:sp>
    </p:spTree>
    <p:extLst>
      <p:ext uri="{BB962C8B-B14F-4D97-AF65-F5344CB8AC3E}">
        <p14:creationId xmlns:p14="http://schemas.microsoft.com/office/powerpoint/2010/main" val="3516112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D0A5A9-2CA5-44C9-98E9-A5820BD47D81}" type="datetimeFigureOut">
              <a:rPr lang="en-GB" smtClean="0"/>
              <a:t>16/03/2020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45E43D-6267-4588-B4F8-FE1D75506202}" type="slidenum">
              <a:rPr lang="en-GB" smtClean="0"/>
              <a:t>‹#›</a:t>
            </a:fld>
            <a:endParaRPr lang="en-GB"/>
          </a:p>
        </p:txBody>
      </p:sp>
    </p:spTree>
    <p:extLst>
      <p:ext uri="{BB962C8B-B14F-4D97-AF65-F5344CB8AC3E}">
        <p14:creationId xmlns:p14="http://schemas.microsoft.com/office/powerpoint/2010/main" val="759656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D0A5A9-2CA5-44C9-98E9-A5820BD47D81}" type="datetimeFigureOut">
              <a:rPr lang="en-GB" smtClean="0"/>
              <a:t>16/03/2020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45E43D-6267-4588-B4F8-FE1D75506202}" type="slidenum">
              <a:rPr lang="en-GB" smtClean="0"/>
              <a:t>‹#›</a:t>
            </a:fld>
            <a:endParaRPr lang="en-GB"/>
          </a:p>
        </p:txBody>
      </p:sp>
    </p:spTree>
    <p:extLst>
      <p:ext uri="{BB962C8B-B14F-4D97-AF65-F5344CB8AC3E}">
        <p14:creationId xmlns:p14="http://schemas.microsoft.com/office/powerpoint/2010/main" val="2050334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D0A5A9-2CA5-44C9-98E9-A5820BD47D81}" type="datetimeFigureOut">
              <a:rPr lang="en-GB" smtClean="0"/>
              <a:t>16/03/2020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45E43D-6267-4588-B4F8-FE1D75506202}" type="slidenum">
              <a:rPr lang="en-GB" smtClean="0"/>
              <a:t>‹#›</a:t>
            </a:fld>
            <a:endParaRPr lang="en-GB"/>
          </a:p>
        </p:txBody>
      </p:sp>
    </p:spTree>
    <p:extLst>
      <p:ext uri="{BB962C8B-B14F-4D97-AF65-F5344CB8AC3E}">
        <p14:creationId xmlns:p14="http://schemas.microsoft.com/office/powerpoint/2010/main" val="2866830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D0A5A9-2CA5-44C9-98E9-A5820BD47D81}" type="datetimeFigureOut">
              <a:rPr lang="en-GB" smtClean="0"/>
              <a:t>16/03/2020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45E43D-6267-4588-B4F8-FE1D75506202}" type="slidenum">
              <a:rPr lang="en-GB" smtClean="0"/>
              <a:t>‹#›</a:t>
            </a:fld>
            <a:endParaRPr lang="en-GB"/>
          </a:p>
        </p:txBody>
      </p:sp>
    </p:spTree>
    <p:extLst>
      <p:ext uri="{BB962C8B-B14F-4D97-AF65-F5344CB8AC3E}">
        <p14:creationId xmlns:p14="http://schemas.microsoft.com/office/powerpoint/2010/main" val="779068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0D0A5A9-2CA5-44C9-98E9-A5820BD47D81}" type="datetimeFigureOut">
              <a:rPr lang="en-GB" smtClean="0"/>
              <a:t>16/03/2020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45E43D-6267-4588-B4F8-FE1D75506202}" type="slidenum">
              <a:rPr lang="en-GB" smtClean="0"/>
              <a:t>‹#›</a:t>
            </a:fld>
            <a:endParaRPr lang="en-GB"/>
          </a:p>
        </p:txBody>
      </p:sp>
    </p:spTree>
    <p:extLst>
      <p:ext uri="{BB962C8B-B14F-4D97-AF65-F5344CB8AC3E}">
        <p14:creationId xmlns:p14="http://schemas.microsoft.com/office/powerpoint/2010/main" val="2867688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0D0A5A9-2CA5-44C9-98E9-A5820BD47D81}" type="datetimeFigureOut">
              <a:rPr lang="en-GB" smtClean="0"/>
              <a:t>16/03/2020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345E43D-6267-4588-B4F8-FE1D75506202}" type="slidenum">
              <a:rPr lang="en-GB" smtClean="0"/>
              <a:t>‹#›</a:t>
            </a:fld>
            <a:endParaRPr lang="en-GB"/>
          </a:p>
        </p:txBody>
      </p:sp>
    </p:spTree>
    <p:extLst>
      <p:ext uri="{BB962C8B-B14F-4D97-AF65-F5344CB8AC3E}">
        <p14:creationId xmlns:p14="http://schemas.microsoft.com/office/powerpoint/2010/main" val="2497100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0D0A5A9-2CA5-44C9-98E9-A5820BD47D81}" type="datetimeFigureOut">
              <a:rPr lang="en-GB" smtClean="0"/>
              <a:t>16/03/2020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345E43D-6267-4588-B4F8-FE1D75506202}" type="slidenum">
              <a:rPr lang="en-GB" smtClean="0"/>
              <a:t>‹#›</a:t>
            </a:fld>
            <a:endParaRPr lang="en-GB"/>
          </a:p>
        </p:txBody>
      </p:sp>
    </p:spTree>
    <p:extLst>
      <p:ext uri="{BB962C8B-B14F-4D97-AF65-F5344CB8AC3E}">
        <p14:creationId xmlns:p14="http://schemas.microsoft.com/office/powerpoint/2010/main" val="717618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D0A5A9-2CA5-44C9-98E9-A5820BD47D81}" type="datetimeFigureOut">
              <a:rPr lang="en-GB" smtClean="0"/>
              <a:t>16/03/2020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345E43D-6267-4588-B4F8-FE1D75506202}" type="slidenum">
              <a:rPr lang="en-GB" smtClean="0"/>
              <a:t>‹#›</a:t>
            </a:fld>
            <a:endParaRPr lang="en-GB"/>
          </a:p>
        </p:txBody>
      </p:sp>
    </p:spTree>
    <p:extLst>
      <p:ext uri="{BB962C8B-B14F-4D97-AF65-F5344CB8AC3E}">
        <p14:creationId xmlns:p14="http://schemas.microsoft.com/office/powerpoint/2010/main" val="1184657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0D0A5A9-2CA5-44C9-98E9-A5820BD47D81}" type="datetimeFigureOut">
              <a:rPr lang="en-GB" smtClean="0"/>
              <a:t>16/03/2020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45E43D-6267-4588-B4F8-FE1D75506202}" type="slidenum">
              <a:rPr lang="en-GB" smtClean="0"/>
              <a:t>‹#›</a:t>
            </a:fld>
            <a:endParaRPr lang="en-GB"/>
          </a:p>
        </p:txBody>
      </p:sp>
    </p:spTree>
    <p:extLst>
      <p:ext uri="{BB962C8B-B14F-4D97-AF65-F5344CB8AC3E}">
        <p14:creationId xmlns:p14="http://schemas.microsoft.com/office/powerpoint/2010/main" val="2892733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D0A5A9-2CA5-44C9-98E9-A5820BD47D81}" type="datetimeFigureOut">
              <a:rPr lang="en-GB" smtClean="0"/>
              <a:t>16/03/2020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45E43D-6267-4588-B4F8-FE1D75506202}" type="slidenum">
              <a:rPr lang="en-GB" smtClean="0"/>
              <a:t>‹#›</a:t>
            </a:fld>
            <a:endParaRPr lang="en-GB"/>
          </a:p>
        </p:txBody>
      </p:sp>
    </p:spTree>
    <p:extLst>
      <p:ext uri="{BB962C8B-B14F-4D97-AF65-F5344CB8AC3E}">
        <p14:creationId xmlns:p14="http://schemas.microsoft.com/office/powerpoint/2010/main" val="3006805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0D0A5A9-2CA5-44C9-98E9-A5820BD47D81}" type="datetimeFigureOut">
              <a:rPr lang="en-GB" smtClean="0"/>
              <a:t>16/03/2020</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5345E43D-6267-4588-B4F8-FE1D75506202}" type="slidenum">
              <a:rPr lang="en-GB" smtClean="0"/>
              <a:t>‹#›</a:t>
            </a:fld>
            <a:endParaRPr lang="en-GB"/>
          </a:p>
        </p:txBody>
      </p:sp>
    </p:spTree>
    <p:extLst>
      <p:ext uri="{BB962C8B-B14F-4D97-AF65-F5344CB8AC3E}">
        <p14:creationId xmlns:p14="http://schemas.microsoft.com/office/powerpoint/2010/main" val="465991564"/>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 id="2147483756" r:id="rId13"/>
    <p:sldLayoutId id="2147483757" r:id="rId14"/>
    <p:sldLayoutId id="2147483758" r:id="rId15"/>
    <p:sldLayoutId id="21474837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2A902F-5448-4587-A614-A73D187DA4A9}"/>
              </a:ext>
            </a:extLst>
          </p:cNvPr>
          <p:cNvSpPr>
            <a:spLocks noGrp="1"/>
          </p:cNvSpPr>
          <p:nvPr>
            <p:ph type="ctrTitle"/>
          </p:nvPr>
        </p:nvSpPr>
        <p:spPr/>
        <p:txBody>
          <a:bodyPr/>
          <a:lstStyle/>
          <a:p>
            <a:r>
              <a:rPr lang="en-GB" dirty="0">
                <a:latin typeface="Algerian" panose="04020705040A02060702" pitchFamily="82" charset="0"/>
              </a:rPr>
              <a:t>Applied Microbiology</a:t>
            </a:r>
          </a:p>
        </p:txBody>
      </p:sp>
      <p:sp>
        <p:nvSpPr>
          <p:cNvPr id="3" name="Subtitle 2">
            <a:extLst>
              <a:ext uri="{FF2B5EF4-FFF2-40B4-BE49-F238E27FC236}">
                <a16:creationId xmlns:a16="http://schemas.microsoft.com/office/drawing/2014/main" xmlns="" id="{BC6A68C7-0531-48EB-91F6-DE46D550D21B}"/>
              </a:ext>
            </a:extLst>
          </p:cNvPr>
          <p:cNvSpPr>
            <a:spLocks noGrp="1"/>
          </p:cNvSpPr>
          <p:nvPr>
            <p:ph type="subTitle" idx="1"/>
          </p:nvPr>
        </p:nvSpPr>
        <p:spPr/>
        <p:txBody>
          <a:bodyPr>
            <a:normAutofit/>
          </a:bodyPr>
          <a:lstStyle/>
          <a:p>
            <a:r>
              <a:rPr lang="en-GB" sz="3200" dirty="0">
                <a:latin typeface="Magneto" panose="04030805050802020D02" pitchFamily="82" charset="0"/>
              </a:rPr>
              <a:t>BY DR/</a:t>
            </a:r>
            <a:r>
              <a:rPr lang="en-GB" sz="3200" dirty="0" err="1">
                <a:latin typeface="Magneto" panose="04030805050802020D02" pitchFamily="82" charset="0"/>
              </a:rPr>
              <a:t>Reham</a:t>
            </a:r>
            <a:r>
              <a:rPr lang="en-GB" sz="3200" dirty="0">
                <a:latin typeface="Magneto" panose="04030805050802020D02" pitchFamily="82" charset="0"/>
              </a:rPr>
              <a:t> A. El </a:t>
            </a:r>
            <a:r>
              <a:rPr lang="en-GB" sz="3200" dirty="0" err="1">
                <a:latin typeface="Magneto" panose="04030805050802020D02" pitchFamily="82" charset="0"/>
              </a:rPr>
              <a:t>Fayoumy</a:t>
            </a:r>
            <a:endParaRPr lang="en-GB" sz="3200" dirty="0">
              <a:latin typeface="Magneto" panose="04030805050802020D02" pitchFamily="82" charset="0"/>
            </a:endParaRPr>
          </a:p>
        </p:txBody>
      </p:sp>
    </p:spTree>
    <p:extLst>
      <p:ext uri="{BB962C8B-B14F-4D97-AF65-F5344CB8AC3E}">
        <p14:creationId xmlns:p14="http://schemas.microsoft.com/office/powerpoint/2010/main" val="2793072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xmlns="" id="{9C835435-AD94-4D90-A57F-A768C79D74F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08185" y="164123"/>
            <a:ext cx="8534399" cy="6295291"/>
          </a:xfrm>
        </p:spPr>
      </p:pic>
    </p:spTree>
    <p:extLst>
      <p:ext uri="{BB962C8B-B14F-4D97-AF65-F5344CB8AC3E}">
        <p14:creationId xmlns:p14="http://schemas.microsoft.com/office/powerpoint/2010/main" val="302737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7FCD5D4-7798-4624-8D9C-470002E2CBE0}"/>
              </a:ext>
            </a:extLst>
          </p:cNvPr>
          <p:cNvSpPr>
            <a:spLocks noGrp="1"/>
          </p:cNvSpPr>
          <p:nvPr>
            <p:ph idx="1"/>
          </p:nvPr>
        </p:nvSpPr>
        <p:spPr>
          <a:xfrm>
            <a:off x="677333" y="574431"/>
            <a:ext cx="9697589" cy="5466931"/>
          </a:xfrm>
        </p:spPr>
        <p:txBody>
          <a:bodyPr>
            <a:normAutofit fontScale="92500" lnSpcReduction="10000"/>
          </a:bodyPr>
          <a:lstStyle/>
          <a:p>
            <a:r>
              <a:rPr lang="en-GB" sz="2200" dirty="0">
                <a:solidFill>
                  <a:srgbClr val="FF0000"/>
                </a:solidFill>
              </a:rPr>
              <a:t> Three Types of Archaea</a:t>
            </a:r>
            <a:r>
              <a:rPr lang="en-GB" dirty="0"/>
              <a:t>: </a:t>
            </a:r>
          </a:p>
          <a:p>
            <a:pPr algn="just"/>
            <a:r>
              <a:rPr lang="en-GB" dirty="0"/>
              <a:t>the archaea were believed to be typical of extreme environments tolerated by few bacteria and fewer eukaryotes. The archaea include three distinct kinds of microorganisms, all found in extreme environments: the methanogens, the extreme halophiles, and the thermo acidophiles. </a:t>
            </a:r>
          </a:p>
          <a:p>
            <a:pPr algn="just"/>
            <a:r>
              <a:rPr lang="en-GB" dirty="0"/>
              <a:t>The methanogens live only in oxygen-free environments and generate methane by the reduction of carbon dioxide.</a:t>
            </a:r>
          </a:p>
          <a:p>
            <a:pPr algn="just"/>
            <a:r>
              <a:rPr lang="en-GB" dirty="0"/>
              <a:t>The halophiles require very high concentrations of salt to survive and are found in natural habitats such as the Great Salt Lake and the Dead Sea as well as in man-made salt evaporation ponds. </a:t>
            </a:r>
          </a:p>
          <a:p>
            <a:pPr algn="just"/>
            <a:r>
              <a:rPr lang="en-GB" dirty="0"/>
              <a:t>the thermo acidophiles can be found in hot springs and </a:t>
            </a:r>
            <a:r>
              <a:rPr lang="en-GB" dirty="0" err="1"/>
              <a:t>solfataric</a:t>
            </a:r>
            <a:r>
              <a:rPr lang="en-GB" dirty="0"/>
              <a:t> environments, acidic (pH &lt;4) within deep sea vents, or in other environments of geo thermal activity. They also occur in polluted environments, such as in acid mine drainage.</a:t>
            </a:r>
          </a:p>
          <a:p>
            <a:pPr algn="just"/>
            <a:r>
              <a:rPr lang="en-GB" dirty="0"/>
              <a:t>Analyses of16SrDNA </a:t>
            </a:r>
            <a:r>
              <a:rPr lang="en-GB" dirty="0" err="1"/>
              <a:t>analyzed</a:t>
            </a:r>
            <a:r>
              <a:rPr lang="en-GB" dirty="0"/>
              <a:t> in environmental samples show archaea to be present in marine sediments, in coastal and open ocean waters, and in freshwater sediments and soils. </a:t>
            </a:r>
          </a:p>
          <a:p>
            <a:pPr algn="just"/>
            <a:r>
              <a:rPr lang="en-GB" dirty="0"/>
              <a:t> An archaeal symbiont</a:t>
            </a:r>
            <a:r>
              <a:rPr lang="en-GB" dirty="0">
                <a:solidFill>
                  <a:srgbClr val="FF0000"/>
                </a:solidFill>
              </a:rPr>
              <a:t>, </a:t>
            </a:r>
            <a:r>
              <a:rPr lang="en-GB" i="1" dirty="0" err="1">
                <a:solidFill>
                  <a:srgbClr val="FF0000"/>
                </a:solidFill>
              </a:rPr>
              <a:t>Crenarchaeum</a:t>
            </a:r>
            <a:r>
              <a:rPr lang="en-GB" i="1" dirty="0">
                <a:solidFill>
                  <a:srgbClr val="FF0000"/>
                </a:solidFill>
              </a:rPr>
              <a:t> </a:t>
            </a:r>
            <a:r>
              <a:rPr lang="en-GB" i="1" dirty="0" err="1">
                <a:solidFill>
                  <a:srgbClr val="FF0000"/>
                </a:solidFill>
              </a:rPr>
              <a:t>symbiosum</a:t>
            </a:r>
            <a:r>
              <a:rPr lang="en-GB" dirty="0"/>
              <a:t>, lives in the tissues of the marine sponge </a:t>
            </a:r>
            <a:r>
              <a:rPr lang="en-GB" i="1" dirty="0" err="1"/>
              <a:t>Axinella</a:t>
            </a:r>
            <a:r>
              <a:rPr lang="en-GB" i="1" dirty="0"/>
              <a:t> </a:t>
            </a:r>
            <a:r>
              <a:rPr lang="en-GB" i="1" dirty="0" err="1"/>
              <a:t>mexicana</a:t>
            </a:r>
            <a:r>
              <a:rPr lang="en-GB" i="1" dirty="0"/>
              <a:t> </a:t>
            </a:r>
            <a:r>
              <a:rPr lang="en-GB" dirty="0"/>
              <a:t>in coastal waters of about 10◦C.</a:t>
            </a:r>
          </a:p>
          <a:p>
            <a:pPr algn="just"/>
            <a:r>
              <a:rPr lang="en-GB" dirty="0"/>
              <a:t>It now appears that bacteria and archaea have many types of habitats in common.</a:t>
            </a:r>
          </a:p>
          <a:p>
            <a:endParaRPr lang="en-GB" dirty="0"/>
          </a:p>
        </p:txBody>
      </p:sp>
    </p:spTree>
    <p:extLst>
      <p:ext uri="{BB962C8B-B14F-4D97-AF65-F5344CB8AC3E}">
        <p14:creationId xmlns:p14="http://schemas.microsoft.com/office/powerpoint/2010/main" val="1765396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8FEB5F-5109-4D90-95EC-3A2443B98A12}"/>
              </a:ext>
            </a:extLst>
          </p:cNvPr>
          <p:cNvSpPr>
            <a:spLocks noGrp="1"/>
          </p:cNvSpPr>
          <p:nvPr>
            <p:ph type="title"/>
          </p:nvPr>
        </p:nvSpPr>
        <p:spPr>
          <a:xfrm>
            <a:off x="513211" y="175846"/>
            <a:ext cx="8596668" cy="1320800"/>
          </a:xfrm>
        </p:spPr>
        <p:txBody>
          <a:bodyPr/>
          <a:lstStyle/>
          <a:p>
            <a:r>
              <a:rPr lang="en-GB" dirty="0"/>
              <a:t>PRINCIPAL MODES OF METABOLISM</a:t>
            </a:r>
            <a:br>
              <a:rPr lang="en-GB" dirty="0"/>
            </a:br>
            <a:endParaRPr lang="en-GB" dirty="0"/>
          </a:p>
        </p:txBody>
      </p:sp>
      <p:sp>
        <p:nvSpPr>
          <p:cNvPr id="3" name="Content Placeholder 2">
            <a:extLst>
              <a:ext uri="{FF2B5EF4-FFF2-40B4-BE49-F238E27FC236}">
                <a16:creationId xmlns:a16="http://schemas.microsoft.com/office/drawing/2014/main" xmlns="" id="{BFE11552-5919-4929-A6AA-F82AA7665532}"/>
              </a:ext>
            </a:extLst>
          </p:cNvPr>
          <p:cNvSpPr>
            <a:spLocks noGrp="1"/>
          </p:cNvSpPr>
          <p:nvPr>
            <p:ph idx="1"/>
          </p:nvPr>
        </p:nvSpPr>
        <p:spPr>
          <a:xfrm>
            <a:off x="82062" y="949569"/>
            <a:ext cx="9191940" cy="5826369"/>
          </a:xfrm>
        </p:spPr>
        <p:txBody>
          <a:bodyPr>
            <a:normAutofit/>
          </a:bodyPr>
          <a:lstStyle/>
          <a:p>
            <a:pPr algn="just"/>
            <a:r>
              <a:rPr lang="en-GB" sz="1900" dirty="0"/>
              <a:t>All organisms need energy and reducing power in order to conduct the biosynthetic reactions required for growth. </a:t>
            </a:r>
          </a:p>
          <a:p>
            <a:pPr algn="just"/>
            <a:r>
              <a:rPr lang="en-GB" sz="1900" dirty="0"/>
              <a:t>In all cases, the energy-generating processes produce ATP (a molecule with high phosphate group donor potential); reducing power is stored in nicotinamide adenine dinucleotides (NADH and NADPH)</a:t>
            </a:r>
          </a:p>
          <a:p>
            <a:pPr algn="just"/>
            <a:r>
              <a:rPr lang="en-GB" sz="1900" dirty="0"/>
              <a:t>Organisms that use organic compounds as their major source of cell carbon are called </a:t>
            </a:r>
            <a:r>
              <a:rPr lang="en-GB" sz="1900" dirty="0">
                <a:solidFill>
                  <a:srgbClr val="FF0000"/>
                </a:solidFill>
              </a:rPr>
              <a:t>heterotrophs</a:t>
            </a:r>
          </a:p>
          <a:p>
            <a:pPr algn="just"/>
            <a:r>
              <a:rPr lang="en-GB" sz="1900" dirty="0"/>
              <a:t> those that use carbon dioxide as the major source are called </a:t>
            </a:r>
            <a:r>
              <a:rPr lang="en-GB" sz="1900" dirty="0">
                <a:solidFill>
                  <a:srgbClr val="FF0000"/>
                </a:solidFill>
              </a:rPr>
              <a:t>autotrophs</a:t>
            </a:r>
            <a:r>
              <a:rPr lang="en-GB" sz="1900" dirty="0"/>
              <a:t>. </a:t>
            </a:r>
          </a:p>
          <a:p>
            <a:pPr algn="just"/>
            <a:r>
              <a:rPr lang="en-GB" sz="1900" dirty="0"/>
              <a:t>Organisms that use chemical bond energy for the generation of adenosine triphosphate(ATP) are called </a:t>
            </a:r>
            <a:r>
              <a:rPr lang="en-GB" sz="1900" dirty="0">
                <a:solidFill>
                  <a:srgbClr val="FF0000"/>
                </a:solidFill>
              </a:rPr>
              <a:t>chemotrophs</a:t>
            </a:r>
            <a:r>
              <a:rPr lang="en-GB" sz="1900" dirty="0"/>
              <a:t>.</a:t>
            </a:r>
          </a:p>
          <a:p>
            <a:pPr algn="just"/>
            <a:r>
              <a:rPr lang="en-GB" sz="1900" dirty="0"/>
              <a:t>whereas those that use light energy for this purpose are called </a:t>
            </a:r>
            <a:r>
              <a:rPr lang="en-GB" sz="1900" dirty="0">
                <a:solidFill>
                  <a:srgbClr val="FF0000"/>
                </a:solidFill>
              </a:rPr>
              <a:t>phototrophs</a:t>
            </a:r>
          </a:p>
          <a:p>
            <a:pPr algn="just"/>
            <a:r>
              <a:rPr lang="en-GB" dirty="0"/>
              <a:t>According to this organisms divided to : Chemoautotroph or </a:t>
            </a:r>
            <a:r>
              <a:rPr lang="en-GB" dirty="0" err="1"/>
              <a:t>chemolitothroph</a:t>
            </a:r>
            <a:r>
              <a:rPr lang="en-GB" dirty="0"/>
              <a:t> in prokaryotic only, chemoheterotroph in prokaryotic and fungi plus animals, photoautotroph in pro and plants, photoheterotroph in pro only</a:t>
            </a:r>
          </a:p>
          <a:p>
            <a:pPr algn="just"/>
            <a:r>
              <a:rPr lang="en-GB" dirty="0"/>
              <a:t>Those chemoautotrophs that obtain energy from the oxidation of inorganic compounds are also called chemolithotrophs.</a:t>
            </a:r>
          </a:p>
          <a:p>
            <a:endParaRPr lang="en-GB" dirty="0"/>
          </a:p>
        </p:txBody>
      </p:sp>
    </p:spTree>
    <p:extLst>
      <p:ext uri="{BB962C8B-B14F-4D97-AF65-F5344CB8AC3E}">
        <p14:creationId xmlns:p14="http://schemas.microsoft.com/office/powerpoint/2010/main" val="3737130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BB7304-6EFE-49FB-A991-1C4CB8AEB599}"/>
              </a:ext>
            </a:extLst>
          </p:cNvPr>
          <p:cNvSpPr>
            <a:spLocks noGrp="1"/>
          </p:cNvSpPr>
          <p:nvPr>
            <p:ph type="title"/>
          </p:nvPr>
        </p:nvSpPr>
        <p:spPr>
          <a:xfrm>
            <a:off x="677334" y="246184"/>
            <a:ext cx="8596668" cy="1320800"/>
          </a:xfrm>
        </p:spPr>
        <p:txBody>
          <a:bodyPr>
            <a:noAutofit/>
          </a:bodyPr>
          <a:lstStyle/>
          <a:p>
            <a:r>
              <a:rPr lang="en-GB" sz="2800" dirty="0"/>
              <a:t>Abstraction of Chemical Bond Energy from Preformed Organic Compounds(</a:t>
            </a:r>
            <a:r>
              <a:rPr lang="en-GB" sz="2800" dirty="0" err="1"/>
              <a:t>Chemoheterotrophy</a:t>
            </a:r>
            <a:r>
              <a:rPr lang="en-GB" sz="2800" dirty="0"/>
              <a:t>)</a:t>
            </a:r>
            <a:br>
              <a:rPr lang="en-GB" sz="2800" dirty="0"/>
            </a:br>
            <a:endParaRPr lang="en-GB" sz="2800" dirty="0"/>
          </a:p>
        </p:txBody>
      </p:sp>
      <p:sp>
        <p:nvSpPr>
          <p:cNvPr id="3" name="Content Placeholder 2">
            <a:extLst>
              <a:ext uri="{FF2B5EF4-FFF2-40B4-BE49-F238E27FC236}">
                <a16:creationId xmlns:a16="http://schemas.microsoft.com/office/drawing/2014/main" xmlns="" id="{DA07310F-43C7-493D-BAE4-E18510C693A9}"/>
              </a:ext>
            </a:extLst>
          </p:cNvPr>
          <p:cNvSpPr>
            <a:spLocks noGrp="1"/>
          </p:cNvSpPr>
          <p:nvPr>
            <p:ph idx="1"/>
          </p:nvPr>
        </p:nvSpPr>
        <p:spPr>
          <a:xfrm>
            <a:off x="269631" y="1848268"/>
            <a:ext cx="9109879" cy="4763548"/>
          </a:xfrm>
        </p:spPr>
        <p:txBody>
          <a:bodyPr/>
          <a:lstStyle/>
          <a:p>
            <a:pPr algn="just"/>
            <a:r>
              <a:rPr lang="en-GB" dirty="0"/>
              <a:t>Catabolic pathways are sequences of chemical reactions in which carbon compounds are degraded. The molecules are altered or broken into small fragments, usually by reactions involving the removal of electrons (that is, by oxidations). The enzymes that catalyse catabolic reactions are usually located in the cytoplasm. There are two classes of energy-producing catabolic pathways: fermentations and respirations. </a:t>
            </a:r>
          </a:p>
          <a:p>
            <a:pPr algn="just"/>
            <a:r>
              <a:rPr lang="en-GB" dirty="0"/>
              <a:t>Fermentations are catabolic pathways that operate when no exogenous electron acceptor is present and in which the structures of carbon compounds are </a:t>
            </a:r>
            <a:r>
              <a:rPr lang="en-GB" dirty="0" err="1"/>
              <a:t>rearranged,there</a:t>
            </a:r>
            <a:r>
              <a:rPr lang="en-GB" dirty="0"/>
              <a:t> </a:t>
            </a:r>
            <a:r>
              <a:rPr lang="en-GB" dirty="0" err="1"/>
              <a:t>byr</a:t>
            </a:r>
            <a:r>
              <a:rPr lang="en-GB" dirty="0"/>
              <a:t> </a:t>
            </a:r>
            <a:r>
              <a:rPr lang="en-GB" dirty="0" err="1"/>
              <a:t>eleasing</a:t>
            </a:r>
            <a:r>
              <a:rPr lang="en-GB" dirty="0"/>
              <a:t> free </a:t>
            </a:r>
            <a:r>
              <a:rPr lang="en-GB" dirty="0" err="1"/>
              <a:t>energy,which</a:t>
            </a:r>
            <a:r>
              <a:rPr lang="en-GB" dirty="0"/>
              <a:t> is used to make ATP.</a:t>
            </a:r>
          </a:p>
          <a:p>
            <a:pPr algn="just"/>
            <a:r>
              <a:rPr lang="en-GB" dirty="0"/>
              <a:t>Respirations are catabolic pathways by which organic compounds can be completely oxidized to carbon dioxide (mainly via the tricarboxylic acid cycle) because an exogenous terminal electron acceptor is present</a:t>
            </a:r>
          </a:p>
        </p:txBody>
      </p:sp>
    </p:spTree>
    <p:extLst>
      <p:ext uri="{BB962C8B-B14F-4D97-AF65-F5344CB8AC3E}">
        <p14:creationId xmlns:p14="http://schemas.microsoft.com/office/powerpoint/2010/main" val="3783093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05DF64-67AC-4AC6-A3FD-79B5A7DD23CE}"/>
              </a:ext>
            </a:extLst>
          </p:cNvPr>
          <p:cNvSpPr>
            <a:spLocks noGrp="1"/>
          </p:cNvSpPr>
          <p:nvPr>
            <p:ph type="title"/>
          </p:nvPr>
        </p:nvSpPr>
        <p:spPr>
          <a:xfrm>
            <a:off x="677334" y="609600"/>
            <a:ext cx="8596668" cy="937846"/>
          </a:xfrm>
        </p:spPr>
        <p:txBody>
          <a:bodyPr>
            <a:normAutofit fontScale="90000"/>
          </a:bodyPr>
          <a:lstStyle/>
          <a:p>
            <a:r>
              <a:rPr lang="en-GB" sz="2700" dirty="0"/>
              <a:t>Abstraction of Chemical Bond Energy from Inorganic Compounds (</a:t>
            </a:r>
            <a:r>
              <a:rPr lang="en-GB" sz="2700" dirty="0" err="1"/>
              <a:t>Chemolithotrophy</a:t>
            </a:r>
            <a:r>
              <a:rPr lang="en-GB" sz="2700" dirty="0"/>
              <a:t> or chemoautotroph)</a:t>
            </a:r>
            <a:r>
              <a:rPr lang="en-GB" dirty="0"/>
              <a:t/>
            </a:r>
            <a:br>
              <a:rPr lang="en-GB" dirty="0"/>
            </a:br>
            <a:endParaRPr lang="en-GB" dirty="0"/>
          </a:p>
        </p:txBody>
      </p:sp>
      <p:sp>
        <p:nvSpPr>
          <p:cNvPr id="3" name="Content Placeholder 2">
            <a:extLst>
              <a:ext uri="{FF2B5EF4-FFF2-40B4-BE49-F238E27FC236}">
                <a16:creationId xmlns:a16="http://schemas.microsoft.com/office/drawing/2014/main" xmlns="" id="{260C58C9-1627-4417-864C-F4A87EBE7FF3}"/>
              </a:ext>
            </a:extLst>
          </p:cNvPr>
          <p:cNvSpPr>
            <a:spLocks noGrp="1"/>
          </p:cNvSpPr>
          <p:nvPr>
            <p:ph idx="1"/>
          </p:nvPr>
        </p:nvSpPr>
        <p:spPr>
          <a:xfrm>
            <a:off x="677334" y="2160589"/>
            <a:ext cx="8596668" cy="4838088"/>
          </a:xfrm>
        </p:spPr>
        <p:txBody>
          <a:bodyPr/>
          <a:lstStyle/>
          <a:p>
            <a:pPr algn="just"/>
            <a:r>
              <a:rPr lang="en-GB" sz="2000" dirty="0"/>
              <a:t>Certain prokaryotes use reduced inorganic compounds such as hydrogen(H2),Fe2+,ammonia(NH3),nitrite(NO2−),</a:t>
            </a:r>
            <a:r>
              <a:rPr lang="en-GB" sz="2000" dirty="0" err="1"/>
              <a:t>sulfur</a:t>
            </a:r>
            <a:r>
              <a:rPr lang="en-GB" sz="2000" dirty="0"/>
              <a:t>, or hydrogen </a:t>
            </a:r>
            <a:r>
              <a:rPr lang="en-GB" sz="2000" dirty="0" err="1"/>
              <a:t>sulﬁde</a:t>
            </a:r>
            <a:r>
              <a:rPr lang="en-GB" sz="2000" dirty="0"/>
              <a:t>(H2S) as electron donors to speciﬁc electron transfer chains, commonly with O2 as terminal electron acceptor but in some instances with CO2 or </a:t>
            </a:r>
            <a:r>
              <a:rPr lang="en-GB" sz="2000" dirty="0" err="1"/>
              <a:t>sulfate</a:t>
            </a:r>
            <a:r>
              <a:rPr lang="en-GB" sz="2000" dirty="0"/>
              <a:t>, to generate ATP by oxidative phosphorylation.</a:t>
            </a:r>
          </a:p>
          <a:p>
            <a:endParaRPr lang="en-GB" dirty="0"/>
          </a:p>
        </p:txBody>
      </p:sp>
    </p:spTree>
    <p:extLst>
      <p:ext uri="{BB962C8B-B14F-4D97-AF65-F5344CB8AC3E}">
        <p14:creationId xmlns:p14="http://schemas.microsoft.com/office/powerpoint/2010/main" val="3843498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7CC751-B3DE-45BE-801F-41BC4EB8C10A}"/>
              </a:ext>
            </a:extLst>
          </p:cNvPr>
          <p:cNvSpPr>
            <a:spLocks noGrp="1"/>
          </p:cNvSpPr>
          <p:nvPr>
            <p:ph type="title"/>
          </p:nvPr>
        </p:nvSpPr>
        <p:spPr>
          <a:xfrm>
            <a:off x="677334" y="609600"/>
            <a:ext cx="8596668" cy="914400"/>
          </a:xfrm>
        </p:spPr>
        <p:txBody>
          <a:bodyPr>
            <a:noAutofit/>
          </a:bodyPr>
          <a:lstStyle/>
          <a:p>
            <a:r>
              <a:rPr lang="en-GB" sz="2800" dirty="0"/>
              <a:t>Conversion of Light Energy to Chemical Energy(</a:t>
            </a:r>
            <a:r>
              <a:rPr lang="en-GB" sz="2800" dirty="0" err="1"/>
              <a:t>Phototrophy</a:t>
            </a:r>
            <a:r>
              <a:rPr lang="en-GB" sz="2800" dirty="0"/>
              <a:t>)</a:t>
            </a:r>
            <a:br>
              <a:rPr lang="en-GB" sz="2800" dirty="0"/>
            </a:br>
            <a:endParaRPr lang="en-GB" sz="2800" dirty="0"/>
          </a:p>
        </p:txBody>
      </p:sp>
      <p:sp>
        <p:nvSpPr>
          <p:cNvPr id="3" name="Content Placeholder 2">
            <a:extLst>
              <a:ext uri="{FF2B5EF4-FFF2-40B4-BE49-F238E27FC236}">
                <a16:creationId xmlns:a16="http://schemas.microsoft.com/office/drawing/2014/main" xmlns="" id="{084DDC0B-E00A-4F52-B47B-BA004B4D26AA}"/>
              </a:ext>
            </a:extLst>
          </p:cNvPr>
          <p:cNvSpPr>
            <a:spLocks noGrp="1"/>
          </p:cNvSpPr>
          <p:nvPr>
            <p:ph idx="1"/>
          </p:nvPr>
        </p:nvSpPr>
        <p:spPr>
          <a:xfrm>
            <a:off x="677334" y="1524001"/>
            <a:ext cx="8596668" cy="5169876"/>
          </a:xfrm>
        </p:spPr>
        <p:txBody>
          <a:bodyPr>
            <a:normAutofit/>
          </a:bodyPr>
          <a:lstStyle/>
          <a:p>
            <a:pPr algn="just"/>
            <a:r>
              <a:rPr lang="en-GB" sz="2000" dirty="0"/>
              <a:t>Photosynthesis is performed within membrane-bound macromolecular complexes containing pigments (bacteriochlorophylls, chlorophylls, carotenoids, </a:t>
            </a:r>
            <a:r>
              <a:rPr lang="en-GB" sz="2000" dirty="0" err="1"/>
              <a:t>bilins</a:t>
            </a:r>
            <a:r>
              <a:rPr lang="en-GB" sz="2000" dirty="0"/>
              <a:t>) that absorb light energy. </a:t>
            </a:r>
          </a:p>
          <a:p>
            <a:pPr algn="just"/>
            <a:r>
              <a:rPr lang="en-GB" sz="2000" dirty="0"/>
              <a:t>Some bacteria perform photosynthesis is only under an aerobic conditions. This is termed anoxygenic photosynthesis</a:t>
            </a:r>
          </a:p>
          <a:p>
            <a:pPr algn="just"/>
            <a:endParaRPr lang="en-GB" sz="2000" dirty="0"/>
          </a:p>
          <a:p>
            <a:pPr algn="just"/>
            <a:r>
              <a:rPr lang="en-GB" sz="2000" dirty="0"/>
              <a:t>Different between photoautotroph and photoheterotroph? Why?</a:t>
            </a:r>
          </a:p>
          <a:p>
            <a:pPr algn="just"/>
            <a:r>
              <a:rPr lang="en-GB" dirty="0"/>
              <a:t>is that </a:t>
            </a:r>
            <a:r>
              <a:rPr lang="en-GB" b="1" dirty="0"/>
              <a:t>photoautotroph</a:t>
            </a:r>
            <a:r>
              <a:rPr lang="en-GB" dirty="0"/>
              <a:t> is (biology) an organism, such as all green plants, that can synthesize its own food </a:t>
            </a:r>
            <a:r>
              <a:rPr lang="en-GB" b="1" dirty="0"/>
              <a:t>from</a:t>
            </a:r>
            <a:r>
              <a:rPr lang="en-GB" dirty="0"/>
              <a:t> inorganic material using light as a source of energy while </a:t>
            </a:r>
            <a:r>
              <a:rPr lang="en-GB" b="1" dirty="0"/>
              <a:t>photoheterotroph</a:t>
            </a:r>
            <a:r>
              <a:rPr lang="en-GB" dirty="0"/>
              <a:t> is a heterotrophic organism that uses light for energy but cannot use carbon dioxide as its sole carbon source and thus uses which need organic carbon, so they need the carbon produced by plants or other organisms for their nutrients.</a:t>
            </a:r>
            <a:endParaRPr lang="en-GB" sz="2000" dirty="0"/>
          </a:p>
        </p:txBody>
      </p:sp>
    </p:spTree>
    <p:extLst>
      <p:ext uri="{BB962C8B-B14F-4D97-AF65-F5344CB8AC3E}">
        <p14:creationId xmlns:p14="http://schemas.microsoft.com/office/powerpoint/2010/main" val="21420538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382083-554D-48ED-8C28-5C6768CE9DFF}"/>
              </a:ext>
            </a:extLst>
          </p:cNvPr>
          <p:cNvSpPr>
            <a:spLocks noGrp="1"/>
          </p:cNvSpPr>
          <p:nvPr>
            <p:ph type="title"/>
          </p:nvPr>
        </p:nvSpPr>
        <p:spPr>
          <a:xfrm>
            <a:off x="677334" y="609600"/>
            <a:ext cx="8596668" cy="996462"/>
          </a:xfrm>
        </p:spPr>
        <p:txBody>
          <a:bodyPr>
            <a:normAutofit fontScale="90000"/>
          </a:bodyPr>
          <a:lstStyle/>
          <a:p>
            <a:r>
              <a:rPr lang="en-GB" sz="2200" dirty="0"/>
              <a:t>THE IMPORTANCE OF THE IDENTIFICATION AND CLASSIFICATION OF MICROORGANISMS</a:t>
            </a:r>
            <a:r>
              <a:rPr lang="en-GB" dirty="0"/>
              <a:t/>
            </a:r>
            <a:br>
              <a:rPr lang="en-GB" dirty="0"/>
            </a:br>
            <a:endParaRPr lang="en-GB" dirty="0"/>
          </a:p>
        </p:txBody>
      </p:sp>
      <p:sp>
        <p:nvSpPr>
          <p:cNvPr id="3" name="Content Placeholder 2">
            <a:extLst>
              <a:ext uri="{FF2B5EF4-FFF2-40B4-BE49-F238E27FC236}">
                <a16:creationId xmlns:a16="http://schemas.microsoft.com/office/drawing/2014/main" xmlns="" id="{19A208B2-0E02-46F3-858A-03DD2FCED37E}"/>
              </a:ext>
            </a:extLst>
          </p:cNvPr>
          <p:cNvSpPr>
            <a:spLocks noGrp="1"/>
          </p:cNvSpPr>
          <p:nvPr>
            <p:ph idx="1"/>
          </p:nvPr>
        </p:nvSpPr>
        <p:spPr>
          <a:xfrm>
            <a:off x="339969" y="1758463"/>
            <a:ext cx="8934033" cy="4282900"/>
          </a:xfrm>
        </p:spPr>
        <p:txBody>
          <a:bodyPr>
            <a:normAutofit/>
          </a:bodyPr>
          <a:lstStyle/>
          <a:p>
            <a:pPr algn="just"/>
            <a:r>
              <a:rPr lang="en-GB" dirty="0"/>
              <a:t>In traditional taxonomy, the shape of the bacterial cell, for example, has been used for dividing bacteria into large groups. Thus of the lactic acid bacteria (which, as we will see later, characteristically obtain energy by fermenting hexoses into lactic acid plus sometimes ethanol and </a:t>
            </a:r>
            <a:r>
              <a:rPr lang="en-GB" dirty="0" err="1"/>
              <a:t>carbondioxide</a:t>
            </a:r>
            <a:r>
              <a:rPr lang="en-GB" dirty="0"/>
              <a:t>), those with round cells and those with rod-shaped cells were placed in two completely different groups in the ninth edition of </a:t>
            </a:r>
            <a:r>
              <a:rPr lang="en-GB" dirty="0" err="1"/>
              <a:t>Bergey’s</a:t>
            </a:r>
            <a:r>
              <a:rPr lang="en-GB" dirty="0"/>
              <a:t> Manual.</a:t>
            </a:r>
          </a:p>
          <a:p>
            <a:pPr algn="just"/>
            <a:r>
              <a:rPr lang="en-GB" dirty="0"/>
              <a:t> More recent quantitative information on the phylogenetic relationships among organisms has become available through comparison of their DNA sequences. Because the prokaryote world is so diverse, however, this method is only useful for comparing species of bacteria that are very closely related. Otherwise, the DNA sequences will be so dissimilar that no data of significance will be obtained. Thus it was the use of rRNA sequences for comparison, pioneered by </a:t>
            </a:r>
            <a:r>
              <a:rPr lang="en-GB" dirty="0" err="1"/>
              <a:t>CarlWoese</a:t>
            </a:r>
            <a:r>
              <a:rPr lang="en-GB" dirty="0"/>
              <a:t> in the early1970.</a:t>
            </a:r>
          </a:p>
        </p:txBody>
      </p:sp>
    </p:spTree>
    <p:extLst>
      <p:ext uri="{BB962C8B-B14F-4D97-AF65-F5344CB8AC3E}">
        <p14:creationId xmlns:p14="http://schemas.microsoft.com/office/powerpoint/2010/main" val="3301501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43E2129-97E0-4A01-9CB5-5E7CF3068B32}"/>
              </a:ext>
            </a:extLst>
          </p:cNvPr>
          <p:cNvSpPr>
            <a:spLocks noGrp="1"/>
          </p:cNvSpPr>
          <p:nvPr>
            <p:ph idx="1"/>
          </p:nvPr>
        </p:nvSpPr>
        <p:spPr>
          <a:xfrm>
            <a:off x="806287" y="1992924"/>
            <a:ext cx="8596668" cy="5111261"/>
          </a:xfrm>
        </p:spPr>
        <p:txBody>
          <a:bodyPr/>
          <a:lstStyle/>
          <a:p>
            <a:pPr algn="just"/>
            <a:r>
              <a:rPr lang="en-GB" dirty="0"/>
              <a:t>rRNA is present and performs an identical function in every cellular organism, and more importantly, its sequence has changed extremely slowly during the course of evolution. It is therefore an ideal marker for comparing distantly related organisms. Characteristic sequences of nucleotides, or “signature” sequences, may be conserved for along time in a given branch of the phylogenetic tree and enable scientists to assign organisms on different branches with great conﬁdence. </a:t>
            </a:r>
          </a:p>
          <a:p>
            <a:pPr algn="just"/>
            <a:r>
              <a:rPr lang="en-GB" dirty="0"/>
              <a:t>Due to the vast time scale we are dealing with when we consider the evolution of bacteria. </a:t>
            </a:r>
          </a:p>
        </p:txBody>
      </p:sp>
    </p:spTree>
    <p:extLst>
      <p:ext uri="{BB962C8B-B14F-4D97-AF65-F5344CB8AC3E}">
        <p14:creationId xmlns:p14="http://schemas.microsoft.com/office/powerpoint/2010/main" val="3501148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F4AB75-35BC-4D4C-97CB-5924C0204389}"/>
              </a:ext>
            </a:extLst>
          </p:cNvPr>
          <p:cNvSpPr>
            <a:spLocks noGrp="1"/>
          </p:cNvSpPr>
          <p:nvPr>
            <p:ph type="title"/>
          </p:nvPr>
        </p:nvSpPr>
        <p:spPr>
          <a:xfrm>
            <a:off x="741484" y="2240206"/>
            <a:ext cx="10709031" cy="3222138"/>
          </a:xfrm>
        </p:spPr>
        <p:txBody>
          <a:bodyPr>
            <a:normAutofit fontScale="90000"/>
          </a:bodyPr>
          <a:lstStyle/>
          <a:p>
            <a:r>
              <a:rPr lang="en-GB" sz="2000" dirty="0">
                <a:solidFill>
                  <a:schemeClr val="tx1"/>
                </a:solidFill>
              </a:rPr>
              <a:t>1- INFORMATION CONTENT OF 16S </a:t>
            </a:r>
            <a:r>
              <a:rPr lang="en-GB" sz="2000" dirty="0" err="1">
                <a:solidFill>
                  <a:schemeClr val="tx1"/>
                </a:solidFill>
              </a:rPr>
              <a:t>rRna</a:t>
            </a:r>
            <a:r>
              <a:rPr lang="en-GB" sz="2000" dirty="0">
                <a:solidFill>
                  <a:schemeClr val="tx1"/>
                </a:solidFill>
              </a:rPr>
              <a:t/>
            </a:r>
            <a:br>
              <a:rPr lang="en-GB" sz="2000" dirty="0">
                <a:solidFill>
                  <a:schemeClr val="tx1"/>
                </a:solidFill>
              </a:rPr>
            </a:br>
            <a:r>
              <a:rPr lang="en-GB" sz="2000" dirty="0">
                <a:solidFill>
                  <a:schemeClr val="tx1"/>
                </a:solidFill>
              </a:rPr>
              <a:t/>
            </a:r>
            <a:br>
              <a:rPr lang="en-GB" sz="2000" dirty="0">
                <a:solidFill>
                  <a:schemeClr val="tx1"/>
                </a:solidFill>
              </a:rPr>
            </a:br>
            <a:r>
              <a:rPr lang="en-GB" sz="2000" dirty="0">
                <a:solidFill>
                  <a:schemeClr val="tx1"/>
                </a:solidFill>
              </a:rPr>
              <a:t>2- LIMITATIONS OF 16S rRNA </a:t>
            </a:r>
            <a:br>
              <a:rPr lang="en-GB" sz="2000" dirty="0">
                <a:solidFill>
                  <a:schemeClr val="tx1"/>
                </a:solidFill>
              </a:rPr>
            </a:br>
            <a:r>
              <a:rPr lang="en-GB" sz="2000" dirty="0">
                <a:solidFill>
                  <a:schemeClr val="tx1"/>
                </a:solidFill>
              </a:rPr>
              <a:t/>
            </a:r>
            <a:br>
              <a:rPr lang="en-GB" sz="2000" dirty="0">
                <a:solidFill>
                  <a:schemeClr val="tx1"/>
                </a:solidFill>
              </a:rPr>
            </a:br>
            <a:r>
              <a:rPr lang="en-GB" sz="2000" dirty="0">
                <a:solidFill>
                  <a:schemeClr val="tx1"/>
                </a:solidFill>
              </a:rPr>
              <a:t/>
            </a:r>
            <a:br>
              <a:rPr lang="en-GB" sz="2000" dirty="0">
                <a:solidFill>
                  <a:schemeClr val="tx1"/>
                </a:solidFill>
              </a:rPr>
            </a:br>
            <a:r>
              <a:rPr lang="en-GB" dirty="0"/>
              <a:t/>
            </a:r>
            <a:br>
              <a:rPr lang="en-GB" dirty="0"/>
            </a:br>
            <a:r>
              <a:rPr lang="en-GB" dirty="0"/>
              <a:t/>
            </a:r>
            <a:br>
              <a:rPr lang="en-GB" dirty="0"/>
            </a:br>
            <a:endParaRPr lang="en-GB" dirty="0"/>
          </a:p>
        </p:txBody>
      </p:sp>
      <p:sp>
        <p:nvSpPr>
          <p:cNvPr id="3" name="Content Placeholder 2">
            <a:extLst>
              <a:ext uri="{FF2B5EF4-FFF2-40B4-BE49-F238E27FC236}">
                <a16:creationId xmlns:a16="http://schemas.microsoft.com/office/drawing/2014/main" xmlns="" id="{07AA7DFE-7B63-47A7-B77E-76DF90E58C33}"/>
              </a:ext>
            </a:extLst>
          </p:cNvPr>
          <p:cNvSpPr>
            <a:spLocks noGrp="1"/>
          </p:cNvSpPr>
          <p:nvPr>
            <p:ph idx="1"/>
          </p:nvPr>
        </p:nvSpPr>
        <p:spPr>
          <a:xfrm>
            <a:off x="439616" y="522836"/>
            <a:ext cx="10515600" cy="1745640"/>
          </a:xfrm>
        </p:spPr>
        <p:txBody>
          <a:bodyPr>
            <a:normAutofit/>
          </a:bodyPr>
          <a:lstStyle/>
          <a:p>
            <a:r>
              <a:rPr lang="en-GB" sz="3200" dirty="0">
                <a:solidFill>
                  <a:srgbClr val="FF0000"/>
                </a:solidFill>
              </a:rPr>
              <a:t>Points for research:</a:t>
            </a:r>
          </a:p>
        </p:txBody>
      </p:sp>
    </p:spTree>
    <p:extLst>
      <p:ext uri="{BB962C8B-B14F-4D97-AF65-F5344CB8AC3E}">
        <p14:creationId xmlns:p14="http://schemas.microsoft.com/office/powerpoint/2010/main" val="36722860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9A013C-F577-47F9-AC56-671AFE47316F}"/>
              </a:ext>
            </a:extLst>
          </p:cNvPr>
          <p:cNvSpPr>
            <a:spLocks noGrp="1"/>
          </p:cNvSpPr>
          <p:nvPr>
            <p:ph type="title"/>
          </p:nvPr>
        </p:nvSpPr>
        <p:spPr>
          <a:xfrm>
            <a:off x="677334" y="609600"/>
            <a:ext cx="8596668" cy="550985"/>
          </a:xfrm>
        </p:spPr>
        <p:txBody>
          <a:bodyPr>
            <a:normAutofit/>
          </a:bodyPr>
          <a:lstStyle/>
          <a:p>
            <a:r>
              <a:rPr lang="en-GB" sz="2000" dirty="0"/>
              <a:t>PLASMIDS AND THE CLASSIFICATION OF BACTERIA</a:t>
            </a:r>
          </a:p>
        </p:txBody>
      </p:sp>
      <p:sp>
        <p:nvSpPr>
          <p:cNvPr id="3" name="Content Placeholder 2">
            <a:extLst>
              <a:ext uri="{FF2B5EF4-FFF2-40B4-BE49-F238E27FC236}">
                <a16:creationId xmlns:a16="http://schemas.microsoft.com/office/drawing/2014/main" xmlns="" id="{FCF9E054-95AE-44BE-8EC8-39DC14D44277}"/>
              </a:ext>
            </a:extLst>
          </p:cNvPr>
          <p:cNvSpPr>
            <a:spLocks noGrp="1"/>
          </p:cNvSpPr>
          <p:nvPr>
            <p:ph idx="1"/>
          </p:nvPr>
        </p:nvSpPr>
        <p:spPr>
          <a:xfrm>
            <a:off x="677334" y="1383323"/>
            <a:ext cx="8596668" cy="4658040"/>
          </a:xfrm>
        </p:spPr>
        <p:txBody>
          <a:bodyPr/>
          <a:lstStyle/>
          <a:p>
            <a:pPr algn="just"/>
            <a:r>
              <a:rPr lang="en-GB" dirty="0"/>
              <a:t>The genetic information of abacterial cell is contained not only in the main chromosome but also in extra chromosomal DNA elements called plasmids.</a:t>
            </a:r>
          </a:p>
          <a:p>
            <a:pPr algn="just"/>
            <a:r>
              <a:rPr lang="en-GB" dirty="0"/>
              <a:t>Plasmids are self-replicating within a cell, and many plasmids have a block of genes that enable them to move from one bacterial cell to another. </a:t>
            </a:r>
          </a:p>
          <a:p>
            <a:pPr algn="just"/>
            <a:r>
              <a:rPr lang="en-GB" dirty="0"/>
              <a:t> Loss of its plasmids has no effect on the essential functions of a bacterial cell. </a:t>
            </a:r>
          </a:p>
          <a:p>
            <a:pPr algn="just"/>
            <a:r>
              <a:rPr lang="en-GB" dirty="0"/>
              <a:t>plasmids are circular double stranded </a:t>
            </a:r>
            <a:r>
              <a:rPr lang="en-GB" dirty="0">
                <a:solidFill>
                  <a:srgbClr val="FF0000"/>
                </a:solidFill>
              </a:rPr>
              <a:t>DNA molecules</a:t>
            </a:r>
            <a:r>
              <a:rPr lang="en-GB" dirty="0"/>
              <a:t>. Plasmid DNA often replicates at a different rate and sometimes on a different schedule from those of chromosomal DNA, and cells may contain multiple copies of speciﬁc plasmids.</a:t>
            </a:r>
          </a:p>
          <a:p>
            <a:pPr algn="just"/>
            <a:r>
              <a:rPr lang="en-GB" dirty="0"/>
              <a:t> Some plasmids encode resistance to certain antibiotics or heavy metal ions or to ultraviolet radiation. </a:t>
            </a:r>
          </a:p>
          <a:p>
            <a:endParaRPr lang="en-GB" dirty="0"/>
          </a:p>
          <a:p>
            <a:endParaRPr lang="en-GB" dirty="0"/>
          </a:p>
        </p:txBody>
      </p:sp>
    </p:spTree>
    <p:extLst>
      <p:ext uri="{BB962C8B-B14F-4D97-AF65-F5344CB8AC3E}">
        <p14:creationId xmlns:p14="http://schemas.microsoft.com/office/powerpoint/2010/main" val="3784596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C7CECA-E6A1-4593-A895-661756B080C2}"/>
              </a:ext>
            </a:extLst>
          </p:cNvPr>
          <p:cNvSpPr>
            <a:spLocks noGrp="1"/>
          </p:cNvSpPr>
          <p:nvPr>
            <p:ph type="title"/>
          </p:nvPr>
        </p:nvSpPr>
        <p:spPr>
          <a:xfrm>
            <a:off x="501487" y="2649415"/>
            <a:ext cx="8596668" cy="1320800"/>
          </a:xfrm>
        </p:spPr>
        <p:txBody>
          <a:bodyPr>
            <a:normAutofit fontScale="90000"/>
          </a:bodyPr>
          <a:lstStyle/>
          <a:p>
            <a:pPr algn="ctr"/>
            <a:r>
              <a:rPr lang="en-GB" sz="8800" dirty="0">
                <a:latin typeface="Brush Script MT" panose="03060802040406070304" pitchFamily="66" charset="0"/>
              </a:rPr>
              <a:t>Lecture </a:t>
            </a:r>
            <a:r>
              <a:rPr lang="en-GB" sz="8800" dirty="0" smtClean="0">
                <a:latin typeface="Brush Script MT" panose="03060802040406070304" pitchFamily="66" charset="0"/>
              </a:rPr>
              <a:t>one </a:t>
            </a:r>
            <a:r>
              <a:rPr lang="en-GB" sz="8800" smtClean="0">
                <a:latin typeface="Brush Script MT" panose="03060802040406070304" pitchFamily="66" charset="0"/>
              </a:rPr>
              <a:t>and two</a:t>
            </a:r>
            <a:br>
              <a:rPr lang="en-GB" sz="8800" smtClean="0">
                <a:latin typeface="Brush Script MT" panose="03060802040406070304" pitchFamily="66" charset="0"/>
              </a:rPr>
            </a:br>
            <a:r>
              <a:rPr lang="en-GB" dirty="0"/>
              <a:t/>
            </a:r>
            <a:br>
              <a:rPr lang="en-GB" dirty="0"/>
            </a:br>
            <a:endParaRPr lang="en-GB" dirty="0"/>
          </a:p>
        </p:txBody>
      </p:sp>
    </p:spTree>
    <p:extLst>
      <p:ext uri="{BB962C8B-B14F-4D97-AF65-F5344CB8AC3E}">
        <p14:creationId xmlns:p14="http://schemas.microsoft.com/office/powerpoint/2010/main" val="24947030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E85E805-B1AA-4543-97B3-014C30C78B04}"/>
              </a:ext>
            </a:extLst>
          </p:cNvPr>
          <p:cNvSpPr>
            <a:spLocks noGrp="1"/>
          </p:cNvSpPr>
          <p:nvPr>
            <p:ph idx="1"/>
          </p:nvPr>
        </p:nvSpPr>
        <p:spPr>
          <a:xfrm>
            <a:off x="0" y="445477"/>
            <a:ext cx="9274002" cy="6213231"/>
          </a:xfrm>
        </p:spPr>
        <p:txBody>
          <a:bodyPr/>
          <a:lstStyle/>
          <a:p>
            <a:pPr algn="just"/>
            <a:r>
              <a:rPr lang="en-GB" dirty="0"/>
              <a:t> For example, the most characteristic trait of the ﬂuorescent Pseudomonas) is thought to be its ability to degrade a wide range of organic compounds; however, many of the genes that make these degradations possible are located on </a:t>
            </a:r>
            <a:r>
              <a:rPr lang="en-GB" dirty="0" err="1"/>
              <a:t>plasmids.The</a:t>
            </a:r>
            <a:r>
              <a:rPr lang="en-GB" dirty="0"/>
              <a:t> same is true of the genes for nitrogen ﬁxation in the species that carries out much of the biological nitrogen ﬁxation on Earth–Rhizobium–and of the genes for disease-causing factors (toxins, proteases, </a:t>
            </a:r>
            <a:r>
              <a:rPr lang="en-GB" dirty="0" err="1"/>
              <a:t>orhemolysins;i.e.,the</a:t>
            </a:r>
            <a:r>
              <a:rPr lang="en-GB" dirty="0"/>
              <a:t> proteins that lyse red blood cells and other animal cells) in many pathogenic bacteria. </a:t>
            </a:r>
          </a:p>
          <a:p>
            <a:pPr algn="just"/>
            <a:r>
              <a:rPr lang="en-GB" dirty="0"/>
              <a:t>Because plasmids sometimes confer highly noticeable phenotypic traits on their hosts, they may inﬂuence the classiﬁcation of the host organism. For example, certain strains of Streptococcus lactis, classiﬁed as </a:t>
            </a:r>
            <a:r>
              <a:rPr lang="en-GB" dirty="0" err="1"/>
              <a:t>S.lactis</a:t>
            </a:r>
            <a:r>
              <a:rPr lang="en-GB" dirty="0"/>
              <a:t> subsp. </a:t>
            </a:r>
            <a:r>
              <a:rPr lang="en-GB" dirty="0" err="1"/>
              <a:t>diacetylactis</a:t>
            </a:r>
            <a:r>
              <a:rPr lang="en-GB" dirty="0"/>
              <a:t>, carry </a:t>
            </a:r>
            <a:r>
              <a:rPr lang="en-GB" dirty="0" err="1"/>
              <a:t>aplasmid</a:t>
            </a:r>
            <a:r>
              <a:rPr lang="en-GB" dirty="0"/>
              <a:t> that allows them to utilize citrate. These are the strains responsible for the characteristic aroma of cultured butter, which results from the diacetyl they produce when fermenting citrate in milk. </a:t>
            </a:r>
          </a:p>
          <a:p>
            <a:pPr algn="just"/>
            <a:r>
              <a:rPr lang="en-GB" dirty="0"/>
              <a:t>Some plasmids have the ability to transfer themselves from one bacterial host cell into another. Sometimes the host is of a different species or genus.</a:t>
            </a:r>
          </a:p>
        </p:txBody>
      </p:sp>
    </p:spTree>
    <p:extLst>
      <p:ext uri="{BB962C8B-B14F-4D97-AF65-F5344CB8AC3E}">
        <p14:creationId xmlns:p14="http://schemas.microsoft.com/office/powerpoint/2010/main" val="39505180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743F245-C59D-4E1F-830C-08C10AEE127C}"/>
              </a:ext>
            </a:extLst>
          </p:cNvPr>
          <p:cNvSpPr>
            <a:spLocks noGrp="1"/>
          </p:cNvSpPr>
          <p:nvPr>
            <p:ph idx="1"/>
          </p:nvPr>
        </p:nvSpPr>
        <p:spPr>
          <a:xfrm>
            <a:off x="677334" y="597877"/>
            <a:ext cx="8596668" cy="5443485"/>
          </a:xfrm>
        </p:spPr>
        <p:txBody>
          <a:bodyPr/>
          <a:lstStyle/>
          <a:p>
            <a:pPr algn="just"/>
            <a:r>
              <a:rPr lang="en-GB" dirty="0"/>
              <a:t> </a:t>
            </a:r>
            <a:r>
              <a:rPr lang="en-GB" sz="2400" dirty="0"/>
              <a:t>On the other hand, the plasmid genes can become integrated into the host’s chromosome and become a part of the permanently inherited genetic makeup of the cell. </a:t>
            </a:r>
          </a:p>
          <a:p>
            <a:pPr algn="just"/>
            <a:r>
              <a:rPr lang="en-GB" sz="2400" dirty="0"/>
              <a:t>The ability of plasmids to replicate themselves has been utilized in the construction of cloning vectors, many of which contain a replication function derived from plasmids and can therefore be maintained indeﬁnitely in the cytoplasm of the host bacteria</a:t>
            </a:r>
          </a:p>
          <a:p>
            <a:endParaRPr lang="en-GB" dirty="0"/>
          </a:p>
        </p:txBody>
      </p:sp>
    </p:spTree>
    <p:extLst>
      <p:ext uri="{BB962C8B-B14F-4D97-AF65-F5344CB8AC3E}">
        <p14:creationId xmlns:p14="http://schemas.microsoft.com/office/powerpoint/2010/main" val="12427970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95FA21-B69E-44CC-B697-D3C949F9EFB0}"/>
              </a:ext>
            </a:extLst>
          </p:cNvPr>
          <p:cNvSpPr>
            <a:spLocks noGrp="1"/>
          </p:cNvSpPr>
          <p:nvPr>
            <p:ph type="title"/>
          </p:nvPr>
        </p:nvSpPr>
        <p:spPr>
          <a:xfrm>
            <a:off x="677334" y="609600"/>
            <a:ext cx="8596668" cy="597877"/>
          </a:xfrm>
        </p:spPr>
        <p:txBody>
          <a:bodyPr>
            <a:normAutofit fontScale="90000"/>
          </a:bodyPr>
          <a:lstStyle/>
          <a:p>
            <a:r>
              <a:rPr lang="en-GB" sz="2000" dirty="0"/>
              <a:t>CULTURE COLLECTIONS AND THE PRESERVATION OF MICROORGANISMS</a:t>
            </a:r>
            <a:br>
              <a:rPr lang="en-GB" sz="2000" dirty="0"/>
            </a:br>
            <a:endParaRPr lang="en-GB" sz="2000" dirty="0"/>
          </a:p>
        </p:txBody>
      </p:sp>
      <p:sp>
        <p:nvSpPr>
          <p:cNvPr id="3" name="Content Placeholder 2">
            <a:extLst>
              <a:ext uri="{FF2B5EF4-FFF2-40B4-BE49-F238E27FC236}">
                <a16:creationId xmlns:a16="http://schemas.microsoft.com/office/drawing/2014/main" xmlns="" id="{137C71F4-CFAE-4C66-8F1D-776E2C67D83D}"/>
              </a:ext>
            </a:extLst>
          </p:cNvPr>
          <p:cNvSpPr>
            <a:spLocks noGrp="1"/>
          </p:cNvSpPr>
          <p:nvPr>
            <p:ph idx="1"/>
          </p:nvPr>
        </p:nvSpPr>
        <p:spPr>
          <a:xfrm>
            <a:off x="339969" y="1207477"/>
            <a:ext cx="8934033" cy="4833885"/>
          </a:xfrm>
        </p:spPr>
        <p:txBody>
          <a:bodyPr/>
          <a:lstStyle/>
          <a:p>
            <a:pPr algn="just"/>
            <a:r>
              <a:rPr lang="en-GB" dirty="0"/>
              <a:t>No single preservation procedure is appropriate for all organisms. Instead, there are four basic methods that differ in cost and convenience. </a:t>
            </a:r>
          </a:p>
          <a:p>
            <a:pPr algn="just"/>
            <a:r>
              <a:rPr lang="en-GB" dirty="0"/>
              <a:t>1- The simplest procedure is to transfer cultures periodically to fresh solid slants of agar in the appropriate medium and to incubate the mat a suitable growth temperature. Once the slant cultures are well established, they are kept in a refrigerator at 5◦C enclosed in a container to avoid desiccation. This is the least expensive procedure and keeps cells viable form any months, but there is a danger that mutants or contaminants may accumulate in such cultures. </a:t>
            </a:r>
          </a:p>
          <a:p>
            <a:r>
              <a:rPr lang="en-GB" dirty="0"/>
              <a:t>2-Lyophilization (freeze-drying) is a particularly convenient preservation method. Microbial cells are mixed with a medium containing skim milk powder (at20%w/v) or sucrose (at12%w/v) and frozen, after which the water is removed from them by sublimation under partial vacuum. Lyophilized samples remain viable for many years and can be shipped without refrigeration.</a:t>
            </a:r>
          </a:p>
          <a:p>
            <a:endParaRPr lang="en-GB" dirty="0"/>
          </a:p>
        </p:txBody>
      </p:sp>
    </p:spTree>
    <p:extLst>
      <p:ext uri="{BB962C8B-B14F-4D97-AF65-F5344CB8AC3E}">
        <p14:creationId xmlns:p14="http://schemas.microsoft.com/office/powerpoint/2010/main" val="22525721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A9EB7CE-8C63-4971-AE21-DEDAC56E838C}"/>
              </a:ext>
            </a:extLst>
          </p:cNvPr>
          <p:cNvSpPr>
            <a:spLocks noGrp="1"/>
          </p:cNvSpPr>
          <p:nvPr>
            <p:ph idx="1"/>
          </p:nvPr>
        </p:nvSpPr>
        <p:spPr>
          <a:xfrm>
            <a:off x="677334" y="199293"/>
            <a:ext cx="8596668" cy="5842070"/>
          </a:xfrm>
        </p:spPr>
        <p:txBody>
          <a:bodyPr/>
          <a:lstStyle/>
          <a:p>
            <a:pPr algn="just"/>
            <a:r>
              <a:rPr lang="en-GB" dirty="0"/>
              <a:t>3-Cells can be stored for prolonged periods of time at liquid nitrogen temperature. In this procedure, the cells are placed in ampules with media containing (by volume) either 10% glycerol or 5% dimethyl sulfoxide and are slowly frozen; their temperature is decreased by 1◦C to 2 ◦C per minute until it reaches about−50◦C. The ampules are then stored at−156◦C to−196◦C in a liquid nitrogen refrigerator. Additives such as skim milk, sucrose, glycerol, and dimethyl sulfoxide minimize damage to the cells by preventing ice crystals from forming during the freezing process.</a:t>
            </a:r>
          </a:p>
          <a:p>
            <a:pPr algn="just"/>
            <a:r>
              <a:rPr lang="en-GB" dirty="0"/>
              <a:t>4- Many spore-forming bacteria and fungi can be preserved by slowly air drying the spores at ambient temperature on the surface of sterilized soil, silica gel, or glass beads.</a:t>
            </a:r>
          </a:p>
          <a:p>
            <a:endParaRPr lang="en-GB" dirty="0"/>
          </a:p>
        </p:txBody>
      </p:sp>
    </p:spTree>
    <p:extLst>
      <p:ext uri="{BB962C8B-B14F-4D97-AF65-F5344CB8AC3E}">
        <p14:creationId xmlns:p14="http://schemas.microsoft.com/office/powerpoint/2010/main" val="2887573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68D78E-6503-41F7-8C7B-6585185D0944}"/>
              </a:ext>
            </a:extLst>
          </p:cNvPr>
          <p:cNvSpPr>
            <a:spLocks noGrp="1"/>
          </p:cNvSpPr>
          <p:nvPr>
            <p:ph type="title"/>
          </p:nvPr>
        </p:nvSpPr>
        <p:spPr/>
        <p:txBody>
          <a:bodyPr>
            <a:normAutofit/>
          </a:bodyPr>
          <a:lstStyle/>
          <a:p>
            <a:r>
              <a:rPr lang="en-GB" sz="3200" dirty="0">
                <a:latin typeface="Algerian" panose="04020705040A02060702" pitchFamily="82" charset="0"/>
              </a:rPr>
              <a:t>What is Applied Microbiology Science?</a:t>
            </a:r>
          </a:p>
        </p:txBody>
      </p:sp>
      <p:sp>
        <p:nvSpPr>
          <p:cNvPr id="3" name="Content Placeholder 2">
            <a:extLst>
              <a:ext uri="{FF2B5EF4-FFF2-40B4-BE49-F238E27FC236}">
                <a16:creationId xmlns:a16="http://schemas.microsoft.com/office/drawing/2014/main" xmlns="" id="{2D92F34D-A841-4AC9-9076-8D2C5DA32256}"/>
              </a:ext>
            </a:extLst>
          </p:cNvPr>
          <p:cNvSpPr>
            <a:spLocks noGrp="1"/>
          </p:cNvSpPr>
          <p:nvPr>
            <p:ph idx="1"/>
          </p:nvPr>
        </p:nvSpPr>
        <p:spPr>
          <a:xfrm>
            <a:off x="677334" y="1406769"/>
            <a:ext cx="8596668" cy="4634593"/>
          </a:xfrm>
        </p:spPr>
        <p:txBody>
          <a:bodyPr>
            <a:normAutofit/>
          </a:bodyPr>
          <a:lstStyle/>
          <a:p>
            <a:pPr algn="just"/>
            <a:r>
              <a:rPr lang="en-GB" sz="3200" dirty="0">
                <a:latin typeface="Arial" panose="020B0604020202020204" pitchFamily="34" charset="0"/>
                <a:cs typeface="Arial" panose="020B0604020202020204" pitchFamily="34" charset="0"/>
              </a:rPr>
              <a:t>IS A branch of science deals with application of microorganisms in the field of science for the production of human beneficial products such as medicines, antibiotics, vaccines, enzymes, biotechnological engineered products and also in food technology.</a:t>
            </a:r>
          </a:p>
        </p:txBody>
      </p:sp>
    </p:spTree>
    <p:extLst>
      <p:ext uri="{BB962C8B-B14F-4D97-AF65-F5344CB8AC3E}">
        <p14:creationId xmlns:p14="http://schemas.microsoft.com/office/powerpoint/2010/main" val="2263568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F24CBA-3B0A-4EF0-8890-D1E6ACBB9A4F}"/>
              </a:ext>
            </a:extLst>
          </p:cNvPr>
          <p:cNvSpPr>
            <a:spLocks noGrp="1"/>
          </p:cNvSpPr>
          <p:nvPr>
            <p:ph type="title"/>
          </p:nvPr>
        </p:nvSpPr>
        <p:spPr/>
        <p:txBody>
          <a:bodyPr>
            <a:normAutofit fontScale="90000"/>
          </a:bodyPr>
          <a:lstStyle/>
          <a:p>
            <a:r>
              <a:rPr lang="en-GB" dirty="0">
                <a:latin typeface="Algerian" panose="04020705040A02060702" pitchFamily="82" charset="0"/>
              </a:rPr>
              <a:t>                    Microbial Diversity</a:t>
            </a:r>
            <a:br>
              <a:rPr lang="en-GB" dirty="0">
                <a:latin typeface="Algerian" panose="04020705040A02060702" pitchFamily="82" charset="0"/>
              </a:rPr>
            </a:br>
            <a:r>
              <a:rPr lang="en-GB" dirty="0">
                <a:latin typeface="Algerian" panose="04020705040A02060702" pitchFamily="82" charset="0"/>
              </a:rPr>
              <a:t>PROKARYOTES AND EUKARYOTES</a:t>
            </a:r>
            <a:r>
              <a:rPr lang="en-GB" dirty="0"/>
              <a:t/>
            </a:r>
            <a:br>
              <a:rPr lang="en-GB" dirty="0"/>
            </a:br>
            <a:endParaRPr lang="en-GB" dirty="0"/>
          </a:p>
        </p:txBody>
      </p:sp>
      <p:sp>
        <p:nvSpPr>
          <p:cNvPr id="3" name="Content Placeholder 2">
            <a:extLst>
              <a:ext uri="{FF2B5EF4-FFF2-40B4-BE49-F238E27FC236}">
                <a16:creationId xmlns:a16="http://schemas.microsoft.com/office/drawing/2014/main" xmlns="" id="{EE0B07C9-9D37-4787-8571-E12FD7AFAF63}"/>
              </a:ext>
            </a:extLst>
          </p:cNvPr>
          <p:cNvSpPr>
            <a:spLocks noGrp="1"/>
          </p:cNvSpPr>
          <p:nvPr>
            <p:ph idx="1"/>
          </p:nvPr>
        </p:nvSpPr>
        <p:spPr>
          <a:xfrm>
            <a:off x="316523" y="1770185"/>
            <a:ext cx="8957479" cy="4806461"/>
          </a:xfrm>
        </p:spPr>
        <p:txBody>
          <a:bodyPr/>
          <a:lstStyle/>
          <a:p>
            <a:pPr algn="just"/>
            <a:r>
              <a:rPr lang="en-GB" dirty="0"/>
              <a:t>Fungi and bacteria complement each other’s abilities in degrading complex organic materials.</a:t>
            </a:r>
          </a:p>
          <a:p>
            <a:pPr algn="just"/>
            <a:r>
              <a:rPr lang="en-GB" dirty="0"/>
              <a:t> Many fundamental processes in nature are the outcome of such interactions among microorganisms inﬂuencing the biosphere on a world wide scale.</a:t>
            </a:r>
          </a:p>
          <a:p>
            <a:pPr algn="just"/>
            <a:r>
              <a:rPr lang="en-GB" dirty="0"/>
              <a:t>For example, bacteria and fungi play an indispensable role in the cycling of organic matter. By decomposing the organic by-products and the remains of plants and animals, they release nutrients that sustain the growth of all living things.</a:t>
            </a:r>
          </a:p>
          <a:p>
            <a:pPr algn="just"/>
            <a:r>
              <a:rPr lang="en-GB" dirty="0"/>
              <a:t>Technology, too, takes advantage of the special abilities of mixed cultures of microorganisms, employing them in beverage, food, and dairy fermentations, for example, and in biotreatment processes for wastewater.</a:t>
            </a:r>
          </a:p>
          <a:p>
            <a:pPr algn="just"/>
            <a:r>
              <a:rPr lang="en-GB" dirty="0"/>
              <a:t>Cellular organisms fall in to two classes that differ from each other in the fundamental internal organization of their cells</a:t>
            </a:r>
          </a:p>
        </p:txBody>
      </p:sp>
    </p:spTree>
    <p:extLst>
      <p:ext uri="{BB962C8B-B14F-4D97-AF65-F5344CB8AC3E}">
        <p14:creationId xmlns:p14="http://schemas.microsoft.com/office/powerpoint/2010/main" val="1880133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1560088-0CBD-43FF-99FA-EAD90D4C3621}"/>
              </a:ext>
            </a:extLst>
          </p:cNvPr>
          <p:cNvSpPr>
            <a:spLocks noGrp="1"/>
          </p:cNvSpPr>
          <p:nvPr>
            <p:ph idx="1"/>
          </p:nvPr>
        </p:nvSpPr>
        <p:spPr>
          <a:xfrm>
            <a:off x="677334" y="516194"/>
            <a:ext cx="8596668" cy="5532913"/>
          </a:xfrm>
        </p:spPr>
        <p:txBody>
          <a:bodyPr/>
          <a:lstStyle/>
          <a:p>
            <a:pPr algn="just"/>
            <a:r>
              <a:rPr lang="en-GB" sz="2000" dirty="0"/>
              <a:t>The cells of eukaryotes contain a true membrane-bounded nucleus(</a:t>
            </a:r>
            <a:r>
              <a:rPr lang="en-GB" sz="2000" dirty="0" err="1"/>
              <a:t>karyon</a:t>
            </a:r>
            <a:r>
              <a:rPr lang="en-GB" sz="2000" dirty="0"/>
              <a:t>), which in turn contains a set of chromosomes that serve as the major repositories of genetic information in the cell. </a:t>
            </a:r>
          </a:p>
          <a:p>
            <a:pPr algn="just"/>
            <a:r>
              <a:rPr lang="en-GB" sz="2000" dirty="0"/>
              <a:t>Eukaryotic cells also contain other membrane-bounded organelles that possess genetic information, namely mitochondria and chloroplasts. </a:t>
            </a:r>
          </a:p>
          <a:p>
            <a:pPr algn="just"/>
            <a:r>
              <a:rPr lang="en-GB" sz="2000" dirty="0"/>
              <a:t>In the prokaryotes, the chromosome (nucleoid) is a closed circular DNA molecule, which lies in the cytoplasm, is not surrounded by a nuclear membrane, and contains all of the information necessary for the reproduction of the cell. Prokaryotes also have  no other membrane-bounded organelles whatsoever. Bacteria and archaea are prokaryotes, where as fungi are eukaryotes. </a:t>
            </a:r>
          </a:p>
          <a:p>
            <a:pPr algn="just"/>
            <a:r>
              <a:rPr lang="en-GB" sz="2000" dirty="0"/>
              <a:t>Look to TABLE 1.1 A comparison of Bacterial, Archaeal, and </a:t>
            </a:r>
            <a:r>
              <a:rPr lang="en-GB" sz="2000" dirty="0" err="1"/>
              <a:t>Eukaryal</a:t>
            </a:r>
            <a:r>
              <a:rPr lang="en-GB" sz="2000" dirty="0"/>
              <a:t> cells</a:t>
            </a:r>
          </a:p>
          <a:p>
            <a:endParaRPr lang="en-GB" dirty="0"/>
          </a:p>
        </p:txBody>
      </p:sp>
    </p:spTree>
    <p:extLst>
      <p:ext uri="{BB962C8B-B14F-4D97-AF65-F5344CB8AC3E}">
        <p14:creationId xmlns:p14="http://schemas.microsoft.com/office/powerpoint/2010/main" val="1344000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xmlns="" id="{2A51C0AC-4759-49E2-8998-4873C651A73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8246" y="82062"/>
            <a:ext cx="8827477" cy="6623538"/>
          </a:xfrm>
        </p:spPr>
      </p:pic>
    </p:spTree>
    <p:extLst>
      <p:ext uri="{BB962C8B-B14F-4D97-AF65-F5344CB8AC3E}">
        <p14:creationId xmlns:p14="http://schemas.microsoft.com/office/powerpoint/2010/main" val="3599352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47810B-BD10-4654-B4A3-E5F35BB315FC}"/>
              </a:ext>
            </a:extLst>
          </p:cNvPr>
          <p:cNvSpPr>
            <a:spLocks noGrp="1"/>
          </p:cNvSpPr>
          <p:nvPr>
            <p:ph type="title"/>
          </p:nvPr>
        </p:nvSpPr>
        <p:spPr>
          <a:xfrm>
            <a:off x="677334" y="269631"/>
            <a:ext cx="8596668" cy="668215"/>
          </a:xfrm>
        </p:spPr>
        <p:txBody>
          <a:bodyPr>
            <a:noAutofit/>
          </a:bodyPr>
          <a:lstStyle/>
          <a:p>
            <a:r>
              <a:rPr lang="en-GB" sz="2800" dirty="0"/>
              <a:t>THE TWO GROUPS OF PROKARYOTES</a:t>
            </a:r>
            <a:br>
              <a:rPr lang="en-GB" sz="2800" dirty="0"/>
            </a:br>
            <a:r>
              <a:rPr lang="en-GB" sz="2800" dirty="0"/>
              <a:t>Bacteria and Archaea</a:t>
            </a:r>
          </a:p>
        </p:txBody>
      </p:sp>
      <p:sp>
        <p:nvSpPr>
          <p:cNvPr id="3" name="Content Placeholder 2">
            <a:extLst>
              <a:ext uri="{FF2B5EF4-FFF2-40B4-BE49-F238E27FC236}">
                <a16:creationId xmlns:a16="http://schemas.microsoft.com/office/drawing/2014/main" xmlns="" id="{F36ACF4B-FC29-4CB8-B794-94CBAFBE5560}"/>
              </a:ext>
            </a:extLst>
          </p:cNvPr>
          <p:cNvSpPr>
            <a:spLocks noGrp="1"/>
          </p:cNvSpPr>
          <p:nvPr>
            <p:ph idx="1"/>
          </p:nvPr>
        </p:nvSpPr>
        <p:spPr>
          <a:xfrm>
            <a:off x="152401" y="1559168"/>
            <a:ext cx="9004371" cy="7057293"/>
          </a:xfrm>
        </p:spPr>
        <p:txBody>
          <a:bodyPr>
            <a:normAutofit/>
          </a:bodyPr>
          <a:lstStyle/>
          <a:p>
            <a:pPr algn="just"/>
            <a:r>
              <a:rPr lang="en-GB" sz="2000" dirty="0">
                <a:solidFill>
                  <a:srgbClr val="FF0000"/>
                </a:solidFill>
              </a:rPr>
              <a:t>Why archaea can not be bacteria??</a:t>
            </a:r>
          </a:p>
          <a:p>
            <a:pPr algn="just"/>
            <a:r>
              <a:rPr lang="en-GB" sz="2000" dirty="0"/>
              <a:t>The evolutionary distance between the bacteria, the archaea, and the eukaryotes, estimated from the divergence in their ribosomal RNA (rRNA)sequences.</a:t>
            </a:r>
          </a:p>
          <a:p>
            <a:pPr algn="just"/>
            <a:r>
              <a:rPr lang="en-GB" sz="2000" dirty="0"/>
              <a:t>the cell wall structure of bacteria is based on a cross-linked polymer called peptidoglycan with an N-acetylglucosamine–N-acetylmuramic acid repeating unit.</a:t>
            </a:r>
          </a:p>
          <a:p>
            <a:pPr algn="just"/>
            <a:r>
              <a:rPr lang="en-GB" sz="2000" dirty="0"/>
              <a:t> the presence of muramic acid is considered a bacterial “signature.”</a:t>
            </a:r>
          </a:p>
          <a:p>
            <a:pPr algn="just"/>
            <a:r>
              <a:rPr lang="en-GB" sz="2000" dirty="0"/>
              <a:t>Archaea have a variety of cell wall polymers, but none of the incorporates muramic acid.</a:t>
            </a:r>
          </a:p>
          <a:p>
            <a:pPr algn="just"/>
            <a:r>
              <a:rPr lang="en-GB" sz="2000" dirty="0"/>
              <a:t>The most dramatic difference between these organisms is in the nature of the glycerol lipids that make up the cytoplasmic membrane. </a:t>
            </a:r>
          </a:p>
          <a:p>
            <a:endParaRPr lang="en-GB" dirty="0"/>
          </a:p>
        </p:txBody>
      </p:sp>
    </p:spTree>
    <p:extLst>
      <p:ext uri="{BB962C8B-B14F-4D97-AF65-F5344CB8AC3E}">
        <p14:creationId xmlns:p14="http://schemas.microsoft.com/office/powerpoint/2010/main" val="2999048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CDBC4C6-7C29-4159-B51A-175FAA0F832F}"/>
              </a:ext>
            </a:extLst>
          </p:cNvPr>
          <p:cNvSpPr>
            <a:spLocks noGrp="1"/>
          </p:cNvSpPr>
          <p:nvPr>
            <p:ph idx="1"/>
          </p:nvPr>
        </p:nvSpPr>
        <p:spPr>
          <a:xfrm>
            <a:off x="677334" y="679939"/>
            <a:ext cx="8596668" cy="5361424"/>
          </a:xfrm>
        </p:spPr>
        <p:txBody>
          <a:bodyPr>
            <a:normAutofit fontScale="92500" lnSpcReduction="10000"/>
          </a:bodyPr>
          <a:lstStyle/>
          <a:p>
            <a:pPr algn="just"/>
            <a:r>
              <a:rPr lang="en-GB" sz="2000" dirty="0"/>
              <a:t>The hydrophobic moieties in the archaea are </a:t>
            </a:r>
            <a:r>
              <a:rPr lang="en-GB" sz="2000" dirty="0">
                <a:solidFill>
                  <a:srgbClr val="FF0000"/>
                </a:solidFill>
              </a:rPr>
              <a:t>ether-linked </a:t>
            </a:r>
            <a:r>
              <a:rPr lang="en-GB" sz="2000" dirty="0"/>
              <a:t>and branched aliphatic chains, whereas those of bacteria and eukaryotes are </a:t>
            </a:r>
            <a:r>
              <a:rPr lang="en-GB" sz="2000" dirty="0">
                <a:solidFill>
                  <a:srgbClr val="FF0000"/>
                </a:solidFill>
              </a:rPr>
              <a:t>ester-</a:t>
            </a:r>
            <a:r>
              <a:rPr lang="en-GB" sz="2000" dirty="0"/>
              <a:t>linked straight aliphatic chains</a:t>
            </a:r>
          </a:p>
          <a:p>
            <a:pPr algn="just"/>
            <a:r>
              <a:rPr lang="en-GB" sz="2000" dirty="0"/>
              <a:t>All bacteria divided to gram + or – but all archaea are gram- why?? </a:t>
            </a:r>
          </a:p>
          <a:p>
            <a:pPr algn="just"/>
            <a:r>
              <a:rPr lang="en-GB" dirty="0"/>
              <a:t>possess a broader range of cell envelope structural formats than eubacteria and their cell walls do not contain peptidoglycan. ... All other </a:t>
            </a:r>
            <a:r>
              <a:rPr lang="en-GB" b="1" dirty="0"/>
              <a:t>archaea stained Gram</a:t>
            </a:r>
            <a:r>
              <a:rPr lang="en-GB" dirty="0"/>
              <a:t>-</a:t>
            </a:r>
            <a:r>
              <a:rPr lang="en-GB" b="1" dirty="0"/>
              <a:t>negative</a:t>
            </a:r>
            <a:r>
              <a:rPr lang="en-GB" dirty="0"/>
              <a:t> because their cell walls were so disrupted during </a:t>
            </a:r>
            <a:r>
              <a:rPr lang="en-GB" b="1" dirty="0"/>
              <a:t>staining</a:t>
            </a:r>
            <a:r>
              <a:rPr lang="en-GB" dirty="0"/>
              <a:t> that the crystal violet-platinum complex could not be retained by the cells.</a:t>
            </a:r>
            <a:endParaRPr lang="en-GB" sz="2000" dirty="0"/>
          </a:p>
          <a:p>
            <a:pPr algn="just"/>
            <a:r>
              <a:rPr lang="en-GB" sz="2000" dirty="0"/>
              <a:t>FIGURE 1.1 Repeating unit of the polysaccharide backbone of the peptidoglycan layer in the cell wall of bacteria.</a:t>
            </a:r>
          </a:p>
          <a:p>
            <a:pPr algn="just"/>
            <a:r>
              <a:rPr lang="en-GB" sz="2000" dirty="0"/>
              <a:t>FIGURE 1.2 Membrane lipids of bacteria and eukaryotes are glycerol esters of straight-chain fatty acids such as palmitate. Archaeal membrane lipids are diethers or tetraethers in which the glycerol unit is linked by an ether link to </a:t>
            </a:r>
            <a:r>
              <a:rPr lang="en-GB" sz="2000" dirty="0" err="1"/>
              <a:t>phytanols</a:t>
            </a:r>
            <a:r>
              <a:rPr lang="en-GB" sz="2000" dirty="0"/>
              <a:t>, branched-chain hydrocarbons. Moreover, the configuration about the central carbon of the glycerol unit is </a:t>
            </a:r>
            <a:r>
              <a:rPr lang="en-GB" sz="2000" dirty="0" err="1"/>
              <a:t>Dinthe</a:t>
            </a:r>
            <a:r>
              <a:rPr lang="en-GB" sz="2000" dirty="0"/>
              <a:t> ester-linked lipids but L in the ether-linked lipids. R is phosphate or phosphate esters in phospholipids and sugars in glycolipids</a:t>
            </a:r>
          </a:p>
          <a:p>
            <a:endParaRPr lang="en-GB" dirty="0"/>
          </a:p>
        </p:txBody>
      </p:sp>
    </p:spTree>
    <p:extLst>
      <p:ext uri="{BB962C8B-B14F-4D97-AF65-F5344CB8AC3E}">
        <p14:creationId xmlns:p14="http://schemas.microsoft.com/office/powerpoint/2010/main" val="457195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xmlns="" id="{E9F52EC7-7990-40CA-A3BB-CC90ACDCBD0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7863" y="1357210"/>
            <a:ext cx="8596312" cy="3327604"/>
          </a:xfrm>
        </p:spPr>
      </p:pic>
    </p:spTree>
    <p:extLst>
      <p:ext uri="{BB962C8B-B14F-4D97-AF65-F5344CB8AC3E}">
        <p14:creationId xmlns:p14="http://schemas.microsoft.com/office/powerpoint/2010/main" val="427787772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739</TotalTime>
  <Words>2335</Words>
  <Application>Microsoft Office PowerPoint</Application>
  <PresentationFormat>Widescreen</PresentationFormat>
  <Paragraphs>80</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Algerian</vt:lpstr>
      <vt:lpstr>Arial</vt:lpstr>
      <vt:lpstr>Brush Script MT</vt:lpstr>
      <vt:lpstr>Magneto</vt:lpstr>
      <vt:lpstr>Trebuchet MS</vt:lpstr>
      <vt:lpstr>Wingdings 3</vt:lpstr>
      <vt:lpstr>Facet</vt:lpstr>
      <vt:lpstr>Applied Microbiology</vt:lpstr>
      <vt:lpstr>Lecture one and two  </vt:lpstr>
      <vt:lpstr>What is Applied Microbiology Science?</vt:lpstr>
      <vt:lpstr>                    Microbial Diversity PROKARYOTES AND EUKARYOTES </vt:lpstr>
      <vt:lpstr>PowerPoint Presentation</vt:lpstr>
      <vt:lpstr>PowerPoint Presentation</vt:lpstr>
      <vt:lpstr>THE TWO GROUPS OF PROKARYOTES Bacteria and Archaea</vt:lpstr>
      <vt:lpstr>PowerPoint Presentation</vt:lpstr>
      <vt:lpstr>PowerPoint Presentation</vt:lpstr>
      <vt:lpstr>PowerPoint Presentation</vt:lpstr>
      <vt:lpstr>PowerPoint Presentation</vt:lpstr>
      <vt:lpstr>PRINCIPAL MODES OF METABOLISM </vt:lpstr>
      <vt:lpstr>Abstraction of Chemical Bond Energy from Preformed Organic Compounds(Chemoheterotrophy) </vt:lpstr>
      <vt:lpstr>Abstraction of Chemical Bond Energy from Inorganic Compounds (Chemolithotrophy or chemoautotroph) </vt:lpstr>
      <vt:lpstr>Conversion of Light Energy to Chemical Energy(Phototrophy) </vt:lpstr>
      <vt:lpstr>THE IMPORTANCE OF THE IDENTIFICATION AND CLASSIFICATION OF MICROORGANISMS </vt:lpstr>
      <vt:lpstr>PowerPoint Presentation</vt:lpstr>
      <vt:lpstr>1- INFORMATION CONTENT OF 16S rRna  2- LIMITATIONS OF 16S rRNA      </vt:lpstr>
      <vt:lpstr>PLASMIDS AND THE CLASSIFICATION OF BACTERIA</vt:lpstr>
      <vt:lpstr>PowerPoint Presentation</vt:lpstr>
      <vt:lpstr>PowerPoint Presentation</vt:lpstr>
      <vt:lpstr>CULTURE COLLECTIONS AND THE PRESERVATION OF MICROORGANISMS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rere</dc:creator>
  <cp:lastModifiedBy>User</cp:lastModifiedBy>
  <cp:revision>95</cp:revision>
  <dcterms:created xsi:type="dcterms:W3CDTF">2020-02-12T10:42:11Z</dcterms:created>
  <dcterms:modified xsi:type="dcterms:W3CDTF">2020-03-16T18:47:11Z</dcterms:modified>
</cp:coreProperties>
</file>