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3/16/2020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3/16/2020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3/16/2020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3/16/2020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3/16/2020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3/16/2020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3/16/2020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3/16/2020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3/16/2020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E274D6-FAF0-456C-AD96-BE0DD9BD2C28}"/>
              </a:ext>
            </a:extLst>
          </p:cNvPr>
          <p:cNvSpPr>
            <a:spLocks noGrp="1"/>
          </p:cNvSpPr>
          <p:nvPr>
            <p:ph type="ctrTitle"/>
          </p:nvPr>
        </p:nvSpPr>
        <p:spPr/>
        <p:txBody>
          <a:bodyPr/>
          <a:lstStyle/>
          <a:p>
            <a:r>
              <a:rPr lang="en-GB"/>
              <a:t>Lecture </a:t>
            </a:r>
            <a:r>
              <a:rPr lang="en-GB" smtClean="0"/>
              <a:t>3 </a:t>
            </a:r>
            <a:r>
              <a:rPr lang="en-GB" dirty="0" smtClean="0"/>
              <a:t>and 4</a:t>
            </a:r>
            <a:br>
              <a:rPr lang="en-GB" dirty="0" smtClean="0"/>
            </a:br>
            <a:endParaRPr lang="en-GB" dirty="0"/>
          </a:p>
        </p:txBody>
      </p:sp>
    </p:spTree>
    <p:extLst>
      <p:ext uri="{BB962C8B-B14F-4D97-AF65-F5344CB8AC3E}">
        <p14:creationId xmlns:p14="http://schemas.microsoft.com/office/powerpoint/2010/main" val="984774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BDB285-5964-43BB-BC0F-1A55193BE2FB}"/>
              </a:ext>
            </a:extLst>
          </p:cNvPr>
          <p:cNvSpPr>
            <a:spLocks noGrp="1"/>
          </p:cNvSpPr>
          <p:nvPr>
            <p:ph type="title"/>
          </p:nvPr>
        </p:nvSpPr>
        <p:spPr>
          <a:xfrm>
            <a:off x="1251678" y="382385"/>
            <a:ext cx="10178322" cy="596023"/>
          </a:xfrm>
        </p:spPr>
        <p:txBody>
          <a:bodyPr>
            <a:normAutofit/>
          </a:bodyPr>
          <a:lstStyle/>
          <a:p>
            <a:r>
              <a:rPr lang="en-GB" sz="2800" dirty="0">
                <a:latin typeface="Algerian" panose="04020705040A02060702" pitchFamily="82" charset="0"/>
              </a:rPr>
              <a:t>D- AVERMECTINS</a:t>
            </a:r>
          </a:p>
        </p:txBody>
      </p:sp>
      <p:sp>
        <p:nvSpPr>
          <p:cNvPr id="3" name="Content Placeholder 2">
            <a:extLst>
              <a:ext uri="{FF2B5EF4-FFF2-40B4-BE49-F238E27FC236}">
                <a16:creationId xmlns="" xmlns:a16="http://schemas.microsoft.com/office/drawing/2014/main" id="{BFAEF469-1368-4FE0-8B5A-B5A53ED78636}"/>
              </a:ext>
            </a:extLst>
          </p:cNvPr>
          <p:cNvSpPr>
            <a:spLocks noGrp="1"/>
          </p:cNvSpPr>
          <p:nvPr>
            <p:ph idx="1"/>
          </p:nvPr>
        </p:nvSpPr>
        <p:spPr>
          <a:xfrm>
            <a:off x="1251678" y="778933"/>
            <a:ext cx="10178322" cy="5100659"/>
          </a:xfrm>
        </p:spPr>
        <p:txBody>
          <a:bodyPr/>
          <a:lstStyle/>
          <a:p>
            <a:r>
              <a:rPr lang="en-GB" dirty="0"/>
              <a:t>Many microorganisms indigenous to the soil, especially actinomycete bacteria and many fungi, produce biologically active secondary metabolites. </a:t>
            </a:r>
          </a:p>
          <a:p>
            <a:r>
              <a:rPr lang="en-GB" dirty="0"/>
              <a:t>Intensive screening of culture supernatants (usually called “fermentation broths”), rich in secondary metabolites, has led to the discovery of numerous clinically valuable antibiotics, with penicillin as the most famous example, but of many other types of valuable compounds as well. </a:t>
            </a:r>
          </a:p>
          <a:p>
            <a:r>
              <a:rPr lang="en-GB" dirty="0"/>
              <a:t>The structures of newly characterized compounds with herbicidal, insecticidal, and nematocidal activities from soil microorganisms are described in the scientiﬁc literature at a rate of several hundred each year. </a:t>
            </a:r>
          </a:p>
          <a:p>
            <a:r>
              <a:rPr lang="en-GB" dirty="0"/>
              <a:t>The </a:t>
            </a:r>
            <a:r>
              <a:rPr lang="en-GB" dirty="0" err="1"/>
              <a:t>avermectins</a:t>
            </a:r>
            <a:r>
              <a:rPr lang="en-GB" dirty="0"/>
              <a:t> were discovered in the early 1980s as a result of a deliberates each for </a:t>
            </a:r>
            <a:r>
              <a:rPr lang="en-GB" dirty="0" err="1"/>
              <a:t>antihelminthic</a:t>
            </a:r>
            <a:r>
              <a:rPr lang="en-GB" dirty="0"/>
              <a:t> compounds produced by soil microorganisms.</a:t>
            </a:r>
          </a:p>
          <a:p>
            <a:r>
              <a:rPr lang="en-GB" dirty="0"/>
              <a:t> Helminths are parasitic worms that infect the intestines of any animal unfortunate enough to ingest their eggs. </a:t>
            </a:r>
          </a:p>
        </p:txBody>
      </p:sp>
    </p:spTree>
    <p:extLst>
      <p:ext uri="{BB962C8B-B14F-4D97-AF65-F5344CB8AC3E}">
        <p14:creationId xmlns:p14="http://schemas.microsoft.com/office/powerpoint/2010/main" val="2476242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A59328B-BD65-4C68-BE67-6A71BA2D0D4E}"/>
              </a:ext>
            </a:extLst>
          </p:cNvPr>
          <p:cNvSpPr>
            <a:spLocks noGrp="1"/>
          </p:cNvSpPr>
          <p:nvPr>
            <p:ph idx="1"/>
          </p:nvPr>
        </p:nvSpPr>
        <p:spPr>
          <a:xfrm>
            <a:off x="1251678" y="158045"/>
            <a:ext cx="10178322" cy="5721548"/>
          </a:xfrm>
        </p:spPr>
        <p:txBody>
          <a:bodyPr>
            <a:normAutofit lnSpcReduction="10000"/>
          </a:bodyPr>
          <a:lstStyle/>
          <a:p>
            <a:r>
              <a:rPr lang="en-GB" dirty="0"/>
              <a:t>There were two particularly notable features of the screening program. First, the microbial fermentation broths were tested by being administered in the diet to mice infested with the nematode </a:t>
            </a:r>
            <a:r>
              <a:rPr lang="en-GB" dirty="0" err="1"/>
              <a:t>Nemato</a:t>
            </a:r>
            <a:r>
              <a:rPr lang="en-GB" dirty="0"/>
              <a:t> </a:t>
            </a:r>
            <a:r>
              <a:rPr lang="en-GB" dirty="0" err="1"/>
              <a:t>spiroidesdubius</a:t>
            </a:r>
            <a:endParaRPr lang="en-GB" dirty="0"/>
          </a:p>
          <a:p>
            <a:r>
              <a:rPr lang="en-GB" dirty="0"/>
              <a:t>Nematodes are a subclass of helminths that includes round worms or thread worms. it simultaneously tested for efﬁcacy of the preparation against the nematode and toxicity to the host. </a:t>
            </a:r>
          </a:p>
          <a:p>
            <a:r>
              <a:rPr lang="en-GB" dirty="0"/>
              <a:t>Second, to increase the chance of discovering new types of compounds, the selection of microorganisms for testing was biased toward those with unusual morphological traits and nutritional requirements. </a:t>
            </a:r>
          </a:p>
          <a:p>
            <a:r>
              <a:rPr lang="en-GB" dirty="0"/>
              <a:t>The morphological characteristics of </a:t>
            </a:r>
            <a:r>
              <a:rPr lang="en-GB" dirty="0">
                <a:solidFill>
                  <a:srgbClr val="C00000"/>
                </a:solidFill>
              </a:rPr>
              <a:t>Streptomyces </a:t>
            </a:r>
            <a:r>
              <a:rPr lang="en-GB" dirty="0" err="1">
                <a:solidFill>
                  <a:srgbClr val="C00000"/>
                </a:solidFill>
              </a:rPr>
              <a:t>avermitilis</a:t>
            </a:r>
            <a:r>
              <a:rPr lang="en-GB" dirty="0"/>
              <a:t>, the producer of </a:t>
            </a:r>
            <a:r>
              <a:rPr lang="en-GB" dirty="0" err="1"/>
              <a:t>avermectins</a:t>
            </a:r>
            <a:r>
              <a:rPr lang="en-GB" dirty="0"/>
              <a:t>, were unlike those of other known Streptomyces species. </a:t>
            </a:r>
          </a:p>
          <a:p>
            <a:r>
              <a:rPr lang="en-GB" dirty="0"/>
              <a:t>S. </a:t>
            </a:r>
            <a:r>
              <a:rPr lang="en-GB" dirty="0" err="1"/>
              <a:t>avermitilis</a:t>
            </a:r>
            <a:r>
              <a:rPr lang="en-GB" dirty="0"/>
              <a:t> produces a family of closely related macrocyclic lactones (Figure 2.1), compounds that are active against certain nematodes and arthropods at extremely low doses, but have relatively low toxicity to mammals. These </a:t>
            </a:r>
            <a:r>
              <a:rPr lang="en-GB" dirty="0" err="1"/>
              <a:t>avermectins</a:t>
            </a:r>
            <a:r>
              <a:rPr lang="en-GB" dirty="0"/>
              <a:t> and their derivatives, as the compounds came to be called, are highly effective in veterinary use and in treating infestations in humans</a:t>
            </a:r>
          </a:p>
        </p:txBody>
      </p:sp>
    </p:spTree>
    <p:extLst>
      <p:ext uri="{BB962C8B-B14F-4D97-AF65-F5344CB8AC3E}">
        <p14:creationId xmlns:p14="http://schemas.microsoft.com/office/powerpoint/2010/main" val="779901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F0C4D46-68D4-4F4E-8C99-43B1DD8431EE}"/>
              </a:ext>
            </a:extLst>
          </p:cNvPr>
          <p:cNvSpPr>
            <a:spLocks noGrp="1"/>
          </p:cNvSpPr>
          <p:nvPr>
            <p:ph idx="1"/>
          </p:nvPr>
        </p:nvSpPr>
        <p:spPr>
          <a:xfrm>
            <a:off x="1251678" y="214489"/>
            <a:ext cx="10178322" cy="5665103"/>
          </a:xfrm>
        </p:spPr>
        <p:txBody>
          <a:bodyPr/>
          <a:lstStyle/>
          <a:p>
            <a:r>
              <a:rPr lang="en-GB" dirty="0" err="1"/>
              <a:t>Avermectins</a:t>
            </a:r>
            <a:r>
              <a:rPr lang="en-GB" dirty="0"/>
              <a:t> act on invertebrates by activating glutamate-gated chloride channels in their nerves and muscles, disrupting pharyngeal function and locomotion. The paralyzed parasite most likely starves to death. Their selective toxicity – they do not harm vertebrates – has led to the conclusion that </a:t>
            </a:r>
            <a:r>
              <a:rPr lang="en-GB" dirty="0" err="1"/>
              <a:t>avermectins</a:t>
            </a:r>
            <a:r>
              <a:rPr lang="en-GB" dirty="0"/>
              <a:t> affect </a:t>
            </a:r>
            <a:r>
              <a:rPr lang="en-GB" dirty="0" err="1"/>
              <a:t>aspeciﬁc</a:t>
            </a:r>
            <a:r>
              <a:rPr lang="en-GB" dirty="0"/>
              <a:t> cellular target either absent or inaccessible in the resistant organisms. </a:t>
            </a:r>
          </a:p>
          <a:p>
            <a:r>
              <a:rPr lang="en-GB" dirty="0"/>
              <a:t> The </a:t>
            </a:r>
            <a:r>
              <a:rPr lang="en-GB" dirty="0" err="1"/>
              <a:t>avermectins</a:t>
            </a:r>
            <a:r>
              <a:rPr lang="en-GB" dirty="0"/>
              <a:t> do not migrate in soils from the site of application and are subject to both rapid photodegradation and microbial decomposition. Consequently, </a:t>
            </a:r>
            <a:r>
              <a:rPr lang="en-GB" dirty="0" err="1"/>
              <a:t>avermectins</a:t>
            </a:r>
            <a:r>
              <a:rPr lang="en-GB" dirty="0"/>
              <a:t> are not expected to persist for along time in the </a:t>
            </a:r>
            <a:r>
              <a:rPr lang="en-GB" dirty="0" err="1"/>
              <a:t>feces</a:t>
            </a:r>
            <a:r>
              <a:rPr lang="en-GB" dirty="0"/>
              <a:t> of treated animals. The biological activity and selective toxicity of the </a:t>
            </a:r>
            <a:r>
              <a:rPr lang="en-GB" dirty="0" err="1"/>
              <a:t>avermectins</a:t>
            </a:r>
            <a:r>
              <a:rPr lang="en-GB" dirty="0"/>
              <a:t> could not have been anticipated even if the structures of these compounds </a:t>
            </a:r>
            <a:r>
              <a:rPr lang="en-GB"/>
              <a:t>had been known</a:t>
            </a:r>
            <a:r>
              <a:rPr lang="en-GB" dirty="0"/>
              <a:t>. </a:t>
            </a:r>
          </a:p>
        </p:txBody>
      </p:sp>
    </p:spTree>
    <p:extLst>
      <p:ext uri="{BB962C8B-B14F-4D97-AF65-F5344CB8AC3E}">
        <p14:creationId xmlns:p14="http://schemas.microsoft.com/office/powerpoint/2010/main" val="264520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6364344-AEF1-44A6-BCEB-D787394E67C6}"/>
              </a:ext>
            </a:extLst>
          </p:cNvPr>
          <p:cNvSpPr>
            <a:spLocks noGrp="1"/>
          </p:cNvSpPr>
          <p:nvPr>
            <p:ph idx="1"/>
          </p:nvPr>
        </p:nvSpPr>
        <p:spPr>
          <a:xfrm>
            <a:off x="1251678" y="2286001"/>
            <a:ext cx="4363595" cy="3593591"/>
          </a:xfrm>
        </p:spPr>
        <p:txBody>
          <a:bodyPr>
            <a:normAutofit/>
          </a:bodyPr>
          <a:lstStyle/>
          <a:p>
            <a:r>
              <a:rPr lang="en-GB">
                <a:solidFill>
                  <a:srgbClr val="000000"/>
                </a:solidFill>
              </a:rPr>
              <a:t>FIGURE 2.1 Avermectin B1. This compound is the major macrocyclic lactone produced by Streptomyces avermitilis. Ivermectin is a synthetic derivative of avermectin B1.</a:t>
            </a:r>
          </a:p>
          <a:p>
            <a:endParaRPr lang="en-GB">
              <a:solidFill>
                <a:srgbClr val="000000"/>
              </a:solidFill>
            </a:endParaRPr>
          </a:p>
          <a:p>
            <a:endParaRPr lang="en-GB">
              <a:solidFill>
                <a:srgbClr val="000000"/>
              </a:solidFill>
            </a:endParaRPr>
          </a:p>
        </p:txBody>
      </p:sp>
      <p:pic>
        <p:nvPicPr>
          <p:cNvPr id="4" name="Picture 3">
            <a:extLst>
              <a:ext uri="{FF2B5EF4-FFF2-40B4-BE49-F238E27FC236}">
                <a16:creationId xmlns="" xmlns:a16="http://schemas.microsoft.com/office/drawing/2014/main" id="{A510165F-6CAB-4EAF-91A2-225D597DCE99}"/>
              </a:ext>
            </a:extLst>
          </p:cNvPr>
          <p:cNvPicPr>
            <a:picLocks noChangeAspect="1"/>
          </p:cNvPicPr>
          <p:nvPr/>
        </p:nvPicPr>
        <p:blipFill>
          <a:blip r:embed="rId2"/>
          <a:stretch>
            <a:fillRect/>
          </a:stretch>
        </p:blipFill>
        <p:spPr>
          <a:xfrm>
            <a:off x="5400675" y="400050"/>
            <a:ext cx="6172200" cy="5929313"/>
          </a:xfrm>
          <a:prstGeom prst="rect">
            <a:avLst/>
          </a:prstGeom>
        </p:spPr>
      </p:pic>
    </p:spTree>
    <p:extLst>
      <p:ext uri="{BB962C8B-B14F-4D97-AF65-F5344CB8AC3E}">
        <p14:creationId xmlns:p14="http://schemas.microsoft.com/office/powerpoint/2010/main" val="2279108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76215F-BDF5-4CFA-806C-DBD9424DE28C}"/>
              </a:ext>
            </a:extLst>
          </p:cNvPr>
          <p:cNvSpPr>
            <a:spLocks noGrp="1"/>
          </p:cNvSpPr>
          <p:nvPr>
            <p:ph type="title"/>
          </p:nvPr>
        </p:nvSpPr>
        <p:spPr>
          <a:xfrm>
            <a:off x="1251678" y="382385"/>
            <a:ext cx="10178322" cy="596023"/>
          </a:xfrm>
        </p:spPr>
        <p:txBody>
          <a:bodyPr>
            <a:normAutofit fontScale="90000"/>
          </a:bodyPr>
          <a:lstStyle/>
          <a:p>
            <a:r>
              <a:rPr lang="en-GB" sz="2800" dirty="0">
                <a:latin typeface="Algerian" panose="04020705040A02060702" pitchFamily="82" charset="0"/>
              </a:rPr>
              <a:t>E- ZARAGOZIC ACIDS (SQUALESTATINS)</a:t>
            </a:r>
            <a:br>
              <a:rPr lang="en-GB" sz="2800" dirty="0">
                <a:latin typeface="Algerian" panose="04020705040A02060702" pitchFamily="82" charset="0"/>
              </a:rPr>
            </a:br>
            <a:endParaRPr lang="en-GB" sz="2800" dirty="0">
              <a:latin typeface="Algerian" panose="04020705040A02060702" pitchFamily="82" charset="0"/>
            </a:endParaRPr>
          </a:p>
        </p:txBody>
      </p:sp>
      <p:sp>
        <p:nvSpPr>
          <p:cNvPr id="3" name="Content Placeholder 2">
            <a:extLst>
              <a:ext uri="{FF2B5EF4-FFF2-40B4-BE49-F238E27FC236}">
                <a16:creationId xmlns="" xmlns:a16="http://schemas.microsoft.com/office/drawing/2014/main" id="{A8E8858C-87DD-40AD-B6E4-838408694CE5}"/>
              </a:ext>
            </a:extLst>
          </p:cNvPr>
          <p:cNvSpPr>
            <a:spLocks noGrp="1"/>
          </p:cNvSpPr>
          <p:nvPr>
            <p:ph idx="1"/>
          </p:nvPr>
        </p:nvSpPr>
        <p:spPr>
          <a:xfrm>
            <a:off x="1251678" y="812801"/>
            <a:ext cx="10178322" cy="5066792"/>
          </a:xfrm>
        </p:spPr>
        <p:txBody>
          <a:bodyPr>
            <a:normAutofit lnSpcReduction="10000"/>
          </a:bodyPr>
          <a:lstStyle/>
          <a:p>
            <a:r>
              <a:rPr lang="en-GB" dirty="0"/>
              <a:t>Over 93% of the cholesterol in the human body is located in cells, where it performs indispensable structural and metabolic roles. The remaining 7% circulates in the plasma, where it contributes to atherosclerosis (formation of plaques on the walls of the arteries supplying the heart, the brain, and other vital organs). For delivery to tissues, plasma cholesterol is packaged in lipoprotein particles; two thirds is associated with low-density lipoprotein (LDL) and the balance with high-density lipoprotein. </a:t>
            </a:r>
          </a:p>
          <a:p>
            <a:r>
              <a:rPr lang="en-GB" dirty="0"/>
              <a:t>The disorder familial hypercholesterolemia occurs in one in 500 of the population and results in elevated plasma levels of cholesterol-bearing LDL. Male heterozygotes with dominant familial hypercholesterolemia have an 85% chance of occurrence of heart attacks (myocardial infarction) before the age of 60.</a:t>
            </a:r>
          </a:p>
          <a:p>
            <a:r>
              <a:rPr lang="en-GB" dirty="0"/>
              <a:t>The goal of therapy in these subjects is to reduce the level of LDL without impairing cholesterol delivery to cells. This is achieved by partial inhibition of cholesterol biosynthesis</a:t>
            </a:r>
          </a:p>
        </p:txBody>
      </p:sp>
    </p:spTree>
    <p:extLst>
      <p:ext uri="{BB962C8B-B14F-4D97-AF65-F5344CB8AC3E}">
        <p14:creationId xmlns:p14="http://schemas.microsoft.com/office/powerpoint/2010/main" val="1061026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36CF4CE-F210-406C-8ACE-C95620CCD8FD}"/>
              </a:ext>
            </a:extLst>
          </p:cNvPr>
          <p:cNvSpPr>
            <a:spLocks noGrp="1"/>
          </p:cNvSpPr>
          <p:nvPr>
            <p:ph idx="1"/>
          </p:nvPr>
        </p:nvSpPr>
        <p:spPr>
          <a:xfrm>
            <a:off x="1251678" y="316089"/>
            <a:ext cx="10178322" cy="5563503"/>
          </a:xfrm>
        </p:spPr>
        <p:txBody>
          <a:bodyPr/>
          <a:lstStyle/>
          <a:p>
            <a:r>
              <a:rPr lang="en-GB" dirty="0"/>
              <a:t>Cholesterol is a product of the isoprenoid pathway in mammals. In addition to cholesterol and other steroids, this pathway produces several key metabolic intermediates essential to cells–dolichol, ubiquinone, the farnesyl and geranylgeranyl moieties of prenylated proteins, and the isopentenyl side chain of isopentenyl adenine. </a:t>
            </a:r>
          </a:p>
          <a:p>
            <a:r>
              <a:rPr lang="en-GB" dirty="0"/>
              <a:t>The pathways for the synthesis of these compounds diverge from the synthesis of cholesterol either at or before the farnesyl diphosphate branch point (Figure 2.2). The ﬁrst committed step in cholesterol biosynthesis is the </a:t>
            </a:r>
            <a:r>
              <a:rPr lang="en-GB" dirty="0">
                <a:solidFill>
                  <a:srgbClr val="FF0000"/>
                </a:solidFill>
              </a:rPr>
              <a:t>squalene synthase</a:t>
            </a:r>
            <a:r>
              <a:rPr lang="en-GB" dirty="0"/>
              <a:t>–</a:t>
            </a:r>
            <a:r>
              <a:rPr lang="en-GB" dirty="0" err="1"/>
              <a:t>catalyzed</a:t>
            </a:r>
            <a:r>
              <a:rPr lang="en-GB" dirty="0"/>
              <a:t> conversion of two moles of </a:t>
            </a:r>
            <a:r>
              <a:rPr lang="en-GB" dirty="0">
                <a:solidFill>
                  <a:srgbClr val="FF0000"/>
                </a:solidFill>
              </a:rPr>
              <a:t>farnesyl pyrophosphate </a:t>
            </a:r>
            <a:r>
              <a:rPr lang="en-GB" dirty="0"/>
              <a:t>to one mole of squalene. Therefore, squalene synthase is an attractive target for selective inhibition of cholesterol biosynthesis. </a:t>
            </a:r>
          </a:p>
        </p:txBody>
      </p:sp>
    </p:spTree>
    <p:extLst>
      <p:ext uri="{BB962C8B-B14F-4D97-AF65-F5344CB8AC3E}">
        <p14:creationId xmlns:p14="http://schemas.microsoft.com/office/powerpoint/2010/main" val="843248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EDA0B6E-53F9-4E48-8AF5-11566D2AA3CE}"/>
              </a:ext>
            </a:extLst>
          </p:cNvPr>
          <p:cNvSpPr>
            <a:spLocks noGrp="1"/>
          </p:cNvSpPr>
          <p:nvPr>
            <p:ph idx="1"/>
          </p:nvPr>
        </p:nvSpPr>
        <p:spPr>
          <a:xfrm>
            <a:off x="1123090" y="5400676"/>
            <a:ext cx="3934685" cy="1142999"/>
          </a:xfrm>
        </p:spPr>
        <p:txBody>
          <a:bodyPr>
            <a:normAutofit/>
          </a:bodyPr>
          <a:lstStyle/>
          <a:p>
            <a:r>
              <a:rPr lang="en-GB" dirty="0"/>
              <a:t>FIGURE 2.2 Biosynthetic pathway leading to cholesterol in humans.</a:t>
            </a:r>
          </a:p>
          <a:p>
            <a:endParaRPr lang="en-GB" dirty="0">
              <a:solidFill>
                <a:srgbClr val="000000"/>
              </a:solidFill>
            </a:endParaRPr>
          </a:p>
        </p:txBody>
      </p:sp>
      <p:pic>
        <p:nvPicPr>
          <p:cNvPr id="4" name="Picture 3">
            <a:extLst>
              <a:ext uri="{FF2B5EF4-FFF2-40B4-BE49-F238E27FC236}">
                <a16:creationId xmlns="" xmlns:a16="http://schemas.microsoft.com/office/drawing/2014/main" id="{E0D2E6E2-8CE5-4A2E-9909-6C569154615C}"/>
              </a:ext>
            </a:extLst>
          </p:cNvPr>
          <p:cNvPicPr>
            <a:picLocks noChangeAspect="1"/>
          </p:cNvPicPr>
          <p:nvPr/>
        </p:nvPicPr>
        <p:blipFill>
          <a:blip r:embed="rId2"/>
          <a:stretch>
            <a:fillRect/>
          </a:stretch>
        </p:blipFill>
        <p:spPr>
          <a:xfrm>
            <a:off x="6423378" y="79022"/>
            <a:ext cx="4538133" cy="6160131"/>
          </a:xfrm>
          <a:prstGeom prst="rect">
            <a:avLst/>
          </a:prstGeom>
        </p:spPr>
      </p:pic>
    </p:spTree>
    <p:extLst>
      <p:ext uri="{BB962C8B-B14F-4D97-AF65-F5344CB8AC3E}">
        <p14:creationId xmlns:p14="http://schemas.microsoft.com/office/powerpoint/2010/main" val="3780242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928508A-F604-43A1-9E9B-752E8E40ED9F}"/>
              </a:ext>
            </a:extLst>
          </p:cNvPr>
          <p:cNvSpPr>
            <a:spLocks noGrp="1"/>
          </p:cNvSpPr>
          <p:nvPr>
            <p:ph idx="1"/>
          </p:nvPr>
        </p:nvSpPr>
        <p:spPr>
          <a:xfrm>
            <a:off x="1251678" y="158045"/>
            <a:ext cx="10178322" cy="5721548"/>
          </a:xfrm>
        </p:spPr>
        <p:txBody>
          <a:bodyPr>
            <a:normAutofit lnSpcReduction="10000"/>
          </a:bodyPr>
          <a:lstStyle/>
          <a:p>
            <a:r>
              <a:rPr lang="en-GB" dirty="0"/>
              <a:t>Screening of fungal cultures led to the discovery of three structurally related and very potent inhibitors of squalene synthase. </a:t>
            </a:r>
            <a:r>
              <a:rPr lang="en-GB" dirty="0" err="1"/>
              <a:t>Zaragozic</a:t>
            </a:r>
            <a:r>
              <a:rPr lang="en-GB" dirty="0"/>
              <a:t> acid A (squalestatinS1;Figure2.3) was obtained from an un identiﬁed fungus found in a water sample taken from the Jalon River in Zaragoza, Spain, hence the name. Soon after, </a:t>
            </a:r>
            <a:r>
              <a:rPr lang="en-GB" dirty="0" err="1"/>
              <a:t>zaragozic</a:t>
            </a:r>
            <a:r>
              <a:rPr lang="en-GB" dirty="0"/>
              <a:t> acids Band C were obtained from fungi isolated else where: </a:t>
            </a:r>
            <a:r>
              <a:rPr lang="en-GB" dirty="0" err="1"/>
              <a:t>Sporomiella</a:t>
            </a:r>
            <a:r>
              <a:rPr lang="en-GB" dirty="0"/>
              <a:t> intermedia, </a:t>
            </a:r>
            <a:r>
              <a:rPr lang="en-GB" dirty="0" err="1"/>
              <a:t>acoprophilous</a:t>
            </a:r>
            <a:r>
              <a:rPr lang="en-GB" dirty="0"/>
              <a:t> fungus isolated from cottontail rabbit dung in Tucson, Arizona, and </a:t>
            </a:r>
            <a:r>
              <a:rPr lang="en-GB" dirty="0" err="1"/>
              <a:t>Leptodontium</a:t>
            </a:r>
            <a:r>
              <a:rPr lang="en-GB" dirty="0"/>
              <a:t> </a:t>
            </a:r>
            <a:r>
              <a:rPr lang="en-GB" dirty="0" err="1"/>
              <a:t>elatius</a:t>
            </a:r>
            <a:r>
              <a:rPr lang="en-GB" dirty="0"/>
              <a:t>, isolated from wood in a forest in North Carolina, respectively. </a:t>
            </a:r>
          </a:p>
          <a:p>
            <a:r>
              <a:rPr lang="en-GB" dirty="0">
                <a:solidFill>
                  <a:srgbClr val="FF0000"/>
                </a:solidFill>
              </a:rPr>
              <a:t>Squalene synthase </a:t>
            </a:r>
            <a:r>
              <a:rPr lang="en-GB" dirty="0" err="1">
                <a:solidFill>
                  <a:srgbClr val="FF0000"/>
                </a:solidFill>
              </a:rPr>
              <a:t>catalyzesa</a:t>
            </a:r>
            <a:r>
              <a:rPr lang="en-GB" dirty="0">
                <a:solidFill>
                  <a:srgbClr val="FF0000"/>
                </a:solidFill>
              </a:rPr>
              <a:t> two-step reaction. Farnesyl pyrophosphate is converted to </a:t>
            </a:r>
            <a:r>
              <a:rPr lang="en-GB" dirty="0" err="1">
                <a:solidFill>
                  <a:srgbClr val="FF0000"/>
                </a:solidFill>
              </a:rPr>
              <a:t>presqualene</a:t>
            </a:r>
            <a:r>
              <a:rPr lang="en-GB" dirty="0">
                <a:solidFill>
                  <a:srgbClr val="FF0000"/>
                </a:solidFill>
              </a:rPr>
              <a:t> diphosphate and then to </a:t>
            </a:r>
            <a:r>
              <a:rPr lang="en-GB" dirty="0" err="1">
                <a:solidFill>
                  <a:srgbClr val="FF0000"/>
                </a:solidFill>
              </a:rPr>
              <a:t>squalene.</a:t>
            </a:r>
            <a:r>
              <a:rPr lang="en-GB" dirty="0" err="1"/>
              <a:t>The</a:t>
            </a:r>
            <a:r>
              <a:rPr lang="en-GB" dirty="0"/>
              <a:t> </a:t>
            </a:r>
            <a:r>
              <a:rPr lang="en-GB" dirty="0" err="1"/>
              <a:t>zaragozic</a:t>
            </a:r>
            <a:r>
              <a:rPr lang="en-GB" dirty="0"/>
              <a:t> acids are potent inhibitors of squalene synthase competitive with farnesyl pyrophosphate. </a:t>
            </a:r>
          </a:p>
          <a:p>
            <a:r>
              <a:rPr lang="en-GB" dirty="0"/>
              <a:t>Experiments in laboratory animals indicate that </a:t>
            </a:r>
            <a:r>
              <a:rPr lang="en-GB" dirty="0" err="1"/>
              <a:t>zaragozic</a:t>
            </a:r>
            <a:r>
              <a:rPr lang="en-GB" dirty="0"/>
              <a:t> acids are promising therapeutic agents for hyper </a:t>
            </a:r>
            <a:r>
              <a:rPr lang="en-GB" dirty="0" err="1"/>
              <a:t>cholesterolemia</a:t>
            </a:r>
            <a:r>
              <a:rPr lang="en-GB" dirty="0"/>
              <a:t>. They have also proved valuable as speciﬁc inhibitors of squalene synthase in studies of the regulation of hydroxy methyl glutaryl–coenzyme A (CoA) reductase and of other aspects of lipoprotein metabolism.</a:t>
            </a:r>
          </a:p>
        </p:txBody>
      </p:sp>
    </p:spTree>
    <p:extLst>
      <p:ext uri="{BB962C8B-B14F-4D97-AF65-F5344CB8AC3E}">
        <p14:creationId xmlns:p14="http://schemas.microsoft.com/office/powerpoint/2010/main" val="462719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D84744E-ACCF-4FE4-AA50-99E0EB4A853A}"/>
              </a:ext>
            </a:extLst>
          </p:cNvPr>
          <p:cNvSpPr>
            <a:spLocks noGrp="1"/>
          </p:cNvSpPr>
          <p:nvPr>
            <p:ph idx="1"/>
          </p:nvPr>
        </p:nvSpPr>
        <p:spPr>
          <a:xfrm>
            <a:off x="1251678" y="180623"/>
            <a:ext cx="10178322" cy="5698970"/>
          </a:xfrm>
        </p:spPr>
        <p:txBody>
          <a:bodyPr/>
          <a:lstStyle/>
          <a:p>
            <a:r>
              <a:rPr lang="en-GB" dirty="0"/>
              <a:t> </a:t>
            </a:r>
          </a:p>
        </p:txBody>
      </p:sp>
      <p:pic>
        <p:nvPicPr>
          <p:cNvPr id="4" name="Picture 3">
            <a:extLst>
              <a:ext uri="{FF2B5EF4-FFF2-40B4-BE49-F238E27FC236}">
                <a16:creationId xmlns="" xmlns:a16="http://schemas.microsoft.com/office/drawing/2014/main" id="{8766E1DD-D0E5-4C44-A6DA-423BF2419311}"/>
              </a:ext>
            </a:extLst>
          </p:cNvPr>
          <p:cNvPicPr>
            <a:picLocks noChangeAspect="1"/>
          </p:cNvPicPr>
          <p:nvPr/>
        </p:nvPicPr>
        <p:blipFill>
          <a:blip r:embed="rId2"/>
          <a:stretch>
            <a:fillRect/>
          </a:stretch>
        </p:blipFill>
        <p:spPr>
          <a:xfrm>
            <a:off x="868918" y="940594"/>
            <a:ext cx="10961132" cy="4474369"/>
          </a:xfrm>
          <a:prstGeom prst="rect">
            <a:avLst/>
          </a:prstGeom>
        </p:spPr>
      </p:pic>
      <p:sp>
        <p:nvSpPr>
          <p:cNvPr id="5" name="Rectangle 4">
            <a:extLst>
              <a:ext uri="{FF2B5EF4-FFF2-40B4-BE49-F238E27FC236}">
                <a16:creationId xmlns="" xmlns:a16="http://schemas.microsoft.com/office/drawing/2014/main" id="{B08D87EC-0FA6-4F87-BF43-84E72F6B6874}"/>
              </a:ext>
            </a:extLst>
          </p:cNvPr>
          <p:cNvSpPr/>
          <p:nvPr/>
        </p:nvSpPr>
        <p:spPr>
          <a:xfrm>
            <a:off x="1251678" y="6270231"/>
            <a:ext cx="3917611" cy="369332"/>
          </a:xfrm>
          <a:prstGeom prst="rect">
            <a:avLst/>
          </a:prstGeom>
        </p:spPr>
        <p:txBody>
          <a:bodyPr wrap="none">
            <a:spAutoFit/>
          </a:bodyPr>
          <a:lstStyle/>
          <a:p>
            <a:r>
              <a:rPr lang="en-GB" dirty="0"/>
              <a:t>FIGURE 2.3 Structure of </a:t>
            </a:r>
            <a:r>
              <a:rPr lang="en-GB" dirty="0" err="1"/>
              <a:t>zaragozic</a:t>
            </a:r>
            <a:r>
              <a:rPr lang="en-GB" dirty="0"/>
              <a:t> acids</a:t>
            </a:r>
          </a:p>
        </p:txBody>
      </p:sp>
    </p:spTree>
    <p:extLst>
      <p:ext uri="{BB962C8B-B14F-4D97-AF65-F5344CB8AC3E}">
        <p14:creationId xmlns:p14="http://schemas.microsoft.com/office/powerpoint/2010/main" val="517967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B49659-BC72-46BB-BE5D-9FAAE1795B26}"/>
              </a:ext>
            </a:extLst>
          </p:cNvPr>
          <p:cNvSpPr>
            <a:spLocks noGrp="1"/>
          </p:cNvSpPr>
          <p:nvPr>
            <p:ph type="title"/>
          </p:nvPr>
        </p:nvSpPr>
        <p:spPr>
          <a:xfrm>
            <a:off x="1251678" y="382385"/>
            <a:ext cx="10178322" cy="596023"/>
          </a:xfrm>
        </p:spPr>
        <p:txBody>
          <a:bodyPr>
            <a:normAutofit/>
          </a:bodyPr>
          <a:lstStyle/>
          <a:p>
            <a:r>
              <a:rPr lang="en-GB" sz="2800" dirty="0">
                <a:latin typeface="Algerian" panose="04020705040A02060702" pitchFamily="82" charset="0"/>
              </a:rPr>
              <a:t>F- TAXOL</a:t>
            </a:r>
          </a:p>
        </p:txBody>
      </p:sp>
      <p:sp>
        <p:nvSpPr>
          <p:cNvPr id="3" name="Content Placeholder 2">
            <a:extLst>
              <a:ext uri="{FF2B5EF4-FFF2-40B4-BE49-F238E27FC236}">
                <a16:creationId xmlns="" xmlns:a16="http://schemas.microsoft.com/office/drawing/2014/main" id="{FED32939-A733-43A1-B61F-8E1E7772F018}"/>
              </a:ext>
            </a:extLst>
          </p:cNvPr>
          <p:cNvSpPr>
            <a:spLocks noGrp="1"/>
          </p:cNvSpPr>
          <p:nvPr>
            <p:ph idx="1"/>
          </p:nvPr>
        </p:nvSpPr>
        <p:spPr>
          <a:xfrm>
            <a:off x="1251678" y="978409"/>
            <a:ext cx="10178322" cy="4901184"/>
          </a:xfrm>
        </p:spPr>
        <p:txBody>
          <a:bodyPr>
            <a:normAutofit fontScale="92500"/>
          </a:bodyPr>
          <a:lstStyle/>
          <a:p>
            <a:r>
              <a:rPr lang="en-GB" dirty="0"/>
              <a:t>Microbial endophytes (bacteria and fungi) are an enormous, highly diverse component of the microbial world. Plant endophytes live in plant tissues between living plant cells but generally can be isolated and cultured independent of the host. </a:t>
            </a:r>
          </a:p>
          <a:p>
            <a:r>
              <a:rPr lang="en-GB" dirty="0"/>
              <a:t> For some endophytes, there is evidence that genetic exchange takes place in both directions between the plant and the endophyte. Such exchange raises the possibility that higher plant pathways for the synthesis of complex organic molecules that have desirable biological activities might be transferred to their endophytes.</a:t>
            </a:r>
          </a:p>
          <a:p>
            <a:r>
              <a:rPr lang="en-GB" dirty="0"/>
              <a:t>The story of the highly effective </a:t>
            </a:r>
            <a:r>
              <a:rPr lang="en-GB" dirty="0">
                <a:solidFill>
                  <a:srgbClr val="FF0000"/>
                </a:solidFill>
              </a:rPr>
              <a:t>anticancer drug </a:t>
            </a:r>
            <a:r>
              <a:rPr lang="en-GB" dirty="0" err="1">
                <a:solidFill>
                  <a:srgbClr val="FF0000"/>
                </a:solidFill>
              </a:rPr>
              <a:t>taxol</a:t>
            </a:r>
            <a:r>
              <a:rPr lang="en-GB" dirty="0"/>
              <a:t> provides proof of the validity of this </a:t>
            </a:r>
            <a:r>
              <a:rPr lang="en-GB" dirty="0" err="1"/>
              <a:t>notion.Taxol</a:t>
            </a:r>
            <a:r>
              <a:rPr lang="en-GB" dirty="0"/>
              <a:t>, </a:t>
            </a:r>
            <a:r>
              <a:rPr lang="en-GB" dirty="0" err="1"/>
              <a:t>ahighly</a:t>
            </a:r>
            <a:r>
              <a:rPr lang="en-GB" dirty="0"/>
              <a:t> substitute edit </a:t>
            </a:r>
            <a:r>
              <a:rPr lang="en-GB" dirty="0" err="1"/>
              <a:t>erpenoid</a:t>
            </a:r>
            <a:r>
              <a:rPr lang="en-GB" dirty="0"/>
              <a:t> with multiple asymmetric </a:t>
            </a:r>
            <a:r>
              <a:rPr lang="en-GB" dirty="0" err="1"/>
              <a:t>centers</a:t>
            </a:r>
            <a:r>
              <a:rPr lang="en-GB" dirty="0"/>
              <a:t> (Figure 2.4) was isolated in 1965 from the Paciﬁc yew (</a:t>
            </a:r>
            <a:r>
              <a:rPr lang="en-GB" dirty="0" err="1"/>
              <a:t>Taxusbrevifolia</a:t>
            </a:r>
            <a:r>
              <a:rPr lang="en-GB" dirty="0"/>
              <a:t>).</a:t>
            </a:r>
          </a:p>
          <a:p>
            <a:r>
              <a:rPr lang="en-GB" dirty="0"/>
              <a:t>In human cells, </a:t>
            </a:r>
            <a:r>
              <a:rPr lang="en-GB" dirty="0" err="1"/>
              <a:t>taxol</a:t>
            </a:r>
            <a:r>
              <a:rPr lang="en-GB" dirty="0"/>
              <a:t> prevents the depolymerization of microtubules during cell division. It has the same effect in fungi. Consequently, in nature, </a:t>
            </a:r>
            <a:r>
              <a:rPr lang="en-GB" dirty="0" err="1"/>
              <a:t>taxol</a:t>
            </a:r>
            <a:r>
              <a:rPr lang="en-GB" dirty="0"/>
              <a:t> is </a:t>
            </a:r>
            <a:r>
              <a:rPr lang="en-GB" dirty="0" err="1"/>
              <a:t>afungicide</a:t>
            </a:r>
            <a:r>
              <a:rPr lang="en-GB" dirty="0"/>
              <a:t>. </a:t>
            </a:r>
          </a:p>
        </p:txBody>
      </p:sp>
    </p:spTree>
    <p:extLst>
      <p:ext uri="{BB962C8B-B14F-4D97-AF65-F5344CB8AC3E}">
        <p14:creationId xmlns:p14="http://schemas.microsoft.com/office/powerpoint/2010/main" val="1337456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834F11-0EA9-4B39-A416-33A9A1923C07}"/>
              </a:ext>
            </a:extLst>
          </p:cNvPr>
          <p:cNvSpPr>
            <a:spLocks noGrp="1"/>
          </p:cNvSpPr>
          <p:nvPr>
            <p:ph type="title"/>
          </p:nvPr>
        </p:nvSpPr>
        <p:spPr>
          <a:xfrm>
            <a:off x="1793545" y="2470830"/>
            <a:ext cx="10178322" cy="1492132"/>
          </a:xfrm>
        </p:spPr>
        <p:txBody>
          <a:bodyPr/>
          <a:lstStyle/>
          <a:p>
            <a:r>
              <a:rPr lang="en-GB" dirty="0">
                <a:latin typeface="Algerian" panose="04020705040A02060702" pitchFamily="82" charset="0"/>
              </a:rPr>
              <a:t>HUMAN THERAPEUTICS</a:t>
            </a:r>
          </a:p>
        </p:txBody>
      </p:sp>
    </p:spTree>
    <p:extLst>
      <p:ext uri="{BB962C8B-B14F-4D97-AF65-F5344CB8AC3E}">
        <p14:creationId xmlns:p14="http://schemas.microsoft.com/office/powerpoint/2010/main" val="25630271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AA3D2EF-5F4A-45C9-8A8D-66825777FCF4}"/>
              </a:ext>
            </a:extLst>
          </p:cNvPr>
          <p:cNvSpPr>
            <a:spLocks noGrp="1"/>
          </p:cNvSpPr>
          <p:nvPr>
            <p:ph idx="1"/>
          </p:nvPr>
        </p:nvSpPr>
        <p:spPr>
          <a:xfrm>
            <a:off x="1251678" y="316089"/>
            <a:ext cx="10178322" cy="5563503"/>
          </a:xfrm>
        </p:spPr>
        <p:txBody>
          <a:bodyPr/>
          <a:lstStyle/>
          <a:p>
            <a:r>
              <a:rPr lang="en-GB" dirty="0"/>
              <a:t>Taxol proved to be an exceptionally effective anticancer drug, and demand far exceeded the amount that could be produced from the </a:t>
            </a:r>
            <a:r>
              <a:rPr lang="en-GB"/>
              <a:t>Paciﬁc yew</a:t>
            </a:r>
            <a:endParaRPr lang="en-GB" dirty="0"/>
          </a:p>
          <a:p>
            <a:r>
              <a:rPr lang="en-GB" dirty="0"/>
              <a:t>Even so, it would be advantageous if </a:t>
            </a:r>
            <a:r>
              <a:rPr lang="en-GB" dirty="0" err="1"/>
              <a:t>taxol</a:t>
            </a:r>
            <a:r>
              <a:rPr lang="en-GB" dirty="0"/>
              <a:t> could be produced by an in expensive microbial fermentation. The Paciﬁc yew is not the only tree that produces </a:t>
            </a:r>
            <a:r>
              <a:rPr lang="en-GB" dirty="0" err="1"/>
              <a:t>taxol</a:t>
            </a:r>
            <a:r>
              <a:rPr lang="en-GB" dirty="0"/>
              <a:t>. This compound is in fact found in each of the </a:t>
            </a:r>
            <a:r>
              <a:rPr lang="en-GB" dirty="0" err="1"/>
              <a:t>world’sTaxus</a:t>
            </a:r>
            <a:r>
              <a:rPr lang="en-GB" dirty="0"/>
              <a:t> species.</a:t>
            </a:r>
          </a:p>
          <a:p>
            <a:r>
              <a:rPr lang="en-GB" dirty="0"/>
              <a:t>The possibility was then explored that a </a:t>
            </a:r>
            <a:r>
              <a:rPr lang="en-GB" dirty="0" err="1"/>
              <a:t>taxol</a:t>
            </a:r>
            <a:r>
              <a:rPr lang="en-GB" dirty="0"/>
              <a:t>-producing endophyte might be discovered in a Taxus species. In 1993, a </a:t>
            </a:r>
            <a:r>
              <a:rPr lang="en-GB" dirty="0" err="1"/>
              <a:t>taxol</a:t>
            </a:r>
            <a:r>
              <a:rPr lang="en-GB" dirty="0"/>
              <a:t>-producing endophytic fungus, </a:t>
            </a:r>
            <a:r>
              <a:rPr lang="en-GB" dirty="0" err="1"/>
              <a:t>Taxomyces</a:t>
            </a:r>
            <a:r>
              <a:rPr lang="en-GB" dirty="0"/>
              <a:t> and </a:t>
            </a:r>
            <a:r>
              <a:rPr lang="en-GB" dirty="0" err="1"/>
              <a:t>reanae</a:t>
            </a:r>
            <a:r>
              <a:rPr lang="en-GB" dirty="0"/>
              <a:t>, was discovered in T. </a:t>
            </a:r>
            <a:r>
              <a:rPr lang="en-GB" dirty="0" err="1"/>
              <a:t>brevifolia</a:t>
            </a:r>
            <a:r>
              <a:rPr lang="en-GB" dirty="0"/>
              <a:t>. Subsequently, fungal endophytes in a wide variety of higher plants were found to make </a:t>
            </a:r>
            <a:r>
              <a:rPr lang="en-GB" dirty="0" err="1"/>
              <a:t>taxol</a:t>
            </a:r>
            <a:r>
              <a:rPr lang="en-GB" dirty="0"/>
              <a:t>.</a:t>
            </a:r>
          </a:p>
          <a:p>
            <a:r>
              <a:rPr lang="en-GB" dirty="0"/>
              <a:t>.In culture, these endophytes make </a:t>
            </a:r>
            <a:r>
              <a:rPr lang="en-GB" dirty="0" err="1"/>
              <a:t>taxol</a:t>
            </a:r>
            <a:r>
              <a:rPr lang="en-GB" dirty="0"/>
              <a:t> in sub microgram per </a:t>
            </a:r>
            <a:r>
              <a:rPr lang="en-GB" dirty="0" err="1"/>
              <a:t>liter</a:t>
            </a:r>
            <a:r>
              <a:rPr lang="en-GB" dirty="0"/>
              <a:t> amounts.</a:t>
            </a:r>
          </a:p>
        </p:txBody>
      </p:sp>
    </p:spTree>
    <p:extLst>
      <p:ext uri="{BB962C8B-B14F-4D97-AF65-F5344CB8AC3E}">
        <p14:creationId xmlns:p14="http://schemas.microsoft.com/office/powerpoint/2010/main" val="590753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A089D35-8C60-4FB5-AF17-73171EE59CDC}"/>
              </a:ext>
            </a:extLst>
          </p:cNvPr>
          <p:cNvSpPr>
            <a:spLocks noGrp="1"/>
          </p:cNvSpPr>
          <p:nvPr>
            <p:ph idx="1"/>
          </p:nvPr>
        </p:nvSpPr>
        <p:spPr>
          <a:xfrm>
            <a:off x="1251678" y="2286001"/>
            <a:ext cx="4363595" cy="3593591"/>
          </a:xfrm>
        </p:spPr>
        <p:txBody>
          <a:bodyPr>
            <a:normAutofit/>
          </a:bodyPr>
          <a:lstStyle/>
          <a:p>
            <a:r>
              <a:rPr lang="en-GB">
                <a:solidFill>
                  <a:srgbClr val="000000"/>
                </a:solidFill>
              </a:rPr>
              <a:t>FIGURE 2.4 Taxol.</a:t>
            </a:r>
          </a:p>
          <a:p>
            <a:endParaRPr lang="en-GB">
              <a:solidFill>
                <a:srgbClr val="000000"/>
              </a:solidFill>
            </a:endParaRPr>
          </a:p>
          <a:p>
            <a:endParaRPr lang="en-GB">
              <a:solidFill>
                <a:srgbClr val="000000"/>
              </a:solidFill>
            </a:endParaRPr>
          </a:p>
        </p:txBody>
      </p:sp>
      <p:pic>
        <p:nvPicPr>
          <p:cNvPr id="4" name="Picture 3">
            <a:extLst>
              <a:ext uri="{FF2B5EF4-FFF2-40B4-BE49-F238E27FC236}">
                <a16:creationId xmlns="" xmlns:a16="http://schemas.microsoft.com/office/drawing/2014/main" id="{5621DFF9-E03F-4789-9291-B40BA92AE2AE}"/>
              </a:ext>
            </a:extLst>
          </p:cNvPr>
          <p:cNvPicPr>
            <a:picLocks noChangeAspect="1"/>
          </p:cNvPicPr>
          <p:nvPr/>
        </p:nvPicPr>
        <p:blipFill>
          <a:blip r:embed="rId2"/>
          <a:stretch>
            <a:fillRect/>
          </a:stretch>
        </p:blipFill>
        <p:spPr>
          <a:xfrm>
            <a:off x="5114925" y="695846"/>
            <a:ext cx="6160012" cy="5492566"/>
          </a:xfrm>
          <a:prstGeom prst="rect">
            <a:avLst/>
          </a:prstGeom>
        </p:spPr>
      </p:pic>
    </p:spTree>
    <p:extLst>
      <p:ext uri="{BB962C8B-B14F-4D97-AF65-F5344CB8AC3E}">
        <p14:creationId xmlns:p14="http://schemas.microsoft.com/office/powerpoint/2010/main" val="1267210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AC50C00-AA9A-44E7-8F69-DE200CF2EB5F}"/>
              </a:ext>
            </a:extLst>
          </p:cNvPr>
          <p:cNvSpPr>
            <a:spLocks noGrp="1"/>
          </p:cNvSpPr>
          <p:nvPr>
            <p:ph idx="1"/>
          </p:nvPr>
        </p:nvSpPr>
        <p:spPr/>
        <p:txBody>
          <a:bodyPr/>
          <a:lstStyle/>
          <a:p>
            <a:r>
              <a:rPr lang="en-GB" dirty="0"/>
              <a:t>For you:</a:t>
            </a:r>
          </a:p>
          <a:p>
            <a:r>
              <a:rPr lang="en-GB" dirty="0"/>
              <a:t>What is other human </a:t>
            </a:r>
            <a:r>
              <a:rPr lang="en-GB"/>
              <a:t>theraputics </a:t>
            </a:r>
            <a:r>
              <a:rPr lang="en-GB" dirty="0"/>
              <a:t>compounds that microbes produce by using genetic engineering?</a:t>
            </a:r>
          </a:p>
        </p:txBody>
      </p:sp>
    </p:spTree>
    <p:extLst>
      <p:ext uri="{BB962C8B-B14F-4D97-AF65-F5344CB8AC3E}">
        <p14:creationId xmlns:p14="http://schemas.microsoft.com/office/powerpoint/2010/main" val="3202377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46C3B8-F82B-43EC-BC92-BD2EF3562BCB}"/>
              </a:ext>
            </a:extLst>
          </p:cNvPr>
          <p:cNvSpPr>
            <a:spLocks noGrp="1"/>
          </p:cNvSpPr>
          <p:nvPr>
            <p:ph type="title"/>
          </p:nvPr>
        </p:nvSpPr>
        <p:spPr>
          <a:xfrm>
            <a:off x="1261578" y="277060"/>
            <a:ext cx="10178322" cy="701348"/>
          </a:xfrm>
        </p:spPr>
        <p:txBody>
          <a:bodyPr>
            <a:normAutofit/>
          </a:bodyPr>
          <a:lstStyle/>
          <a:p>
            <a:r>
              <a:rPr lang="en-GB" sz="2800" dirty="0">
                <a:latin typeface="Algerian" panose="04020705040A02060702" pitchFamily="82" charset="0"/>
              </a:rPr>
              <a:t>A- PRODUCTION OF HETEROLOGOUS PROTEINS</a:t>
            </a:r>
          </a:p>
        </p:txBody>
      </p:sp>
      <p:sp>
        <p:nvSpPr>
          <p:cNvPr id="3" name="Content Placeholder 2">
            <a:extLst>
              <a:ext uri="{FF2B5EF4-FFF2-40B4-BE49-F238E27FC236}">
                <a16:creationId xmlns="" xmlns:a16="http://schemas.microsoft.com/office/drawing/2014/main" id="{3DAEC527-CC1F-486E-8C21-120050C7EB09}"/>
              </a:ext>
            </a:extLst>
          </p:cNvPr>
          <p:cNvSpPr>
            <a:spLocks noGrp="1"/>
          </p:cNvSpPr>
          <p:nvPr>
            <p:ph idx="1"/>
          </p:nvPr>
        </p:nvSpPr>
        <p:spPr>
          <a:xfrm>
            <a:off x="1261578" y="1196622"/>
            <a:ext cx="10178322" cy="5134525"/>
          </a:xfrm>
        </p:spPr>
        <p:txBody>
          <a:bodyPr>
            <a:normAutofit fontScale="92500" lnSpcReduction="10000"/>
          </a:bodyPr>
          <a:lstStyle/>
          <a:p>
            <a:r>
              <a:rPr lang="en-GB" dirty="0"/>
              <a:t>One of the most dramatic and immediate impacts of genetic engineering was the production in bacteria of large a mounts of proteins encoded by human genes.</a:t>
            </a:r>
          </a:p>
          <a:p>
            <a:r>
              <a:rPr lang="en-GB" dirty="0"/>
              <a:t>Heterologous protein means that is experimentally put into a cell that does not normally make.</a:t>
            </a:r>
          </a:p>
          <a:p>
            <a:r>
              <a:rPr lang="en-GB" dirty="0"/>
              <a:t>1- In 1982, </a:t>
            </a:r>
            <a:r>
              <a:rPr lang="en-GB" dirty="0">
                <a:solidFill>
                  <a:srgbClr val="FF0000"/>
                </a:solidFill>
              </a:rPr>
              <a:t>insulin</a:t>
            </a:r>
            <a:r>
              <a:rPr lang="en-GB" dirty="0"/>
              <a:t>, expressed from human insulin genes on plasmids inserted into Escherichia coli, was the ﬁrst genetically engineered therapeutic agent to be approved for clinical use in humans.</a:t>
            </a:r>
          </a:p>
          <a:p>
            <a:r>
              <a:rPr lang="en-GB" dirty="0"/>
              <a:t>Bacterially produced insulin, used widely in the treatment of diabetes, is indistinguishable in its structure and clinical effects from natural insulin.</a:t>
            </a:r>
          </a:p>
          <a:p>
            <a:r>
              <a:rPr lang="en-GB" dirty="0"/>
              <a:t>2- </a:t>
            </a:r>
            <a:r>
              <a:rPr lang="en-GB" dirty="0">
                <a:solidFill>
                  <a:srgbClr val="FF0000"/>
                </a:solidFill>
              </a:rPr>
              <a:t>Human growth hormone (</a:t>
            </a:r>
            <a:r>
              <a:rPr lang="en-GB" dirty="0" err="1">
                <a:solidFill>
                  <a:srgbClr val="FF0000"/>
                </a:solidFill>
              </a:rPr>
              <a:t>hGH</a:t>
            </a:r>
            <a:r>
              <a:rPr lang="en-GB" dirty="0">
                <a:solidFill>
                  <a:srgbClr val="FF0000"/>
                </a:solidFill>
              </a:rPr>
              <a:t>)</a:t>
            </a:r>
            <a:r>
              <a:rPr lang="en-GB" dirty="0"/>
              <a:t>, a protein made naturally by the pituitary gland, was the second such product. Inadequate secretion of </a:t>
            </a:r>
            <a:r>
              <a:rPr lang="en-GB" dirty="0" err="1"/>
              <a:t>hGH</a:t>
            </a:r>
            <a:r>
              <a:rPr lang="en-GB" dirty="0"/>
              <a:t> in children results in dwarﬁsm.</a:t>
            </a:r>
          </a:p>
          <a:p>
            <a:r>
              <a:rPr lang="en-GB" dirty="0"/>
              <a:t>Before the advent of recombinant DNA technology, </a:t>
            </a:r>
            <a:r>
              <a:rPr lang="en-GB" dirty="0" err="1"/>
              <a:t>hGH</a:t>
            </a:r>
            <a:r>
              <a:rPr lang="en-GB" dirty="0"/>
              <a:t> was prepared from pituitaries removed from human cadavers. The supply of such preparations was limited and the cost prohibitive.</a:t>
            </a:r>
          </a:p>
          <a:p>
            <a:endParaRPr lang="en-GB" dirty="0"/>
          </a:p>
          <a:p>
            <a:endParaRPr lang="en-GB" dirty="0"/>
          </a:p>
        </p:txBody>
      </p:sp>
    </p:spTree>
    <p:extLst>
      <p:ext uri="{BB962C8B-B14F-4D97-AF65-F5344CB8AC3E}">
        <p14:creationId xmlns:p14="http://schemas.microsoft.com/office/powerpoint/2010/main" val="1812445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F408A88-1420-4691-BA78-1078EC58114B}"/>
              </a:ext>
            </a:extLst>
          </p:cNvPr>
          <p:cNvSpPr>
            <a:spLocks noGrp="1"/>
          </p:cNvSpPr>
          <p:nvPr>
            <p:ph idx="1"/>
          </p:nvPr>
        </p:nvSpPr>
        <p:spPr>
          <a:xfrm>
            <a:off x="1251678" y="191911"/>
            <a:ext cx="10178322" cy="5687681"/>
          </a:xfrm>
        </p:spPr>
        <p:txBody>
          <a:bodyPr>
            <a:normAutofit fontScale="92500" lnSpcReduction="10000"/>
          </a:bodyPr>
          <a:lstStyle/>
          <a:p>
            <a:r>
              <a:rPr lang="en-GB" dirty="0"/>
              <a:t>Furthermore, there were dangers in their a </a:t>
            </a:r>
            <a:r>
              <a:rPr lang="en-GB" dirty="0" err="1"/>
              <a:t>dministration</a:t>
            </a:r>
            <a:r>
              <a:rPr lang="en-GB" dirty="0"/>
              <a:t> that led to withdrawal from the market. </a:t>
            </a:r>
          </a:p>
          <a:p>
            <a:r>
              <a:rPr lang="en-GB" dirty="0"/>
              <a:t>Some patients treated with injections of pituitary </a:t>
            </a:r>
            <a:r>
              <a:rPr lang="en-GB" dirty="0" err="1"/>
              <a:t>hGH</a:t>
            </a:r>
            <a:r>
              <a:rPr lang="en-GB" dirty="0"/>
              <a:t> developed a disease caused by a contaminating slow virus, Jakob–Creutzfeldt syndrome, which leads to dementia and death. </a:t>
            </a:r>
          </a:p>
          <a:p>
            <a:r>
              <a:rPr lang="en-GB" dirty="0"/>
              <a:t> </a:t>
            </a:r>
            <a:r>
              <a:rPr lang="en-GB" dirty="0" err="1"/>
              <a:t>hGH</a:t>
            </a:r>
            <a:r>
              <a:rPr lang="en-GB" dirty="0"/>
              <a:t> can be produced in genetically engineered E. coli in large amounts, at relatively little cost, and free from such contaminants. </a:t>
            </a:r>
          </a:p>
          <a:p>
            <a:r>
              <a:rPr lang="en-GB" dirty="0"/>
              <a:t>3- </a:t>
            </a:r>
            <a:r>
              <a:rPr lang="en-GB" dirty="0">
                <a:solidFill>
                  <a:srgbClr val="FF0000"/>
                </a:solidFill>
              </a:rPr>
              <a:t>Human tissue plasminogen activator (</a:t>
            </a:r>
            <a:r>
              <a:rPr lang="en-GB" dirty="0" err="1">
                <a:solidFill>
                  <a:srgbClr val="FF0000"/>
                </a:solidFill>
              </a:rPr>
              <a:t>tPA</a:t>
            </a:r>
            <a:r>
              <a:rPr lang="en-GB" dirty="0">
                <a:solidFill>
                  <a:srgbClr val="FF0000"/>
                </a:solidFill>
              </a:rPr>
              <a:t>), </a:t>
            </a:r>
            <a:r>
              <a:rPr lang="en-GB" dirty="0"/>
              <a:t>a proteolytic enzyme (</a:t>
            </a:r>
            <a:r>
              <a:rPr lang="en-GB" dirty="0" err="1"/>
              <a:t>a“serine</a:t>
            </a:r>
            <a:r>
              <a:rPr lang="en-GB" dirty="0"/>
              <a:t>” protease) with an afﬁnity for ﬁbrin clots, is another therapeutic agent made available in large amounts as a consequence of recombinant DNA technology.</a:t>
            </a:r>
          </a:p>
          <a:p>
            <a:r>
              <a:rPr lang="en-GB" dirty="0"/>
              <a:t>At the surface of ﬁbrin clots, </a:t>
            </a:r>
            <a:r>
              <a:rPr lang="en-GB" dirty="0" err="1"/>
              <a:t>Tpa</a:t>
            </a:r>
            <a:r>
              <a:rPr lang="en-GB" dirty="0"/>
              <a:t> cleaves a single peptide bond in plasminogen to form an other serine protease, plasmin, which then degrades the clots.</a:t>
            </a:r>
          </a:p>
          <a:p>
            <a:r>
              <a:rPr lang="en-GB" dirty="0"/>
              <a:t> This clot-degrading property of </a:t>
            </a:r>
            <a:r>
              <a:rPr lang="en-GB" dirty="0" err="1"/>
              <a:t>tPA</a:t>
            </a:r>
            <a:r>
              <a:rPr lang="en-GB" dirty="0"/>
              <a:t> makes it a life-saving drug in the treatment of patients with a cute myocardial infarction (damage to heart muscle due to a </a:t>
            </a:r>
            <a:r>
              <a:rPr lang="en-GB" dirty="0" err="1"/>
              <a:t>rterial</a:t>
            </a:r>
            <a:r>
              <a:rPr lang="en-GB" dirty="0"/>
              <a:t> blockage). </a:t>
            </a:r>
          </a:p>
          <a:p>
            <a:r>
              <a:rPr lang="en-GB" dirty="0"/>
              <a:t>Recombinant human insulin and </a:t>
            </a:r>
            <a:r>
              <a:rPr lang="en-GB" dirty="0" err="1"/>
              <a:t>hGH</a:t>
            </a:r>
            <a:r>
              <a:rPr lang="en-GB" dirty="0"/>
              <a:t> offered impressive proof of the clinical efﬁcacy and safety of human proteins made by engineered microorganisms</a:t>
            </a:r>
          </a:p>
        </p:txBody>
      </p:sp>
    </p:spTree>
    <p:extLst>
      <p:ext uri="{BB962C8B-B14F-4D97-AF65-F5344CB8AC3E}">
        <p14:creationId xmlns:p14="http://schemas.microsoft.com/office/powerpoint/2010/main" val="2059077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4BA9EE-C4C1-442C-830D-AB5BB0274C86}"/>
              </a:ext>
            </a:extLst>
          </p:cNvPr>
          <p:cNvSpPr>
            <a:spLocks noGrp="1"/>
          </p:cNvSpPr>
          <p:nvPr>
            <p:ph type="title"/>
          </p:nvPr>
        </p:nvSpPr>
        <p:spPr>
          <a:xfrm>
            <a:off x="1251678" y="382385"/>
            <a:ext cx="10178322" cy="543304"/>
          </a:xfrm>
        </p:spPr>
        <p:txBody>
          <a:bodyPr>
            <a:noAutofit/>
          </a:bodyPr>
          <a:lstStyle/>
          <a:p>
            <a:r>
              <a:rPr lang="en-GB" sz="1600" dirty="0">
                <a:latin typeface="Algerian" panose="04020705040A02060702" pitchFamily="82" charset="0"/>
              </a:rPr>
              <a:t>TABLE 2.1 Examples of human proteins cloned in E.coli: their biological functions and current or envisaged therapeutic use</a:t>
            </a:r>
            <a:r>
              <a:rPr lang="en-GB" sz="2000" dirty="0">
                <a:latin typeface="Algerian" panose="04020705040A02060702" pitchFamily="82" charset="0"/>
              </a:rPr>
              <a:t/>
            </a:r>
            <a:br>
              <a:rPr lang="en-GB" sz="2000" dirty="0">
                <a:latin typeface="Algerian" panose="04020705040A02060702" pitchFamily="82" charset="0"/>
              </a:rPr>
            </a:br>
            <a:endParaRPr lang="en-GB" sz="2000" dirty="0">
              <a:latin typeface="Algerian" panose="04020705040A02060702" pitchFamily="82" charset="0"/>
            </a:endParaRPr>
          </a:p>
        </p:txBody>
      </p:sp>
      <p:pic>
        <p:nvPicPr>
          <p:cNvPr id="5" name="Content Placeholder 4">
            <a:extLst>
              <a:ext uri="{FF2B5EF4-FFF2-40B4-BE49-F238E27FC236}">
                <a16:creationId xmlns="" xmlns:a16="http://schemas.microsoft.com/office/drawing/2014/main" id="{E1CC2EDE-10B0-4693-B6A8-E4247E7D2292}"/>
              </a:ext>
            </a:extLst>
          </p:cNvPr>
          <p:cNvPicPr>
            <a:picLocks noGrp="1" noChangeAspect="1"/>
          </p:cNvPicPr>
          <p:nvPr>
            <p:ph idx="1"/>
          </p:nvPr>
        </p:nvPicPr>
        <p:blipFill>
          <a:blip r:embed="rId2"/>
          <a:stretch>
            <a:fillRect/>
          </a:stretch>
        </p:blipFill>
        <p:spPr>
          <a:xfrm>
            <a:off x="1715911" y="1320799"/>
            <a:ext cx="8432800" cy="5154815"/>
          </a:xfrm>
        </p:spPr>
      </p:pic>
    </p:spTree>
    <p:extLst>
      <p:ext uri="{BB962C8B-B14F-4D97-AF65-F5344CB8AC3E}">
        <p14:creationId xmlns:p14="http://schemas.microsoft.com/office/powerpoint/2010/main" val="3756321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9861CC-1E60-4B50-95BC-0B87EB8E8258}"/>
              </a:ext>
            </a:extLst>
          </p:cNvPr>
          <p:cNvSpPr>
            <a:spLocks noGrp="1"/>
          </p:cNvSpPr>
          <p:nvPr>
            <p:ph type="title"/>
          </p:nvPr>
        </p:nvSpPr>
        <p:spPr>
          <a:xfrm>
            <a:off x="1251678" y="382385"/>
            <a:ext cx="10178322" cy="464282"/>
          </a:xfrm>
        </p:spPr>
        <p:txBody>
          <a:bodyPr>
            <a:normAutofit fontScale="90000"/>
          </a:bodyPr>
          <a:lstStyle/>
          <a:p>
            <a:r>
              <a:rPr lang="en-GB" sz="3100" dirty="0">
                <a:latin typeface="Algerian" panose="04020705040A02060702" pitchFamily="82" charset="0"/>
              </a:rPr>
              <a:t>B- DNA VACCINES</a:t>
            </a:r>
            <a:r>
              <a:rPr lang="en-GB" dirty="0"/>
              <a:t/>
            </a:r>
            <a:br>
              <a:rPr lang="en-GB" dirty="0"/>
            </a:br>
            <a:endParaRPr lang="en-GB" dirty="0"/>
          </a:p>
        </p:txBody>
      </p:sp>
      <p:sp>
        <p:nvSpPr>
          <p:cNvPr id="3" name="Content Placeholder 2">
            <a:extLst>
              <a:ext uri="{FF2B5EF4-FFF2-40B4-BE49-F238E27FC236}">
                <a16:creationId xmlns="" xmlns:a16="http://schemas.microsoft.com/office/drawing/2014/main" id="{099D87FB-167C-4149-85BF-49F129F3B68E}"/>
              </a:ext>
            </a:extLst>
          </p:cNvPr>
          <p:cNvSpPr>
            <a:spLocks noGrp="1"/>
          </p:cNvSpPr>
          <p:nvPr>
            <p:ph idx="1"/>
          </p:nvPr>
        </p:nvSpPr>
        <p:spPr>
          <a:xfrm>
            <a:off x="1251678" y="846667"/>
            <a:ext cx="10178322" cy="5032925"/>
          </a:xfrm>
        </p:spPr>
        <p:txBody>
          <a:bodyPr>
            <a:normAutofit lnSpcReduction="10000"/>
          </a:bodyPr>
          <a:lstStyle/>
          <a:p>
            <a:r>
              <a:rPr lang="en-GB" dirty="0"/>
              <a:t>In the early 1990s, attention focused on the potential wide-ranging opportunities offered by DNA vaccines. </a:t>
            </a:r>
          </a:p>
          <a:p>
            <a:r>
              <a:rPr lang="en-GB" dirty="0"/>
              <a:t>DNA vaccines consist of appropriately engineered plasmid DNA prepared on a large scale in E. coli. </a:t>
            </a:r>
          </a:p>
          <a:p>
            <a:r>
              <a:rPr lang="en-GB" dirty="0"/>
              <a:t>The obvious advantages of DNA plasmid vaccines are that they are not infectious, do not replicate, and encode only the protein(s) of interest. </a:t>
            </a:r>
          </a:p>
          <a:p>
            <a:r>
              <a:rPr lang="en-GB" dirty="0"/>
              <a:t>Unlike other types of vaccines, there is no protein component, and hence induction of an immune response against subsequence immunizations is minimized. </a:t>
            </a:r>
          </a:p>
          <a:p>
            <a:r>
              <a:rPr lang="en-GB" dirty="0"/>
              <a:t>A vaccine plasmid includes the following major components: a strong promoter system for expression in eukaryotic cells of an antigenic protein (e.g.,</a:t>
            </a:r>
            <a:r>
              <a:rPr lang="en-GB" dirty="0" err="1"/>
              <a:t>aviral</a:t>
            </a:r>
            <a:r>
              <a:rPr lang="en-GB" dirty="0"/>
              <a:t> coat protein), the immediate early promoter of </a:t>
            </a:r>
            <a:r>
              <a:rPr lang="en-GB" dirty="0" err="1"/>
              <a:t>cytomegalo</a:t>
            </a:r>
            <a:r>
              <a:rPr lang="en-GB" dirty="0"/>
              <a:t> virus is frequently used; a cloning site for the insertion of the gene encoding the antigenic protein; and an appropriately located polyadenylation termination sequence.</a:t>
            </a:r>
          </a:p>
        </p:txBody>
      </p:sp>
    </p:spTree>
    <p:extLst>
      <p:ext uri="{BB962C8B-B14F-4D97-AF65-F5344CB8AC3E}">
        <p14:creationId xmlns:p14="http://schemas.microsoft.com/office/powerpoint/2010/main" val="3302855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DCBB1E3-4D5F-4567-84AD-F17514BC02F4}"/>
              </a:ext>
            </a:extLst>
          </p:cNvPr>
          <p:cNvSpPr>
            <a:spLocks noGrp="1"/>
          </p:cNvSpPr>
          <p:nvPr>
            <p:ph idx="1"/>
          </p:nvPr>
        </p:nvSpPr>
        <p:spPr>
          <a:xfrm>
            <a:off x="1251678" y="112889"/>
            <a:ext cx="10178322" cy="5766704"/>
          </a:xfrm>
        </p:spPr>
        <p:txBody>
          <a:bodyPr>
            <a:normAutofit lnSpcReduction="10000"/>
          </a:bodyPr>
          <a:lstStyle/>
          <a:p>
            <a:r>
              <a:rPr lang="en-GB" b="1" dirty="0"/>
              <a:t>DNA vaccines are generally introduced by intramuscular injection. It is still not known how cells internalize the DNA after the injection.</a:t>
            </a:r>
          </a:p>
          <a:p>
            <a:r>
              <a:rPr lang="en-GB" b="1" dirty="0"/>
              <a:t>The encoded antigen is then expressed in situ in the cells of the vaccine recipient and elicits an immune response. </a:t>
            </a:r>
          </a:p>
          <a:p>
            <a:r>
              <a:rPr lang="en-GB" b="1" dirty="0"/>
              <a:t>Such vaccines have attractive features. The immunizing antigens may be derived from viruses, bacteria, parasites, or </a:t>
            </a:r>
            <a:r>
              <a:rPr lang="en-GB" b="1" dirty="0" err="1"/>
              <a:t>tumors</a:t>
            </a:r>
            <a:r>
              <a:rPr lang="en-GB" b="1" dirty="0"/>
              <a:t>.  Antigens can be expressed singly or in multiple combinations. In one case, the DNA vaccine contained multiple variants of a highly mutable gene, for example, the gene encoding gp120, </a:t>
            </a:r>
            <a:r>
              <a:rPr lang="en-GB" b="1" dirty="0" err="1"/>
              <a:t>aglycoprotein</a:t>
            </a:r>
            <a:r>
              <a:rPr lang="en-GB" b="1" dirty="0"/>
              <a:t> located on the external surface of HIV.</a:t>
            </a:r>
          </a:p>
          <a:p>
            <a:r>
              <a:rPr lang="en-GB" b="1" dirty="0"/>
              <a:t>In other vaccines, the entire genome of the infectious microorganism was introduced into a common plasmid backbone by “shotgun cloning.</a:t>
            </a:r>
          </a:p>
          <a:p>
            <a:endParaRPr lang="en-GB" dirty="0"/>
          </a:p>
          <a:p>
            <a:r>
              <a:rPr lang="en-GB" dirty="0"/>
              <a:t>DNA vaccines induce both humoral responses(the appearance of serum antibodies against the antigen) and cellular responses (the activation of various t cell) These responses have been documented in animal models of disease in which protection is mediated by such responses.</a:t>
            </a:r>
          </a:p>
          <a:p>
            <a:endParaRPr lang="en-GB" b="1" dirty="0"/>
          </a:p>
        </p:txBody>
      </p:sp>
    </p:spTree>
    <p:extLst>
      <p:ext uri="{BB962C8B-B14F-4D97-AF65-F5344CB8AC3E}">
        <p14:creationId xmlns:p14="http://schemas.microsoft.com/office/powerpoint/2010/main" val="3756408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4A8598-4850-41BA-B777-8BD87FDA8BF4}"/>
              </a:ext>
            </a:extLst>
          </p:cNvPr>
          <p:cNvSpPr>
            <a:spLocks noGrp="1"/>
          </p:cNvSpPr>
          <p:nvPr>
            <p:ph type="title"/>
          </p:nvPr>
        </p:nvSpPr>
        <p:spPr>
          <a:xfrm>
            <a:off x="1251678" y="382385"/>
            <a:ext cx="10178322" cy="430415"/>
          </a:xfrm>
        </p:spPr>
        <p:txBody>
          <a:bodyPr>
            <a:normAutofit fontScale="90000"/>
          </a:bodyPr>
          <a:lstStyle/>
          <a:p>
            <a:r>
              <a:rPr lang="en-GB" sz="2800" dirty="0">
                <a:latin typeface="Algerian" panose="04020705040A02060702" pitchFamily="82" charset="0"/>
              </a:rPr>
              <a:t>C- SECONDARY METABOLITES AS A SOURCE OF DRUGS</a:t>
            </a:r>
            <a:br>
              <a:rPr lang="en-GB" sz="2800" dirty="0">
                <a:latin typeface="Algerian" panose="04020705040A02060702" pitchFamily="82" charset="0"/>
              </a:rPr>
            </a:br>
            <a:endParaRPr lang="en-GB" sz="2800" dirty="0">
              <a:latin typeface="Algerian" panose="04020705040A02060702" pitchFamily="82" charset="0"/>
            </a:endParaRPr>
          </a:p>
        </p:txBody>
      </p:sp>
      <p:sp>
        <p:nvSpPr>
          <p:cNvPr id="3" name="Content Placeholder 2">
            <a:extLst>
              <a:ext uri="{FF2B5EF4-FFF2-40B4-BE49-F238E27FC236}">
                <a16:creationId xmlns="" xmlns:a16="http://schemas.microsoft.com/office/drawing/2014/main" id="{E85D0774-2814-436C-A140-4C036D4248C1}"/>
              </a:ext>
            </a:extLst>
          </p:cNvPr>
          <p:cNvSpPr>
            <a:spLocks noGrp="1"/>
          </p:cNvSpPr>
          <p:nvPr>
            <p:ph idx="1"/>
          </p:nvPr>
        </p:nvSpPr>
        <p:spPr>
          <a:xfrm>
            <a:off x="1251678" y="891823"/>
            <a:ext cx="10178322" cy="4987770"/>
          </a:xfrm>
        </p:spPr>
        <p:txBody>
          <a:bodyPr/>
          <a:lstStyle/>
          <a:p>
            <a:r>
              <a:rPr lang="en-GB" dirty="0"/>
              <a:t>Microorganisms produce a huge number of small molecular weight compounds that are broadly described as secondary metabolites.</a:t>
            </a:r>
          </a:p>
          <a:p>
            <a:r>
              <a:rPr lang="en-GB" dirty="0"/>
              <a:t>Tens of thousands of secondary metabolites and other compounds have been examined for biological activity in various organisms and many have proved invaluable as antibacterial or antifungal agents, anticancer drugs, immunosuppressants, herbicides.</a:t>
            </a:r>
          </a:p>
          <a:p>
            <a:r>
              <a:rPr lang="en-GB" dirty="0"/>
              <a:t>Genetically modiﬁed microorganisms have been engineered to produce such compounds in large amounts. Among these, antibiotics are the secondary metabolites considered among the most important to human therapeutics, and the most extensive use of screens is in the search for compounds with selective toxicity for bacteria, fungi, or protozoa.</a:t>
            </a:r>
          </a:p>
        </p:txBody>
      </p:sp>
    </p:spTree>
    <p:extLst>
      <p:ext uri="{BB962C8B-B14F-4D97-AF65-F5344CB8AC3E}">
        <p14:creationId xmlns:p14="http://schemas.microsoft.com/office/powerpoint/2010/main" val="3462759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CAB4DA8-9C39-4AF1-B43C-933CB8B8EEFE}"/>
              </a:ext>
            </a:extLst>
          </p:cNvPr>
          <p:cNvSpPr>
            <a:spLocks noGrp="1"/>
          </p:cNvSpPr>
          <p:nvPr>
            <p:ph idx="1"/>
          </p:nvPr>
        </p:nvSpPr>
        <p:spPr>
          <a:xfrm>
            <a:off x="1165954" y="6232827"/>
            <a:ext cx="6777896" cy="614362"/>
          </a:xfrm>
        </p:spPr>
        <p:txBody>
          <a:bodyPr>
            <a:normAutofit fontScale="92500"/>
          </a:bodyPr>
          <a:lstStyle/>
          <a:p>
            <a:r>
              <a:rPr lang="en-GB" dirty="0">
                <a:solidFill>
                  <a:srgbClr val="000000"/>
                </a:solidFill>
              </a:rPr>
              <a:t>Table 2.2 bacterial and fungal secondary metabolite</a:t>
            </a:r>
          </a:p>
          <a:p>
            <a:endParaRPr lang="en-GB" dirty="0">
              <a:solidFill>
                <a:srgbClr val="000000"/>
              </a:solidFill>
            </a:endParaRPr>
          </a:p>
        </p:txBody>
      </p:sp>
      <p:pic>
        <p:nvPicPr>
          <p:cNvPr id="4" name="Picture 3">
            <a:extLst>
              <a:ext uri="{FF2B5EF4-FFF2-40B4-BE49-F238E27FC236}">
                <a16:creationId xmlns="" xmlns:a16="http://schemas.microsoft.com/office/drawing/2014/main" id="{5885CE2C-CBF1-464F-A99B-2D2CF1C49960}"/>
              </a:ext>
            </a:extLst>
          </p:cNvPr>
          <p:cNvPicPr>
            <a:picLocks noChangeAspect="1"/>
          </p:cNvPicPr>
          <p:nvPr/>
        </p:nvPicPr>
        <p:blipFill>
          <a:blip r:embed="rId2"/>
          <a:stretch>
            <a:fillRect/>
          </a:stretch>
        </p:blipFill>
        <p:spPr>
          <a:xfrm>
            <a:off x="2128837" y="10811"/>
            <a:ext cx="8086725" cy="6104239"/>
          </a:xfrm>
          <a:prstGeom prst="rect">
            <a:avLst/>
          </a:prstGeom>
        </p:spPr>
      </p:pic>
    </p:spTree>
    <p:extLst>
      <p:ext uri="{BB962C8B-B14F-4D97-AF65-F5344CB8AC3E}">
        <p14:creationId xmlns:p14="http://schemas.microsoft.com/office/powerpoint/2010/main" val="402458992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otalTime>144</TotalTime>
  <Words>2121</Words>
  <Application>Microsoft Office PowerPoint</Application>
  <PresentationFormat>Widescreen</PresentationFormat>
  <Paragraphs>72</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Algerian</vt:lpstr>
      <vt:lpstr>Arial</vt:lpstr>
      <vt:lpstr>Gill Sans MT</vt:lpstr>
      <vt:lpstr>Impact</vt:lpstr>
      <vt:lpstr>Badge</vt:lpstr>
      <vt:lpstr>Lecture 3 and 4 </vt:lpstr>
      <vt:lpstr>HUMAN THERAPEUTICS</vt:lpstr>
      <vt:lpstr>A- PRODUCTION OF HETEROLOGOUS PROTEINS</vt:lpstr>
      <vt:lpstr>PowerPoint Presentation</vt:lpstr>
      <vt:lpstr>TABLE 2.1 Examples of human proteins cloned in E.coli: their biological functions and current or envisaged therapeutic use </vt:lpstr>
      <vt:lpstr>B- DNA VACCINES </vt:lpstr>
      <vt:lpstr>PowerPoint Presentation</vt:lpstr>
      <vt:lpstr>C- SECONDARY METABOLITES AS A SOURCE OF DRUGS </vt:lpstr>
      <vt:lpstr>PowerPoint Presentation</vt:lpstr>
      <vt:lpstr>D- AVERMECTINS</vt:lpstr>
      <vt:lpstr>PowerPoint Presentation</vt:lpstr>
      <vt:lpstr>PowerPoint Presentation</vt:lpstr>
      <vt:lpstr>PowerPoint Presentation</vt:lpstr>
      <vt:lpstr>E- ZARAGOZIC ACIDS (SQUALESTATINS) </vt:lpstr>
      <vt:lpstr>PowerPoint Presentation</vt:lpstr>
      <vt:lpstr>PowerPoint Presentation</vt:lpstr>
      <vt:lpstr>PowerPoint Presentation</vt:lpstr>
      <vt:lpstr>PowerPoint Presentation</vt:lpstr>
      <vt:lpstr>F- TAXOL</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dc:title>
  <dc:creator>rere</dc:creator>
  <cp:lastModifiedBy>User</cp:lastModifiedBy>
  <cp:revision>15</cp:revision>
  <dcterms:created xsi:type="dcterms:W3CDTF">2020-03-07T09:49:47Z</dcterms:created>
  <dcterms:modified xsi:type="dcterms:W3CDTF">2020-03-16T18:47:48Z</dcterms:modified>
</cp:coreProperties>
</file>