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3/15/2020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3/15/2020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3/15/2020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3/15/2020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3/15/2020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3/15/2020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3/15/2020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3/15/2020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3/15/2020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FFCDD-F82C-4D79-9125-D471F02AC422}"/>
              </a:ext>
            </a:extLst>
          </p:cNvPr>
          <p:cNvSpPr>
            <a:spLocks noGrp="1"/>
          </p:cNvSpPr>
          <p:nvPr>
            <p:ph type="ctrTitle"/>
          </p:nvPr>
        </p:nvSpPr>
        <p:spPr/>
        <p:txBody>
          <a:bodyPr/>
          <a:lstStyle/>
          <a:p>
            <a:r>
              <a:rPr lang="en-GB" dirty="0"/>
              <a:t>Food technology</a:t>
            </a:r>
          </a:p>
        </p:txBody>
      </p:sp>
      <p:sp>
        <p:nvSpPr>
          <p:cNvPr id="3" name="Subtitle 2">
            <a:extLst>
              <a:ext uri="{FF2B5EF4-FFF2-40B4-BE49-F238E27FC236}">
                <a16:creationId xmlns:a16="http://schemas.microsoft.com/office/drawing/2014/main" id="{9D3E7DBE-A1A8-4100-98D0-BE759A936928}"/>
              </a:ext>
            </a:extLst>
          </p:cNvPr>
          <p:cNvSpPr>
            <a:spLocks noGrp="1"/>
          </p:cNvSpPr>
          <p:nvPr>
            <p:ph type="subTitle" idx="1"/>
          </p:nvPr>
        </p:nvSpPr>
        <p:spPr/>
        <p:txBody>
          <a:bodyPr/>
          <a:lstStyle/>
          <a:p>
            <a:r>
              <a:rPr lang="en-GB" dirty="0"/>
              <a:t>DR/ </a:t>
            </a:r>
            <a:r>
              <a:rPr lang="en-GB" dirty="0" err="1"/>
              <a:t>Reham</a:t>
            </a:r>
            <a:r>
              <a:rPr lang="en-GB" dirty="0"/>
              <a:t> </a:t>
            </a:r>
            <a:r>
              <a:rPr lang="en-GB" dirty="0" err="1"/>
              <a:t>Elfayoumy</a:t>
            </a:r>
            <a:endParaRPr lang="en-GB" dirty="0"/>
          </a:p>
        </p:txBody>
      </p:sp>
    </p:spTree>
    <p:extLst>
      <p:ext uri="{BB962C8B-B14F-4D97-AF65-F5344CB8AC3E}">
        <p14:creationId xmlns:p14="http://schemas.microsoft.com/office/powerpoint/2010/main" val="2332492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942C82-54AF-4F43-89E5-3E3612B0605A}"/>
              </a:ext>
            </a:extLst>
          </p:cNvPr>
          <p:cNvSpPr>
            <a:spLocks noGrp="1"/>
          </p:cNvSpPr>
          <p:nvPr>
            <p:ph idx="1"/>
          </p:nvPr>
        </p:nvSpPr>
        <p:spPr>
          <a:xfrm>
            <a:off x="1251678" y="101601"/>
            <a:ext cx="10178322" cy="5777992"/>
          </a:xfrm>
        </p:spPr>
        <p:txBody>
          <a:bodyPr/>
          <a:lstStyle/>
          <a:p>
            <a:pPr algn="just"/>
            <a:r>
              <a:rPr lang="en-GB" dirty="0"/>
              <a:t>The medium is provided at a rate that allows the cells to grow at a speciﬁc rate of at least 0.17 per hour. To monitor the levels of mycotoxins, the ﬁnal product is </a:t>
            </a:r>
            <a:r>
              <a:rPr lang="en-GB" dirty="0" err="1"/>
              <a:t>analyzed</a:t>
            </a:r>
            <a:r>
              <a:rPr lang="en-GB" dirty="0"/>
              <a:t> for these compounds by high-performance liquid chromatography with mass spectrometric detection. The detection limits per kilogram wet weight of product are 2 µg for individual trichothecenes and 5 µg for fusarin mycotoxins. With these sensitivity levels, no mycotoxins are detected in the ﬁnal product.</a:t>
            </a:r>
          </a:p>
          <a:p>
            <a:pPr algn="just"/>
            <a:r>
              <a:rPr lang="en-GB" dirty="0"/>
              <a:t>Rapidly growing bacterial and fungal cells are rich in RNA. RNA in the diet is broken down into purines and pyrimidines. Purines are converted to uric acid and add to the serum uric acid derived from the metabolism of endogenous purines. Elevated uric acid increases the risk of developing gout and kidney stones in susceptible individuals.</a:t>
            </a:r>
          </a:p>
          <a:p>
            <a:pPr algn="just"/>
            <a:r>
              <a:rPr lang="en-GB" dirty="0"/>
              <a:t>To address this problem, a United Nations Protein Advisory Group recommended in 1972 that SCPs intended for human consumption provide no more than 2g of RNA per day.</a:t>
            </a:r>
          </a:p>
          <a:p>
            <a:pPr algn="just"/>
            <a:r>
              <a:rPr lang="en-GB" dirty="0"/>
              <a:t>The fermentation broth containing the fungal biomass removed from the fermenter is rapidly heated by injection of steam. The rapid heating process kills the cells, with concomitant degradation of RNA.</a:t>
            </a:r>
          </a:p>
        </p:txBody>
      </p:sp>
    </p:spTree>
    <p:extLst>
      <p:ext uri="{BB962C8B-B14F-4D97-AF65-F5344CB8AC3E}">
        <p14:creationId xmlns:p14="http://schemas.microsoft.com/office/powerpoint/2010/main" val="995833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FC3041-07C4-423C-91EF-CC3E8676E854}"/>
              </a:ext>
            </a:extLst>
          </p:cNvPr>
          <p:cNvSpPr>
            <a:spLocks noGrp="1"/>
          </p:cNvSpPr>
          <p:nvPr>
            <p:ph idx="1"/>
          </p:nvPr>
        </p:nvSpPr>
        <p:spPr>
          <a:xfrm>
            <a:off x="1251678" y="248357"/>
            <a:ext cx="10178322" cy="5631236"/>
          </a:xfrm>
        </p:spPr>
        <p:txBody>
          <a:bodyPr/>
          <a:lstStyle/>
          <a:p>
            <a:pPr algn="just"/>
            <a:r>
              <a:rPr lang="en-GB" dirty="0"/>
              <a:t>The fermentation broth is subsequently separated from the cell mass by centrifugation, and the RNA degradation products are discarded with the supernatant. These steps reduce the content of RNA in the cell mass from about 10% in viable cells to about 0.5% to a maximum of 2% in mycoprotein on a dry weight basis. With estimated limits of dietary intake of mycoprotein of 17 to 33 g/person/day on a dry weight basis, the intake of RNA from consumption of mycoprotein would range from 0.35 to 0.7 g/person/day, well below the level recommended by the United Nations Protein Advisory Group.</a:t>
            </a:r>
          </a:p>
          <a:p>
            <a:pPr algn="just"/>
            <a:r>
              <a:rPr lang="en-GB" dirty="0"/>
              <a:t>Animal studies have shown that mycoprotein does not cause chronic toxicity, is not a reproductive toxicant,  is not a teratogen, and is not carcinogenic. </a:t>
            </a:r>
          </a:p>
          <a:p>
            <a:pPr algn="just"/>
            <a:r>
              <a:rPr lang="en-GB" dirty="0"/>
              <a:t>It does not interfere with the absorption of calcium, iron, or other essential in organic nutrients. Marlow Foods Ltd. reported that mycoprotein is much less allergenic in humans than are many commonly consumed foods, such as those containing shellﬁsh or peanuts. Anecdotal reports </a:t>
            </a:r>
            <a:r>
              <a:rPr lang="en-GB" dirty="0" err="1"/>
              <a:t>hintathigher</a:t>
            </a:r>
            <a:r>
              <a:rPr lang="en-GB" dirty="0"/>
              <a:t> numbers of adverse reactions.</a:t>
            </a:r>
          </a:p>
          <a:p>
            <a:pPr algn="just"/>
            <a:endParaRPr lang="en-GB" dirty="0"/>
          </a:p>
        </p:txBody>
      </p:sp>
    </p:spTree>
    <p:extLst>
      <p:ext uri="{BB962C8B-B14F-4D97-AF65-F5344CB8AC3E}">
        <p14:creationId xmlns:p14="http://schemas.microsoft.com/office/powerpoint/2010/main" val="1609102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1F6BB-85CA-4409-AB3B-AEDCA764DA76}"/>
              </a:ext>
            </a:extLst>
          </p:cNvPr>
          <p:cNvSpPr>
            <a:spLocks noGrp="1"/>
          </p:cNvSpPr>
          <p:nvPr>
            <p:ph type="title"/>
          </p:nvPr>
        </p:nvSpPr>
        <p:spPr>
          <a:xfrm>
            <a:off x="1251678" y="382385"/>
            <a:ext cx="10178322" cy="596023"/>
          </a:xfrm>
        </p:spPr>
        <p:txBody>
          <a:bodyPr>
            <a:normAutofit fontScale="90000"/>
          </a:bodyPr>
          <a:lstStyle/>
          <a:p>
            <a:r>
              <a:rPr lang="en-GB" sz="2800" dirty="0">
                <a:latin typeface="Algerian" panose="04020705040A02060702" pitchFamily="82" charset="0"/>
              </a:rPr>
              <a:t>PREPARATION OF FERMENTED FOODS</a:t>
            </a:r>
            <a:br>
              <a:rPr lang="en-GB" sz="2800" dirty="0">
                <a:latin typeface="Algerian" panose="04020705040A02060702" pitchFamily="82" charset="0"/>
              </a:rPr>
            </a:br>
            <a:endParaRPr lang="en-GB" sz="2800" dirty="0">
              <a:latin typeface="Algerian" panose="04020705040A02060702" pitchFamily="82" charset="0"/>
            </a:endParaRPr>
          </a:p>
        </p:txBody>
      </p:sp>
      <p:sp>
        <p:nvSpPr>
          <p:cNvPr id="3" name="Content Placeholder 2">
            <a:extLst>
              <a:ext uri="{FF2B5EF4-FFF2-40B4-BE49-F238E27FC236}">
                <a16:creationId xmlns:a16="http://schemas.microsoft.com/office/drawing/2014/main" id="{CC6E9E2E-F938-4873-AE64-34F2C072F7D0}"/>
              </a:ext>
            </a:extLst>
          </p:cNvPr>
          <p:cNvSpPr>
            <a:spLocks noGrp="1"/>
          </p:cNvSpPr>
          <p:nvPr>
            <p:ph idx="1"/>
          </p:nvPr>
        </p:nvSpPr>
        <p:spPr>
          <a:xfrm>
            <a:off x="1251678" y="978409"/>
            <a:ext cx="10178322" cy="4901184"/>
          </a:xfrm>
        </p:spPr>
        <p:txBody>
          <a:bodyPr/>
          <a:lstStyle/>
          <a:p>
            <a:pPr algn="just"/>
            <a:r>
              <a:rPr lang="en-GB" dirty="0"/>
              <a:t>The use of microorganisms to produce fermented foods has a very long history. Microbial fermentation is essential to production of wine, beer, bologna, butter milk, cheeses, keﬁr, olives, salami, sauerkraut, and many more.</a:t>
            </a:r>
          </a:p>
          <a:p>
            <a:pPr algn="just"/>
            <a:r>
              <a:rPr lang="en-GB" dirty="0"/>
              <a:t>The metabolic end products produced by the microorganisms ﬂavour fermented foods. For example, </a:t>
            </a:r>
            <a:r>
              <a:rPr lang="en-GB" dirty="0" err="1"/>
              <a:t>mold</a:t>
            </a:r>
            <a:r>
              <a:rPr lang="en-GB" dirty="0"/>
              <a:t>-ripened cheeses owe their distinctive ﬂavours to the mixture of aldehydes, ketones, and short-chain fatty acids produced by the fungi.</a:t>
            </a:r>
          </a:p>
          <a:p>
            <a:pPr algn="just"/>
            <a:r>
              <a:rPr lang="en-GB" dirty="0"/>
              <a:t>Lactic acid bacteria are widely used to produce fermented foods. These organisms are also of particular importance in the food fermentation industry because they produce peptides and proteins(bacteriocins) that inhibit the growth of undesirable organisms that cause food spoilage and the multiplication of food borne pathogens. The latter include </a:t>
            </a:r>
            <a:r>
              <a:rPr lang="en-GB" i="1" dirty="0"/>
              <a:t>Clostridium botulinum </a:t>
            </a:r>
            <a:r>
              <a:rPr lang="en-GB" dirty="0"/>
              <a:t>(the cause of botulism) and </a:t>
            </a:r>
            <a:r>
              <a:rPr lang="en-GB" i="1" dirty="0"/>
              <a:t>Listeria monocytogenes </a:t>
            </a:r>
            <a:r>
              <a:rPr lang="en-GB" dirty="0"/>
              <a:t>(which produces meningoencephalitis, meningitis, perinatal </a:t>
            </a:r>
            <a:r>
              <a:rPr lang="en-GB" dirty="0" err="1"/>
              <a:t>septicemia</a:t>
            </a:r>
            <a:r>
              <a:rPr lang="en-GB" dirty="0"/>
              <a:t>, and other disorders in humans).</a:t>
            </a:r>
          </a:p>
          <a:p>
            <a:endParaRPr lang="en-GB" dirty="0"/>
          </a:p>
        </p:txBody>
      </p:sp>
    </p:spTree>
    <p:extLst>
      <p:ext uri="{BB962C8B-B14F-4D97-AF65-F5344CB8AC3E}">
        <p14:creationId xmlns:p14="http://schemas.microsoft.com/office/powerpoint/2010/main" val="1055371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A5324-6A6B-4D70-AA00-0F1B17FAAD90}"/>
              </a:ext>
            </a:extLst>
          </p:cNvPr>
          <p:cNvSpPr>
            <a:spLocks noGrp="1"/>
          </p:cNvSpPr>
          <p:nvPr>
            <p:ph type="title"/>
          </p:nvPr>
        </p:nvSpPr>
        <p:spPr>
          <a:xfrm>
            <a:off x="1251678" y="382385"/>
            <a:ext cx="10178322" cy="596023"/>
          </a:xfrm>
        </p:spPr>
        <p:txBody>
          <a:bodyPr>
            <a:normAutofit/>
          </a:bodyPr>
          <a:lstStyle/>
          <a:p>
            <a:r>
              <a:rPr lang="en-GB" sz="2800" dirty="0">
                <a:latin typeface="Algerian" panose="04020705040A02060702" pitchFamily="82" charset="0"/>
              </a:rPr>
              <a:t>NISIN</a:t>
            </a:r>
          </a:p>
        </p:txBody>
      </p:sp>
      <p:sp>
        <p:nvSpPr>
          <p:cNvPr id="3" name="Content Placeholder 2">
            <a:extLst>
              <a:ext uri="{FF2B5EF4-FFF2-40B4-BE49-F238E27FC236}">
                <a16:creationId xmlns:a16="http://schemas.microsoft.com/office/drawing/2014/main" id="{D7697C35-2F55-4E3C-B6B5-3EC6CD905A71}"/>
              </a:ext>
            </a:extLst>
          </p:cNvPr>
          <p:cNvSpPr>
            <a:spLocks noGrp="1"/>
          </p:cNvSpPr>
          <p:nvPr>
            <p:ph idx="1"/>
          </p:nvPr>
        </p:nvSpPr>
        <p:spPr>
          <a:xfrm>
            <a:off x="1251678" y="978409"/>
            <a:ext cx="10178322" cy="4901184"/>
          </a:xfrm>
        </p:spPr>
        <p:txBody>
          <a:bodyPr>
            <a:normAutofit lnSpcReduction="10000"/>
          </a:bodyPr>
          <a:lstStyle/>
          <a:p>
            <a:pPr algn="just"/>
            <a:r>
              <a:rPr lang="en-GB" dirty="0"/>
              <a:t>Nisin, an antimicrobial peptide produced by strains of Lactococcus lactis, is widely used as a preservative at low concentrations (up to 250 ppm in the ﬁnished product) primarily in heat-processed and low pH foods. </a:t>
            </a:r>
          </a:p>
          <a:p>
            <a:pPr algn="just"/>
            <a:r>
              <a:rPr lang="en-GB" dirty="0"/>
              <a:t>Nisin inhibits the growth of a wide range of Gram-positive bacteria, including Listeria, Clostridium, Bacillus, and enterococci, but is not effective against Gram-negative bacteria, yeasts, and </a:t>
            </a:r>
            <a:r>
              <a:rPr lang="en-GB" dirty="0" err="1"/>
              <a:t>molds</a:t>
            </a:r>
            <a:r>
              <a:rPr lang="en-GB" dirty="0"/>
              <a:t>.</a:t>
            </a:r>
          </a:p>
          <a:p>
            <a:pPr algn="just"/>
            <a:r>
              <a:rPr lang="en-GB" dirty="0"/>
              <a:t>The antibacterial activity of nisin is the combined outcome of its high-afﬁnity interaction with lipid II at the outer leaﬂet of the bacterial cytoplasmic membrane and permeabilization of the membrane through pore formation. </a:t>
            </a:r>
          </a:p>
          <a:p>
            <a:pPr algn="just"/>
            <a:r>
              <a:rPr lang="en-GB" dirty="0"/>
              <a:t>Nisin is designated as a Generally Regarded as Safe (GRAS) food preservative in the United States and in many other countries around the world.</a:t>
            </a:r>
          </a:p>
          <a:p>
            <a:pPr algn="just"/>
            <a:r>
              <a:rPr lang="en-GB" dirty="0"/>
              <a:t>It is used in many food products, including pasteurized cheese spreads with fruits, vegetables, or meats; liquid egg products; dressings and sauces; fresh and recombined milk; some beers; canned foods; and frozen dessert.</a:t>
            </a:r>
          </a:p>
          <a:p>
            <a:endParaRPr lang="en-GB" dirty="0"/>
          </a:p>
        </p:txBody>
      </p:sp>
    </p:spTree>
    <p:extLst>
      <p:ext uri="{BB962C8B-B14F-4D97-AF65-F5344CB8AC3E}">
        <p14:creationId xmlns:p14="http://schemas.microsoft.com/office/powerpoint/2010/main" val="2789381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E20D8-5945-4DA2-8A31-B72C53772BF7}"/>
              </a:ext>
            </a:extLst>
          </p:cNvPr>
          <p:cNvSpPr>
            <a:spLocks noGrp="1"/>
          </p:cNvSpPr>
          <p:nvPr>
            <p:ph type="title"/>
          </p:nvPr>
        </p:nvSpPr>
        <p:spPr>
          <a:xfrm>
            <a:off x="903111" y="382385"/>
            <a:ext cx="10848622" cy="893259"/>
          </a:xfrm>
        </p:spPr>
        <p:txBody>
          <a:bodyPr>
            <a:normAutofit/>
          </a:bodyPr>
          <a:lstStyle/>
          <a:p>
            <a:r>
              <a:rPr lang="en-GB" sz="2800" dirty="0">
                <a:latin typeface="Algerian" panose="04020705040A02060702" pitchFamily="82" charset="0"/>
              </a:rPr>
              <a:t>LACTOBACILLUSSAKEI: A PROMISING BIOPRESERVATIVE</a:t>
            </a:r>
          </a:p>
        </p:txBody>
      </p:sp>
      <p:sp>
        <p:nvSpPr>
          <p:cNvPr id="3" name="Content Placeholder 2">
            <a:extLst>
              <a:ext uri="{FF2B5EF4-FFF2-40B4-BE49-F238E27FC236}">
                <a16:creationId xmlns:a16="http://schemas.microsoft.com/office/drawing/2014/main" id="{D082494E-BB0A-431F-AEB9-40B332B43A41}"/>
              </a:ext>
            </a:extLst>
          </p:cNvPr>
          <p:cNvSpPr>
            <a:spLocks noGrp="1"/>
          </p:cNvSpPr>
          <p:nvPr>
            <p:ph idx="1"/>
          </p:nvPr>
        </p:nvSpPr>
        <p:spPr>
          <a:xfrm>
            <a:off x="1251678" y="1174045"/>
            <a:ext cx="10178322" cy="4705548"/>
          </a:xfrm>
        </p:spPr>
        <p:txBody>
          <a:bodyPr>
            <a:normAutofit fontScale="92500" lnSpcReduction="10000"/>
          </a:bodyPr>
          <a:lstStyle/>
          <a:p>
            <a:pPr algn="just"/>
            <a:r>
              <a:rPr lang="en-GB" i="1" dirty="0"/>
              <a:t>L. </a:t>
            </a:r>
            <a:r>
              <a:rPr lang="en-GB" i="1" dirty="0" err="1"/>
              <a:t>sakei</a:t>
            </a:r>
            <a:r>
              <a:rPr lang="en-GB" dirty="0"/>
              <a:t>, a psychrophilic lactic acid bacterium, was ﬁrst isolated from sake, a Japanese rice beer that is produced partly by lactic acid fermentation. </a:t>
            </a:r>
          </a:p>
          <a:p>
            <a:pPr algn="just"/>
            <a:r>
              <a:rPr lang="en-GB" dirty="0"/>
              <a:t>Subsequently, </a:t>
            </a:r>
            <a:r>
              <a:rPr lang="en-GB" i="1" dirty="0"/>
              <a:t>L. sake </a:t>
            </a:r>
            <a:r>
              <a:rPr lang="en-GB" dirty="0"/>
              <a:t>is trains were found to dominate the spontaneous fermentation of meat in the manufacture of salami and other dry fermented sausages. Such strains are also major components of the microbial ﬂora of processed food products stored at cold temperature</a:t>
            </a:r>
            <a:r>
              <a:rPr lang="en-GB" i="1" dirty="0"/>
              <a:t>.</a:t>
            </a:r>
          </a:p>
          <a:p>
            <a:pPr algn="just"/>
            <a:r>
              <a:rPr lang="en-GB" i="1" dirty="0"/>
              <a:t>L. sake </a:t>
            </a:r>
            <a:r>
              <a:rPr lang="en-GB" dirty="0"/>
              <a:t>is starter cultures have come to be widely used in the manufacture of fermented meats, and this organism has been shown to prevent the growth of spoilage organisms and pathogens. </a:t>
            </a:r>
            <a:r>
              <a:rPr lang="en-GB" i="1" dirty="0"/>
              <a:t>L. </a:t>
            </a:r>
            <a:r>
              <a:rPr lang="en-GB" i="1" dirty="0" err="1"/>
              <a:t>sakei</a:t>
            </a:r>
            <a:r>
              <a:rPr lang="en-GB" i="1" dirty="0"/>
              <a:t> </a:t>
            </a:r>
            <a:r>
              <a:rPr lang="en-GB" dirty="0"/>
              <a:t>is also a transient inhabitant of the human gut.</a:t>
            </a:r>
          </a:p>
          <a:p>
            <a:pPr algn="just"/>
            <a:r>
              <a:rPr lang="en-GB" dirty="0"/>
              <a:t>A number of other lactic acid bacteria are either transient or permanent members of the human gastrointestinal ﬂora, including Lactobacillus acidophilus. In that setting, these organisms – called probiotic species – stimulate the immune response and suppress the growth of potentially pathogenic bacteria. Recently, the genome of </a:t>
            </a:r>
            <a:r>
              <a:rPr lang="en-GB" i="1" dirty="0"/>
              <a:t>L. </a:t>
            </a:r>
            <a:r>
              <a:rPr lang="en-GB" i="1" dirty="0" err="1"/>
              <a:t>sakei</a:t>
            </a:r>
            <a:r>
              <a:rPr lang="en-GB" i="1" dirty="0"/>
              <a:t> </a:t>
            </a:r>
            <a:r>
              <a:rPr lang="en-GB" dirty="0"/>
              <a:t>23K, isolated from a French sausage, was completely sequenced and was 43% identical to </a:t>
            </a:r>
            <a:r>
              <a:rPr lang="en-GB" i="1" dirty="0"/>
              <a:t>L. acidophilus</a:t>
            </a:r>
            <a:r>
              <a:rPr lang="en-GB" dirty="0"/>
              <a:t>. There is much interest in using safe bacteria as bio preservatives, and for the various reasons outlined above, </a:t>
            </a:r>
            <a:r>
              <a:rPr lang="en-GB" i="1" dirty="0" err="1"/>
              <a:t>L.sakei</a:t>
            </a:r>
            <a:r>
              <a:rPr lang="en-GB" i="1" dirty="0"/>
              <a:t> </a:t>
            </a:r>
            <a:r>
              <a:rPr lang="en-GB" dirty="0"/>
              <a:t>is an excellent candidate.</a:t>
            </a:r>
          </a:p>
        </p:txBody>
      </p:sp>
    </p:spTree>
    <p:extLst>
      <p:ext uri="{BB962C8B-B14F-4D97-AF65-F5344CB8AC3E}">
        <p14:creationId xmlns:p14="http://schemas.microsoft.com/office/powerpoint/2010/main" val="3960504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039482-DB9E-433F-A17C-5DE80C9C6C3C}"/>
              </a:ext>
            </a:extLst>
          </p:cNvPr>
          <p:cNvSpPr>
            <a:spLocks noGrp="1"/>
          </p:cNvSpPr>
          <p:nvPr>
            <p:ph idx="1"/>
          </p:nvPr>
        </p:nvSpPr>
        <p:spPr>
          <a:xfrm>
            <a:off x="1251678" y="1"/>
            <a:ext cx="10178322" cy="5879592"/>
          </a:xfrm>
        </p:spPr>
        <p:txBody>
          <a:bodyPr/>
          <a:lstStyle/>
          <a:p>
            <a:pPr algn="just"/>
            <a:r>
              <a:rPr lang="en-GB" dirty="0"/>
              <a:t>The availability of the complete genome of </a:t>
            </a:r>
            <a:r>
              <a:rPr lang="en-GB" i="1" dirty="0"/>
              <a:t>L. </a:t>
            </a:r>
            <a:r>
              <a:rPr lang="en-GB" i="1" dirty="0" err="1"/>
              <a:t>sakei</a:t>
            </a:r>
            <a:r>
              <a:rPr lang="en-GB" i="1" dirty="0"/>
              <a:t> </a:t>
            </a:r>
            <a:r>
              <a:rPr lang="en-GB" dirty="0"/>
              <a:t>23 K allows one to formulate testable hypotheses as to the attributes of this organism that enable it to ﬂourish on fresh meat and to survives stressed conditions.</a:t>
            </a:r>
          </a:p>
          <a:p>
            <a:pPr algn="just"/>
            <a:r>
              <a:rPr lang="en-GB" dirty="0"/>
              <a:t>during meat fermentation and storage. Such challenges include high levels of oxidative stress, high salt, and low temperatures. The </a:t>
            </a:r>
            <a:r>
              <a:rPr lang="en-GB" i="1" dirty="0"/>
              <a:t>L. </a:t>
            </a:r>
            <a:r>
              <a:rPr lang="en-GB" i="1" dirty="0" err="1"/>
              <a:t>sakei</a:t>
            </a:r>
            <a:r>
              <a:rPr lang="en-GB" i="1" dirty="0"/>
              <a:t> </a:t>
            </a:r>
            <a:r>
              <a:rPr lang="en-GB" dirty="0"/>
              <a:t>genome codes for four proteins predicted to be involved in cell–cell interaction and in binding to collagen exposed on the surface of meat.</a:t>
            </a:r>
          </a:p>
          <a:p>
            <a:pPr algn="just"/>
            <a:r>
              <a:rPr lang="en-GB" dirty="0"/>
              <a:t>Such proteins are absent from other lactobacilli. Two other gene clusters are predicted to function in the production of surface polysaccharides that may contribute to the attachment of the bacterium to the meat surface. These protein and polysaccharide surface components might mediate the aggregation of </a:t>
            </a:r>
            <a:r>
              <a:rPr lang="en-GB" i="1" dirty="0"/>
              <a:t>L. </a:t>
            </a:r>
            <a:r>
              <a:rPr lang="en-GB" i="1" dirty="0" err="1"/>
              <a:t>sakei</a:t>
            </a:r>
            <a:r>
              <a:rPr lang="en-GB" i="1" dirty="0"/>
              <a:t> </a:t>
            </a:r>
            <a:r>
              <a:rPr lang="en-GB" dirty="0"/>
              <a:t>and formation of a bioﬁlm on the meat surface that would exclude other microorganisms. </a:t>
            </a:r>
          </a:p>
          <a:p>
            <a:pPr algn="just"/>
            <a:r>
              <a:rPr lang="en-GB" dirty="0"/>
              <a:t>Meat undergoes autoproteolysis on aging with release of amino acids. </a:t>
            </a:r>
            <a:r>
              <a:rPr lang="en-GB" i="1" dirty="0"/>
              <a:t>L. </a:t>
            </a:r>
            <a:r>
              <a:rPr lang="en-GB" i="1" dirty="0" err="1"/>
              <a:t>sakei</a:t>
            </a:r>
            <a:r>
              <a:rPr lang="en-GB" i="1" dirty="0"/>
              <a:t> </a:t>
            </a:r>
            <a:r>
              <a:rPr lang="en-GB" dirty="0"/>
              <a:t>is auxotrophic for all amino acids (except glutamic and aspartic), and thus the meat surface is an excellent ecological niche.</a:t>
            </a:r>
          </a:p>
        </p:txBody>
      </p:sp>
    </p:spTree>
    <p:extLst>
      <p:ext uri="{BB962C8B-B14F-4D97-AF65-F5344CB8AC3E}">
        <p14:creationId xmlns:p14="http://schemas.microsoft.com/office/powerpoint/2010/main" val="3789666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E614AE-89AF-4B2C-8E83-4CDC184CA0AA}"/>
              </a:ext>
            </a:extLst>
          </p:cNvPr>
          <p:cNvSpPr>
            <a:spLocks noGrp="1"/>
          </p:cNvSpPr>
          <p:nvPr>
            <p:ph idx="1"/>
          </p:nvPr>
        </p:nvSpPr>
        <p:spPr>
          <a:xfrm>
            <a:off x="1251678" y="338667"/>
            <a:ext cx="10178322" cy="5540925"/>
          </a:xfrm>
        </p:spPr>
        <p:txBody>
          <a:bodyPr/>
          <a:lstStyle/>
          <a:p>
            <a:pPr algn="just"/>
            <a:r>
              <a:rPr lang="en-GB" dirty="0"/>
              <a:t>Meat storage frequently requires refrigeration and salts (up to 9% NaCl). </a:t>
            </a:r>
            <a:r>
              <a:rPr lang="en-GB" i="1" dirty="0"/>
              <a:t>L. </a:t>
            </a:r>
            <a:r>
              <a:rPr lang="en-GB" i="1" dirty="0" err="1"/>
              <a:t>sakei</a:t>
            </a:r>
            <a:r>
              <a:rPr lang="en-GB" i="1" dirty="0"/>
              <a:t> </a:t>
            </a:r>
            <a:r>
              <a:rPr lang="en-GB" dirty="0"/>
              <a:t>is well adapted to both low temperature and the osmotic stresses encountered at high salt concentrations. </a:t>
            </a:r>
          </a:p>
          <a:p>
            <a:pPr algn="just"/>
            <a:r>
              <a:rPr lang="en-GB" dirty="0"/>
              <a:t>It has a larger number of putative cold stress proteins than other lactobacilli.</a:t>
            </a:r>
          </a:p>
          <a:p>
            <a:pPr algn="just"/>
            <a:r>
              <a:rPr lang="en-GB" i="1" dirty="0" err="1"/>
              <a:t>L.sakei</a:t>
            </a:r>
            <a:r>
              <a:rPr lang="en-GB" i="1" dirty="0"/>
              <a:t> </a:t>
            </a:r>
            <a:r>
              <a:rPr lang="en-GB" dirty="0"/>
              <a:t>is also well equipped with enzymes that detoxify reactive oxygen species such as super oxide or organic hydroperoxides generated during meat processing. </a:t>
            </a:r>
          </a:p>
          <a:p>
            <a:pPr algn="just"/>
            <a:r>
              <a:rPr lang="en-GB" dirty="0"/>
              <a:t>Finally, </a:t>
            </a:r>
            <a:r>
              <a:rPr lang="en-GB" i="1" dirty="0" err="1"/>
              <a:t>L.sake</a:t>
            </a:r>
            <a:r>
              <a:rPr lang="en-GB" dirty="0" err="1"/>
              <a:t>i</a:t>
            </a:r>
            <a:r>
              <a:rPr lang="en-GB" dirty="0"/>
              <a:t> requires and takes up both </a:t>
            </a:r>
            <a:r>
              <a:rPr lang="en-GB" dirty="0" err="1"/>
              <a:t>heme</a:t>
            </a:r>
            <a:r>
              <a:rPr lang="en-GB" dirty="0"/>
              <a:t> and iron from the meat. The competition for iron may represent yet another important fact or in the ability of </a:t>
            </a:r>
            <a:r>
              <a:rPr lang="en-GB" i="1" dirty="0" err="1"/>
              <a:t>L.sake</a:t>
            </a:r>
            <a:r>
              <a:rPr lang="en-GB" i="1" dirty="0"/>
              <a:t> </a:t>
            </a:r>
            <a:r>
              <a:rPr lang="en-GB" dirty="0"/>
              <a:t>it exclude other organisms from the meat surface.</a:t>
            </a:r>
          </a:p>
          <a:p>
            <a:endParaRPr lang="en-GB" dirty="0"/>
          </a:p>
        </p:txBody>
      </p:sp>
    </p:spTree>
    <p:extLst>
      <p:ext uri="{BB962C8B-B14F-4D97-AF65-F5344CB8AC3E}">
        <p14:creationId xmlns:p14="http://schemas.microsoft.com/office/powerpoint/2010/main" val="2842716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63E53-46D8-4E20-BEB0-B422B6E8D544}"/>
              </a:ext>
            </a:extLst>
          </p:cNvPr>
          <p:cNvSpPr>
            <a:spLocks noGrp="1"/>
          </p:cNvSpPr>
          <p:nvPr>
            <p:ph type="title"/>
          </p:nvPr>
        </p:nvSpPr>
        <p:spPr>
          <a:xfrm>
            <a:off x="959556" y="417689"/>
            <a:ext cx="10470444" cy="560719"/>
          </a:xfrm>
        </p:spPr>
        <p:txBody>
          <a:bodyPr>
            <a:normAutofit/>
          </a:bodyPr>
          <a:lstStyle/>
          <a:p>
            <a:r>
              <a:rPr lang="en-GB" sz="2800" dirty="0">
                <a:latin typeface="Algerian" panose="04020705040A02060702" pitchFamily="82" charset="0"/>
              </a:rPr>
              <a:t>MONENSIN</a:t>
            </a:r>
          </a:p>
        </p:txBody>
      </p:sp>
      <p:sp>
        <p:nvSpPr>
          <p:cNvPr id="3" name="Content Placeholder 2">
            <a:extLst>
              <a:ext uri="{FF2B5EF4-FFF2-40B4-BE49-F238E27FC236}">
                <a16:creationId xmlns:a16="http://schemas.microsoft.com/office/drawing/2014/main" id="{6A2FBBB1-626E-42EA-A1C2-DA3AF54F2477}"/>
              </a:ext>
            </a:extLst>
          </p:cNvPr>
          <p:cNvSpPr>
            <a:spLocks noGrp="1"/>
          </p:cNvSpPr>
          <p:nvPr>
            <p:ph idx="1"/>
          </p:nvPr>
        </p:nvSpPr>
        <p:spPr>
          <a:xfrm>
            <a:off x="762000" y="790223"/>
            <a:ext cx="10668000" cy="5089370"/>
          </a:xfrm>
        </p:spPr>
        <p:txBody>
          <a:bodyPr/>
          <a:lstStyle/>
          <a:p>
            <a:pPr algn="just"/>
            <a:r>
              <a:rPr lang="en-GB" dirty="0" err="1"/>
              <a:t>Monensin</a:t>
            </a:r>
            <a:r>
              <a:rPr lang="en-GB" dirty="0"/>
              <a:t> is the most widely used compound fed to cattle to increase feed efﬁciency. </a:t>
            </a:r>
          </a:p>
          <a:p>
            <a:pPr algn="just"/>
            <a:r>
              <a:rPr lang="en-GB" dirty="0"/>
              <a:t>In feed lot cattle, a dosage of 350 mg/day led to an improvement in feed efﬁciency of approximately 6%. In grazing cattle, the average daily gainincreasedby15%.</a:t>
            </a:r>
          </a:p>
          <a:p>
            <a:pPr algn="just"/>
            <a:r>
              <a:rPr lang="en-GB" dirty="0" err="1"/>
              <a:t>Monensin</a:t>
            </a:r>
            <a:r>
              <a:rPr lang="en-GB" dirty="0"/>
              <a:t> produces these outcomes by changing the makeup of the bacterial population in the rumen, thereby inﬂuencing the balance of the end products of ruminal fermentation metabolism.</a:t>
            </a:r>
          </a:p>
          <a:p>
            <a:pPr algn="just"/>
            <a:r>
              <a:rPr lang="en-GB" dirty="0"/>
              <a:t> </a:t>
            </a:r>
            <a:r>
              <a:rPr lang="en-GB" dirty="0" err="1"/>
              <a:t>Monensin</a:t>
            </a:r>
            <a:r>
              <a:rPr lang="en-GB" dirty="0"/>
              <a:t> is produced by the bacterium </a:t>
            </a:r>
            <a:r>
              <a:rPr lang="en-GB" i="1" dirty="0"/>
              <a:t>Streptomyces </a:t>
            </a:r>
            <a:r>
              <a:rPr lang="en-GB" i="1" dirty="0" err="1"/>
              <a:t>cinnamonensis</a:t>
            </a:r>
            <a:r>
              <a:rPr lang="en-GB" dirty="0"/>
              <a:t>. It is a member of a large and important class of polyketides, the poly </a:t>
            </a:r>
            <a:r>
              <a:rPr lang="en-GB" dirty="0" err="1"/>
              <a:t>etherionophores</a:t>
            </a:r>
            <a:r>
              <a:rPr lang="en-GB" dirty="0"/>
              <a:t>.</a:t>
            </a:r>
          </a:p>
          <a:p>
            <a:pPr algn="just"/>
            <a:r>
              <a:rPr lang="en-GB" dirty="0"/>
              <a:t>The compound is toxic to many bacteria, fungi, protozoa, and higher organisms. The </a:t>
            </a:r>
            <a:r>
              <a:rPr lang="en-GB" dirty="0" err="1"/>
              <a:t>pKa</a:t>
            </a:r>
            <a:r>
              <a:rPr lang="en-GB" dirty="0"/>
              <a:t> of the carboxyl group in </a:t>
            </a:r>
            <a:r>
              <a:rPr lang="en-GB" dirty="0" err="1"/>
              <a:t>monensin</a:t>
            </a:r>
            <a:r>
              <a:rPr lang="en-GB" dirty="0"/>
              <a:t> is 7.95, so at the acidic pH of the rumen, the uncharged lipophilic molecule accumulates in cell membranes of bacteria sensitive to this ionophore</a:t>
            </a:r>
          </a:p>
        </p:txBody>
      </p:sp>
    </p:spTree>
    <p:extLst>
      <p:ext uri="{BB962C8B-B14F-4D97-AF65-F5344CB8AC3E}">
        <p14:creationId xmlns:p14="http://schemas.microsoft.com/office/powerpoint/2010/main" val="3733409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F4C2-EDDD-4321-A393-D8874533173B}"/>
              </a:ext>
            </a:extLst>
          </p:cNvPr>
          <p:cNvSpPr>
            <a:spLocks noGrp="1"/>
          </p:cNvSpPr>
          <p:nvPr>
            <p:ph type="title"/>
          </p:nvPr>
        </p:nvSpPr>
        <p:spPr>
          <a:xfrm>
            <a:off x="1251678" y="382385"/>
            <a:ext cx="10178322" cy="464282"/>
          </a:xfrm>
        </p:spPr>
        <p:txBody>
          <a:bodyPr>
            <a:normAutofit fontScale="90000"/>
          </a:bodyPr>
          <a:lstStyle/>
          <a:p>
            <a:r>
              <a:rPr lang="en-GB" sz="2800" dirty="0">
                <a:latin typeface="Algerian" panose="04020705040A02060702" pitchFamily="82" charset="0"/>
              </a:rPr>
              <a:t>SINGLE-CELL PROTEIN</a:t>
            </a:r>
            <a:br>
              <a:rPr lang="en-GB" dirty="0"/>
            </a:br>
            <a:endParaRPr lang="en-GB" dirty="0"/>
          </a:p>
        </p:txBody>
      </p:sp>
      <p:sp>
        <p:nvSpPr>
          <p:cNvPr id="3" name="Content Placeholder 2">
            <a:extLst>
              <a:ext uri="{FF2B5EF4-FFF2-40B4-BE49-F238E27FC236}">
                <a16:creationId xmlns:a16="http://schemas.microsoft.com/office/drawing/2014/main" id="{AEC3DE42-EB1E-4BF1-872C-1DBDBA21665A}"/>
              </a:ext>
            </a:extLst>
          </p:cNvPr>
          <p:cNvSpPr>
            <a:spLocks noGrp="1"/>
          </p:cNvSpPr>
          <p:nvPr>
            <p:ph idx="1"/>
          </p:nvPr>
        </p:nvSpPr>
        <p:spPr>
          <a:xfrm>
            <a:off x="1251678" y="846667"/>
            <a:ext cx="10178322" cy="5032925"/>
          </a:xfrm>
        </p:spPr>
        <p:txBody>
          <a:bodyPr/>
          <a:lstStyle/>
          <a:p>
            <a:pPr algn="just"/>
            <a:r>
              <a:rPr lang="en-GB" dirty="0"/>
              <a:t>The term single-cell protein, or SCP, describes the protein-rich cell mass derived from microorganisms grown on a large scale for either animal or human consumption. SCP has a high content of protein containing all the essential amino acids. </a:t>
            </a:r>
          </a:p>
          <a:p>
            <a:pPr algn="just"/>
            <a:r>
              <a:rPr lang="en-GB" dirty="0"/>
              <a:t>Microorganisms are an excellent source of SCP because of their rapid growth rate, their ability to use very inexpensive raw materials as carbon sources, and the uniquely high efﬁciency, expressed as grams of protein produced per kilo gram of raw material, with which they transform these carbon sources to protein. </a:t>
            </a:r>
          </a:p>
          <a:p>
            <a:pPr algn="just"/>
            <a:r>
              <a:rPr lang="en-GB" dirty="0"/>
              <a:t>In spite of these advantages, only one SCP product approved for human consumption has reached the market. This product is “mycoprotein,” the processed cell mass preparation from the ﬁlamentous fungus Fusarium </a:t>
            </a:r>
            <a:r>
              <a:rPr lang="en-GB" dirty="0" err="1"/>
              <a:t>venenatum</a:t>
            </a:r>
            <a:r>
              <a:rPr lang="en-GB" dirty="0"/>
              <a:t>. We consider here the positive nutritional properties of this product and examine the many concerns that needed to be examined and addressed before this product gained regulatory approvals. </a:t>
            </a:r>
          </a:p>
        </p:txBody>
      </p:sp>
    </p:spTree>
    <p:extLst>
      <p:ext uri="{BB962C8B-B14F-4D97-AF65-F5344CB8AC3E}">
        <p14:creationId xmlns:p14="http://schemas.microsoft.com/office/powerpoint/2010/main" val="1330500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AC5FCE-14CD-4AEA-8E4E-5DD32061D2B7}"/>
              </a:ext>
            </a:extLst>
          </p:cNvPr>
          <p:cNvSpPr>
            <a:spLocks noGrp="1"/>
          </p:cNvSpPr>
          <p:nvPr>
            <p:ph idx="1"/>
          </p:nvPr>
        </p:nvSpPr>
        <p:spPr>
          <a:xfrm>
            <a:off x="1251678" y="417689"/>
            <a:ext cx="10178322" cy="5461903"/>
          </a:xfrm>
        </p:spPr>
        <p:txBody>
          <a:bodyPr>
            <a:normAutofit lnSpcReduction="10000"/>
          </a:bodyPr>
          <a:lstStyle/>
          <a:p>
            <a:pPr algn="just"/>
            <a:r>
              <a:rPr lang="en-GB" dirty="0"/>
              <a:t>The source organism</a:t>
            </a:r>
            <a:r>
              <a:rPr lang="en-GB" i="1" dirty="0"/>
              <a:t>, F. </a:t>
            </a:r>
            <a:r>
              <a:rPr lang="en-GB" i="1" dirty="0" err="1"/>
              <a:t>venenatum</a:t>
            </a:r>
            <a:r>
              <a:rPr lang="en-GB" i="1" dirty="0"/>
              <a:t> </a:t>
            </a:r>
            <a:r>
              <a:rPr lang="en-GB" dirty="0"/>
              <a:t>strain PTA-2684, was cultured from a soil sample obtained from Buckingham shire, United Kingdom. </a:t>
            </a:r>
          </a:p>
          <a:p>
            <a:pPr algn="just"/>
            <a:r>
              <a:rPr lang="en-GB" dirty="0"/>
              <a:t>Marlow Foods Ltd. chose this strain of </a:t>
            </a:r>
            <a:r>
              <a:rPr lang="en-GB" i="1" dirty="0"/>
              <a:t>F. </a:t>
            </a:r>
            <a:r>
              <a:rPr lang="en-GB" i="1" dirty="0" err="1"/>
              <a:t>venenatum</a:t>
            </a:r>
            <a:r>
              <a:rPr lang="en-GB" i="1" dirty="0"/>
              <a:t> </a:t>
            </a:r>
            <a:r>
              <a:rPr lang="en-GB" dirty="0"/>
              <a:t>from more than 3000 organisms obtained from around the world. The manufacturing process for mycoprotein is designed to ensure the absence of undesirable constituents of fungal cells from the ﬁnal product. </a:t>
            </a:r>
          </a:p>
          <a:p>
            <a:pPr algn="just"/>
            <a:r>
              <a:rPr lang="en-GB" i="1" dirty="0"/>
              <a:t>F. </a:t>
            </a:r>
            <a:r>
              <a:rPr lang="en-GB" i="1" dirty="0" err="1"/>
              <a:t>venenatum</a:t>
            </a:r>
            <a:r>
              <a:rPr lang="en-GB" i="1" dirty="0"/>
              <a:t> </a:t>
            </a:r>
            <a:r>
              <a:rPr lang="en-GB" dirty="0"/>
              <a:t>is grown with aeration under steady-state conditions maintained by continuous feed of nutrient medium and concomitant removal of the culture.</a:t>
            </a:r>
          </a:p>
          <a:p>
            <a:pPr algn="just"/>
            <a:r>
              <a:rPr lang="en-GB" dirty="0"/>
              <a:t>These fermentation conditions were chosen to prevent the production of the highly toxic mycotoxins. </a:t>
            </a:r>
          </a:p>
          <a:p>
            <a:pPr algn="just"/>
            <a:r>
              <a:rPr lang="en-GB" dirty="0"/>
              <a:t>Fusarium species produce trichothecene and fusarin mycotoxins when growth is limited by nutrient limitation, a high ratio of carbon to nitrogen nutrients, low oxygen tension, or the lack of a micro nutrient. To prevent mycotoxin synthesis, the production strain is grown at ahigh rate without any nutritional limitations.</a:t>
            </a:r>
          </a:p>
          <a:p>
            <a:pPr algn="just"/>
            <a:r>
              <a:rPr lang="en-GB" dirty="0"/>
              <a:t>The culture is supplied with a nutritionally balanced, chemically deﬁned fermentation medium, with glucose as the sole carbon source. </a:t>
            </a:r>
          </a:p>
        </p:txBody>
      </p:sp>
    </p:spTree>
    <p:extLst>
      <p:ext uri="{BB962C8B-B14F-4D97-AF65-F5344CB8AC3E}">
        <p14:creationId xmlns:p14="http://schemas.microsoft.com/office/powerpoint/2010/main" val="4083348219"/>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121</TotalTime>
  <Words>1805</Words>
  <Application>Microsoft Office PowerPoint</Application>
  <PresentationFormat>Widescreen</PresentationFormat>
  <Paragraphs>48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Algerian</vt:lpstr>
      <vt:lpstr>Arial</vt:lpstr>
      <vt:lpstr>Gill Sans MT</vt:lpstr>
      <vt:lpstr>Impact</vt:lpstr>
      <vt:lpstr>Badge</vt:lpstr>
      <vt:lpstr>Food technology</vt:lpstr>
      <vt:lpstr>PREPARATION OF FERMENTED FOODS </vt:lpstr>
      <vt:lpstr>NISIN</vt:lpstr>
      <vt:lpstr>LACTOBACILLUSSAKEI: A PROMISING BIOPRESERVATIVE</vt:lpstr>
      <vt:lpstr>PowerPoint Presentation</vt:lpstr>
      <vt:lpstr>PowerPoint Presentation</vt:lpstr>
      <vt:lpstr>MONENSIN</vt:lpstr>
      <vt:lpstr>SINGLE-CELL PROTEIN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technology</dc:title>
  <dc:creator>rere</dc:creator>
  <cp:lastModifiedBy>rere</cp:lastModifiedBy>
  <cp:revision>20</cp:revision>
  <dcterms:created xsi:type="dcterms:W3CDTF">2020-03-15T14:05:40Z</dcterms:created>
  <dcterms:modified xsi:type="dcterms:W3CDTF">2020-03-15T16:44:19Z</dcterms:modified>
</cp:coreProperties>
</file>