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2"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71" r:id="rId14"/>
    <p:sldId id="269" r:id="rId15"/>
    <p:sldId id="270" r:id="rId16"/>
    <p:sldId id="272" r:id="rId17"/>
    <p:sldId id="274" r:id="rId18"/>
    <p:sldId id="275" r:id="rId19"/>
    <p:sldId id="276"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19" name="عنصر نائب للتذييل 18"/>
          <p:cNvSpPr>
            <a:spLocks noGrp="1"/>
          </p:cNvSpPr>
          <p:nvPr>
            <p:ph type="ftr" sz="quarter" idx="11"/>
          </p:nvPr>
        </p:nvSpPr>
        <p:spPr/>
        <p:txBody>
          <a:bodyPr/>
          <a:lstStyle/>
          <a:p>
            <a:endParaRPr lang="ar-EG"/>
          </a:p>
        </p:txBody>
      </p:sp>
      <p:sp>
        <p:nvSpPr>
          <p:cNvPr id="27" name="عنصر نائب لرقم الشريحة 26"/>
          <p:cNvSpPr>
            <a:spLocks noGrp="1"/>
          </p:cNvSpPr>
          <p:nvPr>
            <p:ph type="sldNum" sz="quarter" idx="12"/>
          </p:nvPr>
        </p:nvSpPr>
        <p:spPr/>
        <p:txBody>
          <a:bodyPr/>
          <a:lstStyle/>
          <a:p>
            <a:fld id="{2B9D04A1-CA92-48B9-8516-16B39AD0CE02}" type="slidenum">
              <a:rPr lang="ar-EG" smtClean="0"/>
              <a:pPr/>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2B9D04A1-CA92-48B9-8516-16B39AD0CE02}" type="slidenum">
              <a:rPr lang="ar-EG" smtClean="0"/>
              <a:pPr/>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2B9D04A1-CA92-48B9-8516-16B39AD0CE02}"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C72E9D5-3F5F-44B5-AEAC-8E4D4C6DD2A6}" type="datetimeFigureOut">
              <a:rPr lang="ar-EG" smtClean="0"/>
              <a:pPr/>
              <a:t>29/07/1439</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a:xfrm>
            <a:off x="8077200" y="6356350"/>
            <a:ext cx="609600" cy="365125"/>
          </a:xfrm>
        </p:spPr>
        <p:txBody>
          <a:bodyPr/>
          <a:lstStyle/>
          <a:p>
            <a:fld id="{2B9D04A1-CA92-48B9-8516-16B39AD0CE02}" type="slidenum">
              <a:rPr lang="ar-EG" smtClean="0"/>
              <a:pPr/>
              <a:t>‹#›</a:t>
            </a:fld>
            <a:endParaRPr lang="ar-EG"/>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72E9D5-3F5F-44B5-AEAC-8E4D4C6DD2A6}" type="datetimeFigureOut">
              <a:rPr lang="ar-EG" smtClean="0"/>
              <a:pPr/>
              <a:t>29/07/1439</a:t>
            </a:fld>
            <a:endParaRPr lang="ar-EG"/>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9D04A1-CA92-48B9-8516-16B39AD0CE02}" type="slidenum">
              <a:rPr lang="ar-EG" smtClean="0"/>
              <a:pPr/>
              <a:t>‹#›</a:t>
            </a:fld>
            <a:endParaRPr lang="ar-EG"/>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Peroxidase" TargetMode="External"/><Relationship Id="rId2" Type="http://schemas.openxmlformats.org/officeDocument/2006/relationships/hyperlink" Target="https://en.wikipedia.org/wiki/Apoptosis" TargetMode="External"/><Relationship Id="rId1" Type="http://schemas.openxmlformats.org/officeDocument/2006/relationships/slideLayout" Target="../slideLayouts/slideLayout2.xml"/><Relationship Id="rId6" Type="http://schemas.openxmlformats.org/officeDocument/2006/relationships/hyperlink" Target="https://en.wikipedia.org/wiki/Rhodamine" TargetMode="External"/><Relationship Id="rId5" Type="http://schemas.openxmlformats.org/officeDocument/2006/relationships/hyperlink" Target="https://en.wikipedia.org/wiki/Fluorescein" TargetMode="External"/><Relationship Id="rId4" Type="http://schemas.openxmlformats.org/officeDocument/2006/relationships/hyperlink" Target="https://en.wikipedia.org/wiki/Fluoroph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Monoclonal_antibodies" TargetMode="External"/><Relationship Id="rId2" Type="http://schemas.openxmlformats.org/officeDocument/2006/relationships/hyperlink" Target="https://en.wikipedia.org/wiki/Polyclonal_antibodies" TargetMode="External"/><Relationship Id="rId1" Type="http://schemas.openxmlformats.org/officeDocument/2006/relationships/slideLayout" Target="../slideLayouts/slideLayout2.xml"/><Relationship Id="rId5" Type="http://schemas.openxmlformats.org/officeDocument/2006/relationships/hyperlink" Target="https://en.wikipedia.org/wiki/Biotin" TargetMode="External"/><Relationship Id="rId4" Type="http://schemas.openxmlformats.org/officeDocument/2006/relationships/hyperlink" Target="https://en.wikipedia.org/wiki/Epitop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Cross-reactivi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File:Kidney_cd10_ihc.jpg" TargetMode="External"/><Relationship Id="rId1" Type="http://schemas.openxmlformats.org/officeDocument/2006/relationships/slideLayout" Target="../slideLayouts/slideLayout2.xml"/><Relationship Id="rId4" Type="http://schemas.openxmlformats.org/officeDocument/2006/relationships/hyperlink" Target="https://en.wikipedia.org/wiki/Kidne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rndsystems.com/ihc_detail_objectname_chromogenic_ihc_paraffin_tissue.aspx" TargetMode="External"/><Relationship Id="rId2" Type="http://schemas.openxmlformats.org/officeDocument/2006/relationships/hyperlink" Target="https://www.rndsystems.com/product_results.aspx?k=CTS008"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Antibody" TargetMode="External"/><Relationship Id="rId2" Type="http://schemas.openxmlformats.org/officeDocument/2006/relationships/hyperlink" Target="https://en.wikipedia.org/wiki/Antigen" TargetMode="External"/><Relationship Id="rId1" Type="http://schemas.openxmlformats.org/officeDocument/2006/relationships/slideLayout" Target="../slideLayouts/slideLayout2.xml"/><Relationship Id="rId5" Type="http://schemas.openxmlformats.org/officeDocument/2006/relationships/hyperlink" Target="https://en.wikipedia.org/wiki/Immunocytochemistry" TargetMode="External"/><Relationship Id="rId4" Type="http://schemas.openxmlformats.org/officeDocument/2006/relationships/hyperlink" Target="https://en.wikipedia.org/wiki/Biological_tissu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2000240"/>
            <a:ext cx="8072494" cy="2143140"/>
          </a:xfrm>
        </p:spPr>
        <p:txBody>
          <a:bodyPr/>
          <a:lstStyle/>
          <a:p>
            <a:pPr algn="l"/>
            <a:r>
              <a:rPr lang="en-US" i="1" dirty="0" smtClean="0"/>
              <a:t>    </a:t>
            </a:r>
            <a:r>
              <a:rPr lang="en-US" i="1" dirty="0" err="1" smtClean="0"/>
              <a:t>Immunohistochemistry</a:t>
            </a:r>
            <a:endParaRPr lang="ar-EG"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928670"/>
            <a:ext cx="8429684" cy="5500726"/>
          </a:xfrm>
        </p:spPr>
        <p:txBody>
          <a:bodyPr>
            <a:normAutofit fontScale="92500"/>
          </a:bodyPr>
          <a:lstStyle/>
          <a:p>
            <a:pPr algn="l">
              <a:buNone/>
            </a:pPr>
            <a:r>
              <a:rPr lang="en-US" dirty="0" err="1" smtClean="0"/>
              <a:t>Immunohistochemical</a:t>
            </a:r>
            <a:r>
              <a:rPr lang="en-US" dirty="0" smtClean="0"/>
              <a:t> staining is widely used in the diagnosis of abnormal cells such as those found in cancerous tumors. Specific molecular markers are characteristic of particular cellular events such as proliferation or cell death (</a:t>
            </a:r>
            <a:r>
              <a:rPr lang="en-US" u="sng" dirty="0" smtClean="0">
                <a:hlinkClick r:id="rId2" tooltip="Apoptosis"/>
              </a:rPr>
              <a:t>apoptosis</a:t>
            </a:r>
            <a:r>
              <a:rPr lang="en-US" dirty="0" smtClean="0"/>
              <a:t>). </a:t>
            </a:r>
            <a:r>
              <a:rPr lang="en-US" dirty="0" err="1" smtClean="0"/>
              <a:t>Immunohistochemistry</a:t>
            </a:r>
            <a:r>
              <a:rPr lang="en-US" dirty="0" smtClean="0"/>
              <a:t> is also widely used in basic research to understand the distribution and localization of biomarkers and differentially expressed proteins in different parts of a biological tissue.</a:t>
            </a:r>
          </a:p>
          <a:p>
            <a:pPr algn="l">
              <a:buNone/>
            </a:pPr>
            <a:r>
              <a:rPr lang="en-US" dirty="0" err="1" smtClean="0"/>
              <a:t>Visualising</a:t>
            </a:r>
            <a:r>
              <a:rPr lang="en-US" dirty="0" smtClean="0"/>
              <a:t> an antibody-antigen interaction can be accomplished in a number of ways. In the most common instance, an antibody is conjugated to an enzyme, such as </a:t>
            </a:r>
            <a:r>
              <a:rPr lang="en-US" u="sng" dirty="0" err="1" smtClean="0">
                <a:hlinkClick r:id="rId3" tooltip="Peroxidase"/>
              </a:rPr>
              <a:t>peroxidase</a:t>
            </a:r>
            <a:r>
              <a:rPr lang="en-US" dirty="0" smtClean="0"/>
              <a:t>, that can </a:t>
            </a:r>
            <a:r>
              <a:rPr lang="en-US" dirty="0" err="1" smtClean="0"/>
              <a:t>catalyse</a:t>
            </a:r>
            <a:r>
              <a:rPr lang="en-US" dirty="0" smtClean="0"/>
              <a:t> a </a:t>
            </a:r>
            <a:r>
              <a:rPr lang="en-US" dirty="0" err="1" smtClean="0"/>
              <a:t>colour</a:t>
            </a:r>
            <a:r>
              <a:rPr lang="en-US" dirty="0" smtClean="0"/>
              <a:t>-producing reaction. Alternatively, the antibody can also be tagged to a </a:t>
            </a:r>
            <a:r>
              <a:rPr lang="en-US" u="sng" dirty="0" err="1" smtClean="0">
                <a:hlinkClick r:id="rId4" tooltip="Fluorophore"/>
              </a:rPr>
              <a:t>fluorophore</a:t>
            </a:r>
            <a:r>
              <a:rPr lang="en-US" dirty="0" smtClean="0"/>
              <a:t>, such as </a:t>
            </a:r>
            <a:r>
              <a:rPr lang="en-US" u="sng" dirty="0" err="1" smtClean="0">
                <a:hlinkClick r:id="rId5" tooltip="Fluorescein"/>
              </a:rPr>
              <a:t>fluorescein</a:t>
            </a:r>
            <a:r>
              <a:rPr lang="en-US" dirty="0" smtClean="0"/>
              <a:t> or </a:t>
            </a:r>
            <a:r>
              <a:rPr lang="en-US" u="sng" dirty="0" err="1" smtClean="0">
                <a:hlinkClick r:id="rId6" tooltip="Rhodamine"/>
              </a:rPr>
              <a:t>rhodamine</a:t>
            </a:r>
            <a:endParaRPr lang="en-US" dirty="0" smtClean="0"/>
          </a:p>
          <a:p>
            <a:pPr algn="l">
              <a:buNone/>
            </a:pPr>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1472" y="1000108"/>
            <a:ext cx="8229600" cy="5429288"/>
          </a:xfrm>
        </p:spPr>
        <p:txBody>
          <a:bodyPr>
            <a:normAutofit fontScale="85000" lnSpcReduction="10000"/>
          </a:bodyPr>
          <a:lstStyle/>
          <a:p>
            <a:pPr algn="l" rtl="0">
              <a:buNone/>
            </a:pPr>
            <a:r>
              <a:rPr lang="en-US" b="1" dirty="0" smtClean="0"/>
              <a:t>Antibody types</a:t>
            </a:r>
            <a:endParaRPr lang="en-US" dirty="0" smtClean="0"/>
          </a:p>
          <a:p>
            <a:pPr algn="l" rtl="0">
              <a:buNone/>
            </a:pPr>
            <a:r>
              <a:rPr lang="en-US" dirty="0" smtClean="0"/>
              <a:t>The antibodies used for specific detection can be </a:t>
            </a:r>
            <a:r>
              <a:rPr lang="en-US" dirty="0" smtClean="0">
                <a:hlinkClick r:id="rId2" tooltip="Polyclonal antibodies"/>
              </a:rPr>
              <a:t>polyclonal</a:t>
            </a:r>
            <a:r>
              <a:rPr lang="en-US" dirty="0" smtClean="0"/>
              <a:t> or </a:t>
            </a:r>
            <a:r>
              <a:rPr lang="en-US" dirty="0" smtClean="0">
                <a:hlinkClick r:id="rId3" tooltip="Monoclonal antibodies"/>
              </a:rPr>
              <a:t>monoclonal</a:t>
            </a:r>
            <a:r>
              <a:rPr lang="en-US" dirty="0" smtClean="0"/>
              <a:t>. Polyclonal antibodies are made by injecting animals with the protein of interest, or a peptide fragment and, after a secondary immune response is stimulated, isolating antibodies from whole serum. Thus, polyclonal antibodies are a heterogeneous mix of antibodies that recognize several </a:t>
            </a:r>
            <a:r>
              <a:rPr lang="en-US" dirty="0" err="1" smtClean="0">
                <a:hlinkClick r:id="rId4" tooltip="Epitope"/>
              </a:rPr>
              <a:t>epitopes</a:t>
            </a:r>
            <a:r>
              <a:rPr lang="en-US" dirty="0" smtClean="0"/>
              <a:t>. Monoclonal antibodies show specificity for a single </a:t>
            </a:r>
            <a:r>
              <a:rPr lang="en-US" dirty="0" err="1" smtClean="0"/>
              <a:t>epitope</a:t>
            </a:r>
            <a:r>
              <a:rPr lang="en-US" dirty="0" smtClean="0"/>
              <a:t>.</a:t>
            </a:r>
          </a:p>
          <a:p>
            <a:pPr algn="l" rtl="0">
              <a:buNone/>
            </a:pPr>
            <a:r>
              <a:rPr lang="en-US" dirty="0" smtClean="0"/>
              <a:t>For </a:t>
            </a:r>
            <a:r>
              <a:rPr lang="en-US" dirty="0" err="1" smtClean="0"/>
              <a:t>immunohistochemical</a:t>
            </a:r>
            <a:r>
              <a:rPr lang="en-US" dirty="0" smtClean="0"/>
              <a:t> detection strategies, antibodies are classified as primary or secondary reagents. Primary antibodies are raised against an antigen of interest and are typically </a:t>
            </a:r>
            <a:r>
              <a:rPr lang="en-US" dirty="0" err="1" smtClean="0"/>
              <a:t>unconjugated</a:t>
            </a:r>
            <a:r>
              <a:rPr lang="en-US" dirty="0" smtClean="0"/>
              <a:t> (unlabelled), while secondary antibodies are raised against </a:t>
            </a:r>
            <a:r>
              <a:rPr lang="en-US" dirty="0" err="1" smtClean="0"/>
              <a:t>immunoglobulins</a:t>
            </a:r>
            <a:r>
              <a:rPr lang="en-US" dirty="0" smtClean="0"/>
              <a:t> of the primary antibody species. The secondary antibody is usually conjugated to a linker molecule, such as </a:t>
            </a:r>
            <a:r>
              <a:rPr lang="en-US" dirty="0" smtClean="0">
                <a:hlinkClick r:id="rId5" tooltip="Biotin"/>
              </a:rPr>
              <a:t>biotin</a:t>
            </a:r>
            <a:r>
              <a:rPr lang="en-US" dirty="0" smtClean="0"/>
              <a:t>, that then recruits reporter molecules, or the secondary antibody itself is directly bound to the reporter molecule.</a:t>
            </a:r>
          </a:p>
          <a:p>
            <a:pPr algn="l">
              <a:buNone/>
            </a:pPr>
            <a:endParaRPr lang="ar-E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714356"/>
            <a:ext cx="8643998" cy="5857916"/>
          </a:xfrm>
        </p:spPr>
        <p:txBody>
          <a:bodyPr>
            <a:normAutofit lnSpcReduction="10000"/>
          </a:bodyPr>
          <a:lstStyle/>
          <a:p>
            <a:pPr algn="l" rtl="0">
              <a:buNone/>
            </a:pPr>
            <a:r>
              <a:rPr lang="en-US" b="1" dirty="0" smtClean="0"/>
              <a:t>IHC troubleshooting</a:t>
            </a:r>
          </a:p>
          <a:p>
            <a:pPr algn="l">
              <a:buNone/>
            </a:pPr>
            <a:r>
              <a:rPr lang="en-US" dirty="0" smtClean="0"/>
              <a:t>In </a:t>
            </a:r>
            <a:r>
              <a:rPr lang="en-US" dirty="0" err="1" smtClean="0"/>
              <a:t>immunohistochemical</a:t>
            </a:r>
            <a:r>
              <a:rPr lang="en-US" dirty="0" smtClean="0"/>
              <a:t> techniques, there are several steps prior to the final staining of the tissue antigen, and many potential problems affect the outcome of the procedure. The major problem areas in IHC staining include strong background staining, weak target antigen staining and </a:t>
            </a:r>
            <a:r>
              <a:rPr lang="en-US" dirty="0" err="1" smtClean="0"/>
              <a:t>autofluorescence</a:t>
            </a:r>
            <a:r>
              <a:rPr lang="en-US" dirty="0" smtClean="0"/>
              <a:t>. Endogenous biotin or reporter enzymes or primary/secondary antibody </a:t>
            </a:r>
            <a:r>
              <a:rPr lang="en-US" u="sng" dirty="0" smtClean="0">
                <a:hlinkClick r:id="rId2" tooltip="Cross-reactivity"/>
              </a:rPr>
              <a:t>cross-reactivity</a:t>
            </a:r>
            <a:r>
              <a:rPr lang="en-US" dirty="0" smtClean="0"/>
              <a:t> are common causes of strong background staining, while weak staining may be caused by poor enzyme activity or primary antibody potency. Furthermore, </a:t>
            </a:r>
            <a:r>
              <a:rPr lang="en-US" dirty="0" err="1" smtClean="0"/>
              <a:t>autofluorescence</a:t>
            </a:r>
            <a:r>
              <a:rPr lang="en-US" dirty="0" smtClean="0"/>
              <a:t> may be due to the nature of the tissue or the fixation method. These aspects of IHC tissue prep and antibody staining must be systematically addressed to identify and overcome staining issues</a:t>
            </a:r>
            <a:endParaRPr lang="ar-E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resources.rndsystems.com/images/site/protocol-3-thumb66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908720"/>
            <a:ext cx="5904656"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603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https://upload.wikimedia.org/wikipedia/commons/thumb/1/15/Kidney_cd10_ihc.jpg/220px-Kidney_cd10_ihc.jpg">
            <a:hlinkClick r:id="rId2"/>
          </p:cNvPr>
          <p:cNvPicPr>
            <a:picLocks noGrp="1"/>
          </p:cNvPicPr>
          <p:nvPr>
            <p:ph idx="1"/>
          </p:nvPr>
        </p:nvPicPr>
        <p:blipFill>
          <a:blip r:embed="rId3"/>
          <a:srcRect/>
          <a:stretch>
            <a:fillRect/>
          </a:stretch>
        </p:blipFill>
        <p:spPr bwMode="auto">
          <a:xfrm>
            <a:off x="2071670" y="857232"/>
            <a:ext cx="4714908" cy="2643206"/>
          </a:xfrm>
          <a:prstGeom prst="rect">
            <a:avLst/>
          </a:prstGeom>
          <a:noFill/>
          <a:ln w="9525">
            <a:noFill/>
            <a:miter lim="800000"/>
            <a:headEnd/>
            <a:tailEnd/>
          </a:ln>
        </p:spPr>
      </p:pic>
      <p:sp>
        <p:nvSpPr>
          <p:cNvPr id="5" name="مستطيل 4"/>
          <p:cNvSpPr/>
          <p:nvPr/>
        </p:nvSpPr>
        <p:spPr>
          <a:xfrm>
            <a:off x="1071538" y="4214818"/>
            <a:ext cx="7143800" cy="369332"/>
          </a:xfrm>
          <a:prstGeom prst="rect">
            <a:avLst/>
          </a:prstGeom>
        </p:spPr>
        <p:txBody>
          <a:bodyPr wrap="square">
            <a:spAutoFit/>
          </a:bodyPr>
          <a:lstStyle/>
          <a:p>
            <a:pPr algn="l" rtl="0"/>
            <a:r>
              <a:rPr lang="en-US" dirty="0" smtClean="0"/>
              <a:t>     </a:t>
            </a:r>
            <a:r>
              <a:rPr lang="en-US" dirty="0" err="1" smtClean="0"/>
              <a:t>Immunohistochemical</a:t>
            </a:r>
            <a:r>
              <a:rPr lang="en-US" dirty="0" smtClean="0"/>
              <a:t> </a:t>
            </a:r>
            <a:r>
              <a:rPr lang="en-US" dirty="0"/>
              <a:t>staining of normal </a:t>
            </a:r>
            <a:r>
              <a:rPr lang="en-US" u="sng" dirty="0">
                <a:hlinkClick r:id="rId4" tooltip="Kidney"/>
              </a:rPr>
              <a:t>kidney</a:t>
            </a:r>
            <a:r>
              <a:rPr lang="en-US" dirty="0"/>
              <a:t> with CD10.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712968" cy="1428768"/>
          </a:xfrm>
        </p:spPr>
        <p:txBody>
          <a:bodyPr>
            <a:noAutofit/>
          </a:bodyPr>
          <a:lstStyle/>
          <a:p>
            <a:r>
              <a:rPr lang="en-US" sz="1400" b="1" dirty="0" smtClean="0"/>
              <a:t/>
            </a:r>
            <a:br>
              <a:rPr lang="en-US" sz="1400" b="1" dirty="0" smtClean="0"/>
            </a:br>
            <a:r>
              <a:rPr lang="en-US" sz="1400" b="1" dirty="0" smtClean="0"/>
              <a:t>ATR </a:t>
            </a:r>
            <a:r>
              <a:rPr lang="en-US" sz="1400" b="1" dirty="0"/>
              <a:t>in Human Ovarian Cancer Tissue. ATR was detected in immersion fixed paraffin-embedded sections of human ovarian cancer tissue using Goat Anti-Human ATR Antigen Affinity-purified Polyclonal Antibody (Catalog # AF4717) at 5 µg/mL overnight at 4 °C. Tissue was stained using the Anti-Goat HRP-DAB Cell &amp; Tissue Staining Kit (brown; Catalog # </a:t>
            </a:r>
            <a:r>
              <a:rPr lang="en-US" sz="1400" b="1" dirty="0">
                <a:hlinkClick r:id="rId2"/>
              </a:rPr>
              <a:t>CTS008</a:t>
            </a:r>
            <a:r>
              <a:rPr lang="en-US" sz="1400" b="1" dirty="0"/>
              <a:t>) and counterstained with </a:t>
            </a:r>
            <a:r>
              <a:rPr lang="en-US" sz="1400" b="1" dirty="0" err="1"/>
              <a:t>hematoxylin</a:t>
            </a:r>
            <a:r>
              <a:rPr lang="en-US" sz="1400" b="1" dirty="0"/>
              <a:t> (blue). Specific staining was localized to nuclei in cancer cells. View our protocol for </a:t>
            </a:r>
            <a:r>
              <a:rPr lang="en-US" sz="1400" b="1" dirty="0">
                <a:hlinkClick r:id="rId3"/>
              </a:rPr>
              <a:t>Chromogenic IHC Staining of Paraffin-embedded Tissue Sections</a:t>
            </a:r>
            <a:r>
              <a:rPr lang="en-US" sz="1400" b="1" dirty="0"/>
              <a:t>.</a:t>
            </a:r>
            <a:endParaRPr lang="ar-EG" sz="1400" b="1" dirty="0"/>
          </a:p>
        </p:txBody>
      </p:sp>
      <p:pic>
        <p:nvPicPr>
          <p:cNvPr id="1026" name="Picture 2" descr="https://resources.rndsystems.com/images/datasheets/antibody/ATR_AF4717_Immunohistochemistry_1961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3284984"/>
            <a:ext cx="5832648"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0746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 y="980728"/>
            <a:ext cx="8507288" cy="1644792"/>
          </a:xfrm>
        </p:spPr>
        <p:txBody>
          <a:bodyPr>
            <a:normAutofit/>
          </a:bodyPr>
          <a:lstStyle/>
          <a:p>
            <a:pPr rtl="0"/>
            <a:r>
              <a:rPr lang="en-US" sz="1800" b="1" dirty="0"/>
              <a:t>Immunohistochemistry-Paraffin: </a:t>
            </a:r>
            <a:r>
              <a:rPr lang="en-US" sz="1800" b="1" dirty="0" err="1"/>
              <a:t>Somatostatin</a:t>
            </a:r>
            <a:r>
              <a:rPr lang="en-US" sz="1800" b="1" dirty="0"/>
              <a:t> Receptor 2 Antibody [NB300-157] - IHC staining of </a:t>
            </a:r>
            <a:r>
              <a:rPr lang="en-US" sz="1800" b="1" dirty="0" err="1"/>
              <a:t>Somatostatin</a:t>
            </a:r>
            <a:r>
              <a:rPr lang="en-US" sz="1800" b="1" dirty="0"/>
              <a:t> Receptor 2 in mouse pancreas using DAB with </a:t>
            </a:r>
            <a:r>
              <a:rPr lang="en-US" sz="1800" b="1" dirty="0" err="1"/>
              <a:t>hematoxylin</a:t>
            </a:r>
            <a:r>
              <a:rPr lang="en-US" sz="1800" b="1" dirty="0"/>
              <a:t> counterstain.</a:t>
            </a:r>
            <a:endParaRPr lang="ar-EG" sz="1800" b="1" dirty="0"/>
          </a:p>
        </p:txBody>
      </p:sp>
      <p:pic>
        <p:nvPicPr>
          <p:cNvPr id="3074" name="Picture 2" descr="Immunohistochemistry-Paraffin: Somatostatin Receptor 2 Antibody [NB300-157] - IHC staining of Somatostatin Receptor 2 in mouse pancreas using DAB with hematoxylin counterst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852936"/>
            <a:ext cx="4752528"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467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000009-IHC-Biotin-GAPDH-poly-HRP-streptavidin-340px"/>
          <p:cNvPicPr>
            <a:picLocks noGrp="1"/>
          </p:cNvPicPr>
          <p:nvPr>
            <p:ph idx="1"/>
          </p:nvPr>
        </p:nvPicPr>
        <p:blipFill>
          <a:blip r:embed="rId2"/>
          <a:srcRect/>
          <a:stretch>
            <a:fillRect/>
          </a:stretch>
        </p:blipFill>
        <p:spPr bwMode="auto">
          <a:xfrm>
            <a:off x="500034" y="1928802"/>
            <a:ext cx="3571900" cy="2571768"/>
          </a:xfrm>
          <a:prstGeom prst="rect">
            <a:avLst/>
          </a:prstGeom>
          <a:noFill/>
          <a:ln w="9525">
            <a:noFill/>
            <a:miter lim="800000"/>
            <a:headEnd/>
            <a:tailEnd/>
          </a:ln>
        </p:spPr>
      </p:pic>
      <p:pic>
        <p:nvPicPr>
          <p:cNvPr id="5" name="صورة 4" descr="000010-IHC-Biotin-GAPDH-negative-control-340px"/>
          <p:cNvPicPr/>
          <p:nvPr/>
        </p:nvPicPr>
        <p:blipFill>
          <a:blip r:embed="rId3"/>
          <a:srcRect/>
          <a:stretch>
            <a:fillRect/>
          </a:stretch>
        </p:blipFill>
        <p:spPr bwMode="auto">
          <a:xfrm>
            <a:off x="4929190" y="1928802"/>
            <a:ext cx="3429024" cy="2571768"/>
          </a:xfrm>
          <a:prstGeom prst="rect">
            <a:avLst/>
          </a:prstGeom>
          <a:noFill/>
          <a:ln w="9525">
            <a:noFill/>
            <a:miter lim="800000"/>
            <a:headEnd/>
            <a:tailEnd/>
          </a:ln>
        </p:spPr>
      </p:pic>
      <p:sp>
        <p:nvSpPr>
          <p:cNvPr id="6" name="مستطيل 5"/>
          <p:cNvSpPr/>
          <p:nvPr/>
        </p:nvSpPr>
        <p:spPr>
          <a:xfrm>
            <a:off x="428596" y="5000636"/>
            <a:ext cx="8143932" cy="646331"/>
          </a:xfrm>
          <a:prstGeom prst="rect">
            <a:avLst/>
          </a:prstGeom>
        </p:spPr>
        <p:txBody>
          <a:bodyPr wrap="square">
            <a:spAutoFit/>
          </a:bodyPr>
          <a:lstStyle/>
          <a:p>
            <a:pPr algn="l"/>
            <a:r>
              <a:rPr lang="en-US" dirty="0" smtClean="0"/>
              <a:t>    section in human colon </a:t>
            </a:r>
            <a:r>
              <a:rPr lang="en-US" dirty="0"/>
              <a:t>carcinoma by </a:t>
            </a:r>
            <a:r>
              <a:rPr lang="en-US" dirty="0" err="1"/>
              <a:t>chromogenic</a:t>
            </a:r>
            <a:r>
              <a:rPr lang="en-US" dirty="0"/>
              <a:t> </a:t>
            </a:r>
            <a:r>
              <a:rPr lang="en-US" dirty="0" smtClean="0"/>
              <a:t>IHC (</a:t>
            </a:r>
            <a:r>
              <a:rPr lang="en-US" dirty="0"/>
              <a:t>cytokeratin18 antibody )</a:t>
            </a:r>
            <a:endParaRPr lang="ar-EG" dirty="0"/>
          </a:p>
        </p:txBody>
      </p:sp>
    </p:spTree>
    <p:extLst>
      <p:ext uri="{BB962C8B-B14F-4D97-AF65-F5344CB8AC3E}">
        <p14:creationId xmlns:p14="http://schemas.microsoft.com/office/powerpoint/2010/main" val="1173856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8856984" cy="2376264"/>
          </a:xfrm>
        </p:spPr>
        <p:txBody>
          <a:bodyPr>
            <a:noAutofit/>
          </a:bodyPr>
          <a:lstStyle/>
          <a:p>
            <a:r>
              <a:rPr lang="en-US" sz="1400" b="1" dirty="0"/>
              <a:t> </a:t>
            </a:r>
            <a:br>
              <a:rPr lang="en-US" sz="1400" b="1" dirty="0"/>
            </a:br>
            <a:r>
              <a:rPr lang="en-US" sz="1400" b="1" dirty="0"/>
              <a:t/>
            </a:r>
            <a:br>
              <a:rPr lang="en-US" sz="1400" b="1" dirty="0"/>
            </a:br>
            <a:r>
              <a:rPr lang="en-US" sz="1400" b="1" dirty="0"/>
              <a:t>Detection of HDAC4 in human skin by IHC. Chromogenic IHC was performed on thin sections of human skin obtained from biopsies.  The sections were stained either with a rabbit polyclonal antibody against HDAC4 (Cat. No. PA1-863) or without this antibody (the negative control).  HDAC4 detection was performed using a </a:t>
            </a:r>
            <a:r>
              <a:rPr lang="en-US" sz="1400" b="1" dirty="0" err="1"/>
              <a:t>biotinylated</a:t>
            </a:r>
            <a:r>
              <a:rPr lang="en-US" sz="1400" b="1" dirty="0"/>
              <a:t> anti-rabbit </a:t>
            </a:r>
            <a:r>
              <a:rPr lang="en-US" sz="1400" b="1" dirty="0" err="1"/>
              <a:t>IgG</a:t>
            </a:r>
            <a:r>
              <a:rPr lang="en-US" sz="1400" b="1" dirty="0"/>
              <a:t> secondary antibody and streptavidin-Horseradish peroxidase (HRP), followed by colorimetric detection using DAB. The sections were then counterstained with </a:t>
            </a:r>
            <a:r>
              <a:rPr lang="en-US" sz="1400" b="1" dirty="0" err="1"/>
              <a:t>hematoxylin</a:t>
            </a:r>
            <a:r>
              <a:rPr lang="en-US" sz="1400" b="1" dirty="0"/>
              <a:t> and mounted under coverslips.  In the left hand panel, above the HDAC4 antigen is stained brown by the precipitated DAB reaction product.  The control section on the right is not stained brown because no anti-HDAC4 primary antibody was used. Only the blue </a:t>
            </a:r>
            <a:r>
              <a:rPr lang="en-US" sz="1400" b="1" dirty="0" err="1"/>
              <a:t>hematoxylin</a:t>
            </a:r>
            <a:r>
              <a:rPr lang="en-US" sz="1400" b="1" dirty="0"/>
              <a:t> counterstaining can be seen.</a:t>
            </a:r>
            <a:endParaRPr lang="ar-EG" sz="1400" b="1" dirty="0"/>
          </a:p>
        </p:txBody>
      </p:sp>
      <p:pic>
        <p:nvPicPr>
          <p:cNvPr id="1026" name="Picture 2" descr="https://www.thermofisher.com/content/dam/LifeTech/global/life-sciences/protein-biology/PBLC/PA1-863_IHC_Human-Skin-tissu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212976"/>
            <a:ext cx="7992888" cy="3076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76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836712"/>
            <a:ext cx="8712968" cy="1512168"/>
          </a:xfrm>
        </p:spPr>
        <p:txBody>
          <a:bodyPr>
            <a:normAutofit/>
          </a:bodyPr>
          <a:lstStyle/>
          <a:p>
            <a:r>
              <a:rPr lang="en-US" sz="1600" b="1" dirty="0"/>
              <a:t>IHC detection of cytokeratin 18 in human colon carcinoma tissue by immunofluorescence.  The sections were incubated with a </a:t>
            </a:r>
            <a:r>
              <a:rPr lang="en-US" sz="1600" b="1" dirty="0" err="1"/>
              <a:t>biotinylated</a:t>
            </a:r>
            <a:r>
              <a:rPr lang="en-US" sz="1600" b="1" dirty="0"/>
              <a:t> anti-cytokeratin 18 antibody and then detected using a Thermo Fisher streptavidin-</a:t>
            </a:r>
            <a:r>
              <a:rPr lang="en-US" sz="1600" b="1" dirty="0" err="1"/>
              <a:t>DyLight</a:t>
            </a:r>
            <a:r>
              <a:rPr lang="en-US" sz="1600" b="1" dirty="0"/>
              <a:t> 633 conjugate (Cat. No. 21844, red fluorescence).  Thermo Fisher Hoechst stain (e.g. Cat. No. 33342) was used to counterstain the cell nuclei (blue fluorescence). </a:t>
            </a:r>
            <a:endParaRPr lang="ar-EG" sz="1600" b="1" dirty="0"/>
          </a:p>
        </p:txBody>
      </p:sp>
      <p:pic>
        <p:nvPicPr>
          <p:cNvPr id="2050" name="Picture 2" descr="https://www.thermofisher.com/content/dam/LifeTech/Images/integration/000007-IHC-Cytokeratin-DyLight-633-streptavidin-463p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531" y="2420888"/>
            <a:ext cx="6912768" cy="3938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538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5112568"/>
          </a:xfrm>
        </p:spPr>
        <p:txBody>
          <a:bodyPr>
            <a:normAutofit/>
          </a:bodyPr>
          <a:lstStyle/>
          <a:p>
            <a:pPr algn="l">
              <a:buNone/>
            </a:pPr>
            <a:r>
              <a:rPr lang="en-US" b="1" dirty="0" smtClean="0"/>
              <a:t>    </a:t>
            </a:r>
            <a:r>
              <a:rPr lang="en-US" b="1" dirty="0" err="1" smtClean="0"/>
              <a:t>Immunohistochemistry</a:t>
            </a:r>
            <a:r>
              <a:rPr lang="en-US" dirty="0" smtClean="0"/>
              <a:t> (</a:t>
            </a:r>
            <a:r>
              <a:rPr lang="en-US" b="1" dirty="0" smtClean="0"/>
              <a:t>IHC</a:t>
            </a:r>
            <a:r>
              <a:rPr lang="en-US" dirty="0" smtClean="0"/>
              <a:t>):</a:t>
            </a:r>
          </a:p>
          <a:p>
            <a:pPr algn="l">
              <a:buNone/>
            </a:pPr>
            <a:r>
              <a:rPr lang="en-US" dirty="0" smtClean="0"/>
              <a:t>The principle of IHC has been known since the 1930s, but it was not until 1942 that the first IHC study was reported. Coons </a:t>
            </a:r>
            <a:r>
              <a:rPr lang="en-US" i="1" dirty="0" smtClean="0"/>
              <a:t>et al.</a:t>
            </a:r>
            <a:r>
              <a:rPr lang="en-US" dirty="0" smtClean="0"/>
              <a:t> (1942) used FITC-labeled </a:t>
            </a:r>
            <a:r>
              <a:rPr lang="en-US" dirty="0" smtClean="0"/>
              <a:t>    antibodies </a:t>
            </a:r>
            <a:r>
              <a:rPr lang="en-US" dirty="0" smtClean="0"/>
              <a:t>to identify </a:t>
            </a:r>
            <a:r>
              <a:rPr lang="en-US" i="1" dirty="0" smtClean="0"/>
              <a:t>Pneumococcal</a:t>
            </a:r>
            <a:r>
              <a:rPr lang="en-US" dirty="0" smtClean="0"/>
              <a:t> </a:t>
            </a:r>
            <a:r>
              <a:rPr lang="ar-EG" dirty="0" smtClean="0"/>
              <a:t>استخدم ا</a:t>
            </a:r>
            <a:r>
              <a:rPr lang="ar-EG" dirty="0" smtClean="0"/>
              <a:t>لأجسام </a:t>
            </a:r>
            <a:r>
              <a:rPr lang="ar-EG" dirty="0"/>
              <a:t>المضادة المسماة FITC لتحديد المستضدات المكورات </a:t>
            </a:r>
            <a:r>
              <a:rPr lang="ar-EG" dirty="0" smtClean="0"/>
              <a:t>الرئوية في النسيج المصاب</a:t>
            </a:r>
            <a:r>
              <a:rPr lang="en-US" dirty="0" smtClean="0"/>
              <a:t>  antigens </a:t>
            </a:r>
            <a:r>
              <a:rPr lang="en-US" dirty="0" smtClean="0"/>
              <a:t>in infected tissue. Since then, improvements have been made in protein conjugation, tissue fixation methods, detection labels and microscopy, making </a:t>
            </a:r>
            <a:r>
              <a:rPr lang="en-US" dirty="0" err="1" smtClean="0"/>
              <a:t>immunohistochemistry</a:t>
            </a:r>
            <a:r>
              <a:rPr lang="en-US" dirty="0" smtClean="0"/>
              <a:t> a routine and essential tool in diagnostic and research laboratories.</a:t>
            </a:r>
          </a:p>
          <a:p>
            <a:pPr algn="l">
              <a:buNone/>
            </a:pPr>
            <a:r>
              <a:rPr lang="en-US" dirty="0" smtClean="0"/>
              <a:t>  </a:t>
            </a:r>
            <a:endParaRPr lang="ar-E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642918"/>
            <a:ext cx="8643998" cy="5681682"/>
          </a:xfrm>
        </p:spPr>
        <p:txBody>
          <a:bodyPr>
            <a:normAutofit fontScale="92500" lnSpcReduction="20000"/>
          </a:bodyPr>
          <a:lstStyle/>
          <a:p>
            <a:pPr algn="l">
              <a:buNone/>
            </a:pPr>
            <a:r>
              <a:rPr lang="en-US" b="1" dirty="0" err="1" smtClean="0"/>
              <a:t>Immunohistochemistry</a:t>
            </a:r>
            <a:r>
              <a:rPr lang="en-US" dirty="0" smtClean="0"/>
              <a:t> (</a:t>
            </a:r>
            <a:r>
              <a:rPr lang="en-US" b="1" dirty="0" smtClean="0"/>
              <a:t>IHC</a:t>
            </a:r>
            <a:r>
              <a:rPr lang="en-US" dirty="0" smtClean="0"/>
              <a:t>) refers to the process of detecting </a:t>
            </a:r>
            <a:r>
              <a:rPr lang="en-US" dirty="0" smtClean="0">
                <a:hlinkClick r:id="rId2" tooltip="Antigen"/>
              </a:rPr>
              <a:t>antigens</a:t>
            </a:r>
            <a:r>
              <a:rPr lang="en-US" dirty="0" smtClean="0"/>
              <a:t> (e.g. proteins) in cells of a tissue section by exploiting the principle of </a:t>
            </a:r>
            <a:r>
              <a:rPr lang="en-US" dirty="0" smtClean="0">
                <a:hlinkClick r:id="rId3" tooltip="Antibody"/>
              </a:rPr>
              <a:t>antibodies</a:t>
            </a:r>
            <a:r>
              <a:rPr lang="en-US" dirty="0" smtClean="0"/>
              <a:t> binding specifically to antigens in </a:t>
            </a:r>
            <a:r>
              <a:rPr lang="en-US" u="sng" dirty="0" smtClean="0">
                <a:hlinkClick r:id="rId4" tooltip="Biological tissue"/>
              </a:rPr>
              <a:t>biological tissues</a:t>
            </a:r>
            <a:r>
              <a:rPr lang="en-US" u="sng" dirty="0" smtClean="0"/>
              <a:t>. </a:t>
            </a:r>
            <a:r>
              <a:rPr lang="en-US" dirty="0" smtClean="0"/>
              <a:t>IHC takes its name from the roots "</a:t>
            </a:r>
            <a:r>
              <a:rPr lang="en-US" dirty="0" err="1" smtClean="0"/>
              <a:t>immuno</a:t>
            </a:r>
            <a:r>
              <a:rPr lang="en-US" dirty="0" smtClean="0"/>
              <a:t>", in reference to antibodies used in the procedure, and "</a:t>
            </a:r>
            <a:r>
              <a:rPr lang="en-US" dirty="0" err="1" smtClean="0"/>
              <a:t>histo</a:t>
            </a:r>
            <a:r>
              <a:rPr lang="en-US" dirty="0" smtClean="0"/>
              <a:t>," meaning tissue (compare to </a:t>
            </a:r>
            <a:r>
              <a:rPr lang="en-US" u="sng" dirty="0" err="1" smtClean="0">
                <a:hlinkClick r:id="rId5" tooltip="Immunocytochemistry"/>
              </a:rPr>
              <a:t>immunocytochemistry</a:t>
            </a:r>
            <a:r>
              <a:rPr lang="en-US" dirty="0" smtClean="0"/>
              <a:t>). </a:t>
            </a:r>
          </a:p>
          <a:p>
            <a:pPr algn="l">
              <a:buNone/>
            </a:pPr>
            <a:r>
              <a:rPr lang="en-US" dirty="0" err="1" smtClean="0"/>
              <a:t>Immunohistochemistry</a:t>
            </a:r>
            <a:r>
              <a:rPr lang="en-US" dirty="0" smtClean="0"/>
              <a:t> (IHC) combines anatomical, immunological and biochemical techniques to identify discrete tissue components by the interaction of target antigens with specific antibodies tagged with a visible label. IHC makes it possible to visualize the distribution and localization of specific cellular components within cells and in the proper tissue context. While there are multiple approaches and permutations in IHC methodology, all of the steps involved are separated into two groups: sample preparation and labeling.</a:t>
            </a:r>
            <a:endParaRPr lang="ar-E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857232"/>
            <a:ext cx="8229600" cy="5357850"/>
          </a:xfrm>
        </p:spPr>
        <p:txBody>
          <a:bodyPr>
            <a:normAutofit fontScale="92500" lnSpcReduction="10000"/>
          </a:bodyPr>
          <a:lstStyle/>
          <a:p>
            <a:pPr algn="l">
              <a:buNone/>
            </a:pPr>
            <a:r>
              <a:rPr lang="en-US" b="1" dirty="0" smtClean="0"/>
              <a:t>Applications </a:t>
            </a:r>
          </a:p>
          <a:p>
            <a:pPr algn="l">
              <a:buNone/>
            </a:pPr>
            <a:r>
              <a:rPr lang="en-US" dirty="0" smtClean="0"/>
              <a:t>IHC is used for disease diagnosis, drug development and biological research. Using specific tumor markers, physicians use IHC to diagnose a cancer as benign or malignant, determine the stage and grade of a tumor, and identify the cell type and origin of a metastasis to find the site of the primary tumor.</a:t>
            </a:r>
          </a:p>
          <a:p>
            <a:pPr algn="l">
              <a:buNone/>
            </a:pPr>
            <a:r>
              <a:rPr lang="en-US" dirty="0" smtClean="0"/>
              <a:t>Samples are prepared on individual slides, or multiple samples can be arranged on a single slide for comparative analysis, such as with tissue microarrays. IHC slides can be processed and stained manually, while technological advances now provide automation for high-throughput sample preparation and staining. Samples can be viewed by either light or fluorescence microscopy. </a:t>
            </a:r>
            <a:endParaRPr lang="ar-E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714356"/>
            <a:ext cx="8572560" cy="5500726"/>
          </a:xfrm>
        </p:spPr>
        <p:txBody>
          <a:bodyPr/>
          <a:lstStyle/>
          <a:p>
            <a:pPr algn="l">
              <a:buNone/>
            </a:pPr>
            <a:r>
              <a:rPr lang="en-US" dirty="0" smtClean="0"/>
              <a:t>Tissue Collection :</a:t>
            </a:r>
          </a:p>
          <a:p>
            <a:pPr algn="l">
              <a:buNone/>
            </a:pPr>
            <a:r>
              <a:rPr lang="en-US" dirty="0" smtClean="0"/>
              <a:t>Patient or animal biopsies, or whole animal organs, are collected for preservation and IHC analysis, depending on the requirements of the assay. Tissue must be rapidly preserved to prevent the breakdown of cellular protein and tissue architecture. Often, the tissue is </a:t>
            </a:r>
            <a:r>
              <a:rPr lang="en-US" dirty="0" err="1" smtClean="0"/>
              <a:t>perfused</a:t>
            </a:r>
            <a:r>
              <a:rPr lang="en-US" dirty="0" smtClean="0"/>
              <a:t>, or rinsed of blood, prior to preservation to prevent the detection of hematologic antigens that may interfere with the detection of target antigens. </a:t>
            </a:r>
            <a:endParaRPr lang="ar-E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lstStyle/>
          <a:p>
            <a:pPr algn="l">
              <a:buNone/>
            </a:pPr>
            <a:r>
              <a:rPr lang="en-US" b="1" dirty="0" smtClean="0"/>
              <a:t>Tissue Fixation </a:t>
            </a:r>
          </a:p>
          <a:p>
            <a:pPr algn="l">
              <a:buNone/>
            </a:pPr>
            <a:r>
              <a:rPr lang="en-US" dirty="0" smtClean="0"/>
              <a:t>Fixation chemically </a:t>
            </a:r>
            <a:r>
              <a:rPr lang="en-US" dirty="0" err="1" smtClean="0"/>
              <a:t>crosslinks</a:t>
            </a:r>
            <a:r>
              <a:rPr lang="en-US" dirty="0" smtClean="0"/>
              <a:t> proteins or reduces protein solubility, which can mask target antigens during prolonged or improper fixation. Therefore, the right fixation method must be optimized based on the application and the target antigen to be stained.</a:t>
            </a:r>
          </a:p>
          <a:p>
            <a:pPr algn="l">
              <a:buNone/>
            </a:pPr>
            <a:r>
              <a:rPr lang="en-US" dirty="0" smtClean="0"/>
              <a:t>The most common fixative is formaldehyde, a semi-reversible, covalent </a:t>
            </a:r>
            <a:r>
              <a:rPr lang="en-US" dirty="0" err="1" smtClean="0"/>
              <a:t>crosslinking</a:t>
            </a:r>
            <a:r>
              <a:rPr lang="en-US" dirty="0" smtClean="0"/>
              <a:t> reagent that can be used for perfusion or immersion fixation for any length of time, depending on the level of fixation required. Other fixatives are available, and their use depends on the antigens that are being sought.</a:t>
            </a:r>
          </a:p>
          <a:p>
            <a:pPr algn="l">
              <a:buNone/>
            </a:pPr>
            <a:endParaRPr lang="ar-E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714356"/>
            <a:ext cx="8786874" cy="5929354"/>
          </a:xfrm>
        </p:spPr>
        <p:txBody>
          <a:bodyPr/>
          <a:lstStyle/>
          <a:p>
            <a:pPr algn="l">
              <a:buNone/>
            </a:pPr>
            <a:r>
              <a:rPr lang="en-US" b="1" dirty="0" smtClean="0"/>
              <a:t>Tissue Embedding </a:t>
            </a:r>
          </a:p>
          <a:p>
            <a:pPr algn="l">
              <a:buNone/>
            </a:pPr>
            <a:r>
              <a:rPr lang="en-US" dirty="0" smtClean="0"/>
              <a:t>Fixed tissue samples are embedded in paraffin to maintain the natural shape and architecture of the sample during long-term storage and sectioning for IHC.</a:t>
            </a:r>
          </a:p>
          <a:p>
            <a:pPr algn="l">
              <a:buNone/>
            </a:pPr>
            <a:r>
              <a:rPr lang="en-US" dirty="0" smtClean="0"/>
              <a:t>Samples too sensitive for either chemical fixation or the solvents used to remove the paraffin are encased in cryogenic embedding medium and then snap-frozen in liquid nitrogen.</a:t>
            </a:r>
          </a:p>
          <a:p>
            <a:pPr algn="l">
              <a:buNone/>
            </a:pPr>
            <a:endParaRPr lang="ar-E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58" y="714356"/>
            <a:ext cx="8572560" cy="5786478"/>
          </a:xfrm>
        </p:spPr>
        <p:txBody>
          <a:bodyPr>
            <a:normAutofit fontScale="85000" lnSpcReduction="20000"/>
          </a:bodyPr>
          <a:lstStyle/>
          <a:p>
            <a:pPr algn="l">
              <a:buNone/>
            </a:pPr>
            <a:r>
              <a:rPr lang="en-US" b="1" dirty="0" smtClean="0"/>
              <a:t>Sectioning and Mounting </a:t>
            </a:r>
          </a:p>
          <a:p>
            <a:pPr algn="l">
              <a:buNone/>
            </a:pPr>
            <a:r>
              <a:rPr lang="en-US" dirty="0" smtClean="0"/>
              <a:t>The decision to section tissue is dependent upon the application used; for example, whole mount IHC, with sample thickness up to 5 </a:t>
            </a:r>
            <a:r>
              <a:rPr lang="en-US" dirty="0" err="1" smtClean="0"/>
              <a:t>μm</a:t>
            </a:r>
            <a:r>
              <a:rPr lang="en-US" dirty="0" smtClean="0"/>
              <a:t>, does not require sectioning, while small samples for which multiple staining procedures are needed may require sectioning.</a:t>
            </a:r>
          </a:p>
          <a:p>
            <a:pPr algn="l">
              <a:buNone/>
            </a:pPr>
            <a:r>
              <a:rPr lang="en-US" dirty="0" smtClean="0"/>
              <a:t>Formalin-fixed, paraffin-embedded tissues are sectioned into slices as thin as 4 to 5μm with a microtome. These sections are then mounted onto glass slides that are coated with an adhesive. This adhesive is commonly added by surface-treating glass slides with 3-aminopropyltriethoxysilane (APTS) or poly-L-lysine, which both leave amino groups on the surface of the glass to which the tissue directly couples. Alternatively, slides may be coated with physical adhesives, including gelatin, egg albumin or Elmer's glue. After mounting, the sections are dried in an oven or microwave in preparation for </a:t>
            </a:r>
            <a:r>
              <a:rPr lang="en-US" dirty="0" err="1" smtClean="0"/>
              <a:t>deparaffinization</a:t>
            </a:r>
            <a:r>
              <a:rPr lang="en-US" dirty="0" smtClean="0"/>
              <a:t>.</a:t>
            </a:r>
          </a:p>
          <a:p>
            <a:pPr algn="l">
              <a:buNone/>
            </a:pPr>
            <a:r>
              <a:rPr lang="en-US" dirty="0" smtClean="0"/>
              <a:t>Frozen sections are cut using a pre-cooled cryostat and mounted to adhesive glass slides. These sections are often dried overnight at room temperature and fixed by immersion in pre-cooled (-20°C) acetone, although the drying step is sometimes skipped depending on the target antigens and tissue used.</a:t>
            </a:r>
          </a:p>
          <a:p>
            <a:pPr algn="l">
              <a:buNone/>
            </a:pPr>
            <a:endParaRPr lang="ar-E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42918"/>
            <a:ext cx="8401080" cy="5857916"/>
          </a:xfrm>
        </p:spPr>
        <p:txBody>
          <a:bodyPr>
            <a:normAutofit lnSpcReduction="10000"/>
          </a:bodyPr>
          <a:lstStyle/>
          <a:p>
            <a:pPr algn="l">
              <a:buNone/>
            </a:pPr>
            <a:r>
              <a:rPr lang="en-US" b="1" dirty="0" err="1" smtClean="0"/>
              <a:t>Epitope</a:t>
            </a:r>
            <a:r>
              <a:rPr lang="en-US" b="1" dirty="0" smtClean="0"/>
              <a:t> (Antigen) Recovery </a:t>
            </a:r>
          </a:p>
          <a:p>
            <a:pPr algn="l">
              <a:buNone/>
            </a:pPr>
            <a:r>
              <a:rPr lang="en-US" dirty="0" smtClean="0"/>
              <a:t>The paraffin from formalin-fixed, paraffin-embedded sections must be completely removed for the antibodies to reach the target antigens. </a:t>
            </a:r>
            <a:r>
              <a:rPr lang="en-US" dirty="0" err="1" smtClean="0"/>
              <a:t>Xylene</a:t>
            </a:r>
            <a:r>
              <a:rPr lang="en-US" dirty="0" smtClean="0"/>
              <a:t>, a flammable, toxic and volatile organic solvent is commonly used to remove the paraffin from IHC slides, although commercial alternatives are available.</a:t>
            </a:r>
          </a:p>
          <a:p>
            <a:pPr algn="l">
              <a:buNone/>
            </a:pPr>
            <a:r>
              <a:rPr lang="en-US" dirty="0" smtClean="0"/>
              <a:t>Formaldehyde fixation generates </a:t>
            </a:r>
            <a:r>
              <a:rPr lang="en-US" dirty="0" err="1" smtClean="0"/>
              <a:t>methylene</a:t>
            </a:r>
            <a:r>
              <a:rPr lang="en-US" dirty="0" smtClean="0"/>
              <a:t> bridges that crosslink proteins in tissue samples; these bridges can mask antigen presentation and prevent antibody binding. Formalin-fixed, paraffin-embedded sections commonly require a treatment to unmask the antibody </a:t>
            </a:r>
            <a:r>
              <a:rPr lang="en-US" dirty="0" err="1" smtClean="0"/>
              <a:t>epitopes</a:t>
            </a:r>
            <a:r>
              <a:rPr lang="en-US" dirty="0" smtClean="0"/>
              <a:t>, either by heat (heat-induced </a:t>
            </a:r>
            <a:r>
              <a:rPr lang="en-US" dirty="0" err="1" smtClean="0"/>
              <a:t>epitope</a:t>
            </a:r>
            <a:r>
              <a:rPr lang="en-US" dirty="0" smtClean="0"/>
              <a:t> retrieval; HIER) or enzymatic degradation (</a:t>
            </a:r>
            <a:r>
              <a:rPr lang="en-US" dirty="0" err="1" smtClean="0"/>
              <a:t>proteolytic</a:t>
            </a:r>
            <a:r>
              <a:rPr lang="en-US" dirty="0" smtClean="0"/>
              <a:t>-induced </a:t>
            </a:r>
            <a:r>
              <a:rPr lang="en-US" dirty="0" err="1" smtClean="0"/>
              <a:t>epitope</a:t>
            </a:r>
            <a:r>
              <a:rPr lang="en-US" dirty="0" smtClean="0"/>
              <a:t> retrieval; PIER).</a:t>
            </a:r>
          </a:p>
          <a:p>
            <a:pPr algn="l">
              <a:buNone/>
            </a:pPr>
            <a:endParaRPr lang="ar-EG"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TotalTime>
  <Words>1285</Words>
  <Application>Microsoft Office PowerPoint</Application>
  <PresentationFormat>On-screen Show (4:3)</PresentationFormat>
  <Paragraphs>37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تدفق</vt:lpstr>
      <vt:lpstr>    Immunohistochemistry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ATR in Human Ovarian Cancer Tissue. ATR was detected in immersion fixed paraffin-embedded sections of human ovarian cancer tissue using Goat Anti-Human ATR Antigen Affinity-purified Polyclonal Antibody (Catalog # AF4717) at 5 µg/mL overnight at 4 °C. Tissue was stained using the Anti-Goat HRP-DAB Cell &amp; Tissue Staining Kit (brown; Catalog # CTS008) and counterstained with hematoxylin (blue). Specific staining was localized to nuclei in cancer cells. View our protocol for Chromogenic IHC Staining of Paraffin-embedded Tissue Sections.</vt:lpstr>
      <vt:lpstr>Immunohistochemistry-Paraffin: Somatostatin Receptor 2 Antibody [NB300-157] - IHC staining of Somatostatin Receptor 2 in mouse pancreas using DAB with hematoxylin counterstain.</vt:lpstr>
      <vt:lpstr>PowerPoint Presentation</vt:lpstr>
      <vt:lpstr>   Detection of HDAC4 in human skin by IHC. Chromogenic IHC was performed on thin sections of human skin obtained from biopsies.  The sections were stained either with a rabbit polyclonal antibody against HDAC4 (Cat. No. PA1-863) or without this antibody (the negative control).  HDAC4 detection was performed using a biotinylated anti-rabbit IgG secondary antibody and streptavidin-Horseradish peroxidase (HRP), followed by colorimetric detection using DAB. The sections were then counterstained with hematoxylin and mounted under coverslips.  In the left hand panel, above the HDAC4 antigen is stained brown by the precipitated DAB reaction product.  The control section on the right is not stained brown because no anti-HDAC4 primary antibody was used. Only the blue hematoxylin counterstaining can be seen.</vt:lpstr>
      <vt:lpstr>IHC detection of cytokeratin 18 in human colon carcinoma tissue by immunofluorescence.  The sections were incubated with a biotinylated anti-cytokeratin 18 antibody and then detected using a Thermo Fisher streptavidin-DyLight 633 conjugate (Cat. No. 21844, red fluorescence).  Thermo Fisher Hoechst stain (e.g. Cat. No. 33342) was used to counterstain the cell nuclei (blue fluorescence).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Immunohistochemistry</dc:title>
  <dc:creator>admin1</dc:creator>
  <cp:lastModifiedBy>Dr Nahed</cp:lastModifiedBy>
  <cp:revision>16</cp:revision>
  <dcterms:created xsi:type="dcterms:W3CDTF">2015-11-02T17:32:03Z</dcterms:created>
  <dcterms:modified xsi:type="dcterms:W3CDTF">2018-04-14T19:48:17Z</dcterms:modified>
</cp:coreProperties>
</file>