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 id="2147483840" r:id="rId2"/>
  </p:sldMasterIdLst>
  <p:sldIdLst>
    <p:sldId id="258" r:id="rId3"/>
    <p:sldId id="332" r:id="rId4"/>
    <p:sldId id="325" r:id="rId5"/>
    <p:sldId id="259" r:id="rId6"/>
    <p:sldId id="275" r:id="rId7"/>
    <p:sldId id="280" r:id="rId8"/>
    <p:sldId id="276" r:id="rId9"/>
    <p:sldId id="277" r:id="rId10"/>
    <p:sldId id="278" r:id="rId11"/>
    <p:sldId id="279" r:id="rId12"/>
    <p:sldId id="270" r:id="rId13"/>
    <p:sldId id="283" r:id="rId14"/>
    <p:sldId id="286" r:id="rId15"/>
    <p:sldId id="329" r:id="rId16"/>
    <p:sldId id="287" r:id="rId17"/>
    <p:sldId id="284" r:id="rId18"/>
    <p:sldId id="292" r:id="rId19"/>
    <p:sldId id="288" r:id="rId20"/>
    <p:sldId id="345" r:id="rId21"/>
    <p:sldId id="343" r:id="rId22"/>
    <p:sldId id="285" r:id="rId23"/>
    <p:sldId id="291" r:id="rId24"/>
    <p:sldId id="344" r:id="rId25"/>
    <p:sldId id="290" r:id="rId26"/>
    <p:sldId id="297" r:id="rId27"/>
    <p:sldId id="294" r:id="rId28"/>
    <p:sldId id="282" r:id="rId29"/>
    <p:sldId id="328" r:id="rId30"/>
    <p:sldId id="293" r:id="rId31"/>
    <p:sldId id="271" r:id="rId32"/>
    <p:sldId id="298" r:id="rId33"/>
    <p:sldId id="327" r:id="rId34"/>
    <p:sldId id="330" r:id="rId35"/>
    <p:sldId id="326" r:id="rId36"/>
    <p:sldId id="301" r:id="rId37"/>
    <p:sldId id="302" r:id="rId38"/>
    <p:sldId id="304" r:id="rId39"/>
    <p:sldId id="305" r:id="rId40"/>
    <p:sldId id="308" r:id="rId41"/>
    <p:sldId id="309" r:id="rId42"/>
    <p:sldId id="310" r:id="rId43"/>
    <p:sldId id="311" r:id="rId44"/>
    <p:sldId id="306" r:id="rId45"/>
    <p:sldId id="307" r:id="rId46"/>
    <p:sldId id="316" r:id="rId47"/>
    <p:sldId id="300" r:id="rId48"/>
    <p:sldId id="303" r:id="rId49"/>
    <p:sldId id="313" r:id="rId50"/>
    <p:sldId id="314" r:id="rId51"/>
    <p:sldId id="315" r:id="rId52"/>
    <p:sldId id="319" r:id="rId53"/>
    <p:sldId id="317" r:id="rId54"/>
    <p:sldId id="331" r:id="rId55"/>
    <p:sldId id="339" r:id="rId56"/>
    <p:sldId id="340" r:id="rId57"/>
    <p:sldId id="341" r:id="rId58"/>
    <p:sldId id="342" r:id="rId59"/>
    <p:sldId id="320" r:id="rId60"/>
    <p:sldId id="321" r:id="rId61"/>
    <p:sldId id="318" r:id="rId62"/>
    <p:sldId id="333" r:id="rId63"/>
    <p:sldId id="334" r:id="rId64"/>
    <p:sldId id="335" r:id="rId65"/>
    <p:sldId id="336" r:id="rId66"/>
    <p:sldId id="312" r:id="rId67"/>
    <p:sldId id="299" r:id="rId68"/>
    <p:sldId id="337" r:id="rId69"/>
    <p:sldId id="322" r:id="rId70"/>
    <p:sldId id="295" r:id="rId71"/>
    <p:sldId id="338" r:id="rId72"/>
  </p:sldIdLst>
  <p:sldSz cx="10080625"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48" autoAdjust="0"/>
    <p:restoredTop sz="94654" autoAdjust="0"/>
  </p:normalViewPr>
  <p:slideViewPr>
    <p:cSldViewPr>
      <p:cViewPr varScale="1">
        <p:scale>
          <a:sx n="70" d="100"/>
          <a:sy n="70" d="100"/>
        </p:scale>
        <p:origin x="-1038" y="-90"/>
      </p:cViewPr>
      <p:guideLst>
        <p:guide orient="horz" pos="2160"/>
        <p:guide pos="317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1" y="0"/>
            <a:ext cx="10080624"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ctrTitle"/>
          </p:nvPr>
        </p:nvSpPr>
        <p:spPr>
          <a:xfrm>
            <a:off x="756047" y="3355848"/>
            <a:ext cx="8904552"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ar-SA" smtClean="0"/>
              <a:t>انقر لتحرير نمط العنوان الرئيسي</a:t>
            </a:r>
            <a:endParaRPr kumimoji="0" lang="en-US"/>
          </a:p>
        </p:txBody>
      </p:sp>
      <p:sp>
        <p:nvSpPr>
          <p:cNvPr id="3" name="عنوان فرعي 2"/>
          <p:cNvSpPr>
            <a:spLocks noGrp="1"/>
          </p:cNvSpPr>
          <p:nvPr>
            <p:ph type="subTitle" idx="1"/>
          </p:nvPr>
        </p:nvSpPr>
        <p:spPr>
          <a:xfrm>
            <a:off x="756047" y="1828800"/>
            <a:ext cx="8904552"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ar-SA" smtClean="0"/>
              <a:t>انقر لتحرير نمط العنوان الثانوي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10/07/1440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
        <p:nvSpPr>
          <p:cNvPr id="10" name="مستطيل 9"/>
          <p:cNvSpPr/>
          <p:nvPr/>
        </p:nvSpPr>
        <p:spPr bwMode="invGray">
          <a:xfrm>
            <a:off x="0" y="5128334"/>
            <a:ext cx="10080625"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10/07/1440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9" name="مستطيل 8"/>
          <p:cNvSpPr/>
          <p:nvPr/>
        </p:nvSpPr>
        <p:spPr bwMode="invGray">
          <a:xfrm>
            <a:off x="7274851" y="0"/>
            <a:ext cx="5040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مستطيل 7"/>
          <p:cNvSpPr/>
          <p:nvPr/>
        </p:nvSpPr>
        <p:spPr bwMode="ltGray">
          <a:xfrm>
            <a:off x="7328614" y="0"/>
            <a:ext cx="2772173"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عمودي 1"/>
          <p:cNvSpPr>
            <a:spLocks noGrp="1"/>
          </p:cNvSpPr>
          <p:nvPr>
            <p:ph type="title" orient="vert"/>
          </p:nvPr>
        </p:nvSpPr>
        <p:spPr>
          <a:xfrm>
            <a:off x="7476464" y="274641"/>
            <a:ext cx="210013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4031" y="304801"/>
            <a:ext cx="6636411"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10/07/1440</a:t>
            </a:fld>
            <a:endParaRPr lang="ar-SA"/>
          </a:p>
        </p:txBody>
      </p:sp>
      <p:sp>
        <p:nvSpPr>
          <p:cNvPr id="5" name="عنصر نائب للتذييل 4"/>
          <p:cNvSpPr>
            <a:spLocks noGrp="1"/>
          </p:cNvSpPr>
          <p:nvPr>
            <p:ph type="ftr" sz="quarter" idx="11"/>
          </p:nvPr>
        </p:nvSpPr>
        <p:spPr>
          <a:xfrm>
            <a:off x="2911075" y="6377460"/>
            <a:ext cx="4229369" cy="365125"/>
          </a:xfrm>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940182" y="0"/>
            <a:ext cx="7140443"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488818"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711738" y="533400"/>
            <a:ext cx="5628349"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698039" y="3539864"/>
            <a:ext cx="563868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6472616" y="6557946"/>
            <a:ext cx="2207578" cy="226902"/>
          </a:xfrm>
        </p:spPr>
        <p:txBody>
          <a:bodyPr/>
          <a:lstStyle>
            <a:lvl1pPr>
              <a:defRPr lang="en-US" smtClean="0">
                <a:solidFill>
                  <a:srgbClr val="FFFFFF"/>
                </a:solidFill>
              </a:defRPr>
            </a:lvl1pPr>
            <a:extLst/>
          </a:lstStyle>
          <a:p>
            <a:fld id="{1B8ABB09-4A1D-463E-8065-109CC2B7EFAA}" type="datetimeFigureOut">
              <a:rPr lang="ar-SA" smtClean="0"/>
              <a:pPr/>
              <a:t>10/07/1440</a:t>
            </a:fld>
            <a:endParaRPr lang="ar-SA"/>
          </a:p>
        </p:txBody>
      </p:sp>
      <p:sp>
        <p:nvSpPr>
          <p:cNvPr id="18" name="عنصر نائب للتذييل 17"/>
          <p:cNvSpPr>
            <a:spLocks noGrp="1"/>
          </p:cNvSpPr>
          <p:nvPr>
            <p:ph type="ftr" sz="quarter" idx="11"/>
          </p:nvPr>
        </p:nvSpPr>
        <p:spPr>
          <a:xfrm>
            <a:off x="3108193" y="6557946"/>
            <a:ext cx="3227610"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8688127" y="6556248"/>
            <a:ext cx="648600" cy="228600"/>
          </a:xfrm>
        </p:spPr>
        <p:txBody>
          <a:bodyPr/>
          <a:lstStyle>
            <a:lvl1pPr>
              <a:defRPr lang="en-US" smtClean="0">
                <a:solidFill>
                  <a:srgbClr val="FFFFFF"/>
                </a:solidFill>
              </a:defRPr>
            </a:lvl1pPr>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10/07/1440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176073" y="2821838"/>
            <a:ext cx="6896241"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176073" y="1905001"/>
            <a:ext cx="689624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5208144" y="6556810"/>
            <a:ext cx="2207578" cy="226902"/>
          </a:xfrm>
        </p:spPr>
        <p:txBody>
          <a:bodyPr bIns="0" anchor="b"/>
          <a:lstStyle>
            <a:lvl1pPr>
              <a:defRPr>
                <a:solidFill>
                  <a:schemeClr val="tx2"/>
                </a:solidFill>
              </a:defRPr>
            </a:lvl1pPr>
            <a:extLst/>
          </a:lstStyle>
          <a:p>
            <a:fld id="{1B8ABB09-4A1D-463E-8065-109CC2B7EFAA}" type="datetimeFigureOut">
              <a:rPr lang="ar-SA" smtClean="0"/>
              <a:pPr/>
              <a:t>10/07/1440</a:t>
            </a:fld>
            <a:endParaRPr lang="ar-SA"/>
          </a:p>
        </p:txBody>
      </p:sp>
      <p:sp>
        <p:nvSpPr>
          <p:cNvPr id="5" name="عنصر نائب للتذييل 4"/>
          <p:cNvSpPr>
            <a:spLocks noGrp="1"/>
          </p:cNvSpPr>
          <p:nvPr>
            <p:ph type="ftr" sz="quarter" idx="11"/>
          </p:nvPr>
        </p:nvSpPr>
        <p:spPr>
          <a:xfrm>
            <a:off x="1913112" y="6556810"/>
            <a:ext cx="3192198" cy="228600"/>
          </a:xfrm>
        </p:spPr>
        <p:txBody>
          <a:bodyPr bIns="0" anchor="b"/>
          <a:lstStyle>
            <a:lvl1pPr>
              <a:defRPr>
                <a:solidFill>
                  <a:schemeClr val="tx2"/>
                </a:solidFill>
              </a:defRPr>
            </a:lvl1pPr>
            <a:extLst/>
          </a:lstStyle>
          <a:p>
            <a:endParaRPr lang="ar-SA"/>
          </a:p>
        </p:txBody>
      </p:sp>
      <p:sp>
        <p:nvSpPr>
          <p:cNvPr id="6" name="عنصر نائب لرقم الشريحة 5"/>
          <p:cNvSpPr>
            <a:spLocks noGrp="1"/>
          </p:cNvSpPr>
          <p:nvPr>
            <p:ph type="sldNum" sz="quarter" idx="12"/>
          </p:nvPr>
        </p:nvSpPr>
        <p:spPr>
          <a:xfrm>
            <a:off x="7423714" y="6555112"/>
            <a:ext cx="648600" cy="228600"/>
          </a:xfrm>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504031" y="320040"/>
            <a:ext cx="7983855"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04031" y="1600201"/>
            <a:ext cx="3881041"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06845" y="1600201"/>
            <a:ext cx="3881041"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10/07/1440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4031" y="320040"/>
            <a:ext cx="7983855"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04031" y="5867400"/>
            <a:ext cx="3881041"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06845" y="5867400"/>
            <a:ext cx="3881041"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504031" y="1711840"/>
            <a:ext cx="3881041"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06845" y="1711840"/>
            <a:ext cx="3881041"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10/07/1440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504031" y="320040"/>
            <a:ext cx="7983855"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10/07/1440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1B8ABB09-4A1D-463E-8065-109CC2B7EFAA}" type="datetimeFigureOut">
              <a:rPr lang="ar-SA" smtClean="0"/>
              <a:pPr/>
              <a:t>10/07/1440</a:t>
            </a:fld>
            <a:endParaRPr lang="ar-SA"/>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04031" y="228600"/>
            <a:ext cx="6502003"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04031" y="1497416"/>
            <a:ext cx="6502003"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504031" y="2133600"/>
            <a:ext cx="7980495"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10/07/1440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4031" y="155448"/>
            <a:ext cx="9072563" cy="1252728"/>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10/07/1440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659219" y="1004669"/>
            <a:ext cx="476197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657827" y="998817"/>
            <a:ext cx="476197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941106" y="1143000"/>
            <a:ext cx="3780234"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941106" y="3283634"/>
            <a:ext cx="3780234"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10/07/1440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0" name="عنصر نائب للصورة 9"/>
          <p:cNvSpPr>
            <a:spLocks noGrp="1"/>
          </p:cNvSpPr>
          <p:nvPr>
            <p:ph type="pic" idx="1"/>
          </p:nvPr>
        </p:nvSpPr>
        <p:spPr>
          <a:xfrm>
            <a:off x="731663" y="1041002"/>
            <a:ext cx="4637088"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10/07/1440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7224448" y="274956"/>
            <a:ext cx="1680104"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4031" y="274643"/>
            <a:ext cx="6636411"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677410" y="6557946"/>
            <a:ext cx="2207578" cy="226902"/>
          </a:xfrm>
        </p:spPr>
        <p:txBody>
          <a:bodyPr/>
          <a:lstStyle>
            <a:extLst/>
          </a:lstStyle>
          <a:p>
            <a:fld id="{1B8ABB09-4A1D-463E-8065-109CC2B7EFAA}" type="datetimeFigureOut">
              <a:rPr lang="ar-SA" smtClean="0"/>
              <a:pPr/>
              <a:t>10/07/1440</a:t>
            </a:fld>
            <a:endParaRPr lang="ar-SA"/>
          </a:p>
        </p:txBody>
      </p:sp>
      <p:sp>
        <p:nvSpPr>
          <p:cNvPr id="5" name="عنصر نائب للتذييل 4"/>
          <p:cNvSpPr>
            <a:spLocks noGrp="1"/>
          </p:cNvSpPr>
          <p:nvPr>
            <p:ph type="ftr" sz="quarter" idx="11"/>
          </p:nvPr>
        </p:nvSpPr>
        <p:spPr>
          <a:xfrm>
            <a:off x="504031" y="6556248"/>
            <a:ext cx="4032250" cy="228600"/>
          </a:xfrm>
        </p:spPr>
        <p:txBody>
          <a:bodyPr/>
          <a:lstStyle>
            <a:extLst/>
          </a:lstStyle>
          <a:p>
            <a:endParaRPr lang="ar-SA"/>
          </a:p>
        </p:txBody>
      </p:sp>
      <p:sp>
        <p:nvSpPr>
          <p:cNvPr id="6" name="عنصر نائب لرقم الشريحة 5"/>
          <p:cNvSpPr>
            <a:spLocks noGrp="1"/>
          </p:cNvSpPr>
          <p:nvPr>
            <p:ph type="sldNum" sz="quarter" idx="12"/>
          </p:nvPr>
        </p:nvSpPr>
        <p:spPr>
          <a:xfrm>
            <a:off x="6895147" y="6553200"/>
            <a:ext cx="648600" cy="228600"/>
          </a:xfrm>
        </p:spPr>
        <p:txBody>
          <a:bodyPr/>
          <a:lstStyle>
            <a:lvl1pPr>
              <a:defRPr>
                <a:solidFill>
                  <a:schemeClr val="tx2"/>
                </a:solidFill>
              </a:defRPr>
            </a:lvl1pPr>
            <a:extLst/>
          </a:lstStyle>
          <a:p>
            <a:fld id="{0B34F065-1154-456A-91E3-76DE8E75E17B}" type="slidenum">
              <a:rPr lang="ar-SA" smtClean="0"/>
              <a:pPr/>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504031" y="274639"/>
            <a:ext cx="9072563" cy="5851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A8EC4C-7A60-43A6-A9C6-6C1179E75B65}"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4031" y="274638"/>
            <a:ext cx="9072563" cy="11430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504031" y="1600201"/>
            <a:ext cx="4452276"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5124318" y="1600201"/>
            <a:ext cx="4452276"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1E0172-756E-4335-B157-CE1A9EE6F0C5}"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4031" y="274638"/>
            <a:ext cx="9072563" cy="11430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504031" y="1600201"/>
            <a:ext cx="4452276"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5124318" y="1600200"/>
            <a:ext cx="4452276"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محتوى 4"/>
          <p:cNvSpPr>
            <a:spLocks noGrp="1"/>
          </p:cNvSpPr>
          <p:nvPr>
            <p:ph sz="quarter" idx="3"/>
          </p:nvPr>
        </p:nvSpPr>
        <p:spPr>
          <a:xfrm>
            <a:off x="5124318" y="3938589"/>
            <a:ext cx="4452276"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FBB88C4-D270-4203-95CD-4924F3AEDBD6}"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0" y="1"/>
            <a:ext cx="10080625"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مستطيل 11"/>
          <p:cNvSpPr/>
          <p:nvPr/>
        </p:nvSpPr>
        <p:spPr bwMode="invGray">
          <a:xfrm>
            <a:off x="0" y="2602520"/>
            <a:ext cx="10080625"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826611" y="118872"/>
            <a:ext cx="8833988"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816531" y="1828800"/>
            <a:ext cx="884406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10/07/1440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04031" y="1773936"/>
            <a:ext cx="4452276"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124318" y="1773936"/>
            <a:ext cx="4452276"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10/07/1440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04031" y="1698988"/>
            <a:ext cx="445402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2"/>
          </p:nvPr>
        </p:nvSpPr>
        <p:spPr>
          <a:xfrm>
            <a:off x="504031" y="2449512"/>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نص 4"/>
          <p:cNvSpPr>
            <a:spLocks noGrp="1"/>
          </p:cNvSpPr>
          <p:nvPr>
            <p:ph type="body" sz="quarter" idx="3"/>
          </p:nvPr>
        </p:nvSpPr>
        <p:spPr>
          <a:xfrm>
            <a:off x="5120818" y="1698988"/>
            <a:ext cx="4455776"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6" name="عنصر نائب للمحتوى 5"/>
          <p:cNvSpPr>
            <a:spLocks noGrp="1"/>
          </p:cNvSpPr>
          <p:nvPr>
            <p:ph sz="quarter" idx="4"/>
          </p:nvPr>
        </p:nvSpPr>
        <p:spPr>
          <a:xfrm>
            <a:off x="5120818" y="2449512"/>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10/07/1440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10/07/1440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10/07/1440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85029" y="152400"/>
            <a:ext cx="2782253" cy="978408"/>
          </a:xfrm>
        </p:spPr>
        <p:txBody>
          <a:bodyPr vert="horz" lIns="73152" rIns="45720" bIns="0" rtlCol="0" anchor="b">
            <a:normAutofit/>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3328654" y="1743134"/>
            <a:ext cx="6527096"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نص 3"/>
          <p:cNvSpPr>
            <a:spLocks noGrp="1"/>
          </p:cNvSpPr>
          <p:nvPr>
            <p:ph type="body" sz="half" idx="2"/>
          </p:nvPr>
        </p:nvSpPr>
        <p:spPr>
          <a:xfrm>
            <a:off x="185030" y="1730018"/>
            <a:ext cx="2721769"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10/07/1440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12" name="مستطيل 11"/>
          <p:cNvSpPr/>
          <p:nvPr/>
        </p:nvSpPr>
        <p:spPr bwMode="invGray">
          <a:xfrm>
            <a:off x="3148252" y="0"/>
            <a:ext cx="50403"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bwMode="invGray">
          <a:xfrm>
            <a:off x="3148252" y="0"/>
            <a:ext cx="50403"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81451" y="155448"/>
            <a:ext cx="2783803" cy="978408"/>
          </a:xfrm>
        </p:spPr>
        <p:txBody>
          <a:bodyPr lIns="73152" bIns="0" anchor="b">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201244" y="1484808"/>
            <a:ext cx="6887321"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81451" y="1728216"/>
            <a:ext cx="2721769"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181451" y="1170432"/>
            <a:ext cx="2782253" cy="201168"/>
          </a:xfrm>
        </p:spPr>
        <p:txBody>
          <a:bodyPr/>
          <a:lstStyle/>
          <a:p>
            <a:fld id="{1B8ABB09-4A1D-463E-8065-109CC2B7EFAA}" type="datetimeFigureOut">
              <a:rPr lang="ar-SA" smtClean="0"/>
              <a:pPr/>
              <a:t>10/07/1440</a:t>
            </a:fld>
            <a:endParaRPr lang="ar-SA"/>
          </a:p>
        </p:txBody>
      </p:sp>
      <p:sp>
        <p:nvSpPr>
          <p:cNvPr id="11" name="مستطيل 10"/>
          <p:cNvSpPr/>
          <p:nvPr/>
        </p:nvSpPr>
        <p:spPr>
          <a:xfrm>
            <a:off x="3148252" y="0"/>
            <a:ext cx="5040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bwMode="invGray">
          <a:xfrm>
            <a:off x="3148252" y="0"/>
            <a:ext cx="5040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عنصر نائب للتذييل 5"/>
          <p:cNvSpPr>
            <a:spLocks noGrp="1"/>
          </p:cNvSpPr>
          <p:nvPr>
            <p:ph type="ftr" sz="quarter" idx="11"/>
          </p:nvPr>
        </p:nvSpPr>
        <p:spPr>
          <a:xfrm>
            <a:off x="3346768" y="1170432"/>
            <a:ext cx="5725795" cy="201168"/>
          </a:xfrm>
        </p:spPr>
        <p:txBody>
          <a:bodyPr/>
          <a:lstStyle>
            <a:lvl1pPr>
              <a:defRPr>
                <a:solidFill>
                  <a:schemeClr val="bg1">
                    <a:shade val="50000"/>
                  </a:schemeClr>
                </a:solidFill>
              </a:defRPr>
            </a:lvl1pPr>
          </a:lstStyle>
          <a:p>
            <a:endParaRPr lang="ar-SA"/>
          </a:p>
        </p:txBody>
      </p:sp>
      <p:sp>
        <p:nvSpPr>
          <p:cNvPr id="7" name="عنصر نائب لرقم الشريحة 6"/>
          <p:cNvSpPr>
            <a:spLocks noGrp="1"/>
          </p:cNvSpPr>
          <p:nvPr>
            <p:ph type="sldNum" sz="quarter" idx="12"/>
          </p:nvPr>
        </p:nvSpPr>
        <p:spPr>
          <a:xfrm>
            <a:off x="9193530" y="1170432"/>
            <a:ext cx="809034" cy="201168"/>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مستطيل 9"/>
          <p:cNvSpPr/>
          <p:nvPr/>
        </p:nvSpPr>
        <p:spPr bwMode="invGray">
          <a:xfrm>
            <a:off x="0" y="1435895"/>
            <a:ext cx="10080625"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مستطيل 6"/>
          <p:cNvSpPr/>
          <p:nvPr/>
        </p:nvSpPr>
        <p:spPr bwMode="ltGray">
          <a:xfrm>
            <a:off x="1" y="1"/>
            <a:ext cx="10080624"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صر نائب للعنوان 1"/>
          <p:cNvSpPr>
            <a:spLocks noGrp="1"/>
          </p:cNvSpPr>
          <p:nvPr>
            <p:ph type="title"/>
          </p:nvPr>
        </p:nvSpPr>
        <p:spPr>
          <a:xfrm>
            <a:off x="504031" y="152400"/>
            <a:ext cx="9072563"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04031" y="1775192"/>
            <a:ext cx="9072563" cy="4625609"/>
          </a:xfrm>
          <a:prstGeom prst="rect">
            <a:avLst/>
          </a:prstGeom>
        </p:spPr>
        <p:txBody>
          <a:bodyPr vert="horz" lIns="54864" tIns="91440" rtlCol="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4" name="عنصر نائب للتاريخ 3"/>
          <p:cNvSpPr>
            <a:spLocks noGrp="1"/>
          </p:cNvSpPr>
          <p:nvPr>
            <p:ph type="dt" sz="half" idx="2"/>
          </p:nvPr>
        </p:nvSpPr>
        <p:spPr>
          <a:xfrm>
            <a:off x="504031" y="6476999"/>
            <a:ext cx="2352146"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B8ABB09-4A1D-463E-8065-109CC2B7EFAA}" type="datetimeFigureOut">
              <a:rPr lang="ar-SA" smtClean="0"/>
              <a:pPr/>
              <a:t>10/07/1440</a:t>
            </a:fld>
            <a:endParaRPr lang="ar-SA"/>
          </a:p>
        </p:txBody>
      </p:sp>
      <p:sp>
        <p:nvSpPr>
          <p:cNvPr id="5" name="عنصر نائب للتذييل 4"/>
          <p:cNvSpPr>
            <a:spLocks noGrp="1"/>
          </p:cNvSpPr>
          <p:nvPr>
            <p:ph type="ftr" sz="quarter" idx="3"/>
          </p:nvPr>
        </p:nvSpPr>
        <p:spPr>
          <a:xfrm>
            <a:off x="2911074" y="6476999"/>
            <a:ext cx="6071878"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ar-SA"/>
          </a:p>
        </p:txBody>
      </p:sp>
      <p:sp>
        <p:nvSpPr>
          <p:cNvPr id="6" name="عنصر نائب لرقم الشريحة 5"/>
          <p:cNvSpPr>
            <a:spLocks noGrp="1"/>
          </p:cNvSpPr>
          <p:nvPr>
            <p:ph type="sldNum" sz="quarter" idx="4"/>
          </p:nvPr>
        </p:nvSpPr>
        <p:spPr>
          <a:xfrm>
            <a:off x="9044777" y="6476999"/>
            <a:ext cx="80903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988557" y="0"/>
            <a:ext cx="1092068"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504031" y="320040"/>
            <a:ext cx="7980495"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504031" y="1609416"/>
            <a:ext cx="7980495"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680849" y="6557946"/>
            <a:ext cx="2207578" cy="226902"/>
          </a:xfrm>
          <a:prstGeom prst="rect">
            <a:avLst/>
          </a:prstGeom>
        </p:spPr>
        <p:txBody>
          <a:bodyPr vert="horz" tIns="0" bIns="0" anchor="b"/>
          <a:lstStyle>
            <a:lvl1pPr algn="l" eaLnBrk="1" latinLnBrk="0" hangingPunct="1">
              <a:defRPr kumimoji="0" sz="1000">
                <a:solidFill>
                  <a:schemeClr val="tx2"/>
                </a:solidFill>
              </a:defRPr>
            </a:lvl1pPr>
            <a:extLst/>
          </a:lstStyle>
          <a:p>
            <a:fld id="{1B8ABB09-4A1D-463E-8065-109CC2B7EFAA}" type="datetimeFigureOut">
              <a:rPr lang="ar-SA" smtClean="0"/>
              <a:pPr/>
              <a:t>10/07/1440</a:t>
            </a:fld>
            <a:endParaRPr lang="ar-SA"/>
          </a:p>
        </p:txBody>
      </p:sp>
      <p:sp>
        <p:nvSpPr>
          <p:cNvPr id="4" name="عنصر نائب للتذييل 3"/>
          <p:cNvSpPr>
            <a:spLocks noGrp="1"/>
          </p:cNvSpPr>
          <p:nvPr>
            <p:ph type="ftr" sz="quarter" idx="3"/>
          </p:nvPr>
        </p:nvSpPr>
        <p:spPr>
          <a:xfrm>
            <a:off x="504031" y="6557946"/>
            <a:ext cx="403225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عنصر نائب لرقم الشريحة 15"/>
          <p:cNvSpPr>
            <a:spLocks noGrp="1"/>
          </p:cNvSpPr>
          <p:nvPr>
            <p:ph type="sldNum" sz="quarter" idx="4"/>
          </p:nvPr>
        </p:nvSpPr>
        <p:spPr>
          <a:xfrm>
            <a:off x="6891787" y="6556248"/>
            <a:ext cx="648600"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3.xml"/><Relationship Id="rId1" Type="http://schemas.openxmlformats.org/officeDocument/2006/relationships/themeOverride" Target="../theme/themeOverride4.xml"/><Relationship Id="rId5" Type="http://schemas.openxmlformats.org/officeDocument/2006/relationships/image" Target="../media/image5.jpeg"/><Relationship Id="rId4" Type="http://schemas.openxmlformats.org/officeDocument/2006/relationships/image" Target="http://www.vetmed.vt.edu/education/curriculum/vm8054/labs/Lab2/IMAGES/PAS2.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http://www.scielo.cl/fbpe/img/ijmorphol/v30n2/art63_f10.jpg" TargetMode="External"/><Relationship Id="rId2" Type="http://schemas.openxmlformats.org/officeDocument/2006/relationships/image" Target="../media/image6.jpeg"/><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themeOverride" Target="../theme/themeOverride7.xml"/><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www.ivyroses.com/HumanBody/Histology/Histology-Stains.php" TargetMode="External"/><Relationship Id="rId2" Type="http://schemas.openxmlformats.org/officeDocument/2006/relationships/hyperlink" Target="http://www.ivyroses.com/Chemistry/GCSE/What-is-a-compound.php" TargetMode="External"/><Relationship Id="rId1" Type="http://schemas.openxmlformats.org/officeDocument/2006/relationships/slideLayout" Target="../slideLayouts/slideLayout3.xml"/><Relationship Id="rId4" Type="http://schemas.openxmlformats.org/officeDocument/2006/relationships/hyperlink" Target="http://www.ivyroses.com/HumanBody/Eye/What-is-Light.ph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RNA" TargetMode="External"/><Relationship Id="rId2" Type="http://schemas.openxmlformats.org/officeDocument/2006/relationships/hyperlink" Target="https://en.wikipedia.org/wiki/DNA" TargetMode="External"/><Relationship Id="rId1" Type="http://schemas.openxmlformats.org/officeDocument/2006/relationships/slideLayout" Target="../slideLayouts/slideLayout18.xml"/><Relationship Id="rId5" Type="http://schemas.openxmlformats.org/officeDocument/2006/relationships/hyperlink" Target="https://en.wikipedia.org/wiki/Nucleobase" TargetMode="Externa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6.xml"/></Relationships>
</file>

<file path=ppt/slides/_rels/slide3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themeOverride" Target="../theme/themeOverride1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8.xml"/><Relationship Id="rId1" Type="http://schemas.openxmlformats.org/officeDocument/2006/relationships/themeOverride" Target="../theme/themeOverride19.xml"/><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ki/Nanoparticle" TargetMode="External"/><Relationship Id="rId3" Type="http://schemas.openxmlformats.org/officeDocument/2006/relationships/hyperlink" Target="http://en.wikipedia.org/wiki/Polymer" TargetMode="External"/><Relationship Id="rId7" Type="http://schemas.openxmlformats.org/officeDocument/2006/relationships/hyperlink" Target="http://en.wikipedia.org/wiki/Peptide" TargetMode="External"/><Relationship Id="rId2" Type="http://schemas.openxmlformats.org/officeDocument/2006/relationships/slideLayout" Target="../slideLayouts/slideLayout18.xml"/><Relationship Id="rId1" Type="http://schemas.openxmlformats.org/officeDocument/2006/relationships/themeOverride" Target="../theme/themeOverride22.xml"/><Relationship Id="rId6" Type="http://schemas.openxmlformats.org/officeDocument/2006/relationships/hyperlink" Target="http://en.wikipedia.org/wiki/Water" TargetMode="External"/><Relationship Id="rId11" Type="http://schemas.openxmlformats.org/officeDocument/2006/relationships/hyperlink" Target="http://en.wikipedia.org/wiki/Microfilament" TargetMode="External"/><Relationship Id="rId5" Type="http://schemas.openxmlformats.org/officeDocument/2006/relationships/hyperlink" Target="http://en.wikipedia.org/wiki/Amino_acid" TargetMode="External"/><Relationship Id="rId10" Type="http://schemas.openxmlformats.org/officeDocument/2006/relationships/hyperlink" Target="http://en.wikipedia.org/wiki/Actin" TargetMode="External"/><Relationship Id="rId4" Type="http://schemas.openxmlformats.org/officeDocument/2006/relationships/hyperlink" Target="http://en.wikipedia.org/wiki/Polypeptide" TargetMode="External"/><Relationship Id="rId9" Type="http://schemas.openxmlformats.org/officeDocument/2006/relationships/hyperlink" Target="http://en.wikipedia.org/wiki/Protein_subuni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vivo.colostate.edu/hbooks/molecules/aminoacids.html" TargetMode="External"/><Relationship Id="rId2" Type="http://schemas.openxmlformats.org/officeDocument/2006/relationships/slideLayout" Target="../slideLayouts/slideLayout18.xml"/><Relationship Id="rId1" Type="http://schemas.openxmlformats.org/officeDocument/2006/relationships/themeOverride" Target="../theme/themeOverride2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5.xml"/></Relationships>
</file>

<file path=ppt/slides/_rels/slide4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hemeOverride" Target="../theme/themeOverr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8.xm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Keratin" TargetMode="External"/><Relationship Id="rId2" Type="http://schemas.openxmlformats.org/officeDocument/2006/relationships/slideLayout" Target="../slideLayouts/slideLayout18.xml"/><Relationship Id="rId1" Type="http://schemas.openxmlformats.org/officeDocument/2006/relationships/themeOverride" Target="../theme/themeOverride29.xml"/><Relationship Id="rId5" Type="http://schemas.openxmlformats.org/officeDocument/2006/relationships/hyperlink" Target="http://en.wikipedia.org/wiki/Tongue" TargetMode="External"/><Relationship Id="rId4" Type="http://schemas.openxmlformats.org/officeDocument/2006/relationships/hyperlink" Target="http://en.wikipedia.org/wiki/Pharynx" TargetMode="Externa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3.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4.xml"/></Relationships>
</file>

<file path=ppt/slides/_rels/slide59.xml.rels><?xml version="1.0" encoding="UTF-8" standalone="yes"?>
<Relationships xmlns="http://schemas.openxmlformats.org/package/2006/relationships"><Relationship Id="rId8" Type="http://schemas.openxmlformats.org/officeDocument/2006/relationships/hyperlink" Target="http://en.wikipedia.org/wiki/Monoglyceride" TargetMode="External"/><Relationship Id="rId3" Type="http://schemas.openxmlformats.org/officeDocument/2006/relationships/hyperlink" Target="http://en.wikipedia.org/wiki/Molecule" TargetMode="External"/><Relationship Id="rId7" Type="http://schemas.openxmlformats.org/officeDocument/2006/relationships/hyperlink" Target="http://en.wikipedia.org/wiki/Vitamin" TargetMode="External"/><Relationship Id="rId2" Type="http://schemas.openxmlformats.org/officeDocument/2006/relationships/slideLayout" Target="../slideLayouts/slideLayout18.xml"/><Relationship Id="rId1" Type="http://schemas.openxmlformats.org/officeDocument/2006/relationships/themeOverride" Target="../theme/themeOverride35.xml"/><Relationship Id="rId6" Type="http://schemas.openxmlformats.org/officeDocument/2006/relationships/hyperlink" Target="http://en.wikipedia.org/wiki/Sterol" TargetMode="External"/><Relationship Id="rId11" Type="http://schemas.openxmlformats.org/officeDocument/2006/relationships/hyperlink" Target="http://en.wikipedia.org/wiki/Phospholipid" TargetMode="External"/><Relationship Id="rId5" Type="http://schemas.openxmlformats.org/officeDocument/2006/relationships/hyperlink" Target="http://en.wikipedia.org/wiki/Wax" TargetMode="External"/><Relationship Id="rId10" Type="http://schemas.openxmlformats.org/officeDocument/2006/relationships/hyperlink" Target="http://en.wikipedia.org/wiki/Triglyceride" TargetMode="External"/><Relationship Id="rId4" Type="http://schemas.openxmlformats.org/officeDocument/2006/relationships/hyperlink" Target="http://en.wikipedia.org/wiki/Fat" TargetMode="External"/><Relationship Id="rId9" Type="http://schemas.openxmlformats.org/officeDocument/2006/relationships/hyperlink" Target="http://en.wikipedia.org/wiki/Diglycerid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6.xml"/></Relationships>
</file>

<file path=ppt/slides/_rels/slide61.xml.rels><?xml version="1.0" encoding="UTF-8" standalone="yes"?>
<Relationships xmlns="http://schemas.openxmlformats.org/package/2006/relationships"><Relationship Id="rId3" Type="http://schemas.openxmlformats.org/officeDocument/2006/relationships/hyperlink" Target="http://en.wikipedia.org/wiki/Glycerolipid" TargetMode="External"/><Relationship Id="rId7" Type="http://schemas.openxmlformats.org/officeDocument/2006/relationships/hyperlink" Target="http://en.wikipedia.org/wiki/Polyketide" TargetMode="External"/><Relationship Id="rId2" Type="http://schemas.openxmlformats.org/officeDocument/2006/relationships/hyperlink" Target="http://en.wikipedia.org/wiki/Fatty_acid" TargetMode="External"/><Relationship Id="rId1" Type="http://schemas.openxmlformats.org/officeDocument/2006/relationships/slideLayout" Target="../slideLayouts/slideLayout18.xml"/><Relationship Id="rId6" Type="http://schemas.openxmlformats.org/officeDocument/2006/relationships/hyperlink" Target="http://en.wikipedia.org/wiki/Saccharolipid" TargetMode="External"/><Relationship Id="rId5" Type="http://schemas.openxmlformats.org/officeDocument/2006/relationships/hyperlink" Target="http://en.wikipedia.org/wiki/Sphingolipid" TargetMode="External"/><Relationship Id="rId4" Type="http://schemas.openxmlformats.org/officeDocument/2006/relationships/hyperlink" Target="http://en.wikipedia.org/wiki/Glycerophospholipid"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8.xml"/><Relationship Id="rId1" Type="http://schemas.openxmlformats.org/officeDocument/2006/relationships/themeOverride" Target="../theme/themeOverride37.xml"/><Relationship Id="rId4" Type="http://schemas.openxmlformats.org/officeDocument/2006/relationships/image" Target="../media/image36.jpeg"/></Relationships>
</file>

<file path=ppt/slides/_rels/slide66.xml.rels><?xml version="1.0" encoding="UTF-8" standalone="yes"?>
<Relationships xmlns="http://schemas.openxmlformats.org/package/2006/relationships"><Relationship Id="rId3" Type="http://schemas.openxmlformats.org/officeDocument/2006/relationships/hyperlink" Target="http://www.vetmed.vt.edu/education/curriculum/vm8054/labs/Lab2/Examples/exoso4.htm" TargetMode="External"/><Relationship Id="rId2" Type="http://schemas.openxmlformats.org/officeDocument/2006/relationships/slideLayout" Target="../slideLayouts/slideLayout18.xml"/><Relationship Id="rId1" Type="http://schemas.openxmlformats.org/officeDocument/2006/relationships/themeOverride" Target="../theme/themeOverride38.xml"/><Relationship Id="rId4" Type="http://schemas.openxmlformats.org/officeDocument/2006/relationships/image" Target="../media/image37.jpeg"/></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8.xml"/><Relationship Id="rId1" Type="http://schemas.openxmlformats.org/officeDocument/2006/relationships/themeOverride" Target="../theme/themeOverride39.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3000">
              <a:srgbClr val="000000"/>
            </a:gs>
            <a:gs pos="39999">
              <a:srgbClr val="0A128C"/>
            </a:gs>
            <a:gs pos="27000">
              <a:srgbClr val="181CC7"/>
            </a:gs>
            <a:gs pos="97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مربع نص 2"/>
          <p:cNvSpPr txBox="1"/>
          <p:nvPr/>
        </p:nvSpPr>
        <p:spPr>
          <a:xfrm>
            <a:off x="539718" y="857232"/>
            <a:ext cx="6929486" cy="1015663"/>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1" rtl="0"/>
            <a:r>
              <a:rPr lang="ar-YE" sz="6000" b="1" dirty="0" smtClean="0">
                <a:ln>
                  <a:prstDash val="solid"/>
                </a:ln>
                <a:solidFill>
                  <a:srgbClr val="FBE905"/>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بسم الله الرحمن الرحيم</a:t>
            </a:r>
            <a:endParaRPr lang="ar-YE" sz="6000" b="1" dirty="0">
              <a:ln>
                <a:prstDash val="solid"/>
              </a:ln>
              <a:solidFill>
                <a:srgbClr val="FBE905"/>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sp>
        <p:nvSpPr>
          <p:cNvPr id="11" name="مستطيل 10"/>
          <p:cNvSpPr/>
          <p:nvPr/>
        </p:nvSpPr>
        <p:spPr>
          <a:xfrm>
            <a:off x="1611288" y="3643314"/>
            <a:ext cx="6429420" cy="7571303"/>
          </a:xfrm>
          <a:prstGeom prst="rect">
            <a:avLst/>
          </a:prstGeom>
        </p:spPr>
        <p:txBody>
          <a:bodyPr wrap="square">
            <a:spAutoFit/>
          </a:bodyPr>
          <a:lstStyle/>
          <a:p>
            <a:pPr algn="ctr" rtl="0"/>
            <a:r>
              <a:rPr lang="en-US" sz="5400" kern="10" dirty="0" smtClean="0">
                <a:ln w="9525">
                  <a:noFill/>
                  <a:round/>
                  <a:headEnd/>
                  <a:tailEnd/>
                </a:ln>
                <a:solidFill>
                  <a:srgbClr val="FFFF00"/>
                </a:solidFill>
                <a:effectLst>
                  <a:outerShdw blurRad="292100" dist="35921" dir="2700000" algn="ctr" rotWithShape="0">
                    <a:srgbClr val="FF0000">
                      <a:alpha val="80000"/>
                    </a:srgbClr>
                  </a:outerShdw>
                </a:effectLst>
                <a:latin typeface="Impact"/>
              </a:rPr>
              <a:t>HISTOCHEMISTRY</a:t>
            </a:r>
          </a:p>
          <a:p>
            <a:pPr algn="ctr" rtl="0"/>
            <a:r>
              <a:rPr lang="en-US" sz="5400" kern="10" dirty="0" smtClean="0">
                <a:ln w="9525">
                  <a:noFill/>
                  <a:round/>
                  <a:headEnd/>
                  <a:tailEnd/>
                </a:ln>
                <a:solidFill>
                  <a:srgbClr val="FFFF00"/>
                </a:solidFill>
                <a:effectLst>
                  <a:outerShdw blurRad="292100" dist="35921" dir="2700000" algn="ctr" rotWithShape="0">
                    <a:srgbClr val="FF0000">
                      <a:alpha val="80000"/>
                    </a:srgbClr>
                  </a:outerShdw>
                </a:effectLst>
                <a:latin typeface="Impact"/>
              </a:rPr>
              <a:t> for 4</a:t>
            </a:r>
            <a:r>
              <a:rPr lang="en-US" sz="5400" kern="10" baseline="30000" dirty="0" smtClean="0">
                <a:ln w="9525">
                  <a:noFill/>
                  <a:round/>
                  <a:headEnd/>
                  <a:tailEnd/>
                </a:ln>
                <a:solidFill>
                  <a:srgbClr val="FFFF00"/>
                </a:solidFill>
                <a:effectLst>
                  <a:outerShdw blurRad="292100" dist="35921" dir="2700000" algn="ctr" rotWithShape="0">
                    <a:srgbClr val="FF0000">
                      <a:alpha val="80000"/>
                    </a:srgbClr>
                  </a:outerShdw>
                </a:effectLst>
                <a:latin typeface="Impact"/>
              </a:rPr>
              <a:t>th</a:t>
            </a:r>
            <a:r>
              <a:rPr lang="en-US" sz="5400" kern="10" dirty="0" smtClean="0">
                <a:ln w="9525">
                  <a:noFill/>
                  <a:round/>
                  <a:headEnd/>
                  <a:tailEnd/>
                </a:ln>
                <a:solidFill>
                  <a:srgbClr val="FFFF00"/>
                </a:solidFill>
                <a:effectLst>
                  <a:outerShdw blurRad="292100" dist="35921" dir="2700000" algn="ctr" rotWithShape="0">
                    <a:srgbClr val="FF0000">
                      <a:alpha val="80000"/>
                    </a:srgbClr>
                  </a:outerShdw>
                </a:effectLst>
                <a:latin typeface="Impact"/>
              </a:rPr>
              <a:t>  students  </a:t>
            </a:r>
          </a:p>
          <a:p>
            <a:pPr algn="ctr" rtl="0"/>
            <a:endParaRPr lang="en-US" sz="5400" kern="10" dirty="0" smtClean="0">
              <a:ln w="9525">
                <a:noFill/>
                <a:round/>
                <a:headEnd/>
                <a:tailEnd/>
              </a:ln>
              <a:solidFill>
                <a:srgbClr val="FFFF00"/>
              </a:solidFill>
              <a:effectLst>
                <a:outerShdw blurRad="292100" dist="35921" dir="2700000" algn="ctr" rotWithShape="0">
                  <a:srgbClr val="FF0000">
                    <a:alpha val="80000"/>
                  </a:srgbClr>
                </a:outerShdw>
              </a:effectLst>
              <a:latin typeface="Impact"/>
            </a:endParaRPr>
          </a:p>
          <a:p>
            <a:pPr algn="ctr" rtl="0"/>
            <a:endParaRPr lang="en-US" sz="5400" kern="10" dirty="0" smtClean="0">
              <a:ln w="9525">
                <a:noFill/>
                <a:round/>
                <a:headEnd/>
                <a:tailEnd/>
              </a:ln>
              <a:solidFill>
                <a:srgbClr val="FFFF00"/>
              </a:solidFill>
              <a:effectLst>
                <a:outerShdw blurRad="292100" dist="35921" dir="2700000" algn="ctr" rotWithShape="0">
                  <a:srgbClr val="FF0000">
                    <a:alpha val="80000"/>
                  </a:srgbClr>
                </a:outerShdw>
              </a:effectLst>
              <a:latin typeface="Impact"/>
            </a:endParaRPr>
          </a:p>
          <a:p>
            <a:pPr algn="ctr" rtl="0"/>
            <a:endParaRPr lang="en-US" sz="5400" kern="10" dirty="0" smtClean="0">
              <a:ln w="9525">
                <a:noFill/>
                <a:round/>
                <a:headEnd/>
                <a:tailEnd/>
              </a:ln>
              <a:solidFill>
                <a:srgbClr val="FFFF00"/>
              </a:solidFill>
              <a:effectLst>
                <a:outerShdw blurRad="292100" dist="35921" dir="2700000" algn="ctr" rotWithShape="0">
                  <a:srgbClr val="FF0000">
                    <a:alpha val="80000"/>
                  </a:srgbClr>
                </a:outerShdw>
              </a:effectLst>
              <a:latin typeface="Impact"/>
            </a:endParaRPr>
          </a:p>
          <a:p>
            <a:pPr algn="ctr" rtl="0"/>
            <a:endParaRPr lang="en-US" sz="5400" kern="10" dirty="0" smtClean="0">
              <a:ln w="9525">
                <a:noFill/>
                <a:round/>
                <a:headEnd/>
                <a:tailEnd/>
              </a:ln>
              <a:solidFill>
                <a:srgbClr val="FFFF00"/>
              </a:solidFill>
              <a:effectLst>
                <a:outerShdw blurRad="292100" dist="35921" dir="2700000" algn="ctr" rotWithShape="0">
                  <a:srgbClr val="FF0000">
                    <a:alpha val="80000"/>
                  </a:srgbClr>
                </a:outerShdw>
              </a:effectLst>
              <a:latin typeface="Impact"/>
            </a:endParaRPr>
          </a:p>
          <a:p>
            <a:pPr algn="ctr" rtl="0"/>
            <a:endParaRPr lang="en-US" sz="5400" kern="10" dirty="0" smtClean="0">
              <a:ln w="9525">
                <a:noFill/>
                <a:round/>
                <a:headEnd/>
                <a:tailEnd/>
              </a:ln>
              <a:solidFill>
                <a:srgbClr val="FFFF00"/>
              </a:solidFill>
              <a:effectLst>
                <a:outerShdw blurRad="292100" dist="35921" dir="2700000" algn="ctr" rotWithShape="0">
                  <a:srgbClr val="FF0000">
                    <a:alpha val="80000"/>
                  </a:srgbClr>
                </a:outerShdw>
              </a:effectLst>
              <a:latin typeface="Impact"/>
            </a:endParaRPr>
          </a:p>
          <a:p>
            <a:pPr algn="ctr" rtl="0"/>
            <a:endParaRPr lang="en-US" sz="5400" kern="10" dirty="0" smtClean="0">
              <a:ln w="9525">
                <a:noFill/>
                <a:round/>
                <a:headEnd/>
                <a:tailEnd/>
              </a:ln>
              <a:solidFill>
                <a:srgbClr val="FFFF00"/>
              </a:solidFill>
              <a:effectLst>
                <a:outerShdw blurRad="292100" dist="35921" dir="2700000" algn="ctr" rotWithShape="0">
                  <a:srgbClr val="FF0000">
                    <a:alpha val="80000"/>
                  </a:srgbClr>
                </a:outerShdw>
              </a:effectLst>
              <a:latin typeface="Impact"/>
            </a:endParaRPr>
          </a:p>
          <a:p>
            <a:pPr algn="ctr" rtl="0"/>
            <a:endParaRPr lang="ar-YE" sz="5400" kern="10" dirty="0">
              <a:ln w="9525">
                <a:noFill/>
                <a:round/>
                <a:headEnd/>
                <a:tailEnd/>
              </a:ln>
              <a:solidFill>
                <a:srgbClr val="FFFF00"/>
              </a:solidFill>
              <a:effectLst>
                <a:outerShdw blurRad="292100" dist="35921" dir="2700000" algn="ctr" rotWithShape="0">
                  <a:srgbClr val="FF0000">
                    <a:alpha val="80000"/>
                  </a:srgbClr>
                </a:outerShdw>
              </a:effectLst>
              <a:latin typeface="Impac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ربع نص 1"/>
          <p:cNvSpPr txBox="1"/>
          <p:nvPr/>
        </p:nvSpPr>
        <p:spPr>
          <a:xfrm>
            <a:off x="468280" y="571480"/>
            <a:ext cx="9072626" cy="6740307"/>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3-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Glycolipids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The principal members of this group are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cerebrosides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represented by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phrenosin</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and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kerasin</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and found in central nervous system. This group are soluble in pyridine and hot alcohol but insoluble in water, and </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a:cs typeface="Arial"/>
              </a:rPr>
              <a:t>+</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a:cs typeface="Arial"/>
              </a:rPr>
              <a:t>Ve</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a:cs typeface="Arial"/>
              </a:rPr>
              <a:t> PAS reaction , also stained by lipid methods.</a:t>
            </a:r>
          </a:p>
          <a:p>
            <a:pPr algn="l" rtl="0"/>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a:cs typeface="Arial"/>
              </a:rPr>
              <a:t>4- Ascorbic acid ( also known as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a:cs typeface="Arial"/>
              </a:rPr>
              <a:t>Vit</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a:cs typeface="Arial"/>
              </a:rPr>
              <a:t> C): is strong reducing agent. The acid silver nitrate technique of Bourne used to demonstrating it in tissue. </a:t>
            </a:r>
            <a:endPar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endParaRPr lang="ar-YE"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3" name="مربع نص 2"/>
          <p:cNvSpPr txBox="1"/>
          <p:nvPr/>
        </p:nvSpPr>
        <p:spPr>
          <a:xfrm>
            <a:off x="682594" y="214291"/>
            <a:ext cx="8643998" cy="954107"/>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514350" indent="-514350" algn="ctr" rtl="0"/>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IDENTIFICATION of  CARBOHYDRATES</a:t>
            </a:r>
          </a:p>
          <a:p>
            <a:pPr algn="l" rtl="0"/>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endParaRPr lang="ar-YE"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p:txBody>
      </p:sp>
      <p:sp>
        <p:nvSpPr>
          <p:cNvPr id="4" name="مستطيل 3"/>
          <p:cNvSpPr/>
          <p:nvPr/>
        </p:nvSpPr>
        <p:spPr>
          <a:xfrm>
            <a:off x="-1" y="1142984"/>
            <a:ext cx="10080625" cy="550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800" dirty="0" smtClean="0">
              <a:solidFill>
                <a:srgbClr val="FFFF00"/>
              </a:solidFill>
            </a:endParaRPr>
          </a:p>
          <a:p>
            <a:pPr algn="l"/>
            <a:endParaRPr lang="en-US" sz="2400" dirty="0" smtClean="0">
              <a:solidFill>
                <a:srgbClr val="FFFF00"/>
              </a:solidFill>
            </a:endParaRPr>
          </a:p>
          <a:p>
            <a:pPr algn="l"/>
            <a:endParaRPr lang="en-US" sz="2400" dirty="0" smtClean="0">
              <a:solidFill>
                <a:srgbClr val="FFFF00"/>
              </a:solidFill>
            </a:endParaRPr>
          </a:p>
          <a:p>
            <a:pPr algn="l"/>
            <a:endParaRPr lang="en-US" sz="2400" dirty="0" smtClean="0">
              <a:solidFill>
                <a:srgbClr val="FFFF00"/>
              </a:solidFill>
            </a:endParaRPr>
          </a:p>
          <a:p>
            <a:pPr algn="l"/>
            <a:r>
              <a:rPr lang="en-US" sz="2400" dirty="0" smtClean="0">
                <a:solidFill>
                  <a:srgbClr val="FFFF00"/>
                </a:solidFill>
              </a:rPr>
              <a:t>1-Periodic Acid – </a:t>
            </a:r>
            <a:r>
              <a:rPr lang="en-US" sz="2400" dirty="0" err="1" smtClean="0">
                <a:solidFill>
                  <a:srgbClr val="FFFF00"/>
                </a:solidFill>
              </a:rPr>
              <a:t>Shiff</a:t>
            </a:r>
            <a:r>
              <a:rPr lang="en-US" sz="2400" dirty="0" smtClean="0">
                <a:solidFill>
                  <a:srgbClr val="FFFF00"/>
                </a:solidFill>
              </a:rPr>
              <a:t> Reaction: is a strong oxidizing agent which breaks the C-C bonds in all  structures. It reacts on glycol structure present in the tissue and for amino –substituted alcohols. It give +</a:t>
            </a:r>
            <a:r>
              <a:rPr lang="en-US" sz="2400" dirty="0" err="1" smtClean="0">
                <a:solidFill>
                  <a:srgbClr val="FFFF00"/>
                </a:solidFill>
              </a:rPr>
              <a:t>Ve</a:t>
            </a:r>
            <a:r>
              <a:rPr lang="en-US" sz="2400" dirty="0" smtClean="0">
                <a:solidFill>
                  <a:srgbClr val="FFFF00"/>
                </a:solidFill>
              </a:rPr>
              <a:t> result s for </a:t>
            </a:r>
            <a:r>
              <a:rPr lang="en-US" sz="2400" dirty="0" err="1" smtClean="0">
                <a:solidFill>
                  <a:srgbClr val="FFFF00"/>
                </a:solidFill>
              </a:rPr>
              <a:t>monosaccharides</a:t>
            </a:r>
            <a:r>
              <a:rPr lang="en-US" sz="2400" dirty="0" smtClean="0">
                <a:solidFill>
                  <a:srgbClr val="FFFF00"/>
                </a:solidFill>
              </a:rPr>
              <a:t>, poly </a:t>
            </a:r>
            <a:r>
              <a:rPr lang="en-US" sz="2400" dirty="0" err="1" smtClean="0">
                <a:solidFill>
                  <a:srgbClr val="FFFF00"/>
                </a:solidFill>
              </a:rPr>
              <a:t>saccharides</a:t>
            </a:r>
            <a:r>
              <a:rPr lang="en-US" sz="2400" dirty="0" smtClean="0">
                <a:solidFill>
                  <a:srgbClr val="FFFF00"/>
                </a:solidFill>
              </a:rPr>
              <a:t> </a:t>
            </a:r>
            <a:r>
              <a:rPr lang="en-US" sz="2400" dirty="0" err="1" smtClean="0">
                <a:solidFill>
                  <a:srgbClr val="FFFF00"/>
                </a:solidFill>
              </a:rPr>
              <a:t>mucoproteins</a:t>
            </a:r>
            <a:r>
              <a:rPr lang="en-US" sz="2400" dirty="0" smtClean="0">
                <a:solidFill>
                  <a:srgbClr val="FFFF00"/>
                </a:solidFill>
              </a:rPr>
              <a:t>, </a:t>
            </a:r>
            <a:r>
              <a:rPr lang="en-US" sz="2400" dirty="0" err="1" smtClean="0">
                <a:solidFill>
                  <a:srgbClr val="FFFF00"/>
                </a:solidFill>
              </a:rPr>
              <a:t>glycoproteins</a:t>
            </a:r>
            <a:r>
              <a:rPr lang="en-US" sz="2400" dirty="0" smtClean="0">
                <a:solidFill>
                  <a:srgbClr val="FFFF00"/>
                </a:solidFill>
              </a:rPr>
              <a:t> etc……………………</a:t>
            </a:r>
          </a:p>
          <a:p>
            <a:pPr algn="l"/>
            <a:r>
              <a:rPr lang="en-US" sz="2400" dirty="0" smtClean="0">
                <a:solidFill>
                  <a:srgbClr val="FFFF00"/>
                </a:solidFill>
              </a:rPr>
              <a:t>2- The </a:t>
            </a:r>
            <a:r>
              <a:rPr lang="en-US" sz="2400" dirty="0" err="1" smtClean="0">
                <a:solidFill>
                  <a:srgbClr val="FFFF00"/>
                </a:solidFill>
              </a:rPr>
              <a:t>Alcian</a:t>
            </a:r>
            <a:r>
              <a:rPr lang="en-US" sz="2400" dirty="0" smtClean="0">
                <a:solidFill>
                  <a:srgbClr val="FFFF00"/>
                </a:solidFill>
              </a:rPr>
              <a:t> Blue Method: is a specific dye </a:t>
            </a:r>
            <a:r>
              <a:rPr lang="en-US" sz="2400" dirty="0" err="1" smtClean="0">
                <a:solidFill>
                  <a:srgbClr val="FFFF00"/>
                </a:solidFill>
              </a:rPr>
              <a:t>availabe</a:t>
            </a:r>
            <a:r>
              <a:rPr lang="en-US" sz="2400" dirty="0" smtClean="0">
                <a:solidFill>
                  <a:srgbClr val="FFFF00"/>
                </a:solidFill>
              </a:rPr>
              <a:t> for acid </a:t>
            </a:r>
            <a:r>
              <a:rPr lang="en-US" sz="2400" dirty="0" err="1" smtClean="0">
                <a:solidFill>
                  <a:srgbClr val="FFFF00"/>
                </a:solidFill>
              </a:rPr>
              <a:t>mucopolysaccharides</a:t>
            </a:r>
            <a:r>
              <a:rPr lang="en-US" sz="2400" dirty="0" smtClean="0">
                <a:solidFill>
                  <a:srgbClr val="FFFF00"/>
                </a:solidFill>
              </a:rPr>
              <a:t>. It is a copper </a:t>
            </a:r>
            <a:endParaRPr lang="ar-EG" sz="2400" dirty="0" smtClean="0">
              <a:solidFill>
                <a:srgbClr val="FFFF00"/>
              </a:solidFill>
            </a:endParaRPr>
          </a:p>
          <a:p>
            <a:pPr algn="l"/>
            <a:r>
              <a:rPr lang="en-US" sz="2400" dirty="0" err="1" smtClean="0">
                <a:solidFill>
                  <a:srgbClr val="FFFF00"/>
                </a:solidFill>
              </a:rPr>
              <a:t>phthalocyanin</a:t>
            </a:r>
            <a:r>
              <a:rPr lang="en-US" sz="2400" dirty="0" smtClean="0">
                <a:solidFill>
                  <a:srgbClr val="FFFF00"/>
                </a:solidFill>
              </a:rPr>
              <a:t> dye which gives a blue color.</a:t>
            </a:r>
          </a:p>
          <a:p>
            <a:pPr algn="l"/>
            <a:r>
              <a:rPr lang="en-US" sz="2400" dirty="0" smtClean="0">
                <a:solidFill>
                  <a:srgbClr val="FFFF00"/>
                </a:solidFill>
              </a:rPr>
              <a:t>3- </a:t>
            </a:r>
            <a:r>
              <a:rPr lang="en-US" sz="2400" dirty="0" err="1" smtClean="0">
                <a:solidFill>
                  <a:srgbClr val="FFFF00"/>
                </a:solidFill>
              </a:rPr>
              <a:t>Diamine</a:t>
            </a:r>
            <a:r>
              <a:rPr lang="en-US" sz="2400" dirty="0" smtClean="0">
                <a:solidFill>
                  <a:srgbClr val="FFFF00"/>
                </a:solidFill>
              </a:rPr>
              <a:t> Methods</a:t>
            </a:r>
          </a:p>
          <a:p>
            <a:pPr algn="l"/>
            <a:r>
              <a:rPr lang="en-US" sz="2400" dirty="0" smtClean="0">
                <a:solidFill>
                  <a:srgbClr val="FFFF00"/>
                </a:solidFill>
              </a:rPr>
              <a:t>4- Blocking Techniques:- including a- Block of </a:t>
            </a:r>
            <a:r>
              <a:rPr lang="en-US" sz="2400" dirty="0" err="1" smtClean="0">
                <a:solidFill>
                  <a:srgbClr val="FFFF00"/>
                </a:solidFill>
              </a:rPr>
              <a:t>aldehydes</a:t>
            </a:r>
            <a:r>
              <a:rPr lang="en-US" sz="2400" dirty="0" smtClean="0">
                <a:solidFill>
                  <a:srgbClr val="FFFF00"/>
                </a:solidFill>
              </a:rPr>
              <a:t>   </a:t>
            </a:r>
          </a:p>
          <a:p>
            <a:pPr algn="l"/>
            <a:r>
              <a:rPr lang="en-US" sz="2400" dirty="0" smtClean="0">
                <a:solidFill>
                  <a:srgbClr val="FFFF00"/>
                </a:solidFill>
              </a:rPr>
              <a:t>b- </a:t>
            </a:r>
            <a:r>
              <a:rPr lang="en-US" sz="2400" dirty="0" err="1" smtClean="0">
                <a:solidFill>
                  <a:srgbClr val="FFFF00"/>
                </a:solidFill>
              </a:rPr>
              <a:t>Methylation</a:t>
            </a:r>
            <a:r>
              <a:rPr lang="en-US" sz="2400" dirty="0" smtClean="0">
                <a:solidFill>
                  <a:srgbClr val="FFFF00"/>
                </a:solidFill>
              </a:rPr>
              <a:t> c- </a:t>
            </a:r>
            <a:r>
              <a:rPr lang="en-US" sz="2400" dirty="0" err="1" smtClean="0">
                <a:solidFill>
                  <a:srgbClr val="FFFF00"/>
                </a:solidFill>
              </a:rPr>
              <a:t>Saponification</a:t>
            </a:r>
            <a:r>
              <a:rPr lang="en-US" sz="2400" dirty="0" smtClean="0">
                <a:solidFill>
                  <a:srgbClr val="FFFF00"/>
                </a:solidFill>
              </a:rPr>
              <a:t> </a:t>
            </a:r>
          </a:p>
          <a:p>
            <a:pPr algn="l"/>
            <a:r>
              <a:rPr lang="en-US" sz="2400" dirty="0" smtClean="0">
                <a:solidFill>
                  <a:srgbClr val="FFFF00"/>
                </a:solidFill>
              </a:rPr>
              <a:t>d- </a:t>
            </a:r>
            <a:r>
              <a:rPr lang="en-US" sz="2400" dirty="0" err="1" smtClean="0">
                <a:solidFill>
                  <a:srgbClr val="FFFF00"/>
                </a:solidFill>
              </a:rPr>
              <a:t>Sulphation</a:t>
            </a:r>
            <a:r>
              <a:rPr lang="en-US" sz="2400" dirty="0" smtClean="0">
                <a:solidFill>
                  <a:srgbClr val="FFFF00"/>
                </a:solidFill>
              </a:rPr>
              <a:t>.</a:t>
            </a:r>
          </a:p>
          <a:p>
            <a:pPr algn="l"/>
            <a:r>
              <a:rPr lang="en-US" sz="2400" dirty="0" smtClean="0">
                <a:solidFill>
                  <a:srgbClr val="FFFF00"/>
                </a:solidFill>
              </a:rPr>
              <a:t>5- Enzyme Digestion Methods: a-</a:t>
            </a:r>
            <a:r>
              <a:rPr lang="en-US" sz="2400" dirty="0" err="1" smtClean="0">
                <a:solidFill>
                  <a:srgbClr val="FFFF00"/>
                </a:solidFill>
              </a:rPr>
              <a:t>Hyaluronidase</a:t>
            </a:r>
            <a:r>
              <a:rPr lang="en-US" sz="2400" dirty="0" smtClean="0">
                <a:solidFill>
                  <a:srgbClr val="FFFF00"/>
                </a:solidFill>
              </a:rPr>
              <a:t>  b- </a:t>
            </a:r>
            <a:r>
              <a:rPr lang="en-US" sz="2400" dirty="0" err="1" smtClean="0">
                <a:solidFill>
                  <a:srgbClr val="FFFF00"/>
                </a:solidFill>
              </a:rPr>
              <a:t>Sialidase</a:t>
            </a:r>
            <a:endParaRPr lang="en-US" sz="2400" dirty="0" smtClean="0">
              <a:solidFill>
                <a:srgbClr val="FFFF00"/>
              </a:solidFill>
            </a:endParaRPr>
          </a:p>
          <a:p>
            <a:pPr algn="l"/>
            <a:endParaRPr lang="en-US" sz="2800" dirty="0" smtClean="0">
              <a:solidFill>
                <a:srgbClr val="FFFF00"/>
              </a:solidFill>
            </a:endParaRPr>
          </a:p>
          <a:p>
            <a:pPr algn="ctr"/>
            <a:endParaRPr lang="en-US" sz="2800" dirty="0" smtClean="0">
              <a:solidFill>
                <a:srgbClr val="FFFF00"/>
              </a:solidFill>
            </a:endParaRPr>
          </a:p>
          <a:p>
            <a:pPr algn="ctr"/>
            <a:endParaRPr lang="en-US" sz="2800" dirty="0" smtClean="0">
              <a:solidFill>
                <a:srgbClr val="FFFF00"/>
              </a:solidFill>
            </a:endParaRPr>
          </a:p>
          <a:p>
            <a:pPr algn="ctr"/>
            <a:endParaRPr lang="en-US" sz="2800" dirty="0" smtClean="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ربع نص 1"/>
          <p:cNvSpPr txBox="1"/>
          <p:nvPr/>
        </p:nvSpPr>
        <p:spPr>
          <a:xfrm>
            <a:off x="253966" y="0"/>
            <a:ext cx="9286940" cy="2554545"/>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Methods for </a:t>
            </a:r>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Histochemical</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Demonesration</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of Carbohydrates</a:t>
            </a: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1- PAS reaction</a:t>
            </a: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Results: PAS +</a:t>
            </a:r>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ve</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material = magenta</a:t>
            </a: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Nuclei: blue.</a:t>
            </a:r>
          </a:p>
        </p:txBody>
      </p:sp>
      <p:pic>
        <p:nvPicPr>
          <p:cNvPr id="5125" name="Picture 5" descr="D:\صور\صور\GLYCOGEN IN MUSCLE PAS B.JPG"/>
          <p:cNvPicPr>
            <a:picLocks noChangeAspect="1" noChangeArrowheads="1"/>
          </p:cNvPicPr>
          <p:nvPr/>
        </p:nvPicPr>
        <p:blipFill>
          <a:blip r:embed="rId3" cstate="print"/>
          <a:srcRect/>
          <a:stretch>
            <a:fillRect/>
          </a:stretch>
        </p:blipFill>
        <p:spPr bwMode="auto">
          <a:xfrm>
            <a:off x="5326064" y="3286124"/>
            <a:ext cx="4214842" cy="3286148"/>
          </a:xfrm>
          <a:prstGeom prst="rect">
            <a:avLst/>
          </a:prstGeom>
          <a:noFill/>
        </p:spPr>
      </p:pic>
      <p:sp>
        <p:nvSpPr>
          <p:cNvPr id="10" name="شكل بيضاوي 9"/>
          <p:cNvSpPr/>
          <p:nvPr/>
        </p:nvSpPr>
        <p:spPr>
          <a:xfrm>
            <a:off x="754032" y="3357562"/>
            <a:ext cx="3357586" cy="1857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solidFill>
                  <a:srgbClr val="FFFF00"/>
                </a:solidFill>
              </a:rPr>
              <a:t>Glycogen in muscle</a:t>
            </a:r>
            <a:endParaRPr lang="ar-EG" sz="2400"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8197" name="Rectangle 5"/>
          <p:cNvSpPr>
            <a:spLocks noChangeArrowheads="1"/>
          </p:cNvSpPr>
          <p:nvPr/>
        </p:nvSpPr>
        <p:spPr bwMode="auto">
          <a:xfrm>
            <a:off x="0" y="0"/>
            <a:ext cx="10080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pic>
        <p:nvPicPr>
          <p:cNvPr id="8196" name="Picture 4" descr="http://www.vetmed.vt.edu/education/curriculum/vm8054/labs/Lab2/IMAGES/PAS2.JPG"/>
          <p:cNvPicPr>
            <a:picLocks noChangeAspect="1" noChangeArrowheads="1"/>
          </p:cNvPicPr>
          <p:nvPr/>
        </p:nvPicPr>
        <p:blipFill>
          <a:blip r:embed="rId3" r:link="rId4" cstate="print"/>
          <a:srcRect/>
          <a:stretch>
            <a:fillRect/>
          </a:stretch>
        </p:blipFill>
        <p:spPr bwMode="auto">
          <a:xfrm>
            <a:off x="4968874" y="214290"/>
            <a:ext cx="3643338" cy="2000264"/>
          </a:xfrm>
          <a:prstGeom prst="rect">
            <a:avLst/>
          </a:prstGeom>
          <a:noFill/>
        </p:spPr>
      </p:pic>
      <p:sp>
        <p:nvSpPr>
          <p:cNvPr id="9" name="مستطيل 8"/>
          <p:cNvSpPr/>
          <p:nvPr/>
        </p:nvSpPr>
        <p:spPr>
          <a:xfrm>
            <a:off x="468280" y="2285992"/>
            <a:ext cx="8429684" cy="45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fontAlgn="base">
              <a:spcBef>
                <a:spcPct val="0"/>
              </a:spcBef>
              <a:spcAft>
                <a:spcPct val="0"/>
              </a:spcAft>
            </a:pPr>
            <a:r>
              <a:rPr lang="en-US" sz="2800" dirty="0" smtClean="0">
                <a:solidFill>
                  <a:srgbClr val="FFFF00"/>
                </a:solidFill>
                <a:latin typeface="Arial" pitchFamily="34" charset="0"/>
                <a:ea typeface="Times New Roman" pitchFamily="18" charset="0"/>
                <a:cs typeface="Arial" pitchFamily="34" charset="0"/>
              </a:rPr>
              <a:t>This is an example of the periodic acid-Schiff reaction. These images show </a:t>
            </a:r>
            <a:r>
              <a:rPr lang="en-US" sz="2800" dirty="0" err="1" smtClean="0">
                <a:solidFill>
                  <a:srgbClr val="FFFF00"/>
                </a:solidFill>
                <a:latin typeface="Arial" pitchFamily="34" charset="0"/>
                <a:ea typeface="Times New Roman" pitchFamily="18" charset="0"/>
                <a:cs typeface="Arial" pitchFamily="34" charset="0"/>
              </a:rPr>
              <a:t>villi</a:t>
            </a:r>
            <a:r>
              <a:rPr lang="en-US" sz="2800" dirty="0" smtClean="0">
                <a:solidFill>
                  <a:srgbClr val="FFFF00"/>
                </a:solidFill>
                <a:latin typeface="Arial" pitchFamily="34" charset="0"/>
                <a:ea typeface="Times New Roman" pitchFamily="18" charset="0"/>
                <a:cs typeface="Arial" pitchFamily="34" charset="0"/>
              </a:rPr>
              <a:t> in the jejunum of a mouse; the right hand rollover image shows the PAS positive cells at higher magnification, and the </a:t>
            </a:r>
            <a:r>
              <a:rPr lang="en-US" sz="2800" dirty="0" err="1" smtClean="0">
                <a:solidFill>
                  <a:srgbClr val="FFFF00"/>
                </a:solidFill>
                <a:latin typeface="Arial" pitchFamily="34" charset="0"/>
                <a:ea typeface="Times New Roman" pitchFamily="18" charset="0"/>
                <a:cs typeface="Arial" pitchFamily="34" charset="0"/>
              </a:rPr>
              <a:t>villi</a:t>
            </a:r>
            <a:r>
              <a:rPr lang="en-US" sz="2800" dirty="0" smtClean="0">
                <a:solidFill>
                  <a:srgbClr val="FFFF00"/>
                </a:solidFill>
                <a:latin typeface="Arial" pitchFamily="34" charset="0"/>
                <a:ea typeface="Times New Roman" pitchFamily="18" charset="0"/>
                <a:cs typeface="Arial" pitchFamily="34" charset="0"/>
              </a:rPr>
              <a:t> cut longitudinally (as at left) and in cross section as well. </a:t>
            </a:r>
            <a:endParaRPr lang="en-US" sz="2800" dirty="0" smtClean="0">
              <a:solidFill>
                <a:srgbClr val="FFFF00"/>
              </a:solidFill>
              <a:latin typeface="Arial" pitchFamily="34" charset="0"/>
              <a:cs typeface="Arial" pitchFamily="34" charset="0"/>
            </a:endParaRPr>
          </a:p>
        </p:txBody>
      </p:sp>
      <p:pic>
        <p:nvPicPr>
          <p:cNvPr id="10" name="Picture 6" descr="D:\صور\صور\PAS1.jpg"/>
          <p:cNvPicPr>
            <a:picLocks noChangeAspect="1" noChangeArrowheads="1"/>
          </p:cNvPicPr>
          <p:nvPr/>
        </p:nvPicPr>
        <p:blipFill>
          <a:blip r:embed="rId5" cstate="print"/>
          <a:srcRect/>
          <a:stretch>
            <a:fillRect/>
          </a:stretch>
        </p:blipFill>
        <p:spPr bwMode="auto">
          <a:xfrm>
            <a:off x="896908" y="214289"/>
            <a:ext cx="3500462" cy="2092915"/>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0080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pic>
        <p:nvPicPr>
          <p:cNvPr id="3073" name="Picture 1" descr="http://www.scielo.cl/fbpe/img/ijmorphol/v30n2/art63_f10.jpg"/>
          <p:cNvPicPr>
            <a:picLocks noChangeAspect="1" noChangeArrowheads="1"/>
          </p:cNvPicPr>
          <p:nvPr/>
        </p:nvPicPr>
        <p:blipFill>
          <a:blip r:embed="rId2" r:link="rId3"/>
          <a:srcRect/>
          <a:stretch>
            <a:fillRect/>
          </a:stretch>
        </p:blipFill>
        <p:spPr bwMode="auto">
          <a:xfrm>
            <a:off x="253966" y="214290"/>
            <a:ext cx="3643338" cy="2714644"/>
          </a:xfrm>
          <a:prstGeom prst="rect">
            <a:avLst/>
          </a:prstGeom>
          <a:noFill/>
        </p:spPr>
      </p:pic>
      <p:pic>
        <p:nvPicPr>
          <p:cNvPr id="3075" name="Picture 3" descr="art63_f11"/>
          <p:cNvPicPr>
            <a:picLocks noChangeAspect="1" noChangeArrowheads="1"/>
          </p:cNvPicPr>
          <p:nvPr/>
        </p:nvPicPr>
        <p:blipFill>
          <a:blip r:embed="rId4"/>
          <a:srcRect/>
          <a:stretch>
            <a:fillRect/>
          </a:stretch>
        </p:blipFill>
        <p:spPr bwMode="auto">
          <a:xfrm>
            <a:off x="4897436" y="2285992"/>
            <a:ext cx="4023258" cy="3000396"/>
          </a:xfrm>
          <a:prstGeom prst="rect">
            <a:avLst/>
          </a:prstGeom>
          <a:noFill/>
          <a:ln w="9525">
            <a:noFill/>
            <a:miter lim="800000"/>
            <a:headEnd/>
            <a:tailEnd/>
          </a:ln>
        </p:spPr>
      </p:pic>
      <p:sp>
        <p:nvSpPr>
          <p:cNvPr id="6" name="مستطيل 5"/>
          <p:cNvSpPr/>
          <p:nvPr/>
        </p:nvSpPr>
        <p:spPr>
          <a:xfrm>
            <a:off x="611156" y="5214950"/>
            <a:ext cx="435771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PAS reaction in the epithelium of a large duct. </a:t>
            </a:r>
            <a:endParaRPr lang="ar-E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25404" y="571480"/>
            <a:ext cx="8715435" cy="6000792"/>
          </a:xfrm>
        </p:spPr>
        <p:txBody>
          <a:bodyPr>
            <a:normAutofit/>
          </a:bodyPr>
          <a:lstStyle/>
          <a:p>
            <a:pPr>
              <a:buNone/>
            </a:pPr>
            <a:r>
              <a:rPr lang="en-US" sz="3200" dirty="0" smtClean="0">
                <a:solidFill>
                  <a:srgbClr val="FFFF00"/>
                </a:solidFill>
              </a:rPr>
              <a:t>2- Diastase digestion for Glycogen.</a:t>
            </a:r>
          </a:p>
          <a:p>
            <a:pPr>
              <a:buNone/>
            </a:pPr>
            <a:r>
              <a:rPr lang="en-US" sz="3200" dirty="0" smtClean="0">
                <a:solidFill>
                  <a:srgbClr val="FFFF00"/>
                </a:solidFill>
              </a:rPr>
              <a:t>3- Bulmer’s Glycogen Method:- is based on the fact that dimedone will block most staining with Schiff’s reagent in a relatively short time and will block glycogen staining only after long treatment</a:t>
            </a:r>
          </a:p>
          <a:p>
            <a:pPr>
              <a:buNone/>
            </a:pPr>
            <a:r>
              <a:rPr lang="en-US" sz="3200" dirty="0" smtClean="0">
                <a:solidFill>
                  <a:srgbClr val="FFFF00"/>
                </a:solidFill>
              </a:rPr>
              <a:t>Results : Glycogen = red</a:t>
            </a:r>
          </a:p>
          <a:p>
            <a:pPr>
              <a:buNone/>
            </a:pPr>
            <a:r>
              <a:rPr lang="en-US" sz="3200" dirty="0" smtClean="0">
                <a:solidFill>
                  <a:srgbClr val="FFFF00"/>
                </a:solidFill>
              </a:rPr>
              <a:t>4- Glycogen Bauer-</a:t>
            </a:r>
            <a:r>
              <a:rPr lang="en-US" sz="3200" dirty="0" err="1" smtClean="0">
                <a:solidFill>
                  <a:srgbClr val="FFFF00"/>
                </a:solidFill>
              </a:rPr>
              <a:t>Feulgen</a:t>
            </a:r>
            <a:r>
              <a:rPr lang="en-US" sz="3200" dirty="0" smtClean="0">
                <a:solidFill>
                  <a:srgbClr val="FFFF00"/>
                </a:solidFill>
              </a:rPr>
              <a:t> Method:- gives the best result for demonstrating glycogen in frozen sections</a:t>
            </a:r>
          </a:p>
          <a:p>
            <a:pPr>
              <a:buNone/>
            </a:pPr>
            <a:r>
              <a:rPr lang="en-US" sz="3200" dirty="0" smtClean="0">
                <a:solidFill>
                  <a:srgbClr val="FFFF00"/>
                </a:solidFill>
              </a:rPr>
              <a:t>Results: Glycogen = red,  the nuclei blue.</a:t>
            </a:r>
            <a:endParaRPr lang="ar-EG" sz="3200"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9" name="مستطيل 8"/>
          <p:cNvSpPr/>
          <p:nvPr/>
        </p:nvSpPr>
        <p:spPr>
          <a:xfrm>
            <a:off x="253966" y="357166"/>
            <a:ext cx="9572691" cy="6500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solidFill>
                  <a:srgbClr val="FFFF00"/>
                </a:solidFill>
              </a:rPr>
              <a:t>5- Best’s Carmine method :- is used for paraffin, frozen and freeze dried sections </a:t>
            </a:r>
          </a:p>
          <a:p>
            <a:pPr algn="l"/>
            <a:r>
              <a:rPr lang="en-US" sz="3200" dirty="0" smtClean="0">
                <a:solidFill>
                  <a:srgbClr val="FFFF00"/>
                </a:solidFill>
              </a:rPr>
              <a:t>Results: Glycogen will show the characteristic red stain. Nuclei stained blue.</a:t>
            </a:r>
          </a:p>
          <a:p>
            <a:pPr algn="l"/>
            <a:endParaRPr lang="en-US" sz="3200" dirty="0" smtClean="0">
              <a:solidFill>
                <a:srgbClr val="FFFF00"/>
              </a:solidFill>
            </a:endParaRPr>
          </a:p>
          <a:p>
            <a:pPr algn="l"/>
            <a:endParaRPr lang="en-US" sz="3200" dirty="0" smtClean="0">
              <a:solidFill>
                <a:srgbClr val="FFFF00"/>
              </a:solidFill>
            </a:endParaRPr>
          </a:p>
          <a:p>
            <a:pPr algn="l"/>
            <a:endParaRPr lang="en-US" sz="3200" dirty="0" smtClean="0">
              <a:solidFill>
                <a:srgbClr val="FFFF00"/>
              </a:solidFill>
            </a:endParaRPr>
          </a:p>
          <a:p>
            <a:pPr algn="l"/>
            <a:endParaRPr lang="en-US" sz="3200" dirty="0" smtClean="0">
              <a:solidFill>
                <a:srgbClr val="FFFF00"/>
              </a:solidFill>
            </a:endParaRPr>
          </a:p>
          <a:p>
            <a:pPr algn="l"/>
            <a:endParaRPr lang="en-US" sz="3200" dirty="0" smtClean="0">
              <a:solidFill>
                <a:srgbClr val="FFFF00"/>
              </a:solidFill>
            </a:endParaRPr>
          </a:p>
          <a:p>
            <a:pPr algn="l"/>
            <a:endParaRPr lang="en-US" sz="3200" dirty="0" smtClean="0">
              <a:solidFill>
                <a:srgbClr val="FFFF00"/>
              </a:solidFill>
            </a:endParaRPr>
          </a:p>
          <a:p>
            <a:pPr algn="l"/>
            <a:endParaRPr lang="en-US" sz="3200" dirty="0" smtClean="0">
              <a:solidFill>
                <a:srgbClr val="FFFF00"/>
              </a:solidFill>
            </a:endParaRPr>
          </a:p>
          <a:p>
            <a:pPr algn="l"/>
            <a:r>
              <a:rPr lang="en-US" sz="3200" b="1" dirty="0" smtClean="0"/>
              <a:t>Section of Liver Rabbit, absolute alcohol, Best's*</a:t>
            </a:r>
            <a:br>
              <a:rPr lang="en-US" sz="3200" b="1" dirty="0" smtClean="0"/>
            </a:br>
            <a:r>
              <a:rPr lang="en-US" sz="3200" b="1" dirty="0" smtClean="0"/>
              <a:t>carmine and </a:t>
            </a:r>
            <a:r>
              <a:rPr lang="en-US" sz="3200" b="1" dirty="0" err="1" smtClean="0"/>
              <a:t>hematoxylin</a:t>
            </a:r>
            <a:r>
              <a:rPr lang="en-US" sz="3200" b="1" dirty="0" smtClean="0"/>
              <a:t> stains</a:t>
            </a:r>
            <a:r>
              <a:rPr lang="en-US" sz="3200" dirty="0" smtClean="0">
                <a:solidFill>
                  <a:srgbClr val="FFFF00"/>
                </a:solidFill>
              </a:rPr>
              <a:t> </a:t>
            </a:r>
            <a:endParaRPr lang="ar-EG" sz="3200" dirty="0">
              <a:solidFill>
                <a:srgbClr val="FFFF00"/>
              </a:solidFill>
            </a:endParaRPr>
          </a:p>
        </p:txBody>
      </p:sp>
      <p:pic>
        <p:nvPicPr>
          <p:cNvPr id="6150" name="Picture 6" descr="D:\صور\صور\Plate08.jpg"/>
          <p:cNvPicPr>
            <a:picLocks noChangeAspect="1" noChangeArrowheads="1"/>
          </p:cNvPicPr>
          <p:nvPr/>
        </p:nvPicPr>
        <p:blipFill>
          <a:blip r:embed="rId3"/>
          <a:srcRect/>
          <a:stretch>
            <a:fillRect/>
          </a:stretch>
        </p:blipFill>
        <p:spPr bwMode="auto">
          <a:xfrm>
            <a:off x="2111354" y="2571744"/>
            <a:ext cx="5929354" cy="31818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5" name="مستطيل 4"/>
          <p:cNvSpPr/>
          <p:nvPr/>
        </p:nvSpPr>
        <p:spPr>
          <a:xfrm>
            <a:off x="253966" y="0"/>
            <a:ext cx="957269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000" dirty="0" smtClean="0">
                <a:solidFill>
                  <a:srgbClr val="FFFF00"/>
                </a:solidFill>
              </a:rPr>
              <a:t>6-Mucicarmine for </a:t>
            </a:r>
            <a:r>
              <a:rPr lang="en-US" sz="2000" dirty="0" err="1" smtClean="0">
                <a:solidFill>
                  <a:srgbClr val="FFFF00"/>
                </a:solidFill>
              </a:rPr>
              <a:t>Mucosubstances</a:t>
            </a:r>
            <a:endParaRPr lang="en-US" sz="2000" dirty="0" smtClean="0">
              <a:solidFill>
                <a:srgbClr val="FFFF00"/>
              </a:solidFill>
            </a:endParaRPr>
          </a:p>
          <a:p>
            <a:pPr algn="l"/>
            <a:r>
              <a:rPr lang="ar-EG" sz="2000" dirty="0" smtClean="0">
                <a:solidFill>
                  <a:srgbClr val="FFFF00"/>
                </a:solidFill>
              </a:rPr>
              <a:t>   </a:t>
            </a:r>
            <a:r>
              <a:rPr lang="en-US" sz="2000" dirty="0" smtClean="0">
                <a:solidFill>
                  <a:srgbClr val="FFFF00"/>
                </a:solidFill>
              </a:rPr>
              <a:t>Results: </a:t>
            </a:r>
            <a:r>
              <a:rPr lang="en-US" sz="2000" dirty="0" err="1" smtClean="0">
                <a:solidFill>
                  <a:srgbClr val="FFFF00"/>
                </a:solidFill>
              </a:rPr>
              <a:t>Mucosubstances</a:t>
            </a:r>
            <a:r>
              <a:rPr lang="en-US" sz="2000" dirty="0" smtClean="0">
                <a:solidFill>
                  <a:srgbClr val="FFFF00"/>
                </a:solidFill>
              </a:rPr>
              <a:t> stain red and nuclei blue.</a:t>
            </a:r>
          </a:p>
          <a:p>
            <a:pPr algn="l"/>
            <a:r>
              <a:rPr lang="en-US" sz="2000" dirty="0" smtClean="0">
                <a:solidFill>
                  <a:srgbClr val="FFFF00"/>
                </a:solidFill>
              </a:rPr>
              <a:t>7- </a:t>
            </a:r>
            <a:r>
              <a:rPr lang="en-US" sz="2000" dirty="0" err="1" smtClean="0">
                <a:solidFill>
                  <a:srgbClr val="FFFF00"/>
                </a:solidFill>
              </a:rPr>
              <a:t>Alcian</a:t>
            </a:r>
            <a:r>
              <a:rPr lang="en-US" sz="2000" dirty="0" smtClean="0">
                <a:solidFill>
                  <a:srgbClr val="FFFF00"/>
                </a:solidFill>
              </a:rPr>
              <a:t> blue –PAS method: Results</a:t>
            </a:r>
          </a:p>
          <a:p>
            <a:pPr algn="l"/>
            <a:r>
              <a:rPr lang="en-US" sz="2000" dirty="0" smtClean="0">
                <a:solidFill>
                  <a:srgbClr val="FFFF00"/>
                </a:solidFill>
              </a:rPr>
              <a:t>Acid </a:t>
            </a:r>
            <a:r>
              <a:rPr lang="en-US" sz="2000" dirty="0" err="1" smtClean="0">
                <a:solidFill>
                  <a:srgbClr val="FFFF00"/>
                </a:solidFill>
              </a:rPr>
              <a:t>Mucosubstances</a:t>
            </a:r>
            <a:r>
              <a:rPr lang="en-US" sz="2000" dirty="0" smtClean="0">
                <a:solidFill>
                  <a:srgbClr val="FFFF00"/>
                </a:solidFill>
              </a:rPr>
              <a:t>: blue</a:t>
            </a:r>
          </a:p>
          <a:p>
            <a:pPr algn="l"/>
            <a:r>
              <a:rPr lang="en-US" sz="2000" dirty="0" smtClean="0">
                <a:solidFill>
                  <a:srgbClr val="FFFF00"/>
                </a:solidFill>
              </a:rPr>
              <a:t>Neutral </a:t>
            </a:r>
            <a:r>
              <a:rPr lang="en-US" sz="2000" dirty="0" err="1" smtClean="0">
                <a:solidFill>
                  <a:srgbClr val="FFFF00"/>
                </a:solidFill>
              </a:rPr>
              <a:t>Mucosubstances</a:t>
            </a:r>
            <a:r>
              <a:rPr lang="en-US" sz="2000" dirty="0" smtClean="0">
                <a:solidFill>
                  <a:srgbClr val="FFFF00"/>
                </a:solidFill>
              </a:rPr>
              <a:t>: red</a:t>
            </a:r>
          </a:p>
          <a:p>
            <a:pPr algn="l"/>
            <a:r>
              <a:rPr lang="en-US" sz="2000" dirty="0" smtClean="0">
                <a:solidFill>
                  <a:srgbClr val="FFFF00"/>
                </a:solidFill>
              </a:rPr>
              <a:t>Mixture: purple</a:t>
            </a:r>
          </a:p>
          <a:p>
            <a:pPr algn="l"/>
            <a:r>
              <a:rPr lang="en-US" sz="2000" dirty="0" smtClean="0"/>
              <a:t>1-myxoid </a:t>
            </a:r>
            <a:r>
              <a:rPr lang="en-US" sz="2000" dirty="0" err="1" smtClean="0"/>
              <a:t>liposarcoma</a:t>
            </a:r>
            <a:r>
              <a:rPr lang="en-US" sz="2000" dirty="0" smtClean="0"/>
              <a:t> arising in the deep soft tissue of the thigh. </a:t>
            </a:r>
            <a:r>
              <a:rPr lang="en-US" sz="2000" dirty="0" err="1" smtClean="0"/>
              <a:t>Alcian</a:t>
            </a:r>
            <a:r>
              <a:rPr lang="en-US" sz="2000" dirty="0" smtClean="0"/>
              <a:t> blue-PAS stain for glycogen  2- T.S in lingual salivary gland of lizard stained </a:t>
            </a:r>
            <a:r>
              <a:rPr lang="en-US" sz="2000" dirty="0" err="1" smtClean="0">
                <a:solidFill>
                  <a:srgbClr val="FFFF00"/>
                </a:solidFill>
              </a:rPr>
              <a:t>Alcian</a:t>
            </a:r>
            <a:r>
              <a:rPr lang="en-US" sz="2000" dirty="0" smtClean="0">
                <a:solidFill>
                  <a:srgbClr val="FFFF00"/>
                </a:solidFill>
              </a:rPr>
              <a:t> blue –PAS</a:t>
            </a:r>
            <a:endParaRPr lang="en-US" sz="3200" dirty="0" smtClean="0">
              <a:solidFill>
                <a:srgbClr val="FFFF00"/>
              </a:solidFill>
            </a:endParaRPr>
          </a:p>
          <a:p>
            <a:pPr algn="l"/>
            <a:r>
              <a:rPr lang="en-US" sz="3200" dirty="0" smtClean="0">
                <a:solidFill>
                  <a:srgbClr val="FFFF00"/>
                </a:solidFill>
              </a:rPr>
              <a:t> </a:t>
            </a:r>
          </a:p>
          <a:p>
            <a:pPr algn="l"/>
            <a:endParaRPr lang="en-US" sz="3200" dirty="0" smtClean="0">
              <a:solidFill>
                <a:srgbClr val="FFFF00"/>
              </a:solidFill>
            </a:endParaRPr>
          </a:p>
          <a:p>
            <a:pPr algn="l"/>
            <a:endParaRPr lang="en-US" sz="3200" dirty="0" smtClean="0">
              <a:solidFill>
                <a:srgbClr val="FFFF00"/>
              </a:solidFill>
            </a:endParaRPr>
          </a:p>
          <a:p>
            <a:pPr algn="l"/>
            <a:r>
              <a:rPr lang="en-US" dirty="0" smtClean="0">
                <a:solidFill>
                  <a:srgbClr val="FFFF00"/>
                </a:solidFill>
              </a:rPr>
              <a:t> </a:t>
            </a:r>
          </a:p>
        </p:txBody>
      </p:sp>
      <p:pic>
        <p:nvPicPr>
          <p:cNvPr id="55297" name="Picture 1" descr="D:\صور\صور\Myxoid_liposarcoma_(04)_AB-PAS.jpg"/>
          <p:cNvPicPr>
            <a:picLocks noChangeAspect="1" noChangeArrowheads="1"/>
          </p:cNvPicPr>
          <p:nvPr/>
        </p:nvPicPr>
        <p:blipFill>
          <a:blip r:embed="rId3"/>
          <a:srcRect/>
          <a:stretch>
            <a:fillRect/>
          </a:stretch>
        </p:blipFill>
        <p:spPr bwMode="auto">
          <a:xfrm>
            <a:off x="5611816" y="4429132"/>
            <a:ext cx="3857652" cy="2071678"/>
          </a:xfrm>
          <a:prstGeom prst="rect">
            <a:avLst/>
          </a:prstGeom>
          <a:noFill/>
        </p:spPr>
      </p:pic>
      <p:pic>
        <p:nvPicPr>
          <p:cNvPr id="3074" name="Picture 2" descr="C:\Users\admin1\Desktop\صورة11.jpg"/>
          <p:cNvPicPr>
            <a:picLocks noChangeAspect="1" noChangeArrowheads="1"/>
          </p:cNvPicPr>
          <p:nvPr/>
        </p:nvPicPr>
        <p:blipFill>
          <a:blip r:embed="rId4"/>
          <a:srcRect/>
          <a:stretch>
            <a:fillRect/>
          </a:stretch>
        </p:blipFill>
        <p:spPr bwMode="auto">
          <a:xfrm>
            <a:off x="682594" y="4357694"/>
            <a:ext cx="4000528" cy="2180654"/>
          </a:xfrm>
          <a:prstGeom prst="rect">
            <a:avLst/>
          </a:prstGeom>
          <a:noFill/>
        </p:spPr>
      </p:pic>
      <p:pic>
        <p:nvPicPr>
          <p:cNvPr id="2050" name="Picture 2" descr="C:\Users\admin1\Desktop\New folder\Screenshot_2017-03-12-00-48-34-1.png"/>
          <p:cNvPicPr>
            <a:picLocks noChangeAspect="1" noChangeArrowheads="1"/>
          </p:cNvPicPr>
          <p:nvPr/>
        </p:nvPicPr>
        <p:blipFill>
          <a:blip r:embed="rId5"/>
          <a:srcRect l="1041" b="30463"/>
          <a:stretch>
            <a:fillRect/>
          </a:stretch>
        </p:blipFill>
        <p:spPr bwMode="auto">
          <a:xfrm>
            <a:off x="6397634" y="214290"/>
            <a:ext cx="3143272" cy="178595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sz="half" idx="1"/>
          </p:nvPr>
        </p:nvSpPr>
        <p:spPr>
          <a:xfrm>
            <a:off x="504030" y="214290"/>
            <a:ext cx="8465372" cy="5911875"/>
          </a:xfrm>
        </p:spPr>
        <p:txBody>
          <a:bodyPr/>
          <a:lstStyle/>
          <a:p>
            <a:pPr>
              <a:buNone/>
            </a:pPr>
            <a:r>
              <a:rPr lang="en-US" dirty="0" smtClean="0"/>
              <a:t>8- Acid </a:t>
            </a:r>
            <a:r>
              <a:rPr lang="en-US" sz="2800" dirty="0" err="1" smtClean="0"/>
              <a:t>Mucopolysaccharides</a:t>
            </a:r>
            <a:r>
              <a:rPr lang="en-US" sz="2800" dirty="0" smtClean="0"/>
              <a:t>: </a:t>
            </a:r>
            <a:r>
              <a:rPr lang="en-US" sz="2800" dirty="0" err="1" smtClean="0"/>
              <a:t>Toluidine</a:t>
            </a:r>
            <a:r>
              <a:rPr lang="en-US" sz="2800" dirty="0" smtClean="0"/>
              <a:t> blue method</a:t>
            </a:r>
          </a:p>
          <a:p>
            <a:pPr>
              <a:buNone/>
            </a:pPr>
            <a:r>
              <a:rPr lang="en-US" sz="2800" dirty="0" smtClean="0"/>
              <a:t>Results: Acid </a:t>
            </a:r>
            <a:r>
              <a:rPr lang="en-US" sz="2800" dirty="0" err="1" smtClean="0"/>
              <a:t>Mucosubstances</a:t>
            </a:r>
            <a:r>
              <a:rPr lang="en-US" sz="2800" dirty="0" smtClean="0"/>
              <a:t> pink nuclei blue.</a:t>
            </a:r>
          </a:p>
          <a:p>
            <a:pPr>
              <a:buNone/>
            </a:pPr>
            <a:r>
              <a:rPr lang="en-US" sz="2800" dirty="0" smtClean="0"/>
              <a:t>9- Acid </a:t>
            </a:r>
            <a:r>
              <a:rPr lang="en-US" sz="2800" dirty="0" err="1" smtClean="0"/>
              <a:t>Mucosubstances</a:t>
            </a:r>
            <a:r>
              <a:rPr lang="en-US" sz="2800" dirty="0" smtClean="0"/>
              <a:t>: </a:t>
            </a:r>
            <a:r>
              <a:rPr lang="en-US" sz="2800" dirty="0" err="1" smtClean="0"/>
              <a:t>Alcian</a:t>
            </a:r>
            <a:r>
              <a:rPr lang="en-US" sz="2800" dirty="0" smtClean="0"/>
              <a:t> blue (pH 2.5 , pH 0.2)</a:t>
            </a:r>
          </a:p>
          <a:p>
            <a:pPr>
              <a:buNone/>
            </a:pPr>
            <a:r>
              <a:rPr lang="en-US" sz="2800" dirty="0" smtClean="0"/>
              <a:t>Results:</a:t>
            </a:r>
          </a:p>
          <a:p>
            <a:pPr>
              <a:buNone/>
            </a:pPr>
            <a:r>
              <a:rPr lang="en-US" sz="2800" dirty="0" err="1" smtClean="0"/>
              <a:t>Alcian</a:t>
            </a:r>
            <a:r>
              <a:rPr lang="en-US" sz="2800" dirty="0" smtClean="0"/>
              <a:t> blue PH 0.2: </a:t>
            </a:r>
            <a:r>
              <a:rPr lang="en-US" sz="2800" dirty="0" err="1" smtClean="0"/>
              <a:t>sulphated</a:t>
            </a:r>
            <a:r>
              <a:rPr lang="en-US" sz="2800" dirty="0" smtClean="0"/>
              <a:t> acid </a:t>
            </a:r>
            <a:r>
              <a:rPr lang="en-US" sz="2800" dirty="0" err="1" smtClean="0"/>
              <a:t>mucosubstances</a:t>
            </a:r>
            <a:r>
              <a:rPr lang="en-US" sz="2800" dirty="0" smtClean="0"/>
              <a:t> blue color</a:t>
            </a:r>
          </a:p>
          <a:p>
            <a:pPr>
              <a:buNone/>
            </a:pPr>
            <a:r>
              <a:rPr lang="en-US" sz="2800" dirty="0" err="1" smtClean="0"/>
              <a:t>Alcian</a:t>
            </a:r>
            <a:r>
              <a:rPr lang="en-US" sz="2800" dirty="0" smtClean="0"/>
              <a:t> blue PH 2.5 most acid </a:t>
            </a:r>
            <a:r>
              <a:rPr lang="en-US" sz="2800" dirty="0" err="1" smtClean="0"/>
              <a:t>mucosubstances</a:t>
            </a:r>
            <a:r>
              <a:rPr lang="en-US" sz="2800" dirty="0" smtClean="0"/>
              <a:t> appear blue.</a:t>
            </a:r>
          </a:p>
          <a:p>
            <a:pPr>
              <a:buNone/>
            </a:pPr>
            <a:r>
              <a:rPr lang="en-US" sz="2800" dirty="0" smtClean="0"/>
              <a:t>9-Silver method for ascorbic acid(</a:t>
            </a:r>
            <a:r>
              <a:rPr lang="en-US" sz="2800" dirty="0" err="1" smtClean="0"/>
              <a:t>Bacchas</a:t>
            </a:r>
            <a:r>
              <a:rPr lang="en-US" sz="2800" dirty="0" smtClean="0"/>
              <a:t> 1950 and Jensen</a:t>
            </a:r>
            <a:r>
              <a:rPr lang="en-US" sz="2800" dirty="0" smtClean="0">
                <a:latin typeface="Arial"/>
                <a:cs typeface="Arial"/>
              </a:rPr>
              <a:t>&amp; </a:t>
            </a:r>
            <a:r>
              <a:rPr lang="en-US" sz="2800" dirty="0" err="1" smtClean="0">
                <a:latin typeface="Arial"/>
                <a:cs typeface="Arial"/>
              </a:rPr>
              <a:t>Kavalijian</a:t>
            </a:r>
            <a:r>
              <a:rPr lang="en-US" sz="2800" dirty="0" smtClean="0">
                <a:latin typeface="Arial"/>
                <a:cs typeface="Arial"/>
              </a:rPr>
              <a:t> 1956).</a:t>
            </a:r>
            <a:endParaRPr lang="en-US" sz="2800" dirty="0" smtClean="0"/>
          </a:p>
          <a:p>
            <a:pPr>
              <a:buNone/>
            </a:pPr>
            <a:r>
              <a:rPr lang="en-US" sz="2800" dirty="0" smtClean="0"/>
              <a:t>Results: ascorbic acid black  </a:t>
            </a:r>
            <a:endParaRPr lang="ar-E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Nahed\Desktop\Alcian Blue is normally prepared at an acidic pH of 2.5 and is used to identif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16" y="394820"/>
            <a:ext cx="3519819" cy="27461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r Nahed\Desktop\colon stained with Alcian BlueP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288" y="404664"/>
            <a:ext cx="345638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r Nahed\Desktop\Special Stain - Colon stained with Alcien blue PAS 20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816" y="3284984"/>
            <a:ext cx="4536504"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28345" y="4005064"/>
            <a:ext cx="3600399"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 colon stained with </a:t>
            </a:r>
            <a:r>
              <a:rPr lang="en-US" sz="2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Alcian</a:t>
            </a: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blue PAS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5147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u="sng" dirty="0" smtClean="0"/>
              <a:t>Definition of </a:t>
            </a:r>
            <a:r>
              <a:rPr lang="en-US" u="sng" dirty="0" err="1" smtClean="0"/>
              <a:t>Histochemistry</a:t>
            </a:r>
            <a:r>
              <a:rPr lang="en-US" dirty="0" smtClean="0"/>
              <a:t/>
            </a:r>
            <a:br>
              <a:rPr lang="en-US" dirty="0" smtClean="0"/>
            </a:br>
            <a:endParaRPr lang="ar-EG" dirty="0"/>
          </a:p>
        </p:txBody>
      </p:sp>
      <p:sp>
        <p:nvSpPr>
          <p:cNvPr id="3" name="عنصر نائب للنص 2"/>
          <p:cNvSpPr>
            <a:spLocks noGrp="1"/>
          </p:cNvSpPr>
          <p:nvPr>
            <p:ph type="body" idx="1"/>
          </p:nvPr>
        </p:nvSpPr>
        <p:spPr>
          <a:xfrm>
            <a:off x="253966" y="1571612"/>
            <a:ext cx="9406633" cy="4643470"/>
          </a:xfrm>
        </p:spPr>
        <p:txBody>
          <a:bodyPr/>
          <a:lstStyle/>
          <a:p>
            <a:r>
              <a:rPr lang="en-US" dirty="0" err="1" smtClean="0">
                <a:solidFill>
                  <a:srgbClr val="FFFF00"/>
                </a:solidFill>
                <a:latin typeface="Arial Black" pitchFamily="34" charset="0"/>
              </a:rPr>
              <a:t>Histochemistry</a:t>
            </a:r>
            <a:r>
              <a:rPr lang="en-US" dirty="0" smtClean="0">
                <a:solidFill>
                  <a:srgbClr val="FFFF00"/>
                </a:solidFill>
                <a:latin typeface="Arial Black" pitchFamily="34" charset="0"/>
              </a:rPr>
              <a:t> is the study of the identification and distribution of </a:t>
            </a:r>
            <a:r>
              <a:rPr lang="en-US" u="sng" dirty="0" smtClean="0">
                <a:solidFill>
                  <a:srgbClr val="FFFF00"/>
                </a:solidFill>
                <a:latin typeface="Arial Black" pitchFamily="34" charset="0"/>
                <a:hlinkClick r:id="rId2"/>
              </a:rPr>
              <a:t>chemical </a:t>
            </a:r>
            <a:r>
              <a:rPr lang="en-US" dirty="0" smtClean="0">
                <a:solidFill>
                  <a:srgbClr val="FFFF00"/>
                </a:solidFill>
                <a:latin typeface="Arial Black" pitchFamily="34" charset="0"/>
                <a:hlinkClick r:id="rId2"/>
              </a:rPr>
              <a:t>compounds</a:t>
            </a:r>
            <a:r>
              <a:rPr lang="en-US" dirty="0" smtClean="0">
                <a:solidFill>
                  <a:srgbClr val="FFFF00"/>
                </a:solidFill>
                <a:latin typeface="Arial Black" pitchFamily="34" charset="0"/>
              </a:rPr>
              <a:t> within and between biological cells using histological techniques such as </a:t>
            </a:r>
            <a:r>
              <a:rPr lang="en-US" dirty="0" smtClean="0">
                <a:solidFill>
                  <a:srgbClr val="FFFF00"/>
                </a:solidFill>
                <a:latin typeface="Arial Black" pitchFamily="34" charset="0"/>
                <a:hlinkClick r:id="rId3"/>
              </a:rPr>
              <a:t>histology stains</a:t>
            </a:r>
            <a:r>
              <a:rPr lang="en-US" dirty="0" smtClean="0">
                <a:solidFill>
                  <a:srgbClr val="FFFF00"/>
                </a:solidFill>
                <a:latin typeface="Arial Black" pitchFamily="34" charset="0"/>
              </a:rPr>
              <a:t>, indicators and </a:t>
            </a:r>
            <a:r>
              <a:rPr lang="en-US" dirty="0" smtClean="0">
                <a:solidFill>
                  <a:srgbClr val="FFFF00"/>
                </a:solidFill>
                <a:latin typeface="Arial Black" pitchFamily="34" charset="0"/>
                <a:hlinkClick r:id="rId4"/>
              </a:rPr>
              <a:t>light</a:t>
            </a:r>
            <a:r>
              <a:rPr lang="en-US" dirty="0" smtClean="0">
                <a:solidFill>
                  <a:srgbClr val="FFFF00"/>
                </a:solidFill>
                <a:latin typeface="Arial Black" pitchFamily="34" charset="0"/>
              </a:rPr>
              <a:t> (optical) and electron microscopy</a:t>
            </a:r>
            <a:r>
              <a:rPr lang="en-US" dirty="0" smtClean="0">
                <a:solidFill>
                  <a:srgbClr val="FFFF00"/>
                </a:solidFill>
              </a:rPr>
              <a:t>.</a:t>
            </a:r>
          </a:p>
          <a:p>
            <a:endParaRPr lang="en-US" dirty="0" smtClean="0">
              <a:solidFill>
                <a:srgbClr val="FFFF00"/>
              </a:solidFill>
            </a:endParaRPr>
          </a:p>
          <a:p>
            <a:r>
              <a:rPr lang="en-US" dirty="0" err="1" smtClean="0">
                <a:solidFill>
                  <a:srgbClr val="FFFF00"/>
                </a:solidFill>
                <a:latin typeface="Arial Black" pitchFamily="34" charset="0"/>
              </a:rPr>
              <a:t>Histochemistry</a:t>
            </a:r>
            <a:r>
              <a:rPr lang="en-US" dirty="0" smtClean="0">
                <a:solidFill>
                  <a:srgbClr val="FFFF00"/>
                </a:solidFill>
                <a:latin typeface="Arial Black" pitchFamily="34" charset="0"/>
              </a:rPr>
              <a:t> is the aspect of histology concerned with the identification of chemical components in biological cells and tissues.</a:t>
            </a:r>
          </a:p>
          <a:p>
            <a:r>
              <a:rPr lang="en-US" dirty="0" smtClean="0">
                <a:solidFill>
                  <a:srgbClr val="FFFF00"/>
                </a:solidFill>
                <a:latin typeface="Arial Black" pitchFamily="34" charset="0"/>
              </a:rPr>
              <a:t>So, whereas histology in general is the study of biological cells and tissues in fine microscopic detail using special histological techniques, </a:t>
            </a:r>
            <a:r>
              <a:rPr lang="en-US" dirty="0" err="1" smtClean="0">
                <a:solidFill>
                  <a:srgbClr val="FFFF00"/>
                </a:solidFill>
                <a:latin typeface="Arial Black" pitchFamily="34" charset="0"/>
              </a:rPr>
              <a:t>histochemistry</a:t>
            </a:r>
            <a:r>
              <a:rPr lang="en-US" dirty="0" smtClean="0">
                <a:solidFill>
                  <a:srgbClr val="FFFF00"/>
                </a:solidFill>
                <a:latin typeface="Arial Black" pitchFamily="34" charset="0"/>
              </a:rPr>
              <a:t> is concerned specifically with the chemicals within, between, and forming the biological cells and tissues themselves.</a:t>
            </a:r>
            <a:endParaRPr lang="ar-EG" dirty="0">
              <a:solidFill>
                <a:srgbClr val="FFFF00"/>
              </a:solidFill>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156" y="357166"/>
            <a:ext cx="7679553" cy="1214446"/>
          </a:xfrm>
        </p:spPr>
        <p:txBody>
          <a:bodyPr>
            <a:normAutofit/>
          </a:bodyPr>
          <a:lstStyle/>
          <a:p>
            <a:r>
              <a:rPr lang="en-US" sz="1400" dirty="0" smtClean="0">
                <a:latin typeface="Arial Black" pitchFamily="34" charset="0"/>
              </a:rPr>
              <a:t>  1- </a:t>
            </a:r>
            <a:r>
              <a:rPr lang="en-US" sz="1400" dirty="0" err="1" smtClean="0">
                <a:latin typeface="Arial Black" pitchFamily="34" charset="0"/>
              </a:rPr>
              <a:t>Alcian</a:t>
            </a:r>
            <a:r>
              <a:rPr lang="en-US" sz="1400" dirty="0" smtClean="0">
                <a:latin typeface="Arial Black" pitchFamily="34" charset="0"/>
              </a:rPr>
              <a:t> blue PAS        2-Alcian blue in human lung </a:t>
            </a:r>
            <a:endParaRPr lang="ar-EG" sz="1400" dirty="0">
              <a:latin typeface="Arial Black" pitchFamily="34" charset="0"/>
            </a:endParaRPr>
          </a:p>
        </p:txBody>
      </p:sp>
      <p:pic>
        <p:nvPicPr>
          <p:cNvPr id="1026" name="Picture 2" descr="C:\Users\admin1\Desktop\New folder\Screenshot_2017-03-12-00-40-17-1.png"/>
          <p:cNvPicPr>
            <a:picLocks noChangeAspect="1" noChangeArrowheads="1"/>
          </p:cNvPicPr>
          <p:nvPr/>
        </p:nvPicPr>
        <p:blipFill>
          <a:blip r:embed="rId2"/>
          <a:srcRect r="-288" b="32258"/>
          <a:stretch>
            <a:fillRect/>
          </a:stretch>
        </p:blipFill>
        <p:spPr bwMode="auto">
          <a:xfrm>
            <a:off x="5254626" y="2357430"/>
            <a:ext cx="3714776" cy="3000396"/>
          </a:xfrm>
          <a:prstGeom prst="rect">
            <a:avLst/>
          </a:prstGeom>
          <a:noFill/>
        </p:spPr>
      </p:pic>
      <p:pic>
        <p:nvPicPr>
          <p:cNvPr id="1027" name="Picture 3" descr="C:\Users\admin1\Desktop\New folder\Screenshot_2017-03-12-00-42-11-1.png"/>
          <p:cNvPicPr>
            <a:picLocks noChangeAspect="1" noChangeArrowheads="1"/>
          </p:cNvPicPr>
          <p:nvPr/>
        </p:nvPicPr>
        <p:blipFill>
          <a:blip r:embed="rId3"/>
          <a:srcRect r="977" b="29630"/>
          <a:stretch>
            <a:fillRect/>
          </a:stretch>
        </p:blipFill>
        <p:spPr bwMode="auto">
          <a:xfrm>
            <a:off x="539718" y="2500306"/>
            <a:ext cx="4000528" cy="300039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896908" y="1928802"/>
            <a:ext cx="7643866"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0" b="1" dirty="0" smtClean="0">
                <a:solidFill>
                  <a:srgbClr val="FFFF00"/>
                </a:solidFill>
              </a:rPr>
              <a:t>NUCLEIC ACIDS</a:t>
            </a:r>
            <a:endParaRPr lang="ar-EG" sz="8000" b="1"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182528" y="357166"/>
            <a:ext cx="9715568" cy="6500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400" b="1" dirty="0" smtClean="0">
                <a:solidFill>
                  <a:srgbClr val="FFFF00"/>
                </a:solidFill>
              </a:rPr>
              <a:t>Nucleic acids (DNA </a:t>
            </a:r>
            <a:r>
              <a:rPr lang="en-US" sz="2400" b="1" dirty="0" smtClean="0">
                <a:solidFill>
                  <a:srgbClr val="FFFF00"/>
                </a:solidFill>
                <a:latin typeface="Arial"/>
                <a:cs typeface="Arial"/>
              </a:rPr>
              <a:t>&amp; RNA, are found in all animal tissues, and usually combined with basic proteins to form nucleoproteins). DNA is found in the nucleus associated with the chromosomes. On the other hand, RNA is found in cytoplasm, and small amount of it occurs in the nucleolus. Hydrolysis of nucleic acids yields these compounds:-</a:t>
            </a:r>
          </a:p>
          <a:p>
            <a:pPr algn="l"/>
            <a:r>
              <a:rPr lang="en-US" sz="2400" b="1" dirty="0" smtClean="0">
                <a:solidFill>
                  <a:srgbClr val="FFFF00"/>
                </a:solidFill>
                <a:latin typeface="Arial"/>
                <a:cs typeface="Arial"/>
              </a:rPr>
              <a:t>1- Phosphate groups</a:t>
            </a:r>
          </a:p>
          <a:p>
            <a:pPr algn="l"/>
            <a:r>
              <a:rPr lang="en-US" sz="2400" b="1" dirty="0" smtClean="0">
                <a:solidFill>
                  <a:srgbClr val="FFFF00"/>
                </a:solidFill>
                <a:latin typeface="Arial"/>
                <a:cs typeface="Arial"/>
              </a:rPr>
              <a:t>2- Five-carbon sugars</a:t>
            </a:r>
          </a:p>
          <a:p>
            <a:pPr algn="l"/>
            <a:r>
              <a:rPr lang="en-US" sz="2400" b="1" dirty="0" smtClean="0">
                <a:solidFill>
                  <a:srgbClr val="FFFF00"/>
                </a:solidFill>
                <a:latin typeface="Arial"/>
                <a:cs typeface="Arial"/>
              </a:rPr>
              <a:t>3- Nitrogenous bases, </a:t>
            </a:r>
            <a:r>
              <a:rPr lang="en-US" sz="2400" b="1" dirty="0" err="1" smtClean="0">
                <a:solidFill>
                  <a:srgbClr val="FFFF00"/>
                </a:solidFill>
                <a:latin typeface="Arial"/>
                <a:cs typeface="Arial"/>
              </a:rPr>
              <a:t>purines</a:t>
            </a:r>
            <a:r>
              <a:rPr lang="en-US" sz="2400" b="1" dirty="0" smtClean="0">
                <a:solidFill>
                  <a:srgbClr val="FFFF00"/>
                </a:solidFill>
                <a:latin typeface="Arial"/>
                <a:cs typeface="Arial"/>
              </a:rPr>
              <a:t> and </a:t>
            </a:r>
            <a:r>
              <a:rPr lang="en-US" sz="2400" b="1" dirty="0" err="1" smtClean="0">
                <a:solidFill>
                  <a:srgbClr val="FFFF00"/>
                </a:solidFill>
                <a:latin typeface="Arial"/>
                <a:cs typeface="Arial"/>
              </a:rPr>
              <a:t>pyrimidines</a:t>
            </a:r>
            <a:r>
              <a:rPr lang="en-US" sz="2400" b="1" dirty="0" smtClean="0">
                <a:solidFill>
                  <a:srgbClr val="FFFF00"/>
                </a:solidFill>
                <a:latin typeface="Arial"/>
                <a:cs typeface="Arial"/>
              </a:rPr>
              <a:t> ( are 4 types, two of which are </a:t>
            </a:r>
            <a:r>
              <a:rPr lang="en-US" sz="2400" b="1" dirty="0" err="1" smtClean="0">
                <a:solidFill>
                  <a:srgbClr val="FFFF00"/>
                </a:solidFill>
                <a:latin typeface="Arial"/>
                <a:cs typeface="Arial"/>
              </a:rPr>
              <a:t>purines</a:t>
            </a:r>
            <a:r>
              <a:rPr lang="en-US" sz="2400" b="1" dirty="0" smtClean="0">
                <a:solidFill>
                  <a:srgbClr val="FFFF00"/>
                </a:solidFill>
                <a:latin typeface="Arial"/>
                <a:cs typeface="Arial"/>
              </a:rPr>
              <a:t> and two are </a:t>
            </a:r>
            <a:r>
              <a:rPr lang="en-US" sz="2400" b="1" dirty="0" err="1" smtClean="0">
                <a:solidFill>
                  <a:srgbClr val="FFFF00"/>
                </a:solidFill>
                <a:latin typeface="Arial"/>
                <a:cs typeface="Arial"/>
              </a:rPr>
              <a:t>pyrimidines</a:t>
            </a:r>
            <a:r>
              <a:rPr lang="en-US" sz="2400" b="1" dirty="0" smtClean="0">
                <a:solidFill>
                  <a:srgbClr val="FFFF00"/>
                </a:solidFill>
                <a:latin typeface="Arial"/>
                <a:cs typeface="Arial"/>
              </a:rPr>
              <a:t>).</a:t>
            </a:r>
          </a:p>
          <a:p>
            <a:pPr algn="l"/>
            <a:r>
              <a:rPr lang="ar-EG" sz="2400" b="1" dirty="0" smtClean="0">
                <a:solidFill>
                  <a:srgbClr val="FFFF00"/>
                </a:solidFill>
                <a:latin typeface="Arial"/>
                <a:cs typeface="Arial"/>
              </a:rPr>
              <a:t>  </a:t>
            </a:r>
            <a:r>
              <a:rPr lang="en-US" sz="2400" b="1" dirty="0" smtClean="0">
                <a:solidFill>
                  <a:srgbClr val="FFFF00"/>
                </a:solidFill>
                <a:latin typeface="Arial"/>
                <a:cs typeface="Arial"/>
              </a:rPr>
              <a:t> Both DNA &amp; RNA as the same structure, but differ in two important aspects:-</a:t>
            </a:r>
          </a:p>
          <a:p>
            <a:pPr algn="l"/>
            <a:r>
              <a:rPr lang="en-US" sz="2400" b="1" dirty="0" smtClean="0">
                <a:solidFill>
                  <a:srgbClr val="FFFF00"/>
                </a:solidFill>
                <a:latin typeface="Arial"/>
                <a:cs typeface="Arial"/>
              </a:rPr>
              <a:t>A- Sugar content : in DNA the 5-carbon sugar is the </a:t>
            </a:r>
            <a:r>
              <a:rPr lang="en-US" sz="2400" b="1" dirty="0" err="1" smtClean="0">
                <a:solidFill>
                  <a:srgbClr val="FFFF00"/>
                </a:solidFill>
                <a:latin typeface="Arial"/>
                <a:cs typeface="Arial"/>
              </a:rPr>
              <a:t>deoxyribose</a:t>
            </a:r>
            <a:r>
              <a:rPr lang="en-US" sz="2400" b="1" dirty="0" smtClean="0">
                <a:solidFill>
                  <a:srgbClr val="FFFF00"/>
                </a:solidFill>
                <a:latin typeface="Arial"/>
                <a:cs typeface="Arial"/>
              </a:rPr>
              <a:t>. But in RNA is ribose.</a:t>
            </a:r>
          </a:p>
          <a:p>
            <a:pPr algn="l"/>
            <a:r>
              <a:rPr lang="en-US" sz="2400" b="1" dirty="0" smtClean="0">
                <a:solidFill>
                  <a:srgbClr val="FFFF00"/>
                </a:solidFill>
                <a:latin typeface="Arial"/>
                <a:cs typeface="Arial"/>
              </a:rPr>
              <a:t>B- </a:t>
            </a:r>
            <a:r>
              <a:rPr lang="en-US" sz="2400" b="1" dirty="0" err="1" smtClean="0">
                <a:solidFill>
                  <a:srgbClr val="FFFF00"/>
                </a:solidFill>
                <a:latin typeface="Arial"/>
                <a:cs typeface="Arial"/>
              </a:rPr>
              <a:t>purine</a:t>
            </a:r>
            <a:r>
              <a:rPr lang="en-US" sz="2400" b="1" dirty="0" smtClean="0">
                <a:solidFill>
                  <a:srgbClr val="FFFF00"/>
                </a:solidFill>
                <a:latin typeface="Arial"/>
                <a:cs typeface="Arial"/>
              </a:rPr>
              <a:t> and </a:t>
            </a:r>
            <a:r>
              <a:rPr lang="en-US" sz="2400" b="1" dirty="0" err="1" smtClean="0">
                <a:solidFill>
                  <a:srgbClr val="FFFF00"/>
                </a:solidFill>
                <a:latin typeface="Arial"/>
                <a:cs typeface="Arial"/>
              </a:rPr>
              <a:t>pyrimidine</a:t>
            </a:r>
            <a:r>
              <a:rPr lang="en-US" sz="2400" b="1" dirty="0" smtClean="0">
                <a:solidFill>
                  <a:srgbClr val="FFFF00"/>
                </a:solidFill>
                <a:latin typeface="Arial"/>
                <a:cs typeface="Arial"/>
              </a:rPr>
              <a:t>  content : in DNA  </a:t>
            </a:r>
            <a:r>
              <a:rPr lang="en-US" sz="2400" b="1" dirty="0" err="1" smtClean="0">
                <a:solidFill>
                  <a:srgbClr val="FFFF00"/>
                </a:solidFill>
                <a:latin typeface="Arial"/>
                <a:cs typeface="Arial"/>
              </a:rPr>
              <a:t>purines</a:t>
            </a:r>
            <a:r>
              <a:rPr lang="en-US" sz="2400" b="1" dirty="0" smtClean="0">
                <a:solidFill>
                  <a:srgbClr val="FFFF00"/>
                </a:solidFill>
                <a:latin typeface="Arial"/>
                <a:cs typeface="Arial"/>
              </a:rPr>
              <a:t> are adenine and guanine, the </a:t>
            </a:r>
            <a:r>
              <a:rPr lang="en-US" sz="2400" b="1" dirty="0" err="1" smtClean="0">
                <a:solidFill>
                  <a:srgbClr val="FFFF00"/>
                </a:solidFill>
                <a:latin typeface="Arial"/>
                <a:cs typeface="Arial"/>
              </a:rPr>
              <a:t>pyrimidine</a:t>
            </a:r>
            <a:r>
              <a:rPr lang="en-US" sz="2400" b="1" dirty="0" smtClean="0">
                <a:solidFill>
                  <a:srgbClr val="FFFF00"/>
                </a:solidFill>
                <a:latin typeface="Arial"/>
                <a:cs typeface="Arial"/>
              </a:rPr>
              <a:t> are thymine and cytosine. In RNA  the same </a:t>
            </a:r>
            <a:r>
              <a:rPr lang="en-US" sz="2400" b="1" dirty="0" err="1" smtClean="0">
                <a:solidFill>
                  <a:srgbClr val="FFFF00"/>
                </a:solidFill>
                <a:latin typeface="Arial"/>
                <a:cs typeface="Arial"/>
              </a:rPr>
              <a:t>purines</a:t>
            </a:r>
            <a:r>
              <a:rPr lang="en-US" sz="2400" b="1" dirty="0" smtClean="0">
                <a:solidFill>
                  <a:srgbClr val="FFFF00"/>
                </a:solidFill>
                <a:latin typeface="Arial"/>
                <a:cs typeface="Arial"/>
              </a:rPr>
              <a:t>, but </a:t>
            </a:r>
            <a:r>
              <a:rPr lang="en-US" sz="2400" b="1" dirty="0" err="1" smtClean="0">
                <a:solidFill>
                  <a:srgbClr val="FFFF00"/>
                </a:solidFill>
                <a:latin typeface="Arial"/>
                <a:cs typeface="Arial"/>
              </a:rPr>
              <a:t>pyrimidine</a:t>
            </a:r>
            <a:r>
              <a:rPr lang="en-US" sz="2400" b="1" dirty="0" smtClean="0">
                <a:solidFill>
                  <a:srgbClr val="FFFF00"/>
                </a:solidFill>
                <a:latin typeface="Arial"/>
                <a:cs typeface="Arial"/>
              </a:rPr>
              <a:t> are </a:t>
            </a:r>
            <a:r>
              <a:rPr lang="en-US" sz="2400" b="1" dirty="0" err="1" smtClean="0">
                <a:solidFill>
                  <a:srgbClr val="FFFF00"/>
                </a:solidFill>
                <a:latin typeface="Arial"/>
                <a:cs typeface="Arial"/>
              </a:rPr>
              <a:t>uracil</a:t>
            </a:r>
            <a:r>
              <a:rPr lang="en-US" sz="2400" b="1" dirty="0" smtClean="0">
                <a:solidFill>
                  <a:srgbClr val="FFFF00"/>
                </a:solidFill>
                <a:latin typeface="Arial"/>
                <a:cs typeface="Arial"/>
              </a:rPr>
              <a:t> and cytosine.</a:t>
            </a:r>
          </a:p>
          <a:p>
            <a:pPr algn="l"/>
            <a:r>
              <a:rPr lang="en-US" sz="2400" b="1" dirty="0" smtClean="0">
                <a:solidFill>
                  <a:srgbClr val="FFFF00"/>
                </a:solidFill>
                <a:latin typeface="Arial"/>
                <a:cs typeface="Arial"/>
              </a:rPr>
              <a:t> </a:t>
            </a:r>
            <a:endParaRPr lang="ar-EG" sz="2400" b="1"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548680"/>
            <a:ext cx="7920880" cy="646331"/>
          </a:xfrm>
          <a:prstGeom prst="rect">
            <a:avLst/>
          </a:prstGeom>
        </p:spPr>
        <p:txBody>
          <a:bodyPr wrap="square">
            <a:spAutoFit/>
          </a:bodyPr>
          <a:lstStyle/>
          <a:p>
            <a:pPr algn="l"/>
            <a:r>
              <a:rPr lang="en-US" b="1" dirty="0" smtClean="0"/>
              <a:t>Deoxyribonucleic acid</a:t>
            </a:r>
            <a:endParaRPr lang="en-US" b="1" dirty="0"/>
          </a:p>
          <a:p>
            <a:pPr algn="l"/>
            <a:r>
              <a:rPr lang="en-US" i="1" dirty="0"/>
              <a:t>Main article: </a:t>
            </a:r>
            <a:r>
              <a:rPr lang="en-US" i="1" dirty="0">
                <a:hlinkClick r:id="rId2" tooltip="DNA"/>
              </a:rPr>
              <a:t>DNA</a:t>
            </a:r>
            <a:endParaRPr lang="en-US" i="1" dirty="0"/>
          </a:p>
        </p:txBody>
      </p:sp>
      <p:sp>
        <p:nvSpPr>
          <p:cNvPr id="3" name="Rectangle 2"/>
          <p:cNvSpPr/>
          <p:nvPr/>
        </p:nvSpPr>
        <p:spPr>
          <a:xfrm>
            <a:off x="215776" y="1340768"/>
            <a:ext cx="8712968" cy="923330"/>
          </a:xfrm>
          <a:prstGeom prst="rect">
            <a:avLst/>
          </a:prstGeom>
        </p:spPr>
        <p:txBody>
          <a:bodyPr wrap="square">
            <a:spAutoFit/>
          </a:bodyPr>
          <a:lstStyle/>
          <a:p>
            <a:pPr algn="l"/>
            <a:r>
              <a:rPr lang="en-US" dirty="0"/>
              <a:t>Deoxyribonucleic acid (DNA) is a nucleic acid containing the genetic instructions used in the development and functioning of all known living organisms. The DNA segments carrying this genetic information are called </a:t>
            </a:r>
            <a:r>
              <a:rPr lang="en-US" dirty="0" smtClean="0"/>
              <a:t>genes.</a:t>
            </a:r>
            <a:endParaRPr lang="ar-EG" dirty="0"/>
          </a:p>
        </p:txBody>
      </p:sp>
      <p:sp>
        <p:nvSpPr>
          <p:cNvPr id="4" name="Rectangle 3"/>
          <p:cNvSpPr/>
          <p:nvPr/>
        </p:nvSpPr>
        <p:spPr>
          <a:xfrm>
            <a:off x="403869" y="2272772"/>
            <a:ext cx="5038725" cy="923330"/>
          </a:xfrm>
          <a:prstGeom prst="rect">
            <a:avLst/>
          </a:prstGeom>
        </p:spPr>
        <p:txBody>
          <a:bodyPr>
            <a:spAutoFit/>
          </a:bodyPr>
          <a:lstStyle/>
          <a:p>
            <a:pPr algn="l"/>
            <a:endParaRPr lang="en-US" b="1" dirty="0" smtClean="0"/>
          </a:p>
          <a:p>
            <a:pPr algn="l"/>
            <a:r>
              <a:rPr lang="en-US" b="1" dirty="0" smtClean="0"/>
              <a:t>Ribonucleic acid</a:t>
            </a:r>
            <a:endParaRPr lang="en-US" b="1" dirty="0"/>
          </a:p>
          <a:p>
            <a:pPr algn="l"/>
            <a:r>
              <a:rPr lang="en-US" i="1" dirty="0"/>
              <a:t>Main article: </a:t>
            </a:r>
            <a:r>
              <a:rPr lang="en-US" i="1" u="sng" dirty="0">
                <a:hlinkClick r:id="rId3" tooltip="RNA"/>
              </a:rPr>
              <a:t>RNA</a:t>
            </a:r>
            <a:endParaRPr lang="en-US" i="1" dirty="0"/>
          </a:p>
        </p:txBody>
      </p:sp>
      <p:sp>
        <p:nvSpPr>
          <p:cNvPr id="5" name="Rectangle 4"/>
          <p:cNvSpPr/>
          <p:nvPr/>
        </p:nvSpPr>
        <p:spPr>
          <a:xfrm>
            <a:off x="215776" y="3196102"/>
            <a:ext cx="8351363" cy="646331"/>
          </a:xfrm>
          <a:prstGeom prst="rect">
            <a:avLst/>
          </a:prstGeom>
        </p:spPr>
        <p:txBody>
          <a:bodyPr wrap="square">
            <a:spAutoFit/>
          </a:bodyPr>
          <a:lstStyle/>
          <a:p>
            <a:pPr algn="l"/>
            <a:r>
              <a:rPr lang="en-US" dirty="0" smtClean="0"/>
              <a:t>Ribonucleic </a:t>
            </a:r>
            <a:r>
              <a:rPr lang="en-US" dirty="0"/>
              <a:t>acid (RNA) functions in converting genetic information from genes </a:t>
            </a:r>
            <a:r>
              <a:rPr lang="en-US" dirty="0" smtClean="0"/>
              <a:t>into </a:t>
            </a:r>
            <a:r>
              <a:rPr lang="en-US" dirty="0"/>
              <a:t>the amino acid sequences of </a:t>
            </a:r>
            <a:r>
              <a:rPr lang="en-US" dirty="0" smtClean="0"/>
              <a:t>proteins.</a:t>
            </a:r>
            <a:endParaRPr lang="ar-EG"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594" y="3842433"/>
            <a:ext cx="3486150" cy="282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5589240"/>
            <a:ext cx="5287775" cy="923330"/>
          </a:xfrm>
          <a:prstGeom prst="rect">
            <a:avLst/>
          </a:prstGeom>
        </p:spPr>
        <p:txBody>
          <a:bodyPr wrap="square">
            <a:spAutoFit/>
          </a:bodyPr>
          <a:lstStyle/>
          <a:p>
            <a:pPr algn="l"/>
            <a:r>
              <a:rPr lang="en-US" dirty="0"/>
              <a:t>A comparison of the two principal nucleic acids: RNA (</a:t>
            </a:r>
            <a:r>
              <a:rPr lang="en-US" i="1" dirty="0"/>
              <a:t>left</a:t>
            </a:r>
            <a:r>
              <a:rPr lang="en-US" dirty="0"/>
              <a:t>) and DNA (</a:t>
            </a:r>
            <a:r>
              <a:rPr lang="en-US" i="1" dirty="0"/>
              <a:t>right</a:t>
            </a:r>
            <a:r>
              <a:rPr lang="en-US" dirty="0"/>
              <a:t>), showing the helixes and </a:t>
            </a:r>
            <a:r>
              <a:rPr lang="en-US" dirty="0" err="1">
                <a:hlinkClick r:id="rId5" tooltip="Nucleobase"/>
              </a:rPr>
              <a:t>nucleobases</a:t>
            </a:r>
            <a:r>
              <a:rPr lang="en-US" dirty="0"/>
              <a:t> each employs.</a:t>
            </a:r>
            <a:endParaRPr lang="ar-EG" dirty="0"/>
          </a:p>
        </p:txBody>
      </p:sp>
    </p:spTree>
    <p:extLst>
      <p:ext uri="{BB962C8B-B14F-4D97-AF65-F5344CB8AC3E}">
        <p14:creationId xmlns:p14="http://schemas.microsoft.com/office/powerpoint/2010/main" val="3999853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253966" y="285728"/>
            <a:ext cx="9572692" cy="621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3200" b="1" dirty="0" smtClean="0">
                <a:solidFill>
                  <a:srgbClr val="FFFF00"/>
                </a:solidFill>
              </a:rPr>
              <a:t>DNA related to genetic information, but RNA associated with protein synthesis. </a:t>
            </a:r>
          </a:p>
          <a:p>
            <a:pPr algn="ctr"/>
            <a:endParaRPr lang="en-US" sz="3200" b="1" dirty="0" smtClean="0">
              <a:solidFill>
                <a:srgbClr val="FFFF00"/>
              </a:solidFill>
            </a:endParaRPr>
          </a:p>
          <a:p>
            <a:pPr algn="ctr"/>
            <a:r>
              <a:rPr lang="en-US" sz="3200" b="1" dirty="0" smtClean="0">
                <a:solidFill>
                  <a:srgbClr val="FFFF00"/>
                </a:solidFill>
              </a:rPr>
              <a:t>Molecular organization of DNA</a:t>
            </a:r>
          </a:p>
          <a:p>
            <a:pPr algn="l"/>
            <a:r>
              <a:rPr lang="en-US" sz="3200" b="1" dirty="0" smtClean="0">
                <a:solidFill>
                  <a:srgbClr val="FFFF00"/>
                </a:solidFill>
              </a:rPr>
              <a:t>The DNA molecule regards as “</a:t>
            </a:r>
            <a:r>
              <a:rPr lang="en-US" sz="3200" b="1" dirty="0" err="1" smtClean="0">
                <a:solidFill>
                  <a:srgbClr val="FFFF00"/>
                </a:solidFill>
              </a:rPr>
              <a:t>tetranucleotide</a:t>
            </a:r>
            <a:r>
              <a:rPr lang="en-US" sz="3200" b="1" dirty="0" smtClean="0">
                <a:solidFill>
                  <a:srgbClr val="FFFF00"/>
                </a:solidFill>
              </a:rPr>
              <a:t> hypothesis” made up of repeating units of 4 bases in equal amounts (adenine , guanine , thymine and cytosine) in ratio 1:1:1:1. Other  authors  described DNA as double helical structure in which the two </a:t>
            </a:r>
            <a:r>
              <a:rPr lang="en-US" sz="3200" b="1" dirty="0" err="1" smtClean="0">
                <a:solidFill>
                  <a:srgbClr val="FFFF00"/>
                </a:solidFill>
              </a:rPr>
              <a:t>polynucleotides</a:t>
            </a:r>
            <a:r>
              <a:rPr lang="en-US" sz="3200" b="1" dirty="0" smtClean="0">
                <a:solidFill>
                  <a:srgbClr val="FFFF00"/>
                </a:solidFill>
              </a:rPr>
              <a:t> are coiled.</a:t>
            </a:r>
            <a:endParaRPr lang="ar-EG" sz="3200" b="1"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253966" y="357166"/>
            <a:ext cx="9358378" cy="6143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800" dirty="0" smtClean="0">
              <a:solidFill>
                <a:srgbClr val="FFFF00"/>
              </a:solidFill>
              <a:latin typeface="Arial Black" pitchFamily="34" charset="0"/>
            </a:endParaRPr>
          </a:p>
          <a:p>
            <a:pPr algn="ctr"/>
            <a:endParaRPr lang="en-US" sz="2800" dirty="0" smtClean="0">
              <a:solidFill>
                <a:srgbClr val="FFFF00"/>
              </a:solidFill>
              <a:latin typeface="Arial Black" pitchFamily="34" charset="0"/>
            </a:endParaRPr>
          </a:p>
          <a:p>
            <a:pPr algn="ctr"/>
            <a:endParaRPr lang="en-US" sz="2800" dirty="0" smtClean="0">
              <a:solidFill>
                <a:srgbClr val="FFFF00"/>
              </a:solidFill>
              <a:latin typeface="Arial Black" pitchFamily="34" charset="0"/>
            </a:endParaRPr>
          </a:p>
          <a:p>
            <a:pPr algn="ctr"/>
            <a:r>
              <a:rPr lang="en-US" sz="2800" dirty="0" smtClean="0">
                <a:solidFill>
                  <a:srgbClr val="FFFF00"/>
                </a:solidFill>
                <a:latin typeface="Arial Black" pitchFamily="34" charset="0"/>
              </a:rPr>
              <a:t>Biological significance of </a:t>
            </a:r>
            <a:r>
              <a:rPr lang="en-US" sz="2800" b="1" dirty="0" smtClean="0">
                <a:solidFill>
                  <a:srgbClr val="FFFF00"/>
                </a:solidFill>
                <a:latin typeface="Arial Black" pitchFamily="34" charset="0"/>
              </a:rPr>
              <a:t>NUCLEIC ACIDS:</a:t>
            </a:r>
          </a:p>
          <a:p>
            <a:pPr algn="l"/>
            <a:r>
              <a:rPr lang="en-US" sz="2800" b="1" dirty="0" smtClean="0">
                <a:solidFill>
                  <a:srgbClr val="FFFF00"/>
                </a:solidFill>
                <a:latin typeface="Arial Black" pitchFamily="34" charset="0"/>
              </a:rPr>
              <a:t>Role of DNA in genetics:-</a:t>
            </a:r>
          </a:p>
          <a:p>
            <a:pPr algn="l"/>
            <a:r>
              <a:rPr lang="en-US" sz="2800" b="1" dirty="0" smtClean="0">
                <a:solidFill>
                  <a:srgbClr val="FFFF00"/>
                </a:solidFill>
                <a:latin typeface="Arial Black" pitchFamily="34" charset="0"/>
              </a:rPr>
              <a:t>DNA is a </a:t>
            </a:r>
            <a:r>
              <a:rPr lang="en-US" sz="2800" b="1" dirty="0" err="1" smtClean="0">
                <a:solidFill>
                  <a:srgbClr val="FFFF00"/>
                </a:solidFill>
                <a:latin typeface="Arial Black" pitchFamily="34" charset="0"/>
              </a:rPr>
              <a:t>heriditary</a:t>
            </a:r>
            <a:r>
              <a:rPr lang="en-US" sz="2800" b="1" dirty="0" smtClean="0">
                <a:solidFill>
                  <a:srgbClr val="FFFF00"/>
                </a:solidFill>
                <a:latin typeface="Arial Black" pitchFamily="34" charset="0"/>
              </a:rPr>
              <a:t> material ( when extract it from bacteria or virus) but in plant virus only RNA, other animal viruses have both DNA and RNA .</a:t>
            </a:r>
          </a:p>
          <a:p>
            <a:pPr algn="l"/>
            <a:r>
              <a:rPr lang="en-US" sz="2800" b="1" dirty="0" smtClean="0">
                <a:solidFill>
                  <a:srgbClr val="FFFF00"/>
                </a:solidFill>
                <a:latin typeface="Arial Black" pitchFamily="34" charset="0"/>
              </a:rPr>
              <a:t>The genetic or </a:t>
            </a:r>
            <a:r>
              <a:rPr lang="en-US" sz="2800" b="1" dirty="0" err="1" smtClean="0">
                <a:solidFill>
                  <a:srgbClr val="FFFF00"/>
                </a:solidFill>
                <a:latin typeface="Arial Black" pitchFamily="34" charset="0"/>
              </a:rPr>
              <a:t>heriditary</a:t>
            </a:r>
            <a:r>
              <a:rPr lang="en-US" sz="2800" b="1" dirty="0" smtClean="0">
                <a:solidFill>
                  <a:srgbClr val="FFFF00"/>
                </a:solidFill>
                <a:latin typeface="Arial Black" pitchFamily="34" charset="0"/>
              </a:rPr>
              <a:t> material  of the cell have 2 separate functions:-</a:t>
            </a:r>
          </a:p>
          <a:p>
            <a:pPr algn="l"/>
            <a:r>
              <a:rPr lang="en-US" sz="2800" b="1" dirty="0" smtClean="0">
                <a:solidFill>
                  <a:srgbClr val="FFFF00"/>
                </a:solidFill>
                <a:latin typeface="Arial Black" pitchFamily="34" charset="0"/>
              </a:rPr>
              <a:t>1- it capable of self duplication and</a:t>
            </a:r>
          </a:p>
          <a:p>
            <a:pPr algn="l"/>
            <a:r>
              <a:rPr lang="en-US" sz="2800" b="1" dirty="0" smtClean="0">
                <a:solidFill>
                  <a:srgbClr val="FFFF00"/>
                </a:solidFill>
                <a:latin typeface="Arial Black" pitchFamily="34" charset="0"/>
              </a:rPr>
              <a:t>Initiating certain actions to expressed in a given cell structure or function.</a:t>
            </a:r>
          </a:p>
          <a:p>
            <a:pPr algn="l"/>
            <a:r>
              <a:rPr lang="en-US" sz="2800" b="1" dirty="0" smtClean="0">
                <a:solidFill>
                  <a:srgbClr val="FFFF00"/>
                </a:solidFill>
                <a:latin typeface="Arial Black" pitchFamily="34" charset="0"/>
              </a:rPr>
              <a:t>2- DNA capable both of duplicating itself and information of protein synthesis.</a:t>
            </a:r>
          </a:p>
          <a:p>
            <a:pPr algn="l"/>
            <a:endParaRPr lang="en-US" sz="2800" b="1" dirty="0" smtClean="0">
              <a:solidFill>
                <a:srgbClr val="FFFF00"/>
              </a:solidFill>
              <a:latin typeface="Arial Black" pitchFamily="34" charset="0"/>
            </a:endParaRPr>
          </a:p>
          <a:p>
            <a:pPr algn="l"/>
            <a:endParaRPr lang="en-US" sz="2800" b="1" dirty="0" smtClean="0">
              <a:solidFill>
                <a:srgbClr val="FFFF00"/>
              </a:solidFill>
              <a:latin typeface="Arial Black" pitchFamily="34" charset="0"/>
            </a:endParaRPr>
          </a:p>
          <a:p>
            <a:pPr algn="l"/>
            <a:r>
              <a:rPr lang="en-US" sz="2800" b="1" dirty="0" smtClean="0">
                <a:solidFill>
                  <a:srgbClr val="FFFF00"/>
                </a:solidFill>
                <a:latin typeface="Arial Black" pitchFamily="34" charset="0"/>
              </a:rPr>
              <a:t> </a:t>
            </a:r>
            <a:endParaRPr lang="ar-EG" sz="2800" b="1" dirty="0" smtClean="0">
              <a:solidFill>
                <a:srgbClr val="FFFF00"/>
              </a:solidFill>
              <a:latin typeface="Arial Black" pitchFamily="34" charset="0"/>
            </a:endParaRPr>
          </a:p>
          <a:p>
            <a:pPr algn="ctr"/>
            <a:r>
              <a:rPr lang="en-US" sz="2800" dirty="0" smtClean="0">
                <a:solidFill>
                  <a:srgbClr val="FFFF00"/>
                </a:solidFill>
              </a:rPr>
              <a:t> </a:t>
            </a:r>
            <a:endParaRPr lang="ar-EG" sz="2800"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11" name="عنوان 10"/>
          <p:cNvSpPr>
            <a:spLocks noGrp="1"/>
          </p:cNvSpPr>
          <p:nvPr>
            <p:ph type="title"/>
          </p:nvPr>
        </p:nvSpPr>
        <p:spPr>
          <a:xfrm>
            <a:off x="182528" y="642918"/>
            <a:ext cx="9898097" cy="5715040"/>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inter- relation BETWEEN </a:t>
            </a:r>
            <a:r>
              <a:rPr lang="en-US" dirty="0" err="1" smtClean="0">
                <a:solidFill>
                  <a:schemeClr val="bg1"/>
                </a:solidFill>
              </a:rPr>
              <a:t>dna</a:t>
            </a:r>
            <a:r>
              <a:rPr lang="en-US" dirty="0" smtClean="0">
                <a:solidFill>
                  <a:schemeClr val="bg1"/>
                </a:solidFill>
              </a:rPr>
              <a:t> AND </a:t>
            </a:r>
            <a:r>
              <a:rPr lang="en-US" dirty="0" err="1" smtClean="0">
                <a:solidFill>
                  <a:schemeClr val="bg1"/>
                </a:solidFill>
              </a:rPr>
              <a:t>rna</a:t>
            </a:r>
            <a:r>
              <a:rPr lang="en-US" dirty="0" smtClean="0">
                <a:solidFill>
                  <a:schemeClr val="bg1"/>
                </a:solidFill>
              </a:rPr>
              <a:t>:-</a:t>
            </a:r>
            <a:br>
              <a:rPr lang="en-US" dirty="0" smtClean="0">
                <a:solidFill>
                  <a:schemeClr val="bg1"/>
                </a:solidFill>
              </a:rPr>
            </a:br>
            <a:r>
              <a:rPr lang="en-US" dirty="0" err="1" smtClean="0">
                <a:solidFill>
                  <a:schemeClr val="bg1"/>
                </a:solidFill>
              </a:rPr>
              <a:t>Dna</a:t>
            </a:r>
            <a:r>
              <a:rPr lang="en-US" dirty="0" smtClean="0">
                <a:solidFill>
                  <a:schemeClr val="bg1"/>
                </a:solidFill>
              </a:rPr>
              <a:t> of chromosomes has specification for the synthesis of </a:t>
            </a:r>
            <a:r>
              <a:rPr lang="en-US" dirty="0" err="1" smtClean="0">
                <a:solidFill>
                  <a:schemeClr val="bg1"/>
                </a:solidFill>
              </a:rPr>
              <a:t>glycolytic</a:t>
            </a:r>
            <a:r>
              <a:rPr lang="en-US" dirty="0" smtClean="0">
                <a:solidFill>
                  <a:schemeClr val="bg1"/>
                </a:solidFill>
              </a:rPr>
              <a:t> enzymes. But most of the enzymatic material, and much of the cellular synthetic mechanism is in the cytoplasm and the information for duplication of the material is also in chromosomes. This substance is the RNA which has the ability of </a:t>
            </a:r>
            <a:r>
              <a:rPr lang="en-US" dirty="0" err="1" smtClean="0">
                <a:solidFill>
                  <a:schemeClr val="bg1"/>
                </a:solidFill>
              </a:rPr>
              <a:t>controling</a:t>
            </a:r>
            <a:r>
              <a:rPr lang="en-US" dirty="0" smtClean="0">
                <a:solidFill>
                  <a:schemeClr val="bg1"/>
                </a:solidFill>
              </a:rPr>
              <a:t> the synthesis.</a:t>
            </a:r>
            <a:br>
              <a:rPr lang="en-US" dirty="0" smtClean="0">
                <a:solidFill>
                  <a:schemeClr val="bg1"/>
                </a:solidFill>
              </a:rPr>
            </a:br>
            <a:endParaRPr lang="ar-EG"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325404" y="285728"/>
            <a:ext cx="9501254" cy="621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rgbClr val="FFFF00"/>
                </a:solidFill>
              </a:rPr>
              <a:t>Role of RNA</a:t>
            </a:r>
          </a:p>
          <a:p>
            <a:pPr algn="l"/>
            <a:r>
              <a:rPr lang="en-US" sz="2400" b="1" dirty="0" smtClean="0">
                <a:solidFill>
                  <a:srgbClr val="FFFF00"/>
                </a:solidFill>
              </a:rPr>
              <a:t>Information between DNA in nucleus and synthesizing machinery in nucleus and cytoplasm is tied up with the metabolism of RNA. The rest of the RNA includes certain fraction which occurs in the </a:t>
            </a:r>
            <a:r>
              <a:rPr lang="en-US" sz="2400" b="1" dirty="0" err="1" smtClean="0">
                <a:solidFill>
                  <a:srgbClr val="FFFF00"/>
                </a:solidFill>
              </a:rPr>
              <a:t>nucleoplasm</a:t>
            </a:r>
            <a:r>
              <a:rPr lang="en-US" sz="2400" b="1" dirty="0" smtClean="0">
                <a:solidFill>
                  <a:srgbClr val="FFFF00"/>
                </a:solidFill>
              </a:rPr>
              <a:t> connected with the chromatin and remaining fraction form small particles namely </a:t>
            </a:r>
            <a:r>
              <a:rPr lang="en-US" sz="2400" b="1" dirty="0" err="1" smtClean="0">
                <a:solidFill>
                  <a:srgbClr val="FFFF00"/>
                </a:solidFill>
              </a:rPr>
              <a:t>ribosomes</a:t>
            </a:r>
            <a:r>
              <a:rPr lang="en-US" sz="2400" b="1" dirty="0" smtClean="0">
                <a:solidFill>
                  <a:srgbClr val="FFFF00"/>
                </a:solidFill>
              </a:rPr>
              <a:t> found in cytoplasm.</a:t>
            </a:r>
          </a:p>
          <a:p>
            <a:pPr algn="l"/>
            <a:r>
              <a:rPr lang="en-US" sz="2400" b="1" dirty="0" smtClean="0">
                <a:solidFill>
                  <a:srgbClr val="FFFF00"/>
                </a:solidFill>
              </a:rPr>
              <a:t>Hypothesis for RNA yield or synthesized in nucleus and when completed move out into cytoplasm .</a:t>
            </a:r>
          </a:p>
          <a:p>
            <a:pPr algn="l"/>
            <a:r>
              <a:rPr lang="en-US" sz="2400" b="1" dirty="0" smtClean="0">
                <a:solidFill>
                  <a:srgbClr val="FFFF00"/>
                </a:solidFill>
              </a:rPr>
              <a:t>Types of RNA:-</a:t>
            </a:r>
          </a:p>
          <a:p>
            <a:pPr algn="l"/>
            <a:r>
              <a:rPr lang="en-US" sz="2400" b="1" dirty="0" smtClean="0">
                <a:solidFill>
                  <a:srgbClr val="FFFF00"/>
                </a:solidFill>
              </a:rPr>
              <a:t>1- </a:t>
            </a:r>
            <a:r>
              <a:rPr lang="en-US" sz="2400" b="1" dirty="0" err="1" smtClean="0">
                <a:solidFill>
                  <a:srgbClr val="FFFF00"/>
                </a:solidFill>
              </a:rPr>
              <a:t>rRNA</a:t>
            </a:r>
            <a:endParaRPr lang="en-US" sz="2400" b="1" dirty="0" smtClean="0">
              <a:solidFill>
                <a:srgbClr val="FFFF00"/>
              </a:solidFill>
            </a:endParaRPr>
          </a:p>
          <a:p>
            <a:pPr algn="l"/>
            <a:r>
              <a:rPr lang="en-US" sz="2400" b="1" dirty="0" smtClean="0">
                <a:solidFill>
                  <a:srgbClr val="FFFF00"/>
                </a:solidFill>
              </a:rPr>
              <a:t>2- mRNA</a:t>
            </a:r>
          </a:p>
          <a:p>
            <a:pPr algn="l"/>
            <a:r>
              <a:rPr lang="en-US" sz="2400" b="1" dirty="0" smtClean="0">
                <a:solidFill>
                  <a:srgbClr val="FFFF00"/>
                </a:solidFill>
              </a:rPr>
              <a:t>3- </a:t>
            </a:r>
            <a:r>
              <a:rPr lang="en-US" sz="2400" b="1" dirty="0" err="1" smtClean="0">
                <a:solidFill>
                  <a:srgbClr val="FFFF00"/>
                </a:solidFill>
              </a:rPr>
              <a:t>tRNA</a:t>
            </a:r>
            <a:endParaRPr lang="en-US" sz="2400" b="1" dirty="0" smtClean="0">
              <a:solidFill>
                <a:srgbClr val="FFFF00"/>
              </a:solidFill>
            </a:endParaRPr>
          </a:p>
          <a:p>
            <a:pPr algn="l"/>
            <a:r>
              <a:rPr lang="en-US" sz="2400" b="1" dirty="0" smtClean="0">
                <a:solidFill>
                  <a:srgbClr val="FFFF00"/>
                </a:solidFill>
              </a:rPr>
              <a:t>These different types are similar in the presence of  A,G,C and U, but some are double stranded as DNA and others appear single stranded.</a:t>
            </a:r>
          </a:p>
          <a:p>
            <a:pPr algn="l"/>
            <a:endParaRPr lang="ar-EG" sz="2400" b="1"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D:\صور\صور\mRNA.jpg"/>
          <p:cNvPicPr>
            <a:picLocks noChangeAspect="1" noChangeArrowheads="1"/>
          </p:cNvPicPr>
          <p:nvPr/>
        </p:nvPicPr>
        <p:blipFill>
          <a:blip r:embed="rId2"/>
          <a:srcRect/>
          <a:stretch>
            <a:fillRect/>
          </a:stretch>
        </p:blipFill>
        <p:spPr bwMode="auto">
          <a:xfrm>
            <a:off x="468280" y="357166"/>
            <a:ext cx="2562225" cy="1790700"/>
          </a:xfrm>
          <a:prstGeom prst="rect">
            <a:avLst/>
          </a:prstGeom>
          <a:noFill/>
        </p:spPr>
      </p:pic>
      <p:pic>
        <p:nvPicPr>
          <p:cNvPr id="83971" name="Picture 3" descr="D:\صور\صور\rRNA.jpg"/>
          <p:cNvPicPr>
            <a:picLocks noChangeAspect="1" noChangeArrowheads="1"/>
          </p:cNvPicPr>
          <p:nvPr/>
        </p:nvPicPr>
        <p:blipFill>
          <a:blip r:embed="rId3"/>
          <a:srcRect/>
          <a:stretch>
            <a:fillRect/>
          </a:stretch>
        </p:blipFill>
        <p:spPr bwMode="auto">
          <a:xfrm>
            <a:off x="4825998" y="428604"/>
            <a:ext cx="2438400" cy="1876425"/>
          </a:xfrm>
          <a:prstGeom prst="rect">
            <a:avLst/>
          </a:prstGeom>
          <a:noFill/>
        </p:spPr>
      </p:pic>
      <p:pic>
        <p:nvPicPr>
          <p:cNvPr id="83972" name="Picture 4" descr="D:\صور\صور\tRNA.jpg"/>
          <p:cNvPicPr>
            <a:picLocks noChangeAspect="1" noChangeArrowheads="1"/>
          </p:cNvPicPr>
          <p:nvPr/>
        </p:nvPicPr>
        <p:blipFill>
          <a:blip r:embed="rId4"/>
          <a:srcRect/>
          <a:stretch>
            <a:fillRect/>
          </a:stretch>
        </p:blipFill>
        <p:spPr bwMode="auto">
          <a:xfrm>
            <a:off x="3754428" y="3643314"/>
            <a:ext cx="1314450" cy="1828800"/>
          </a:xfrm>
          <a:prstGeom prst="rect">
            <a:avLst/>
          </a:prstGeom>
          <a:noFill/>
        </p:spPr>
      </p:pic>
      <p:sp>
        <p:nvSpPr>
          <p:cNvPr id="6" name="شكل بيضاوي 5"/>
          <p:cNvSpPr/>
          <p:nvPr/>
        </p:nvSpPr>
        <p:spPr>
          <a:xfrm>
            <a:off x="1111222" y="2357430"/>
            <a:ext cx="1271590"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mRNA</a:t>
            </a:r>
            <a:endParaRPr lang="ar-EG" dirty="0"/>
          </a:p>
        </p:txBody>
      </p:sp>
      <p:sp>
        <p:nvSpPr>
          <p:cNvPr id="8" name="شكل بيضاوي 7"/>
          <p:cNvSpPr/>
          <p:nvPr/>
        </p:nvSpPr>
        <p:spPr>
          <a:xfrm>
            <a:off x="5540378" y="2500306"/>
            <a:ext cx="127159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t>rRNA</a:t>
            </a:r>
            <a:endParaRPr lang="ar-EG" dirty="0"/>
          </a:p>
        </p:txBody>
      </p:sp>
      <p:sp>
        <p:nvSpPr>
          <p:cNvPr id="9" name="شكل بيضاوي 8"/>
          <p:cNvSpPr/>
          <p:nvPr/>
        </p:nvSpPr>
        <p:spPr>
          <a:xfrm>
            <a:off x="3754428" y="5715016"/>
            <a:ext cx="1285884" cy="842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t>tRNA</a:t>
            </a:r>
            <a:endParaRPr lang="ar-E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253966" y="642918"/>
            <a:ext cx="9501254" cy="5357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4000" dirty="0" smtClean="0">
                <a:solidFill>
                  <a:srgbClr val="FFFF00"/>
                </a:solidFill>
              </a:rPr>
              <a:t>Evidence of the role RNA in protein synthesis</a:t>
            </a:r>
          </a:p>
          <a:p>
            <a:pPr algn="l"/>
            <a:r>
              <a:rPr lang="en-US" sz="4000" dirty="0" smtClean="0">
                <a:solidFill>
                  <a:srgbClr val="FFFF00"/>
                </a:solidFill>
              </a:rPr>
              <a:t>Action of reagents on DNA.</a:t>
            </a:r>
          </a:p>
          <a:p>
            <a:pPr algn="l"/>
            <a:r>
              <a:rPr lang="en-US" sz="4000" dirty="0" smtClean="0">
                <a:solidFill>
                  <a:srgbClr val="FFFF00"/>
                </a:solidFill>
              </a:rPr>
              <a:t>Action of two nucleases ( </a:t>
            </a:r>
            <a:r>
              <a:rPr lang="en-US" sz="4000" dirty="0" err="1" smtClean="0">
                <a:solidFill>
                  <a:srgbClr val="FFFF00"/>
                </a:solidFill>
              </a:rPr>
              <a:t>ribonucleases</a:t>
            </a:r>
            <a:r>
              <a:rPr lang="en-US" sz="4000" dirty="0" smtClean="0">
                <a:solidFill>
                  <a:srgbClr val="FFFF00"/>
                </a:solidFill>
              </a:rPr>
              <a:t> </a:t>
            </a:r>
            <a:r>
              <a:rPr lang="en-US" sz="4000" dirty="0" smtClean="0">
                <a:solidFill>
                  <a:srgbClr val="FFFF00"/>
                </a:solidFill>
                <a:latin typeface="Arial"/>
                <a:cs typeface="Arial"/>
              </a:rPr>
              <a:t>&amp; </a:t>
            </a:r>
            <a:r>
              <a:rPr lang="en-US" sz="4000" dirty="0" err="1" smtClean="0">
                <a:solidFill>
                  <a:srgbClr val="FFFF00"/>
                </a:solidFill>
              </a:rPr>
              <a:t>deoxyribonucleases</a:t>
            </a:r>
            <a:r>
              <a:rPr lang="en-US" sz="4000" dirty="0" smtClean="0">
                <a:solidFill>
                  <a:srgbClr val="FFFF00"/>
                </a:solidFill>
              </a:rPr>
              <a:t>) on  nucleic acids</a:t>
            </a:r>
            <a:endParaRPr lang="ar-EG" sz="4000"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63000">
              <a:srgbClr val="000000"/>
            </a:gs>
            <a:gs pos="39999">
              <a:srgbClr val="0A128C"/>
            </a:gs>
            <a:gs pos="27000">
              <a:srgbClr val="181CC7"/>
            </a:gs>
            <a:gs pos="97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11" name="مربع نص 10"/>
          <p:cNvSpPr txBox="1"/>
          <p:nvPr/>
        </p:nvSpPr>
        <p:spPr>
          <a:xfrm>
            <a:off x="754032" y="2928934"/>
            <a:ext cx="8755087" cy="1015663"/>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1" algn="ctr"/>
            <a:r>
              <a:rPr lang="en-US" sz="6000" b="1" dirty="0" smtClean="0">
                <a:ln>
                  <a:prstDash val="solid"/>
                </a:ln>
                <a:solidFill>
                  <a:srgbClr val="FBE905"/>
                </a:solidFill>
                <a:effectLst>
                  <a:outerShdw blurRad="88000" dist="50800" dir="5040000" algn="tl">
                    <a:schemeClr val="accent4">
                      <a:tint val="80000"/>
                      <a:satMod val="250000"/>
                      <a:alpha val="45000"/>
                    </a:schemeClr>
                  </a:outerShdw>
                </a:effectLst>
                <a:latin typeface="Amerigo Md BT" pitchFamily="34" charset="0"/>
              </a:rPr>
              <a:t>     CARBOHYDRATES</a:t>
            </a:r>
            <a:endParaRPr lang="ar-YE" sz="6000" b="1" dirty="0">
              <a:ln>
                <a:prstDash val="solid"/>
              </a:ln>
              <a:solidFill>
                <a:srgbClr val="FBE905"/>
              </a:solidFill>
              <a:effectLst>
                <a:outerShdw blurRad="88000" dist="50800" dir="5040000" algn="tl">
                  <a:schemeClr val="accent4">
                    <a:tint val="80000"/>
                    <a:satMod val="250000"/>
                    <a:alpha val="45000"/>
                  </a:schemeClr>
                </a:outerShdw>
              </a:effectLst>
              <a:latin typeface="Amerigo Md BT"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1" y="428604"/>
            <a:ext cx="10080625" cy="6429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FFFF00"/>
                </a:solidFill>
              </a:rPr>
              <a:t>Identification of nucleic acids in cells:-</a:t>
            </a:r>
          </a:p>
          <a:p>
            <a:pPr algn="l"/>
            <a:r>
              <a:rPr lang="en-US" sz="3200" b="1" dirty="0" smtClean="0">
                <a:solidFill>
                  <a:srgbClr val="FFFF00"/>
                </a:solidFill>
              </a:rPr>
              <a:t>1- </a:t>
            </a:r>
            <a:r>
              <a:rPr lang="en-US" sz="3200" b="1" dirty="0" err="1" smtClean="0">
                <a:solidFill>
                  <a:srgbClr val="FFFF00"/>
                </a:solidFill>
              </a:rPr>
              <a:t>Feulgen</a:t>
            </a:r>
            <a:r>
              <a:rPr lang="en-US" sz="3200" b="1" dirty="0" smtClean="0">
                <a:solidFill>
                  <a:srgbClr val="FFFF00"/>
                </a:solidFill>
              </a:rPr>
              <a:t> method for ……………DNA</a:t>
            </a:r>
          </a:p>
          <a:p>
            <a:pPr algn="l"/>
            <a:r>
              <a:rPr lang="en-US" sz="3200" b="1" dirty="0" smtClean="0">
                <a:solidFill>
                  <a:srgbClr val="FFFF00"/>
                </a:solidFill>
              </a:rPr>
              <a:t>2- Methyl Green- </a:t>
            </a:r>
            <a:r>
              <a:rPr lang="en-US" sz="3200" b="1" dirty="0" err="1" smtClean="0">
                <a:solidFill>
                  <a:srgbClr val="FFFF00"/>
                </a:solidFill>
              </a:rPr>
              <a:t>Pyronin</a:t>
            </a:r>
            <a:r>
              <a:rPr lang="en-US" sz="3200" b="1" dirty="0" smtClean="0">
                <a:solidFill>
                  <a:srgbClr val="FFFF00"/>
                </a:solidFill>
              </a:rPr>
              <a:t> method for …RNA_DNA</a:t>
            </a:r>
          </a:p>
          <a:p>
            <a:pPr algn="l"/>
            <a:r>
              <a:rPr lang="en-US" sz="3200" b="1" dirty="0" smtClean="0">
                <a:solidFill>
                  <a:srgbClr val="FFFF00"/>
                </a:solidFill>
              </a:rPr>
              <a:t>3-Gallocyanin- </a:t>
            </a:r>
            <a:r>
              <a:rPr lang="en-US" sz="3200" b="1" dirty="0" err="1" smtClean="0">
                <a:solidFill>
                  <a:srgbClr val="FFFF00"/>
                </a:solidFill>
              </a:rPr>
              <a:t>Vhrome</a:t>
            </a:r>
            <a:r>
              <a:rPr lang="en-US" sz="3200" b="1" dirty="0" smtClean="0">
                <a:solidFill>
                  <a:srgbClr val="FFFF00"/>
                </a:solidFill>
              </a:rPr>
              <a:t> Alum method for….”   - “</a:t>
            </a:r>
          </a:p>
          <a:p>
            <a:pPr algn="l"/>
            <a:r>
              <a:rPr lang="en-US" sz="3200" b="1" dirty="0" smtClean="0">
                <a:solidFill>
                  <a:srgbClr val="FFFF00"/>
                </a:solidFill>
              </a:rPr>
              <a:t>4-NAH- </a:t>
            </a:r>
            <a:r>
              <a:rPr lang="en-US" sz="3200" b="1" dirty="0" err="1" smtClean="0">
                <a:solidFill>
                  <a:srgbClr val="FFFF00"/>
                </a:solidFill>
              </a:rPr>
              <a:t>Feulgen</a:t>
            </a:r>
            <a:r>
              <a:rPr lang="en-US" sz="3200" b="1" dirty="0" smtClean="0">
                <a:solidFill>
                  <a:srgbClr val="FFFF00"/>
                </a:solidFill>
              </a:rPr>
              <a:t> method for…………DNA</a:t>
            </a:r>
          </a:p>
          <a:p>
            <a:pPr algn="l"/>
            <a:r>
              <a:rPr lang="en-US" sz="3200" b="1" dirty="0" smtClean="0">
                <a:solidFill>
                  <a:srgbClr val="FFFF00"/>
                </a:solidFill>
              </a:rPr>
              <a:t>5-Acridine Orange method for……. RNA_DNA</a:t>
            </a:r>
          </a:p>
          <a:p>
            <a:pPr algn="l"/>
            <a:r>
              <a:rPr lang="en-US" sz="3200" b="1" dirty="0" smtClean="0">
                <a:solidFill>
                  <a:srgbClr val="FFFF00"/>
                </a:solidFill>
              </a:rPr>
              <a:t>6-Deoxyribonuclease extraction for……DNA</a:t>
            </a:r>
          </a:p>
          <a:p>
            <a:pPr algn="l"/>
            <a:r>
              <a:rPr lang="ar-EG" sz="3200" b="1" dirty="0" smtClean="0">
                <a:solidFill>
                  <a:srgbClr val="FFFF00"/>
                </a:solidFill>
              </a:rPr>
              <a:t> </a:t>
            </a:r>
            <a:r>
              <a:rPr lang="en-US" sz="3200" b="1" dirty="0" smtClean="0">
                <a:solidFill>
                  <a:srgbClr val="FFFF00"/>
                </a:solidFill>
              </a:rPr>
              <a:t>7- </a:t>
            </a:r>
            <a:r>
              <a:rPr lang="en-US" sz="3200" dirty="0" err="1" smtClean="0">
                <a:solidFill>
                  <a:srgbClr val="FFFF00"/>
                </a:solidFill>
              </a:rPr>
              <a:t>Ribonuclease</a:t>
            </a:r>
            <a:r>
              <a:rPr lang="en-US" sz="3200" dirty="0" smtClean="0">
                <a:solidFill>
                  <a:srgbClr val="FFFF00"/>
                </a:solidFill>
              </a:rPr>
              <a:t> </a:t>
            </a:r>
            <a:r>
              <a:rPr lang="en-US" sz="3200" b="1" dirty="0" smtClean="0">
                <a:solidFill>
                  <a:srgbClr val="FFFF00"/>
                </a:solidFill>
              </a:rPr>
              <a:t>extraction for……RNA</a:t>
            </a:r>
          </a:p>
          <a:p>
            <a:pPr algn="l"/>
            <a:endParaRPr lang="en-US" sz="3200" b="1" dirty="0" smtClean="0">
              <a:solidFill>
                <a:srgbClr val="FFFF00"/>
              </a:solidFill>
            </a:endParaRPr>
          </a:p>
          <a:p>
            <a:pPr algn="l"/>
            <a:endParaRPr lang="ar-EG" sz="3200" b="1"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0" y="428604"/>
            <a:ext cx="10080625" cy="621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FFFF00"/>
                </a:solidFill>
              </a:rPr>
              <a:t>Methods for </a:t>
            </a:r>
            <a:r>
              <a:rPr lang="en-US" sz="3200" b="1" dirty="0" err="1" smtClean="0">
                <a:solidFill>
                  <a:srgbClr val="FFFF00"/>
                </a:solidFill>
              </a:rPr>
              <a:t>Histochemical</a:t>
            </a:r>
            <a:r>
              <a:rPr lang="en-US" sz="3200" b="1" dirty="0" smtClean="0">
                <a:solidFill>
                  <a:srgbClr val="FFFF00"/>
                </a:solidFill>
              </a:rPr>
              <a:t>  Demonstration of Nucleic Acids</a:t>
            </a:r>
          </a:p>
          <a:p>
            <a:pPr algn="l"/>
            <a:r>
              <a:rPr lang="en-US" sz="3200" b="1" dirty="0" smtClean="0">
                <a:solidFill>
                  <a:srgbClr val="FFFF00"/>
                </a:solidFill>
              </a:rPr>
              <a:t>1- </a:t>
            </a:r>
            <a:r>
              <a:rPr lang="en-US" sz="3200" b="1" dirty="0" err="1" smtClean="0">
                <a:solidFill>
                  <a:srgbClr val="FFFF00"/>
                </a:solidFill>
              </a:rPr>
              <a:t>Feulgen</a:t>
            </a:r>
            <a:r>
              <a:rPr lang="en-US" sz="3200" b="1" dirty="0" smtClean="0">
                <a:solidFill>
                  <a:srgbClr val="FFFF00"/>
                </a:solidFill>
              </a:rPr>
              <a:t> nuclear </a:t>
            </a:r>
            <a:r>
              <a:rPr lang="en-US" sz="3200" b="1" dirty="0" err="1" smtClean="0">
                <a:solidFill>
                  <a:srgbClr val="FFFF00"/>
                </a:solidFill>
              </a:rPr>
              <a:t>reation</a:t>
            </a:r>
            <a:r>
              <a:rPr lang="en-US" sz="3200" b="1" dirty="0" smtClean="0">
                <a:solidFill>
                  <a:srgbClr val="FFFF00"/>
                </a:solidFill>
              </a:rPr>
              <a:t> (DNA)</a:t>
            </a:r>
          </a:p>
          <a:p>
            <a:pPr algn="l"/>
            <a:r>
              <a:rPr lang="en-US" sz="3200" b="1" dirty="0" smtClean="0">
                <a:solidFill>
                  <a:srgbClr val="FFFF00"/>
                </a:solidFill>
              </a:rPr>
              <a:t>    results: DNA appears reddish purple. </a:t>
            </a:r>
          </a:p>
          <a:p>
            <a:pPr algn="l"/>
            <a:r>
              <a:rPr lang="en-US" sz="3200" b="1" dirty="0" smtClean="0">
                <a:solidFill>
                  <a:srgbClr val="FFFF00"/>
                </a:solidFill>
              </a:rPr>
              <a:t>When put in a light green stain as a </a:t>
            </a:r>
            <a:r>
              <a:rPr lang="en-US" sz="3200" b="1" dirty="0" err="1" smtClean="0">
                <a:solidFill>
                  <a:srgbClr val="FFFF00"/>
                </a:solidFill>
              </a:rPr>
              <a:t>counterstain</a:t>
            </a:r>
            <a:r>
              <a:rPr lang="en-US" sz="3200" b="1" dirty="0" smtClean="0">
                <a:solidFill>
                  <a:srgbClr val="FFFF00"/>
                </a:solidFill>
              </a:rPr>
              <a:t>  </a:t>
            </a:r>
          </a:p>
          <a:p>
            <a:pPr algn="l"/>
            <a:r>
              <a:rPr lang="en-US" sz="3200" b="1" dirty="0" smtClean="0">
                <a:solidFill>
                  <a:srgbClr val="FFFF00"/>
                </a:solidFill>
              </a:rPr>
              <a:t>cytoplasm: green</a:t>
            </a:r>
          </a:p>
          <a:p>
            <a:pPr algn="ctr"/>
            <a:endParaRPr lang="ar-EG" sz="3200" b="1"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صور\الصور\2155-9600-2-165-p005.gif"/>
          <p:cNvPicPr>
            <a:picLocks noChangeAspect="1" noChangeArrowheads="1"/>
          </p:cNvPicPr>
          <p:nvPr/>
        </p:nvPicPr>
        <p:blipFill>
          <a:blip r:embed="rId2"/>
          <a:srcRect/>
          <a:stretch>
            <a:fillRect/>
          </a:stretch>
        </p:blipFill>
        <p:spPr bwMode="auto">
          <a:xfrm>
            <a:off x="611156" y="0"/>
            <a:ext cx="8001056" cy="672629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t63_f9"/>
          <p:cNvPicPr>
            <a:picLocks noChangeAspect="1" noChangeArrowheads="1"/>
          </p:cNvPicPr>
          <p:nvPr/>
        </p:nvPicPr>
        <p:blipFill>
          <a:blip r:embed="rId2"/>
          <a:srcRect/>
          <a:stretch>
            <a:fillRect/>
          </a:stretch>
        </p:blipFill>
        <p:spPr bwMode="auto">
          <a:xfrm>
            <a:off x="968346" y="0"/>
            <a:ext cx="7426346" cy="5500702"/>
          </a:xfrm>
          <a:prstGeom prst="rect">
            <a:avLst/>
          </a:prstGeom>
          <a:noFill/>
          <a:ln w="9525">
            <a:noFill/>
            <a:miter lim="800000"/>
            <a:headEnd/>
            <a:tailEnd/>
          </a:ln>
        </p:spPr>
      </p:pic>
      <p:sp>
        <p:nvSpPr>
          <p:cNvPr id="3" name="مستطيل 2"/>
          <p:cNvSpPr/>
          <p:nvPr/>
        </p:nvSpPr>
        <p:spPr>
          <a:xfrm>
            <a:off x="968346" y="5929330"/>
            <a:ext cx="750099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DNA in the nuclei of </a:t>
            </a:r>
            <a:r>
              <a:rPr lang="en-US" dirty="0" err="1" smtClean="0"/>
              <a:t>acinar</a:t>
            </a:r>
            <a:r>
              <a:rPr lang="en-US" dirty="0" smtClean="0"/>
              <a:t> cells (a). </a:t>
            </a:r>
            <a:r>
              <a:rPr lang="en-US" dirty="0" err="1" smtClean="0"/>
              <a:t>Feulgen's</a:t>
            </a:r>
            <a:r>
              <a:rPr lang="en-US" dirty="0" smtClean="0"/>
              <a:t> reaction X 100</a:t>
            </a:r>
            <a:endParaRPr lang="ar-E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4032" y="357166"/>
            <a:ext cx="8429684" cy="10556736"/>
          </a:xfrm>
          <a:prstGeom prst="rect">
            <a:avLst/>
          </a:prstGeom>
        </p:spPr>
        <p:txBody>
          <a:bodyPr wrap="square">
            <a:spAutoFit/>
          </a:bodyPr>
          <a:lstStyle/>
          <a:p>
            <a:pPr algn="l"/>
            <a:r>
              <a:rPr lang="en-US" sz="2400" b="1" dirty="0" smtClean="0">
                <a:solidFill>
                  <a:srgbClr val="C00000"/>
                </a:solidFill>
              </a:rPr>
              <a:t>2- Methyl Green – </a:t>
            </a:r>
            <a:r>
              <a:rPr lang="en-US" sz="2400" b="1" dirty="0" err="1" smtClean="0">
                <a:solidFill>
                  <a:srgbClr val="C00000"/>
                </a:solidFill>
              </a:rPr>
              <a:t>Pyronin</a:t>
            </a:r>
            <a:r>
              <a:rPr lang="en-US" sz="2400" b="1" dirty="0" smtClean="0">
                <a:solidFill>
                  <a:srgbClr val="C00000"/>
                </a:solidFill>
              </a:rPr>
              <a:t> method (DNA </a:t>
            </a:r>
            <a:r>
              <a:rPr lang="en-US" sz="2400" b="1" dirty="0" smtClean="0">
                <a:solidFill>
                  <a:srgbClr val="C00000"/>
                </a:solidFill>
                <a:latin typeface="Arial"/>
                <a:cs typeface="Arial"/>
              </a:rPr>
              <a:t>&amp;</a:t>
            </a:r>
            <a:r>
              <a:rPr lang="en-US" sz="2400" b="1" dirty="0" smtClean="0">
                <a:solidFill>
                  <a:srgbClr val="C00000"/>
                </a:solidFill>
              </a:rPr>
              <a:t> RNA)</a:t>
            </a:r>
          </a:p>
          <a:p>
            <a:pPr algn="l"/>
            <a:r>
              <a:rPr lang="en-US" sz="2400" b="1" dirty="0" smtClean="0">
                <a:solidFill>
                  <a:srgbClr val="C00000"/>
                </a:solidFill>
              </a:rPr>
              <a:t>    results: DNA : green   RNA: red</a:t>
            </a:r>
          </a:p>
          <a:p>
            <a:pPr algn="l"/>
            <a:r>
              <a:rPr lang="en-US" sz="2400" b="1" dirty="0" smtClean="0">
                <a:solidFill>
                  <a:srgbClr val="C00000"/>
                </a:solidFill>
              </a:rPr>
              <a:t>The Methyl Green </a:t>
            </a:r>
            <a:r>
              <a:rPr lang="en-US" sz="2400" b="1" dirty="0" err="1" smtClean="0">
                <a:solidFill>
                  <a:srgbClr val="C00000"/>
                </a:solidFill>
              </a:rPr>
              <a:t>Pyronin</a:t>
            </a:r>
            <a:r>
              <a:rPr lang="en-US" sz="2400" b="1" dirty="0" smtClean="0">
                <a:solidFill>
                  <a:srgbClr val="C00000"/>
                </a:solidFill>
              </a:rPr>
              <a:t> (RNA DNA Stain) is intended for use in the histological visualization of </a:t>
            </a:r>
            <a:endParaRPr lang="ar-EG" sz="2400" b="1" dirty="0" smtClean="0">
              <a:solidFill>
                <a:srgbClr val="C00000"/>
              </a:solidFill>
            </a:endParaRPr>
          </a:p>
          <a:p>
            <a:pPr algn="l"/>
            <a:r>
              <a:rPr lang="en-US" sz="2400" b="1" dirty="0" smtClean="0">
                <a:solidFill>
                  <a:srgbClr val="C00000"/>
                </a:solidFill>
              </a:rPr>
              <a:t>DNA, RNA and Mast Cell Granules.</a:t>
            </a: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dirty="0" smtClean="0"/>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000" dirty="0" smtClean="0">
              <a:solidFill>
                <a:srgbClr val="C00000"/>
              </a:solidFill>
            </a:endParaRPr>
          </a:p>
          <a:p>
            <a:pPr algn="l"/>
            <a:r>
              <a:rPr lang="en-US" sz="2000" dirty="0" smtClean="0">
                <a:solidFill>
                  <a:srgbClr val="C00000"/>
                </a:solidFill>
              </a:rPr>
              <a:t>Section of adrenal in control male mice showing green stained DNA in the nuclei and purple stained RNA in the cytoplasm. (Paraffin section, Methyl green </a:t>
            </a:r>
            <a:r>
              <a:rPr lang="en-US" sz="2000" dirty="0" err="1" smtClean="0">
                <a:solidFill>
                  <a:srgbClr val="C00000"/>
                </a:solidFill>
              </a:rPr>
              <a:t>thionin</a:t>
            </a:r>
            <a:r>
              <a:rPr lang="en-US" sz="2000" dirty="0" smtClean="0">
                <a:solidFill>
                  <a:srgbClr val="C00000"/>
                </a:solidFill>
              </a:rPr>
              <a:t> stain. Photomicrograph x320.)</a:t>
            </a:r>
            <a:endParaRPr lang="en-US" sz="20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a:p>
            <a:pPr algn="l"/>
            <a:endParaRPr lang="en-US" sz="2400" b="1" dirty="0" smtClean="0">
              <a:solidFill>
                <a:srgbClr val="C00000"/>
              </a:solidFill>
            </a:endParaRPr>
          </a:p>
        </p:txBody>
      </p:sp>
      <p:pic>
        <p:nvPicPr>
          <p:cNvPr id="3073" name="Picture 1" descr="Missing Image"/>
          <p:cNvPicPr>
            <a:picLocks noChangeAspect="1" noChangeArrowheads="1"/>
          </p:cNvPicPr>
          <p:nvPr/>
        </p:nvPicPr>
        <p:blipFill>
          <a:blip r:embed="rId2"/>
          <a:srcRect/>
          <a:stretch>
            <a:fillRect/>
          </a:stretch>
        </p:blipFill>
        <p:spPr bwMode="auto">
          <a:xfrm>
            <a:off x="1182660" y="2643182"/>
            <a:ext cx="3467100" cy="236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253966" y="285728"/>
            <a:ext cx="9644130" cy="9448740"/>
          </a:xfrm>
          <a:prstGeom prst="rect">
            <a:avLst/>
          </a:prstGeom>
        </p:spPr>
        <p:txBody>
          <a:bodyPr wrap="square">
            <a:spAutoFit/>
          </a:bodyPr>
          <a:lstStyle/>
          <a:p>
            <a:pPr algn="l"/>
            <a:r>
              <a:rPr lang="en-US" sz="2000" dirty="0" smtClean="0">
                <a:solidFill>
                  <a:schemeClr val="bg1"/>
                </a:solidFill>
              </a:rPr>
              <a:t> </a:t>
            </a:r>
          </a:p>
          <a:p>
            <a:pPr algn="l"/>
            <a:r>
              <a:rPr lang="en-US" sz="3200" b="1" dirty="0" smtClean="0">
                <a:solidFill>
                  <a:srgbClr val="FFFF00"/>
                </a:solidFill>
              </a:rPr>
              <a:t>DNA     Blue-Green</a:t>
            </a:r>
          </a:p>
          <a:p>
            <a:pPr algn="l"/>
            <a:r>
              <a:rPr lang="en-US" sz="3200" b="1" dirty="0" smtClean="0">
                <a:solidFill>
                  <a:srgbClr val="FFFF00"/>
                </a:solidFill>
              </a:rPr>
              <a:t>RNA     Pink-Red</a:t>
            </a:r>
          </a:p>
          <a:p>
            <a:pPr algn="l"/>
            <a:r>
              <a:rPr lang="en-US" sz="3200" b="1" dirty="0" smtClean="0">
                <a:solidFill>
                  <a:srgbClr val="FFFF00"/>
                </a:solidFill>
              </a:rPr>
              <a:t>Mast Cell   Granules Pink</a:t>
            </a:r>
          </a:p>
          <a:p>
            <a:pPr algn="l"/>
            <a:r>
              <a:rPr lang="en-US" sz="3200" b="1" dirty="0" smtClean="0">
                <a:solidFill>
                  <a:srgbClr val="FFFF00"/>
                </a:solidFill>
              </a:rPr>
              <a:t>Some      </a:t>
            </a:r>
            <a:r>
              <a:rPr lang="en-US" sz="3200" b="1" dirty="0" err="1" smtClean="0">
                <a:solidFill>
                  <a:srgbClr val="FFFF00"/>
                </a:solidFill>
              </a:rPr>
              <a:t>Mucins</a:t>
            </a:r>
            <a:r>
              <a:rPr lang="en-US" sz="3200" b="1" dirty="0" smtClean="0">
                <a:solidFill>
                  <a:srgbClr val="FFFF00"/>
                </a:solidFill>
              </a:rPr>
              <a:t> Red</a:t>
            </a:r>
          </a:p>
          <a:p>
            <a:pPr algn="l"/>
            <a:r>
              <a:rPr lang="en-US" sz="3200" b="1" dirty="0" smtClean="0">
                <a:solidFill>
                  <a:srgbClr val="FFFF00"/>
                </a:solidFill>
              </a:rPr>
              <a:t>Plasma Cell Cytoplasm    Red</a:t>
            </a:r>
          </a:p>
          <a:p>
            <a:pPr algn="l"/>
            <a:r>
              <a:rPr lang="en-US" sz="3200" b="1" dirty="0" smtClean="0">
                <a:solidFill>
                  <a:srgbClr val="FFFF00"/>
                </a:solidFill>
              </a:rPr>
              <a:t>                         </a:t>
            </a:r>
          </a:p>
          <a:p>
            <a:pPr algn="l" rtl="0"/>
            <a:r>
              <a:rPr lang="en-US" sz="3200" b="1" dirty="0" smtClean="0">
                <a:solidFill>
                  <a:srgbClr val="FFFF00"/>
                </a:solidFill>
              </a:rPr>
              <a:t>                                       </a:t>
            </a:r>
            <a:r>
              <a:rPr lang="en-US" sz="3200" dirty="0" smtClean="0">
                <a:solidFill>
                  <a:srgbClr val="FFFF00"/>
                </a:solidFill>
              </a:rPr>
              <a:t>Nuclei: Blue-Green</a:t>
            </a:r>
          </a:p>
          <a:p>
            <a:pPr rtl="0"/>
            <a:r>
              <a:rPr lang="en-US" sz="3200" dirty="0" smtClean="0">
                <a:solidFill>
                  <a:srgbClr val="FFFF00"/>
                </a:solidFill>
              </a:rPr>
              <a:t>DNA: Blue-Green to Green</a:t>
            </a:r>
          </a:p>
          <a:p>
            <a:pPr rtl="0"/>
            <a:r>
              <a:rPr lang="en-US" sz="3200" dirty="0" smtClean="0">
                <a:solidFill>
                  <a:srgbClr val="FFFF00"/>
                </a:solidFill>
              </a:rPr>
              <a:t>            RNA: Red to Violet</a:t>
            </a:r>
            <a:br>
              <a:rPr lang="en-US" sz="3200" dirty="0" smtClean="0">
                <a:solidFill>
                  <a:srgbClr val="FFFF00"/>
                </a:solidFill>
              </a:rPr>
            </a:br>
            <a:r>
              <a:rPr lang="en-US" sz="3200" dirty="0" smtClean="0">
                <a:solidFill>
                  <a:srgbClr val="FFFF00"/>
                </a:solidFill>
              </a:rPr>
              <a:t>Mast Cell Granules: Red to Violet</a:t>
            </a:r>
            <a:br>
              <a:rPr lang="en-US" sz="3200" dirty="0" smtClean="0">
                <a:solidFill>
                  <a:srgbClr val="FFFF00"/>
                </a:solidFill>
              </a:rPr>
            </a:br>
            <a:r>
              <a:rPr lang="en-US" sz="3200" dirty="0" smtClean="0">
                <a:solidFill>
                  <a:srgbClr val="FFFF00"/>
                </a:solidFill>
              </a:rPr>
              <a:t>Plasma Cell Cytoplasm: Pink to Violet</a:t>
            </a:r>
          </a:p>
          <a:p>
            <a:r>
              <a:rPr lang="ar-EG" sz="3200" b="1" dirty="0" smtClean="0"/>
              <a:t> </a:t>
            </a:r>
            <a:endParaRPr lang="en-US" sz="3200" dirty="0" smtClean="0"/>
          </a:p>
          <a:p>
            <a:pPr algn="l"/>
            <a:endParaRPr lang="en-US" sz="3200" b="1" dirty="0" smtClean="0">
              <a:solidFill>
                <a:srgbClr val="FFFF00"/>
              </a:solidFill>
            </a:endParaRPr>
          </a:p>
          <a:p>
            <a:pPr algn="l"/>
            <a:endParaRPr lang="en-US" sz="3200" b="1" dirty="0" smtClean="0">
              <a:solidFill>
                <a:srgbClr val="FFFF00"/>
              </a:solidFill>
            </a:endParaRPr>
          </a:p>
          <a:p>
            <a:pPr algn="l"/>
            <a:endParaRPr lang="en-US" sz="2000" dirty="0" smtClean="0">
              <a:solidFill>
                <a:srgbClr val="FFFF00"/>
              </a:solidFill>
            </a:endParaRPr>
          </a:p>
          <a:p>
            <a:pPr algn="l"/>
            <a:endParaRPr lang="en-US" sz="2000" dirty="0" smtClean="0">
              <a:solidFill>
                <a:srgbClr val="FFFF00"/>
              </a:solidFill>
            </a:endParaRPr>
          </a:p>
          <a:p>
            <a:pPr algn="l"/>
            <a:endParaRPr lang="en-US" sz="2000" dirty="0" smtClean="0">
              <a:solidFill>
                <a:srgbClr val="FFFF00"/>
              </a:solidFill>
            </a:endParaRPr>
          </a:p>
          <a:p>
            <a:pPr algn="l"/>
            <a:endParaRPr lang="en-US" sz="2000" dirty="0" smtClean="0">
              <a:solidFill>
                <a:srgbClr val="FFFF00"/>
              </a:solidFill>
            </a:endParaRPr>
          </a:p>
          <a:p>
            <a:pPr algn="l"/>
            <a:endParaRPr lang="en-US" sz="2000" dirty="0" smtClean="0">
              <a:solidFill>
                <a:srgbClr val="FFFF00"/>
              </a:solidFill>
            </a:endParaRPr>
          </a:p>
          <a:p>
            <a:pPr algn="l"/>
            <a:endParaRPr lang="en-US" sz="2000" dirty="0" smtClean="0">
              <a:solidFill>
                <a:srgbClr val="FFFF00"/>
              </a:solidFill>
            </a:endParaRPr>
          </a:p>
          <a:p>
            <a:pPr algn="l"/>
            <a:r>
              <a:rPr lang="en-US" sz="2000" dirty="0" smtClean="0">
                <a:solidFill>
                  <a:srgbClr val="FFFF00"/>
                </a:solidFill>
              </a:rPr>
              <a:t>  </a:t>
            </a:r>
          </a:p>
        </p:txBody>
      </p:sp>
      <p:pic>
        <p:nvPicPr>
          <p:cNvPr id="1026" name="Picture 2" descr="D:\صور\صور\MGP.png"/>
          <p:cNvPicPr>
            <a:picLocks noChangeAspect="1" noChangeArrowheads="1"/>
          </p:cNvPicPr>
          <p:nvPr/>
        </p:nvPicPr>
        <p:blipFill>
          <a:blip r:embed="rId3"/>
          <a:srcRect/>
          <a:stretch>
            <a:fillRect/>
          </a:stretch>
        </p:blipFill>
        <p:spPr bwMode="auto">
          <a:xfrm>
            <a:off x="682594" y="3571876"/>
            <a:ext cx="2214578" cy="2357454"/>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468280" y="1714488"/>
            <a:ext cx="8358246" cy="2062103"/>
          </a:xfrm>
          <a:prstGeom prst="rect">
            <a:avLst/>
          </a:prstGeom>
        </p:spPr>
        <p:txBody>
          <a:bodyPr wrap="square">
            <a:spAutoFit/>
          </a:bodyPr>
          <a:lstStyle/>
          <a:p>
            <a:pPr algn="l"/>
            <a:r>
              <a:rPr lang="en-US" sz="3200" b="1" dirty="0" smtClean="0">
                <a:solidFill>
                  <a:srgbClr val="FFFF00"/>
                </a:solidFill>
              </a:rPr>
              <a:t>3-Hibiscus method (DNA)</a:t>
            </a:r>
          </a:p>
          <a:p>
            <a:pPr algn="l"/>
            <a:r>
              <a:rPr lang="en-US" sz="3200" b="1" dirty="0" smtClean="0">
                <a:solidFill>
                  <a:srgbClr val="FFFF00"/>
                </a:solidFill>
              </a:rPr>
              <a:t>    results: Nucleus: dark blue When put in a eosin stain as a </a:t>
            </a:r>
            <a:r>
              <a:rPr lang="en-US" sz="3200" b="1" dirty="0" err="1" smtClean="0">
                <a:solidFill>
                  <a:srgbClr val="FFFF00"/>
                </a:solidFill>
              </a:rPr>
              <a:t>counterstain</a:t>
            </a:r>
            <a:r>
              <a:rPr lang="en-US" sz="3200" b="1" dirty="0" smtClean="0">
                <a:solidFill>
                  <a:srgbClr val="FFFF00"/>
                </a:solidFill>
              </a:rPr>
              <a:t> cytoplasm:  light red.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pic>
        <p:nvPicPr>
          <p:cNvPr id="1026" name="Picture 2" descr="Missing Image"/>
          <p:cNvPicPr>
            <a:picLocks noChangeAspect="1" noChangeArrowheads="1"/>
          </p:cNvPicPr>
          <p:nvPr/>
        </p:nvPicPr>
        <p:blipFill>
          <a:blip r:embed="rId3"/>
          <a:srcRect/>
          <a:stretch>
            <a:fillRect/>
          </a:stretch>
        </p:blipFill>
        <p:spPr bwMode="auto">
          <a:xfrm>
            <a:off x="825470" y="571480"/>
            <a:ext cx="3467100" cy="2371725"/>
          </a:xfrm>
          <a:prstGeom prst="rect">
            <a:avLst/>
          </a:prstGeom>
          <a:noFill/>
          <a:ln w="9525">
            <a:noFill/>
            <a:miter lim="800000"/>
            <a:headEnd/>
            <a:tailEnd/>
          </a:ln>
        </p:spPr>
      </p:pic>
      <p:pic>
        <p:nvPicPr>
          <p:cNvPr id="1027" name="Picture 3" descr="Missing Image"/>
          <p:cNvPicPr>
            <a:picLocks noChangeAspect="1" noChangeArrowheads="1"/>
          </p:cNvPicPr>
          <p:nvPr/>
        </p:nvPicPr>
        <p:blipFill>
          <a:blip r:embed="rId4"/>
          <a:srcRect/>
          <a:stretch>
            <a:fillRect/>
          </a:stretch>
        </p:blipFill>
        <p:spPr bwMode="auto">
          <a:xfrm>
            <a:off x="5111750" y="642918"/>
            <a:ext cx="3487738" cy="2122487"/>
          </a:xfrm>
          <a:prstGeom prst="rect">
            <a:avLst/>
          </a:prstGeom>
          <a:noFill/>
          <a:ln w="9525">
            <a:noFill/>
            <a:miter lim="800000"/>
            <a:headEnd/>
            <a:tailEnd/>
          </a:ln>
        </p:spPr>
      </p:pic>
      <p:sp>
        <p:nvSpPr>
          <p:cNvPr id="4" name="مستطيل 3"/>
          <p:cNvSpPr/>
          <p:nvPr/>
        </p:nvSpPr>
        <p:spPr>
          <a:xfrm>
            <a:off x="0" y="5715016"/>
            <a:ext cx="378621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Methyl  green – </a:t>
            </a:r>
            <a:r>
              <a:rPr lang="en-US" dirty="0" err="1" smtClean="0"/>
              <a:t>pyronin</a:t>
            </a:r>
            <a:endParaRPr lang="en-US" dirty="0" smtClean="0"/>
          </a:p>
          <a:p>
            <a:pPr algn="ctr"/>
            <a:r>
              <a:rPr lang="en-US" dirty="0" smtClean="0"/>
              <a:t>Comment??????</a:t>
            </a:r>
            <a:endParaRPr lang="ar-EG" dirty="0"/>
          </a:p>
        </p:txBody>
      </p:sp>
      <p:pic>
        <p:nvPicPr>
          <p:cNvPr id="2050" name="Picture 2" descr="C:\Users\admin1\Desktop\صورة9.jpg"/>
          <p:cNvPicPr>
            <a:picLocks noChangeAspect="1" noChangeArrowheads="1"/>
          </p:cNvPicPr>
          <p:nvPr/>
        </p:nvPicPr>
        <p:blipFill>
          <a:blip r:embed="rId5"/>
          <a:srcRect/>
          <a:stretch>
            <a:fillRect/>
          </a:stretch>
        </p:blipFill>
        <p:spPr bwMode="auto">
          <a:xfrm>
            <a:off x="4254494" y="3357562"/>
            <a:ext cx="4214842" cy="2714644"/>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825470" y="1714488"/>
            <a:ext cx="7786742" cy="3071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dirty="0" smtClean="0">
                <a:solidFill>
                  <a:srgbClr val="FFFF00"/>
                </a:solidFill>
              </a:rPr>
              <a:t>PROTEINS AND AMINO ACIDS</a:t>
            </a:r>
            <a:endParaRPr lang="ar-EG" sz="4400"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0" y="1785926"/>
            <a:ext cx="10080625" cy="48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en-US" sz="2800" b="1" dirty="0" smtClean="0">
              <a:solidFill>
                <a:srgbClr val="FFFF00"/>
              </a:solidFill>
            </a:endParaRPr>
          </a:p>
          <a:p>
            <a:pPr algn="l"/>
            <a:endParaRPr lang="en-US" sz="2800" b="1" dirty="0" smtClean="0">
              <a:solidFill>
                <a:srgbClr val="FFFF00"/>
              </a:solidFill>
            </a:endParaRPr>
          </a:p>
          <a:p>
            <a:pPr algn="l"/>
            <a:endParaRPr lang="en-US" sz="2800" b="1" dirty="0" smtClean="0">
              <a:solidFill>
                <a:srgbClr val="FFFF00"/>
              </a:solidFill>
            </a:endParaRPr>
          </a:p>
          <a:p>
            <a:pPr algn="l"/>
            <a:r>
              <a:rPr lang="en-US" sz="2800" b="1" dirty="0" smtClean="0">
                <a:solidFill>
                  <a:srgbClr val="FFFF00"/>
                </a:solidFill>
              </a:rPr>
              <a:t>Summery:-</a:t>
            </a:r>
          </a:p>
          <a:p>
            <a:pPr algn="l"/>
            <a:r>
              <a:rPr lang="en-US" sz="2800" b="1" dirty="0" smtClean="0">
                <a:solidFill>
                  <a:srgbClr val="FFFF00"/>
                </a:solidFill>
              </a:rPr>
              <a:t>Proteins are organic substances of high molecular weight</a:t>
            </a:r>
          </a:p>
          <a:p>
            <a:pPr algn="l"/>
            <a:r>
              <a:rPr lang="ar-EG" sz="2800" b="1" dirty="0" smtClean="0">
                <a:solidFill>
                  <a:srgbClr val="FFFF00"/>
                </a:solidFill>
              </a:rPr>
              <a:t> </a:t>
            </a:r>
            <a:r>
              <a:rPr lang="en-US" sz="2800" b="1" dirty="0" smtClean="0">
                <a:solidFill>
                  <a:srgbClr val="FFFF00"/>
                </a:solidFill>
              </a:rPr>
              <a:t>Proteins are found by a number of amino acids derived from aliphatic acids by replacement of one H atom by the amino group (-NH2) </a:t>
            </a:r>
          </a:p>
          <a:p>
            <a:pPr algn="l"/>
            <a:r>
              <a:rPr lang="en-US" sz="2800" b="1" dirty="0" smtClean="0">
                <a:solidFill>
                  <a:srgbClr val="FFFF00"/>
                </a:solidFill>
              </a:rPr>
              <a:t>        H                                       </a:t>
            </a:r>
            <a:r>
              <a:rPr lang="en-US" sz="2800" b="1" dirty="0" err="1" smtClean="0">
                <a:solidFill>
                  <a:srgbClr val="FFFF00"/>
                </a:solidFill>
              </a:rPr>
              <a:t>H</a:t>
            </a:r>
            <a:endParaRPr lang="en-US" sz="2800" b="1" dirty="0" smtClean="0">
              <a:solidFill>
                <a:srgbClr val="FFFF00"/>
              </a:solidFill>
            </a:endParaRPr>
          </a:p>
          <a:p>
            <a:pPr algn="l"/>
            <a:endParaRPr lang="en-US" sz="2800" b="1" dirty="0" smtClean="0">
              <a:solidFill>
                <a:srgbClr val="FFFF00"/>
              </a:solidFill>
            </a:endParaRPr>
          </a:p>
          <a:p>
            <a:pPr algn="l"/>
            <a:r>
              <a:rPr lang="ar-EG" sz="2800" b="1" dirty="0" smtClean="0">
                <a:solidFill>
                  <a:srgbClr val="FFFF00"/>
                </a:solidFill>
              </a:rPr>
              <a:t> </a:t>
            </a:r>
            <a:r>
              <a:rPr lang="en-US" sz="2800" b="1" dirty="0" smtClean="0">
                <a:solidFill>
                  <a:srgbClr val="FFFF00"/>
                </a:solidFill>
              </a:rPr>
              <a:t>H  -  C  -  COOH               H   -   C  -  COOH</a:t>
            </a:r>
          </a:p>
          <a:p>
            <a:pPr algn="l"/>
            <a:r>
              <a:rPr lang="en-US" sz="2800" b="1" dirty="0" smtClean="0">
                <a:solidFill>
                  <a:srgbClr val="FFFF00"/>
                </a:solidFill>
              </a:rPr>
              <a:t>         </a:t>
            </a:r>
          </a:p>
          <a:p>
            <a:pPr algn="l"/>
            <a:r>
              <a:rPr lang="en-US" sz="2800" b="1" dirty="0" smtClean="0">
                <a:solidFill>
                  <a:srgbClr val="FFFF00"/>
                </a:solidFill>
              </a:rPr>
              <a:t>        H                                      NH2</a:t>
            </a:r>
          </a:p>
          <a:p>
            <a:pPr algn="l"/>
            <a:endParaRPr lang="en-US" sz="2800" b="1" dirty="0" smtClean="0">
              <a:solidFill>
                <a:srgbClr val="FFFF00"/>
              </a:solidFill>
            </a:endParaRPr>
          </a:p>
          <a:p>
            <a:pPr algn="l"/>
            <a:r>
              <a:rPr lang="en-US" sz="2800" b="1" dirty="0" smtClean="0">
                <a:solidFill>
                  <a:srgbClr val="FFFF00"/>
                </a:solidFill>
              </a:rPr>
              <a:t>   Acetic acid                  </a:t>
            </a:r>
            <a:r>
              <a:rPr lang="en-US" sz="2800" b="1" dirty="0" err="1" smtClean="0">
                <a:solidFill>
                  <a:srgbClr val="FFFF00"/>
                </a:solidFill>
              </a:rPr>
              <a:t>Aminoacetic</a:t>
            </a:r>
            <a:r>
              <a:rPr lang="en-US" sz="2800" b="1" dirty="0" smtClean="0">
                <a:solidFill>
                  <a:srgbClr val="FFFF00"/>
                </a:solidFill>
              </a:rPr>
              <a:t> acid (</a:t>
            </a:r>
            <a:r>
              <a:rPr lang="en-US" sz="2800" b="1" dirty="0" err="1" smtClean="0">
                <a:solidFill>
                  <a:srgbClr val="FFFF00"/>
                </a:solidFill>
              </a:rPr>
              <a:t>glycine</a:t>
            </a:r>
            <a:r>
              <a:rPr lang="en-US" sz="2800" b="1" dirty="0" smtClean="0">
                <a:solidFill>
                  <a:srgbClr val="FFFF00"/>
                </a:solidFill>
              </a:rPr>
              <a:t>)     </a:t>
            </a:r>
          </a:p>
          <a:p>
            <a:pPr algn="l"/>
            <a:r>
              <a:rPr lang="en-US" sz="2800" b="1" dirty="0" smtClean="0">
                <a:solidFill>
                  <a:srgbClr val="FFFF00"/>
                </a:solidFill>
              </a:rPr>
              <a:t>   </a:t>
            </a:r>
          </a:p>
          <a:p>
            <a:pPr algn="l"/>
            <a:endParaRPr lang="en-US" sz="2800" b="1" dirty="0" smtClean="0">
              <a:solidFill>
                <a:srgbClr val="FFFF00"/>
              </a:solidFill>
            </a:endParaRPr>
          </a:p>
          <a:p>
            <a:pPr algn="l"/>
            <a:endParaRPr lang="en-US" sz="2800" b="1" dirty="0" smtClean="0">
              <a:solidFill>
                <a:srgbClr val="FFFF00"/>
              </a:solidFill>
            </a:endParaRPr>
          </a:p>
          <a:p>
            <a:pPr algn="l"/>
            <a:endParaRPr lang="en-US" sz="2800" b="1" dirty="0" smtClean="0">
              <a:solidFill>
                <a:srgbClr val="FFFF00"/>
              </a:solidFill>
            </a:endParaRPr>
          </a:p>
          <a:p>
            <a:pPr algn="l"/>
            <a:endParaRPr lang="en-US" sz="2800" b="1" dirty="0" smtClean="0">
              <a:solidFill>
                <a:srgbClr val="FFFF00"/>
              </a:solidFill>
            </a:endParaRPr>
          </a:p>
          <a:p>
            <a:pPr algn="l"/>
            <a:endParaRPr lang="en-US" sz="2800" b="1" dirty="0" smtClean="0">
              <a:solidFill>
                <a:srgbClr val="FFFF00"/>
              </a:solidFill>
            </a:endParaRPr>
          </a:p>
          <a:p>
            <a:pPr algn="l"/>
            <a:endParaRPr lang="en-US" sz="2800" b="1" dirty="0" smtClean="0">
              <a:solidFill>
                <a:srgbClr val="FFFF00"/>
              </a:solidFill>
            </a:endParaRPr>
          </a:p>
          <a:p>
            <a:pPr algn="l"/>
            <a:endParaRPr lang="en-US" sz="2800" b="1" dirty="0" smtClean="0">
              <a:solidFill>
                <a:srgbClr val="FFFF00"/>
              </a:solidFill>
            </a:endParaRPr>
          </a:p>
          <a:p>
            <a:pPr algn="l"/>
            <a:r>
              <a:rPr lang="en-US" sz="2800" b="1" dirty="0" smtClean="0">
                <a:solidFill>
                  <a:srgbClr val="FFFF00"/>
                </a:solidFill>
              </a:rPr>
              <a:t> </a:t>
            </a:r>
          </a:p>
        </p:txBody>
      </p:sp>
      <p:cxnSp>
        <p:nvCxnSpPr>
          <p:cNvPr id="4" name="رابط كسهم مستقيم 3"/>
          <p:cNvCxnSpPr/>
          <p:nvPr/>
        </p:nvCxnSpPr>
        <p:spPr>
          <a:xfrm>
            <a:off x="2968610" y="2857496"/>
            <a:ext cx="121444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5400000">
            <a:off x="825470" y="2214554"/>
            <a:ext cx="429422" cy="794"/>
          </a:xfrm>
          <a:prstGeom prst="line">
            <a:avLst/>
          </a:prstGeom>
        </p:spPr>
        <p:style>
          <a:lnRef idx="1">
            <a:schemeClr val="accent1"/>
          </a:lnRef>
          <a:fillRef idx="0">
            <a:schemeClr val="accent1"/>
          </a:fillRef>
          <a:effectRef idx="0">
            <a:schemeClr val="accent1"/>
          </a:effectRef>
          <a:fontRef idx="minor">
            <a:schemeClr val="tx1"/>
          </a:fontRef>
        </p:style>
      </p:cxnSp>
      <p:sp>
        <p:nvSpPr>
          <p:cNvPr id="15" name="سهم إلى اليمين 14"/>
          <p:cNvSpPr/>
          <p:nvPr/>
        </p:nvSpPr>
        <p:spPr>
          <a:xfrm>
            <a:off x="2754296" y="3571876"/>
            <a:ext cx="1357322"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3" name="مربع نص 2"/>
          <p:cNvSpPr txBox="1"/>
          <p:nvPr/>
        </p:nvSpPr>
        <p:spPr>
          <a:xfrm>
            <a:off x="93651" y="714356"/>
            <a:ext cx="8726922" cy="5262979"/>
          </a:xfrm>
          <a:prstGeom prst="rect">
            <a:avLst/>
          </a:prstGeom>
          <a:noFill/>
        </p:spPr>
        <p:txBody>
          <a:bodyPr wrap="square" numCol="1" rtlCol="1">
            <a:spAutoFit/>
          </a:bodyPr>
          <a:lstStyle/>
          <a:p>
            <a:pPr algn="just" rtl="0">
              <a:lnSpc>
                <a:spcPct val="150000"/>
              </a:lnSpc>
            </a:pPr>
            <a:r>
              <a:rPr lang="en-US" sz="3200" b="1" dirty="0" smtClean="0">
                <a:solidFill>
                  <a:schemeClr val="bg1"/>
                </a:solidFill>
                <a:effectLst>
                  <a:glow rad="228600">
                    <a:schemeClr val="accent4">
                      <a:satMod val="175000"/>
                      <a:alpha val="40000"/>
                    </a:schemeClr>
                  </a:glow>
                  <a:outerShdw blurRad="38100" dist="38100" dir="2700000" algn="tl">
                    <a:srgbClr val="000000"/>
                  </a:outerShdw>
                </a:effectLst>
                <a:latin typeface="Times New Roman" pitchFamily="18" charset="0"/>
                <a:cs typeface="Times New Roman" pitchFamily="18" charset="0"/>
              </a:rPr>
              <a:t>The carbohydrates are organic compounds formed of C, H, &amp; O with the latter  two in the same ratio by which they are present in water.</a:t>
            </a:r>
          </a:p>
          <a:p>
            <a:pPr algn="just" rtl="0">
              <a:lnSpc>
                <a:spcPct val="150000"/>
              </a:lnSpc>
            </a:pPr>
            <a:r>
              <a:rPr lang="en-US" sz="3200" b="1" dirty="0" smtClean="0">
                <a:solidFill>
                  <a:schemeClr val="bg1"/>
                </a:solidFill>
                <a:effectLst>
                  <a:glow rad="228600">
                    <a:schemeClr val="accent4">
                      <a:satMod val="175000"/>
                      <a:alpha val="40000"/>
                    </a:schemeClr>
                  </a:glow>
                  <a:outerShdw blurRad="38100" dist="38100" dir="2700000" algn="tl">
                    <a:srgbClr val="000000"/>
                  </a:outerShdw>
                </a:effectLst>
                <a:latin typeface="Times New Roman" pitchFamily="18" charset="0"/>
                <a:cs typeface="Times New Roman" pitchFamily="18" charset="0"/>
              </a:rPr>
              <a:t>Carbohydrates are defined chemically as </a:t>
            </a:r>
            <a:r>
              <a:rPr lang="en-US" sz="3200" b="1" dirty="0" err="1" smtClean="0">
                <a:solidFill>
                  <a:schemeClr val="bg1"/>
                </a:solidFill>
                <a:effectLst>
                  <a:glow rad="228600">
                    <a:schemeClr val="accent4">
                      <a:satMod val="175000"/>
                      <a:alpha val="40000"/>
                    </a:schemeClr>
                  </a:glow>
                  <a:outerShdw blurRad="38100" dist="38100" dir="2700000" algn="tl">
                    <a:srgbClr val="000000"/>
                  </a:outerShdw>
                </a:effectLst>
                <a:latin typeface="Times New Roman" pitchFamily="18" charset="0"/>
                <a:cs typeface="Times New Roman" pitchFamily="18" charset="0"/>
              </a:rPr>
              <a:t>aldehyde</a:t>
            </a:r>
            <a:r>
              <a:rPr lang="en-US" sz="3200" b="1" dirty="0" smtClean="0">
                <a:solidFill>
                  <a:schemeClr val="bg1"/>
                </a:solidFill>
                <a:effectLst>
                  <a:glow rad="228600">
                    <a:schemeClr val="accent4">
                      <a:satMod val="175000"/>
                      <a:alpha val="40000"/>
                    </a:schemeClr>
                  </a:glow>
                  <a:outerShdw blurRad="38100" dist="38100" dir="2700000" algn="tl">
                    <a:srgbClr val="000000"/>
                  </a:outerShdw>
                </a:effectLst>
                <a:latin typeface="Times New Roman" pitchFamily="18" charset="0"/>
                <a:cs typeface="Times New Roman" pitchFamily="18" charset="0"/>
              </a:rPr>
              <a:t> or </a:t>
            </a:r>
            <a:r>
              <a:rPr lang="en-US" sz="3200" b="1" dirty="0" err="1" smtClean="0">
                <a:solidFill>
                  <a:schemeClr val="bg1"/>
                </a:solidFill>
                <a:effectLst>
                  <a:glow rad="228600">
                    <a:schemeClr val="accent4">
                      <a:satMod val="175000"/>
                      <a:alpha val="40000"/>
                    </a:schemeClr>
                  </a:glow>
                  <a:outerShdw blurRad="38100" dist="38100" dir="2700000" algn="tl">
                    <a:srgbClr val="000000"/>
                  </a:outerShdw>
                </a:effectLst>
                <a:latin typeface="Times New Roman" pitchFamily="18" charset="0"/>
                <a:cs typeface="Times New Roman" pitchFamily="18" charset="0"/>
              </a:rPr>
              <a:t>ketone</a:t>
            </a:r>
            <a:r>
              <a:rPr lang="en-US" sz="3200" b="1" dirty="0" smtClean="0">
                <a:solidFill>
                  <a:schemeClr val="bg1"/>
                </a:solidFill>
                <a:effectLst>
                  <a:glow rad="228600">
                    <a:schemeClr val="accent4">
                      <a:satMod val="175000"/>
                      <a:alpha val="40000"/>
                    </a:schemeClr>
                  </a:glow>
                  <a:outerShdw blurRad="38100" dist="38100" dir="2700000" algn="tl">
                    <a:srgbClr val="000000"/>
                  </a:outerShdw>
                </a:effectLst>
                <a:latin typeface="Times New Roman" pitchFamily="18" charset="0"/>
                <a:cs typeface="Times New Roman" pitchFamily="18" charset="0"/>
              </a:rPr>
              <a:t> derivatives of the higher polyhydric alcohols or as compounds which yield these derivatives on hydrolysis.</a:t>
            </a:r>
            <a:endParaRPr lang="ar-YE" sz="3200" b="1" dirty="0" smtClean="0">
              <a:solidFill>
                <a:schemeClr val="bg1"/>
              </a:solidFill>
              <a:effectLst>
                <a:glow rad="228600">
                  <a:schemeClr val="accent4">
                    <a:satMod val="175000"/>
                    <a:alpha val="40000"/>
                  </a:schemeClr>
                </a:glow>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468280" y="500042"/>
            <a:ext cx="8858312" cy="5715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r>
              <a:rPr lang="en-US" sz="2400" b="1" dirty="0" smtClean="0"/>
              <a:t>Proteins are  </a:t>
            </a:r>
            <a:r>
              <a:rPr lang="en-US" sz="2400" b="1" dirty="0" smtClean="0">
                <a:hlinkClick r:id="rId3" tooltip="Polymer"/>
              </a:rPr>
              <a:t>polymers</a:t>
            </a:r>
            <a:r>
              <a:rPr lang="en-US" sz="2400" b="1" dirty="0" smtClean="0"/>
              <a:t> – specifically </a:t>
            </a:r>
            <a:r>
              <a:rPr lang="en-US" sz="2400" b="1" dirty="0" smtClean="0">
                <a:hlinkClick r:id="rId4" tooltip="Polypeptide"/>
              </a:rPr>
              <a:t>polypeptides</a:t>
            </a:r>
            <a:r>
              <a:rPr lang="en-US" sz="2400" b="1" dirty="0" smtClean="0"/>
              <a:t> -sequences formed from various L-α-</a:t>
            </a:r>
            <a:r>
              <a:rPr lang="en-US" sz="2400" b="1" dirty="0" smtClean="0">
                <a:hlinkClick r:id="rId5" tooltip="Amino acid"/>
              </a:rPr>
              <a:t>amino acids</a:t>
            </a:r>
            <a:r>
              <a:rPr lang="en-US" sz="2400" b="1" dirty="0" smtClean="0"/>
              <a:t>. Each unit of a protein is called an amino acid residue because it is the residue of every amino acid that forms the protein by losing a </a:t>
            </a:r>
            <a:r>
              <a:rPr lang="en-US" sz="2400" b="1" dirty="0" smtClean="0">
                <a:hlinkClick r:id="rId6" tooltip="Water"/>
              </a:rPr>
              <a:t>water</a:t>
            </a:r>
            <a:r>
              <a:rPr lang="en-US" sz="2400" b="1" dirty="0" smtClean="0"/>
              <a:t> molecule. By convention, a chain under 40 residues is often identified as a </a:t>
            </a:r>
            <a:r>
              <a:rPr lang="en-US" sz="2400" b="1" dirty="0" smtClean="0">
                <a:hlinkClick r:id="rId7" tooltip="Peptide"/>
              </a:rPr>
              <a:t>peptide</a:t>
            </a:r>
            <a:r>
              <a:rPr lang="en-US" sz="2400" b="1" dirty="0" smtClean="0"/>
              <a:t>.</a:t>
            </a:r>
          </a:p>
          <a:p>
            <a:pPr algn="l"/>
            <a:r>
              <a:rPr lang="en-US" sz="2400" dirty="0" smtClean="0"/>
              <a:t>Protein structures range in size from tens to several thousand residues (long chain). By physical size, proteins are classified as </a:t>
            </a:r>
            <a:r>
              <a:rPr lang="en-US" sz="2400" dirty="0" err="1" smtClean="0">
                <a:hlinkClick r:id="rId8" tooltip="Nanoparticle"/>
              </a:rPr>
              <a:t>nanoparticles</a:t>
            </a:r>
            <a:r>
              <a:rPr lang="en-US" sz="2400" dirty="0" smtClean="0"/>
              <a:t>, between 1–100 nm. Very large aggregates can be formed from </a:t>
            </a:r>
            <a:r>
              <a:rPr lang="en-US" sz="2400" dirty="0" smtClean="0">
                <a:hlinkClick r:id="rId9" tooltip="Protein subunit"/>
              </a:rPr>
              <a:t>protein subunits</a:t>
            </a:r>
            <a:r>
              <a:rPr lang="en-US" sz="2400" dirty="0" smtClean="0"/>
              <a:t>. For example, many thousands of </a:t>
            </a:r>
            <a:r>
              <a:rPr lang="en-US" sz="2400" dirty="0" err="1" smtClean="0">
                <a:hlinkClick r:id="rId10" tooltip="Actin"/>
              </a:rPr>
              <a:t>actin</a:t>
            </a:r>
            <a:r>
              <a:rPr lang="en-US" sz="2400" dirty="0" smtClean="0"/>
              <a:t> molecules assemble into a </a:t>
            </a:r>
            <a:r>
              <a:rPr lang="en-US" sz="2400" dirty="0" smtClean="0">
                <a:hlinkClick r:id="rId11" tooltip="Microfilament"/>
              </a:rPr>
              <a:t>microfilament</a:t>
            </a:r>
            <a:r>
              <a:rPr lang="en-US" sz="2400" dirty="0" smtClean="0"/>
              <a:t>.</a:t>
            </a:r>
            <a:endParaRPr lang="en-US" sz="2400" b="1" dirty="0" smtClean="0"/>
          </a:p>
          <a:p>
            <a:pPr algn="l"/>
            <a:endParaRPr lang="en-US" sz="2400" b="1"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ar-EG"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682594" y="500042"/>
            <a:ext cx="8929750" cy="6072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1505" name="Rectangle 1"/>
          <p:cNvSpPr>
            <a:spLocks noChangeArrowheads="1"/>
          </p:cNvSpPr>
          <p:nvPr/>
        </p:nvSpPr>
        <p:spPr bwMode="auto">
          <a:xfrm>
            <a:off x="754032" y="428605"/>
            <a:ext cx="878687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EG"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ar-EG" sz="2400" b="1" dirty="0" smtClean="0">
              <a:solidFill>
                <a:schemeClr val="bg1"/>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chemeClr val="bg1"/>
                </a:solidFill>
                <a:effectLst/>
                <a:latin typeface="Arial" pitchFamily="34" charset="0"/>
                <a:cs typeface="Arial" pitchFamily="34" charset="0"/>
              </a:rPr>
              <a:t>   the characteristic that distinguishes one amino acid from another is its unique side chain, and it is the side chain that dictates an amino acids chemical properties. Examples of three amino acids are shown below, and </a:t>
            </a:r>
            <a:r>
              <a:rPr kumimoji="0" lang="ar-EG" sz="2400" b="1" i="0" u="none" strike="noStrike" cap="none" normalizeH="0" baseline="0" dirty="0" smtClean="0">
                <a:ln>
                  <a:noFill/>
                </a:ln>
                <a:solidFill>
                  <a:schemeClr val="bg1"/>
                </a:solidFill>
                <a:effectLst/>
                <a:latin typeface="Arial" pitchFamily="34" charset="0"/>
                <a:cs typeface="Arial" pitchFamily="34" charset="0"/>
                <a:hlinkClick r:id="rId3"/>
              </a:rPr>
              <a:t>structures of </a:t>
            </a:r>
            <a:r>
              <a:rPr kumimoji="0" lang="ar-EG" sz="2400" b="1" i="0" u="none" strike="noStrike" cap="none" normalizeH="0" baseline="0" dirty="0" err="1" smtClean="0">
                <a:ln>
                  <a:noFill/>
                </a:ln>
                <a:solidFill>
                  <a:schemeClr val="bg1"/>
                </a:solidFill>
                <a:effectLst/>
                <a:latin typeface="Arial" pitchFamily="34" charset="0"/>
                <a:cs typeface="Arial" pitchFamily="34" charset="0"/>
                <a:hlinkClick r:id="rId3"/>
              </a:rPr>
              <a:t>all</a:t>
            </a:r>
            <a:r>
              <a:rPr kumimoji="0" lang="ar-EG" sz="2400" b="1" i="0" u="none" strike="noStrike" cap="none" normalizeH="0" dirty="0" smtClean="0">
                <a:ln>
                  <a:noFill/>
                </a:ln>
                <a:solidFill>
                  <a:schemeClr val="bg1"/>
                </a:solidFill>
                <a:effectLst/>
                <a:latin typeface="Arial" pitchFamily="34" charset="0"/>
                <a:cs typeface="Arial" pitchFamily="34" charset="0"/>
                <a:hlinkClick r:id="rId3"/>
              </a:rPr>
              <a:t> </a:t>
            </a:r>
            <a:r>
              <a:rPr lang="en-US" sz="2400" b="1" smtClean="0">
                <a:solidFill>
                  <a:schemeClr val="bg1"/>
                </a:solidFill>
                <a:latin typeface="Arial" pitchFamily="34" charset="0"/>
                <a:cs typeface="Arial" pitchFamily="34" charset="0"/>
                <a:hlinkClick r:id="rId3"/>
              </a:rPr>
              <a:t>20</a:t>
            </a:r>
            <a:r>
              <a:rPr kumimoji="0" lang="ar-EG" sz="2400" b="1" i="0" u="none" strike="noStrike" cap="none" normalizeH="0" smtClean="0">
                <a:ln>
                  <a:noFill/>
                </a:ln>
                <a:solidFill>
                  <a:schemeClr val="bg1"/>
                </a:solidFill>
                <a:effectLst/>
                <a:latin typeface="Arial" pitchFamily="34" charset="0"/>
                <a:cs typeface="Arial" pitchFamily="34" charset="0"/>
                <a:hlinkClick r:id="rId3"/>
              </a:rPr>
              <a:t> </a:t>
            </a:r>
            <a:r>
              <a:rPr kumimoji="0" lang="ar-EG" sz="2400" b="1" i="0" u="sng" strike="noStrike" cap="none" normalizeH="0" baseline="0" dirty="0" smtClean="0">
                <a:ln>
                  <a:noFill/>
                </a:ln>
                <a:solidFill>
                  <a:schemeClr val="bg1"/>
                </a:solidFill>
                <a:effectLst/>
                <a:latin typeface="Arial" pitchFamily="34" charset="0"/>
                <a:cs typeface="Arial" pitchFamily="34" charset="0"/>
                <a:hlinkClick r:id="rId3"/>
              </a:rPr>
              <a:t>are </a:t>
            </a:r>
            <a:r>
              <a:rPr kumimoji="0" lang="ar-EG" sz="2400" b="1" i="0" u="none" strike="noStrike" cap="none" normalizeH="0" baseline="0" dirty="0" smtClean="0">
                <a:ln>
                  <a:noFill/>
                </a:ln>
                <a:solidFill>
                  <a:schemeClr val="bg1"/>
                </a:solidFill>
                <a:effectLst/>
                <a:latin typeface="Arial" pitchFamily="34" charset="0"/>
                <a:cs typeface="Arial" pitchFamily="34" charset="0"/>
                <a:hlinkClick r:id="rId3"/>
              </a:rPr>
              <a:t> available</a:t>
            </a:r>
            <a:r>
              <a:rPr kumimoji="0" lang="ar-EG" sz="2400" b="1" i="0" u="none" strike="noStrike" cap="none" normalizeH="0" baseline="0" dirty="0" smtClean="0">
                <a:ln>
                  <a:noFill/>
                </a:ln>
                <a:solidFill>
                  <a:schemeClr val="bg1"/>
                </a:solidFill>
                <a:effectLst/>
                <a:latin typeface="Arial" pitchFamily="34" charset="0"/>
                <a:cs typeface="Arial" pitchFamily="34" charset="0"/>
              </a:rPr>
              <a:t>. Note that the amino acids are shown with the amino and carboxyl groups ionized, as they are at physiologic pH. </a:t>
            </a:r>
          </a:p>
          <a:p>
            <a:pPr marL="0" marR="0" lvl="0" indent="0" algn="l" defTabSz="914400" rtl="0" eaLnBrk="0" fontAlgn="base" latinLnBrk="0" hangingPunct="0">
              <a:lnSpc>
                <a:spcPct val="100000"/>
              </a:lnSpc>
              <a:spcBef>
                <a:spcPct val="0"/>
              </a:spcBef>
              <a:spcAft>
                <a:spcPct val="0"/>
              </a:spcAft>
              <a:buClrTx/>
              <a:buSzTx/>
              <a:buFontTx/>
              <a:buNone/>
              <a:tabLst/>
            </a:pPr>
            <a:r>
              <a:rPr kumimoji="0" lang="ar-EG" sz="24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21506" name="Picture 2" descr="http://www.vivo.colostate.edu/hbooks/genetics/biotech/basics/aa3.gif"/>
          <p:cNvPicPr>
            <a:picLocks noChangeAspect="1" noChangeArrowheads="1"/>
          </p:cNvPicPr>
          <p:nvPr/>
        </p:nvPicPr>
        <p:blipFill>
          <a:blip/>
          <a:srcRect/>
          <a:stretch>
            <a:fillRect/>
          </a:stretch>
        </p:blipFill>
        <p:spPr bwMode="auto">
          <a:xfrm>
            <a:off x="2468544" y="4357694"/>
            <a:ext cx="4214842" cy="1857388"/>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396842" y="428604"/>
            <a:ext cx="9001188" cy="5072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800" dirty="0" smtClean="0"/>
              <a:t>Amino acids has a fundamental design composed of a central carbon (also called the alpha carbon) and </a:t>
            </a:r>
            <a:r>
              <a:rPr lang="en-US" sz="2800" b="1" dirty="0" smtClean="0"/>
              <a:t>joined together by peptide bonds</a:t>
            </a:r>
            <a:r>
              <a:rPr lang="en-US" sz="2800" dirty="0" smtClean="0"/>
              <a:t> to: </a:t>
            </a:r>
          </a:p>
          <a:p>
            <a:pPr marL="514350" indent="-514350" algn="l" rtl="0">
              <a:buFont typeface="Arial" pitchFamily="34" charset="0"/>
              <a:buChar char="•"/>
            </a:pPr>
            <a:r>
              <a:rPr lang="en-US" sz="2800" dirty="0" smtClean="0"/>
              <a:t>a hydrogen </a:t>
            </a:r>
          </a:p>
          <a:p>
            <a:pPr marL="514350" indent="-514350" algn="l" rtl="0">
              <a:buFont typeface="Arial" pitchFamily="34" charset="0"/>
              <a:buChar char="•"/>
            </a:pPr>
            <a:r>
              <a:rPr lang="en-US" sz="2800" dirty="0" smtClean="0"/>
              <a:t>a carboxyl group </a:t>
            </a:r>
          </a:p>
          <a:p>
            <a:pPr marL="514350" indent="-514350" algn="l" rtl="0">
              <a:buFont typeface="Arial" pitchFamily="34" charset="0"/>
              <a:buChar char="•"/>
            </a:pPr>
            <a:r>
              <a:rPr lang="en-US" sz="2800" dirty="0" smtClean="0"/>
              <a:t>an amino group </a:t>
            </a:r>
          </a:p>
          <a:p>
            <a:pPr marL="514350" indent="-514350" algn="l" rtl="0">
              <a:buFont typeface="Arial" pitchFamily="34" charset="0"/>
              <a:buChar char="•"/>
            </a:pPr>
            <a:r>
              <a:rPr lang="en-US" sz="2800" dirty="0" smtClean="0"/>
              <a:t>a unique side chain or R-group </a:t>
            </a:r>
            <a:endParaRPr lang="en-US"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4" name="مستطيل 3"/>
          <p:cNvSpPr/>
          <p:nvPr/>
        </p:nvSpPr>
        <p:spPr>
          <a:xfrm>
            <a:off x="253966" y="285728"/>
            <a:ext cx="9644130" cy="621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en-US" sz="2000" b="1" dirty="0" smtClean="0">
              <a:latin typeface="Arial Black" pitchFamily="34" charset="0"/>
            </a:endParaRPr>
          </a:p>
          <a:p>
            <a:pPr algn="l"/>
            <a:r>
              <a:rPr lang="en-US" sz="2000" b="1" dirty="0" smtClean="0">
                <a:latin typeface="Arial Black" pitchFamily="34" charset="0"/>
              </a:rPr>
              <a:t>Levels of Protein Structure</a:t>
            </a:r>
          </a:p>
          <a:p>
            <a:pPr algn="l"/>
            <a:r>
              <a:rPr lang="en-US" sz="2000" b="1" dirty="0" smtClean="0">
                <a:latin typeface="Arial Black" pitchFamily="34" charset="0"/>
              </a:rPr>
              <a:t>Structural features of proteins are usually described at four levels of complexity: </a:t>
            </a:r>
          </a:p>
          <a:p>
            <a:pPr algn="l"/>
            <a:r>
              <a:rPr lang="en-US" sz="2000" b="1" dirty="0" smtClean="0">
                <a:latin typeface="Arial Black" pitchFamily="34" charset="0"/>
              </a:rPr>
              <a:t>1-Primary structure: the linear </a:t>
            </a:r>
            <a:r>
              <a:rPr lang="en-US" sz="2000" b="1" dirty="0" err="1" smtClean="0">
                <a:latin typeface="Arial Black" pitchFamily="34" charset="0"/>
              </a:rPr>
              <a:t>arrangment</a:t>
            </a:r>
            <a:r>
              <a:rPr lang="en-US" sz="2000" b="1" dirty="0" smtClean="0">
                <a:latin typeface="Arial Black" pitchFamily="34" charset="0"/>
              </a:rPr>
              <a:t> of amino acids in a protein and the location of covalent linkages such as disulfide bonds between amino acids.</a:t>
            </a:r>
          </a:p>
          <a:p>
            <a:pPr algn="l"/>
            <a:r>
              <a:rPr lang="en-US" sz="2000" b="1" dirty="0" smtClean="0">
                <a:latin typeface="Arial Black" pitchFamily="34" charset="0"/>
              </a:rPr>
              <a:t>2-Secondary structure: areas of folding or coiling within a protein; examples include alpha helices and pleated sheets, which are stabilized by hydrogen bonding.</a:t>
            </a:r>
          </a:p>
          <a:p>
            <a:pPr algn="l"/>
            <a:r>
              <a:rPr lang="en-US" sz="2000" b="1" dirty="0" smtClean="0">
                <a:latin typeface="Arial Black" pitchFamily="34" charset="0"/>
              </a:rPr>
              <a:t>3-Tertiary structure: the final three-dimensional structure of a protein, which results from a large number of non-covalent interactions between amino acids.</a:t>
            </a:r>
          </a:p>
          <a:p>
            <a:pPr algn="l" rtl="0"/>
            <a:r>
              <a:rPr lang="en-US" sz="2000" b="1" dirty="0" smtClean="0">
                <a:latin typeface="Arial Black" pitchFamily="34" charset="0"/>
              </a:rPr>
              <a:t>4-Quaternary structure: non-covalent interactions that bind multiple polypeptides into a single, larger protein. Hemoglobin has       quaternary structure due to association of two alpha </a:t>
            </a:r>
            <a:r>
              <a:rPr lang="en-US" sz="2000" b="1" dirty="0" err="1" smtClean="0">
                <a:latin typeface="Arial Black" pitchFamily="34" charset="0"/>
              </a:rPr>
              <a:t>globin</a:t>
            </a:r>
            <a:r>
              <a:rPr lang="en-US" sz="2000" b="1" dirty="0" smtClean="0">
                <a:latin typeface="Arial Black" pitchFamily="34" charset="0"/>
              </a:rPr>
              <a:t> and two beta </a:t>
            </a:r>
            <a:r>
              <a:rPr lang="en-US" sz="2000" b="1" dirty="0" err="1" smtClean="0">
                <a:latin typeface="Arial Black" pitchFamily="34" charset="0"/>
              </a:rPr>
              <a:t>globin</a:t>
            </a:r>
            <a:r>
              <a:rPr lang="en-US" sz="2000" b="1" dirty="0" smtClean="0">
                <a:latin typeface="Arial Black" pitchFamily="34" charset="0"/>
              </a:rPr>
              <a:t> </a:t>
            </a:r>
            <a:r>
              <a:rPr lang="en-US" sz="2000" b="1" dirty="0" err="1" smtClean="0">
                <a:latin typeface="Arial Black" pitchFamily="34" charset="0"/>
              </a:rPr>
              <a:t>polyproteins</a:t>
            </a:r>
            <a:r>
              <a:rPr lang="en-US" dirty="0" smtClean="0">
                <a:latin typeface="Arial Black" pitchFamily="34" charset="0"/>
              </a:rPr>
              <a:t>. </a:t>
            </a:r>
            <a:endParaRPr lang="en-US" dirty="0">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pic>
        <p:nvPicPr>
          <p:cNvPr id="18434" name="Picture 2" descr="http://www.vivo.colostate.edu/hbooks/genetics/biotech/basics/plevels.gif"/>
          <p:cNvPicPr>
            <a:picLocks noChangeAspect="1" noChangeArrowheads="1"/>
          </p:cNvPicPr>
          <p:nvPr/>
        </p:nvPicPr>
        <p:blipFill>
          <a:blip r:embed="rId3"/>
          <a:srcRect/>
          <a:stretch>
            <a:fillRect/>
          </a:stretch>
        </p:blipFill>
        <p:spPr bwMode="auto">
          <a:xfrm>
            <a:off x="896908" y="928670"/>
            <a:ext cx="8001056" cy="5072098"/>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468280" y="357166"/>
            <a:ext cx="8501122" cy="5857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b="1" dirty="0" smtClean="0">
              <a:latin typeface="Arial Black" pitchFamily="34" charset="0"/>
            </a:endParaRPr>
          </a:p>
          <a:p>
            <a:pPr algn="ctr"/>
            <a:r>
              <a:rPr lang="en-US" sz="2000" b="1" dirty="0" smtClean="0">
                <a:latin typeface="Arial Black" pitchFamily="34" charset="0"/>
              </a:rPr>
              <a:t>Classification of Protein (with examples):</a:t>
            </a:r>
          </a:p>
          <a:p>
            <a:pPr algn="ctr"/>
            <a:r>
              <a:rPr lang="en-US" sz="2000" b="1" dirty="0" smtClean="0">
                <a:latin typeface="Arial Black" pitchFamily="34" charset="0"/>
              </a:rPr>
              <a:t>(Types of proteins)</a:t>
            </a:r>
          </a:p>
          <a:p>
            <a:pPr marL="457200" indent="-457200" algn="l" rtl="0">
              <a:buAutoNum type="alphaUcParenR"/>
            </a:pPr>
            <a:r>
              <a:rPr lang="en-US" sz="2000" dirty="0" smtClean="0">
                <a:latin typeface="Arial Black" pitchFamily="34" charset="0"/>
              </a:rPr>
              <a:t>Based on composition    B) Based on structure</a:t>
            </a:r>
          </a:p>
          <a:p>
            <a:pPr algn="l" rtl="0"/>
            <a:r>
              <a:rPr lang="en-US" sz="2000" dirty="0" smtClean="0">
                <a:latin typeface="Arial Black" pitchFamily="34" charset="0"/>
              </a:rPr>
              <a:t>A) Based on Composition:</a:t>
            </a:r>
          </a:p>
          <a:p>
            <a:pPr marL="514350" indent="-514350" algn="l" rtl="0"/>
            <a:r>
              <a:rPr lang="en-US" sz="2000" dirty="0" smtClean="0">
                <a:latin typeface="Arial Black" pitchFamily="34" charset="0"/>
              </a:rPr>
              <a:t>        </a:t>
            </a:r>
            <a:r>
              <a:rPr lang="en-US" sz="2000" dirty="0" err="1" smtClean="0">
                <a:latin typeface="Arial Black" pitchFamily="34" charset="0"/>
              </a:rPr>
              <a:t>i</a:t>
            </a:r>
            <a:r>
              <a:rPr lang="en-US" sz="2000" dirty="0" smtClean="0">
                <a:latin typeface="Arial Black" pitchFamily="34" charset="0"/>
              </a:rPr>
              <a:t>)  Simple Proteins</a:t>
            </a:r>
            <a:br>
              <a:rPr lang="en-US" sz="2000" dirty="0" smtClean="0">
                <a:latin typeface="Arial Black" pitchFamily="34" charset="0"/>
              </a:rPr>
            </a:br>
            <a:r>
              <a:rPr lang="en-US" sz="2000" dirty="0" smtClean="0">
                <a:latin typeface="Arial Black" pitchFamily="34" charset="0"/>
              </a:rPr>
              <a:t>ii)  Conjugated Proteins</a:t>
            </a:r>
            <a:br>
              <a:rPr lang="en-US" sz="2000" dirty="0" smtClean="0">
                <a:latin typeface="Arial Black" pitchFamily="34" charset="0"/>
              </a:rPr>
            </a:br>
            <a:r>
              <a:rPr lang="en-US" sz="2000" dirty="0" smtClean="0">
                <a:latin typeface="Arial Black" pitchFamily="34" charset="0"/>
              </a:rPr>
              <a:t>iii) Derived proteins</a:t>
            </a:r>
          </a:p>
          <a:p>
            <a:pPr marL="514350" indent="-514350" algn="l" rtl="0"/>
            <a:endParaRPr lang="en-US" sz="2000" dirty="0" smtClean="0">
              <a:latin typeface="Arial Black" pitchFamily="34" charset="0"/>
            </a:endParaRPr>
          </a:p>
          <a:p>
            <a:pPr marL="514350" indent="-514350" algn="l" rtl="0">
              <a:buAutoNum type="romanLcParenR"/>
            </a:pPr>
            <a:r>
              <a:rPr lang="en-US" sz="2000" b="1" dirty="0" smtClean="0">
                <a:latin typeface="Arial Black" pitchFamily="34" charset="0"/>
              </a:rPr>
              <a:t>Simple Proteins:</a:t>
            </a:r>
            <a:r>
              <a:rPr lang="en-US" sz="2000" dirty="0" smtClean="0">
                <a:latin typeface="Arial Black" pitchFamily="34" charset="0"/>
              </a:rPr>
              <a:t> Classified according to solubility</a:t>
            </a:r>
          </a:p>
          <a:p>
            <a:pPr marL="514350" indent="-514350" algn="l" rtl="0"/>
            <a:r>
              <a:rPr lang="en-US" sz="2000" dirty="0" smtClean="0">
                <a:latin typeface="Arial Black" pitchFamily="34" charset="0"/>
              </a:rPr>
              <a:t>      yield on hydrolysis amino acids as:-</a:t>
            </a:r>
          </a:p>
          <a:p>
            <a:pPr algn="l" rtl="0"/>
            <a:r>
              <a:rPr lang="en-US" sz="2000" dirty="0" smtClean="0">
                <a:latin typeface="Arial Black" pitchFamily="34" charset="0"/>
              </a:rPr>
              <a:t>a) Albumins</a:t>
            </a:r>
            <a:br>
              <a:rPr lang="en-US" sz="2000" dirty="0" smtClean="0">
                <a:latin typeface="Arial Black" pitchFamily="34" charset="0"/>
              </a:rPr>
            </a:br>
            <a:r>
              <a:rPr lang="en-US" sz="2000" dirty="0" smtClean="0">
                <a:latin typeface="Arial Black" pitchFamily="34" charset="0"/>
              </a:rPr>
              <a:t>b) Globulins</a:t>
            </a:r>
            <a:br>
              <a:rPr lang="en-US" sz="2000" dirty="0" smtClean="0">
                <a:latin typeface="Arial Black" pitchFamily="34" charset="0"/>
              </a:rPr>
            </a:br>
            <a:r>
              <a:rPr lang="en-US" sz="2000" dirty="0" smtClean="0">
                <a:latin typeface="Arial Black" pitchFamily="34" charset="0"/>
              </a:rPr>
              <a:t>c) </a:t>
            </a:r>
            <a:r>
              <a:rPr lang="en-US" sz="2000" dirty="0" err="1" smtClean="0">
                <a:latin typeface="Arial Black" pitchFamily="34" charset="0"/>
              </a:rPr>
              <a:t>Glutelins</a:t>
            </a:r>
            <a:r>
              <a:rPr lang="en-US" sz="2000" dirty="0" smtClean="0">
                <a:latin typeface="Arial Black" pitchFamily="34" charset="0"/>
              </a:rPr>
              <a:t/>
            </a:r>
            <a:br>
              <a:rPr lang="en-US" sz="2000" dirty="0" smtClean="0">
                <a:latin typeface="Arial Black" pitchFamily="34" charset="0"/>
              </a:rPr>
            </a:br>
            <a:r>
              <a:rPr lang="en-US" sz="2000" dirty="0" smtClean="0">
                <a:latin typeface="Arial Black" pitchFamily="34" charset="0"/>
              </a:rPr>
              <a:t>d) </a:t>
            </a:r>
            <a:r>
              <a:rPr lang="en-US" sz="2000" dirty="0" err="1" smtClean="0">
                <a:latin typeface="Arial Black" pitchFamily="34" charset="0"/>
              </a:rPr>
              <a:t>Histones</a:t>
            </a:r>
            <a:r>
              <a:rPr lang="en-US" sz="2000" dirty="0" smtClean="0">
                <a:latin typeface="Arial Black" pitchFamily="34" charset="0"/>
              </a:rPr>
              <a:t/>
            </a:r>
            <a:br>
              <a:rPr lang="en-US" sz="2000" dirty="0" smtClean="0">
                <a:latin typeface="Arial Black" pitchFamily="34" charset="0"/>
              </a:rPr>
            </a:br>
            <a:r>
              <a:rPr lang="en-US" sz="2000" dirty="0" smtClean="0">
                <a:latin typeface="Arial Black" pitchFamily="34" charset="0"/>
              </a:rPr>
              <a:t>e) </a:t>
            </a:r>
            <a:r>
              <a:rPr lang="en-US" sz="2000" dirty="0" err="1" smtClean="0">
                <a:latin typeface="Arial Black" pitchFamily="34" charset="0"/>
              </a:rPr>
              <a:t>Protamine</a:t>
            </a:r>
            <a:r>
              <a:rPr lang="en-US" sz="2000" dirty="0" smtClean="0">
                <a:latin typeface="Arial Black" pitchFamily="34" charset="0"/>
              </a:rPr>
              <a:t/>
            </a:r>
            <a:br>
              <a:rPr lang="en-US" sz="2000" dirty="0" smtClean="0">
                <a:latin typeface="Arial Black" pitchFamily="34" charset="0"/>
              </a:rPr>
            </a:br>
            <a:r>
              <a:rPr lang="en-US" sz="2000" dirty="0" smtClean="0">
                <a:latin typeface="Arial Black" pitchFamily="34" charset="0"/>
              </a:rPr>
              <a:t>f) </a:t>
            </a:r>
            <a:r>
              <a:rPr lang="en-US" sz="2000" dirty="0" err="1" smtClean="0">
                <a:latin typeface="Arial Black" pitchFamily="34" charset="0"/>
              </a:rPr>
              <a:t>prolamines</a:t>
            </a:r>
            <a:r>
              <a:rPr lang="en-US" sz="2000" dirty="0" smtClean="0">
                <a:latin typeface="Arial Black" pitchFamily="34" charset="0"/>
              </a:rPr>
              <a:t/>
            </a:r>
            <a:br>
              <a:rPr lang="en-US" sz="2000" dirty="0" smtClean="0">
                <a:latin typeface="Arial Black" pitchFamily="34" charset="0"/>
              </a:rPr>
            </a:br>
            <a:r>
              <a:rPr lang="en-US" sz="2000" dirty="0" smtClean="0">
                <a:latin typeface="Arial Black" pitchFamily="34" charset="0"/>
              </a:rPr>
              <a:t>g) </a:t>
            </a:r>
            <a:r>
              <a:rPr lang="en-US" sz="2000" dirty="0" err="1" smtClean="0">
                <a:latin typeface="Arial Black" pitchFamily="34" charset="0"/>
              </a:rPr>
              <a:t>Scleroproteins</a:t>
            </a:r>
            <a:r>
              <a:rPr lang="en-US" sz="2000" dirty="0" smtClean="0">
                <a:latin typeface="Arial Black" pitchFamily="34" charset="0"/>
              </a:rPr>
              <a:t> </a:t>
            </a:r>
          </a:p>
          <a:p>
            <a:pPr marL="514350" indent="-514350" algn="l" rtl="0">
              <a:buAutoNum type="romanLcParenR"/>
            </a:pPr>
            <a:endParaRPr lang="en-US" sz="2000" dirty="0" smtClean="0">
              <a:latin typeface="Arial Black" pitchFamily="34" charset="0"/>
            </a:endParaRPr>
          </a:p>
          <a:p>
            <a:pPr marL="457200" indent="-457200" algn="l" rtl="0"/>
            <a:endParaRPr lang="en-US" sz="2000" dirty="0" smtClean="0"/>
          </a:p>
          <a:p>
            <a:pPr marL="457200" indent="-457200" algn="l">
              <a:buAutoNum type="alphaUcParenR"/>
            </a:pPr>
            <a:endParaRPr lang="ar-EG" sz="2000" b="1" dirty="0">
              <a:latin typeface="Arial Black"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253966" y="714356"/>
            <a:ext cx="9358378" cy="5643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000" b="1" dirty="0" smtClean="0">
                <a:latin typeface="Arial Black" pitchFamily="34" charset="0"/>
              </a:rPr>
              <a:t>ii) Conjugated Proteins: Contain amino acid + prosthetic group yield on hydrolysis other substances of non amino acids as: </a:t>
            </a:r>
          </a:p>
          <a:p>
            <a:pPr algn="l"/>
            <a:r>
              <a:rPr lang="en-US" sz="2000" b="1" dirty="0" smtClean="0">
                <a:latin typeface="Arial Black" pitchFamily="34" charset="0"/>
              </a:rPr>
              <a:t>a) </a:t>
            </a:r>
            <a:r>
              <a:rPr lang="en-US" sz="2000" b="1" dirty="0" err="1" smtClean="0">
                <a:latin typeface="Arial Black" pitchFamily="34" charset="0"/>
              </a:rPr>
              <a:t>Glycoproteins</a:t>
            </a:r>
            <a:r>
              <a:rPr lang="en-US" sz="2000" b="1" dirty="0" smtClean="0">
                <a:latin typeface="Arial Black" pitchFamily="34" charset="0"/>
              </a:rPr>
              <a:t/>
            </a:r>
            <a:br>
              <a:rPr lang="en-US" sz="2000" b="1" dirty="0" smtClean="0">
                <a:latin typeface="Arial Black" pitchFamily="34" charset="0"/>
              </a:rPr>
            </a:br>
            <a:r>
              <a:rPr lang="en-US" sz="2000" b="1" dirty="0" smtClean="0">
                <a:latin typeface="Arial Black" pitchFamily="34" charset="0"/>
              </a:rPr>
              <a:t>b) </a:t>
            </a:r>
            <a:r>
              <a:rPr lang="en-US" sz="2000" b="1" dirty="0" err="1" smtClean="0">
                <a:latin typeface="Arial Black" pitchFamily="34" charset="0"/>
              </a:rPr>
              <a:t>Chromoproteins</a:t>
            </a:r>
            <a:r>
              <a:rPr lang="en-US" sz="2000" b="1" dirty="0" smtClean="0">
                <a:latin typeface="Arial Black" pitchFamily="34" charset="0"/>
              </a:rPr>
              <a:t/>
            </a:r>
            <a:br>
              <a:rPr lang="en-US" sz="2000" b="1" dirty="0" smtClean="0">
                <a:latin typeface="Arial Black" pitchFamily="34" charset="0"/>
              </a:rPr>
            </a:br>
            <a:r>
              <a:rPr lang="en-US" sz="2000" b="1" dirty="0" smtClean="0">
                <a:latin typeface="Arial Black" pitchFamily="34" charset="0"/>
              </a:rPr>
              <a:t>c) Lipoproteins</a:t>
            </a:r>
            <a:br>
              <a:rPr lang="en-US" sz="2000" b="1" dirty="0" smtClean="0">
                <a:latin typeface="Arial Black" pitchFamily="34" charset="0"/>
              </a:rPr>
            </a:br>
            <a:r>
              <a:rPr lang="en-US" sz="2000" b="1" dirty="0" smtClean="0">
                <a:latin typeface="Arial Black" pitchFamily="34" charset="0"/>
              </a:rPr>
              <a:t>d) Nucleoproteins</a:t>
            </a:r>
            <a:br>
              <a:rPr lang="en-US" sz="2000" b="1" dirty="0" smtClean="0">
                <a:latin typeface="Arial Black" pitchFamily="34" charset="0"/>
              </a:rPr>
            </a:br>
            <a:r>
              <a:rPr lang="en-US" sz="2000" b="1" dirty="0" smtClean="0">
                <a:latin typeface="Arial Black" pitchFamily="34" charset="0"/>
              </a:rPr>
              <a:t>e) </a:t>
            </a:r>
            <a:r>
              <a:rPr lang="en-US" sz="2000" b="1" dirty="0" err="1" smtClean="0">
                <a:latin typeface="Arial Black" pitchFamily="34" charset="0"/>
              </a:rPr>
              <a:t>Phosphoprotein</a:t>
            </a:r>
            <a:endParaRPr lang="en-US" sz="2000" b="1" dirty="0" smtClean="0">
              <a:latin typeface="Arial Black" pitchFamily="34" charset="0"/>
            </a:endParaRPr>
          </a:p>
          <a:p>
            <a:pPr algn="l"/>
            <a:r>
              <a:rPr lang="en-US" sz="2000" b="1" dirty="0" smtClean="0">
                <a:latin typeface="Arial Black" pitchFamily="34" charset="0"/>
              </a:rPr>
              <a:t> </a:t>
            </a:r>
          </a:p>
          <a:p>
            <a:pPr algn="l"/>
            <a:r>
              <a:rPr lang="en-US" sz="2000" b="1" dirty="0" smtClean="0">
                <a:latin typeface="Arial Black" pitchFamily="34" charset="0"/>
              </a:rPr>
              <a:t>iii) Derived Proteins: Derivatives of proteins due to action of heat, enzymes, or chemical reagents. </a:t>
            </a:r>
          </a:p>
          <a:p>
            <a:pPr algn="l"/>
            <a:r>
              <a:rPr lang="en-US" sz="2000" b="1" dirty="0" smtClean="0">
                <a:latin typeface="Arial Black" pitchFamily="34" charset="0"/>
              </a:rPr>
              <a:t>a) Primary Derived</a:t>
            </a:r>
          </a:p>
          <a:p>
            <a:pPr algn="l"/>
            <a:r>
              <a:rPr lang="en-US" sz="2000" b="1" dirty="0" smtClean="0">
                <a:latin typeface="Arial Black" pitchFamily="34" charset="0"/>
              </a:rPr>
              <a:t>As </a:t>
            </a:r>
            <a:r>
              <a:rPr lang="en-US" sz="2000" b="1" dirty="0" err="1" smtClean="0">
                <a:latin typeface="Arial Black" pitchFamily="34" charset="0"/>
              </a:rPr>
              <a:t>proteoses</a:t>
            </a:r>
            <a:r>
              <a:rPr lang="en-US" sz="2000" b="1" dirty="0" smtClean="0">
                <a:latin typeface="Arial Black" pitchFamily="34" charset="0"/>
              </a:rPr>
              <a:t>, peptones and polypeptides.</a:t>
            </a:r>
            <a:br>
              <a:rPr lang="en-US" sz="2000" b="1" dirty="0" smtClean="0">
                <a:latin typeface="Arial Black" pitchFamily="34" charset="0"/>
              </a:rPr>
            </a:br>
            <a:r>
              <a:rPr lang="en-US" sz="2000" b="1" dirty="0" smtClean="0">
                <a:latin typeface="Arial Black" pitchFamily="34" charset="0"/>
              </a:rPr>
              <a:t>b) Secondary Derived </a:t>
            </a:r>
          </a:p>
          <a:p>
            <a:pPr algn="l"/>
            <a:r>
              <a:rPr lang="en-US" sz="2000" b="1" dirty="0" smtClean="0">
                <a:latin typeface="Arial Black" pitchFamily="34" charset="0"/>
              </a:rPr>
              <a:t>As synthesized protein </a:t>
            </a:r>
            <a:endParaRPr lang="en-US" sz="2000" b="1" dirty="0">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611156" y="714356"/>
            <a:ext cx="8215370" cy="542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4000" b="1" dirty="0" smtClean="0"/>
              <a:t>B) Based on Structure: </a:t>
            </a:r>
          </a:p>
          <a:p>
            <a:pPr algn="l"/>
            <a:r>
              <a:rPr lang="en-US" sz="4000" b="1" dirty="0" smtClean="0"/>
              <a:t>     (simple proteins)</a:t>
            </a:r>
          </a:p>
          <a:p>
            <a:pPr algn="l"/>
            <a:r>
              <a:rPr lang="en-US" sz="4000" b="1" dirty="0" err="1" smtClean="0"/>
              <a:t>i</a:t>
            </a:r>
            <a:r>
              <a:rPr lang="en-US" sz="4000" b="1" dirty="0" smtClean="0"/>
              <a:t>) Fibrous (insoluble )</a:t>
            </a:r>
          </a:p>
          <a:p>
            <a:pPr algn="l"/>
            <a:r>
              <a:rPr lang="en-US" sz="4000" b="1" dirty="0" smtClean="0"/>
              <a:t>Contain collagen, </a:t>
            </a:r>
            <a:r>
              <a:rPr lang="en-US" sz="4000" b="1" dirty="0" err="1" smtClean="0"/>
              <a:t>reticulin</a:t>
            </a:r>
            <a:r>
              <a:rPr lang="en-US" sz="4000" b="1" dirty="0" smtClean="0"/>
              <a:t>, </a:t>
            </a:r>
            <a:r>
              <a:rPr lang="en-US" sz="4000" b="1" dirty="0" err="1" smtClean="0"/>
              <a:t>elastin</a:t>
            </a:r>
            <a:r>
              <a:rPr lang="en-US" sz="4000" b="1" dirty="0" smtClean="0"/>
              <a:t>, keratin and fibrin.</a:t>
            </a:r>
            <a:br>
              <a:rPr lang="en-US" sz="4000" b="1" dirty="0" smtClean="0"/>
            </a:br>
            <a:r>
              <a:rPr lang="en-US" sz="4000" b="1" dirty="0" smtClean="0"/>
              <a:t>ii) Globular (soluble)</a:t>
            </a:r>
          </a:p>
          <a:p>
            <a:pPr algn="l"/>
            <a:r>
              <a:rPr lang="en-US" sz="4000" b="1" dirty="0" smtClean="0"/>
              <a:t>As globulin, </a:t>
            </a:r>
            <a:r>
              <a:rPr lang="en-US" sz="4000" b="1" dirty="0" err="1" smtClean="0"/>
              <a:t>histone</a:t>
            </a:r>
            <a:r>
              <a:rPr lang="en-US" sz="4000" b="1" dirty="0" smtClean="0"/>
              <a:t>, proteins and albumin</a:t>
            </a:r>
          </a:p>
          <a:p>
            <a:pPr algn="l"/>
            <a:endParaRPr lang="en-US" sz="40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0" y="214290"/>
            <a:ext cx="9826658" cy="6429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r>
              <a:rPr lang="en-US" sz="2000" dirty="0" smtClean="0">
                <a:latin typeface="Arial Black" pitchFamily="34" charset="0"/>
              </a:rPr>
              <a:t>Collagen and </a:t>
            </a:r>
            <a:r>
              <a:rPr lang="en-US" sz="2000" dirty="0" err="1" smtClean="0">
                <a:latin typeface="Arial Black" pitchFamily="34" charset="0"/>
              </a:rPr>
              <a:t>reticulin</a:t>
            </a:r>
            <a:endParaRPr lang="en-US" sz="2000" dirty="0" smtClean="0">
              <a:latin typeface="Arial Black" pitchFamily="34" charset="0"/>
            </a:endParaRPr>
          </a:p>
          <a:p>
            <a:pPr algn="l"/>
            <a:r>
              <a:rPr lang="en-US" sz="2000" dirty="0" smtClean="0">
                <a:latin typeface="Arial Black" pitchFamily="34" charset="0"/>
              </a:rPr>
              <a:t>1- physical characters</a:t>
            </a:r>
          </a:p>
          <a:p>
            <a:pPr algn="l"/>
            <a:r>
              <a:rPr lang="ar-EG" sz="2000" dirty="0" smtClean="0">
                <a:latin typeface="Arial Black" pitchFamily="34" charset="0"/>
              </a:rPr>
              <a:t> </a:t>
            </a:r>
            <a:r>
              <a:rPr lang="en-US" sz="2000" dirty="0" smtClean="0">
                <a:latin typeface="Arial Black" pitchFamily="34" charset="0"/>
              </a:rPr>
              <a:t>2- biochemical features</a:t>
            </a:r>
          </a:p>
          <a:p>
            <a:pPr algn="l"/>
            <a:r>
              <a:rPr lang="en-US" sz="2000" dirty="0" smtClean="0">
                <a:latin typeface="Arial Black" pitchFamily="34" charset="0"/>
              </a:rPr>
              <a:t>3- effect of temperature</a:t>
            </a:r>
          </a:p>
          <a:p>
            <a:pPr algn="ctr"/>
            <a:r>
              <a:rPr lang="en-US" sz="2000" dirty="0" smtClean="0">
                <a:latin typeface="Arial Black" pitchFamily="34" charset="0"/>
              </a:rPr>
              <a:t>Elastic  tissue</a:t>
            </a:r>
          </a:p>
          <a:p>
            <a:pPr algn="ctr"/>
            <a:r>
              <a:rPr lang="en-US" sz="2000" dirty="0" smtClean="0">
                <a:latin typeface="Arial Black" pitchFamily="34" charset="0"/>
              </a:rPr>
              <a:t>Keratin</a:t>
            </a:r>
          </a:p>
          <a:p>
            <a:pPr algn="l"/>
            <a:r>
              <a:rPr lang="en-US" sz="2000" dirty="0" smtClean="0">
                <a:latin typeface="Arial Black" pitchFamily="34" charset="0"/>
              </a:rPr>
              <a:t>Process of </a:t>
            </a:r>
            <a:r>
              <a:rPr lang="en-US" sz="2000" dirty="0" err="1" smtClean="0">
                <a:latin typeface="Arial Black" pitchFamily="34" charset="0"/>
              </a:rPr>
              <a:t>keratinization</a:t>
            </a:r>
            <a:r>
              <a:rPr lang="en-US" sz="2000" dirty="0" smtClean="0">
                <a:latin typeface="Arial Black" pitchFamily="34" charset="0"/>
              </a:rPr>
              <a:t>.</a:t>
            </a:r>
          </a:p>
          <a:p>
            <a:pPr algn="l"/>
            <a:r>
              <a:rPr lang="en-US" sz="2000" dirty="0" err="1" smtClean="0">
                <a:latin typeface="Arial Black" pitchFamily="34" charset="0"/>
              </a:rPr>
              <a:t>Keratosis</a:t>
            </a:r>
            <a:r>
              <a:rPr lang="en-US" sz="2000" dirty="0" smtClean="0">
                <a:latin typeface="Arial Black" pitchFamily="34" charset="0"/>
              </a:rPr>
              <a:t> </a:t>
            </a:r>
            <a:r>
              <a:rPr lang="en-US" sz="2000" dirty="0" err="1" smtClean="0">
                <a:latin typeface="Arial Black" pitchFamily="34" charset="0"/>
              </a:rPr>
              <a:t>Pharyngis</a:t>
            </a:r>
            <a:r>
              <a:rPr lang="en-US" sz="2000" dirty="0" smtClean="0">
                <a:latin typeface="Arial Black" pitchFamily="34" charset="0"/>
              </a:rPr>
              <a:t> is a medical condition where </a:t>
            </a:r>
            <a:r>
              <a:rPr lang="en-US" sz="2000" dirty="0" smtClean="0">
                <a:latin typeface="Arial Black" pitchFamily="34" charset="0"/>
                <a:hlinkClick r:id="rId3" tooltip="Keratin"/>
              </a:rPr>
              <a:t>keratin</a:t>
            </a:r>
            <a:r>
              <a:rPr lang="en-US" sz="2000" dirty="0" smtClean="0">
                <a:latin typeface="Arial Black" pitchFamily="34" charset="0"/>
              </a:rPr>
              <a:t> grows on the surface of the </a:t>
            </a:r>
            <a:r>
              <a:rPr lang="en-US" sz="2000" dirty="0" smtClean="0">
                <a:latin typeface="Arial Black" pitchFamily="34" charset="0"/>
                <a:hlinkClick r:id="rId4" tooltip="Pharynx"/>
              </a:rPr>
              <a:t>pharynx</a:t>
            </a:r>
            <a:r>
              <a:rPr lang="en-US" sz="2000" dirty="0" smtClean="0">
                <a:latin typeface="Arial Black" pitchFamily="34" charset="0"/>
              </a:rPr>
              <a:t>, that is the part of the throat at the back of the mouth. Keratin is a protein that normally occurs as the main constituent of hair and nails. It is characterized by the presence of whitish-yellow dots on the pharyngeal wall, tonsils or lingual tonsils. They are firmly adherent and cannot be wiped off. The surrounding region does not show any sign or inflammation or any other constitutional signs. The disease usually shows spontaneous regression.</a:t>
            </a:r>
          </a:p>
          <a:p>
            <a:pPr algn="l"/>
            <a:r>
              <a:rPr lang="en-US" sz="2000" dirty="0" smtClean="0">
                <a:latin typeface="Arial Black" pitchFamily="34" charset="0"/>
              </a:rPr>
              <a:t>One patient who was diagnosed with </a:t>
            </a:r>
            <a:r>
              <a:rPr lang="en-US" sz="2000" dirty="0" err="1" smtClean="0">
                <a:latin typeface="Arial Black" pitchFamily="34" charset="0"/>
              </a:rPr>
              <a:t>Keratosis</a:t>
            </a:r>
            <a:r>
              <a:rPr lang="en-US" sz="2000" dirty="0" smtClean="0">
                <a:latin typeface="Arial Black" pitchFamily="34" charset="0"/>
              </a:rPr>
              <a:t> </a:t>
            </a:r>
            <a:r>
              <a:rPr lang="en-US" sz="2000" dirty="0" err="1" smtClean="0">
                <a:latin typeface="Arial Black" pitchFamily="34" charset="0"/>
              </a:rPr>
              <a:t>Pharyngis</a:t>
            </a:r>
            <a:r>
              <a:rPr lang="en-US" sz="2000" dirty="0" smtClean="0">
                <a:latin typeface="Arial Black" pitchFamily="34" charset="0"/>
              </a:rPr>
              <a:t> had white spots on the base of the </a:t>
            </a:r>
            <a:r>
              <a:rPr lang="en-US" sz="2000" dirty="0" smtClean="0">
                <a:latin typeface="Arial Black" pitchFamily="34" charset="0"/>
                <a:hlinkClick r:id="rId5" tooltip="Tongue"/>
              </a:rPr>
              <a:t>tongue</a:t>
            </a:r>
            <a:r>
              <a:rPr lang="en-US" sz="2000" dirty="0" smtClean="0">
                <a:latin typeface="Arial Black" pitchFamily="34" charset="0"/>
              </a:rPr>
              <a:t> and on the pharynx, and hurt a little when swallowing. No treatment was found to help, but the condition went away by itself eventually.</a:t>
            </a:r>
          </a:p>
          <a:p>
            <a:pPr algn="l"/>
            <a:endParaRPr lang="en-US" sz="2000" dirty="0" smtClean="0">
              <a:latin typeface="Arial Black" pitchFamily="34" charset="0"/>
            </a:endParaRPr>
          </a:p>
          <a:p>
            <a:pPr algn="l"/>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ar-EG"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253966" y="357166"/>
            <a:ext cx="9501254" cy="5929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3600" dirty="0" smtClean="0">
              <a:latin typeface="Arial Black" pitchFamily="34" charset="0"/>
            </a:endParaRPr>
          </a:p>
          <a:p>
            <a:pPr algn="ctr"/>
            <a:endParaRPr lang="en-US" sz="3600" dirty="0" smtClean="0">
              <a:latin typeface="Arial Black" pitchFamily="34" charset="0"/>
            </a:endParaRPr>
          </a:p>
          <a:p>
            <a:pPr algn="ctr"/>
            <a:r>
              <a:rPr lang="en-US" sz="3600" dirty="0" smtClean="0">
                <a:latin typeface="Arial Black" pitchFamily="34" charset="0"/>
              </a:rPr>
              <a:t>General Identification of Proteins</a:t>
            </a:r>
          </a:p>
          <a:p>
            <a:pPr algn="ctr"/>
            <a:endParaRPr lang="en-US" sz="3600" dirty="0" smtClean="0">
              <a:latin typeface="Arial Black" pitchFamily="34" charset="0"/>
            </a:endParaRPr>
          </a:p>
          <a:p>
            <a:pPr algn="l"/>
            <a:r>
              <a:rPr lang="en-US" sz="3600" dirty="0" smtClean="0">
                <a:latin typeface="Arial Black" pitchFamily="34" charset="0"/>
              </a:rPr>
              <a:t>1-Millon’s reaction</a:t>
            </a:r>
          </a:p>
          <a:p>
            <a:pPr algn="l"/>
            <a:r>
              <a:rPr lang="en-US" sz="3600" dirty="0" smtClean="0">
                <a:latin typeface="Arial Black" pitchFamily="34" charset="0"/>
              </a:rPr>
              <a:t>2-The </a:t>
            </a:r>
            <a:r>
              <a:rPr lang="en-US" sz="3600" dirty="0" err="1" smtClean="0">
                <a:latin typeface="Arial Black" pitchFamily="34" charset="0"/>
              </a:rPr>
              <a:t>diazonium</a:t>
            </a:r>
            <a:r>
              <a:rPr lang="en-US" sz="3600" dirty="0" smtClean="0">
                <a:latin typeface="Arial Black" pitchFamily="34" charset="0"/>
              </a:rPr>
              <a:t> reaction</a:t>
            </a:r>
          </a:p>
          <a:p>
            <a:pPr algn="l"/>
            <a:r>
              <a:rPr lang="en-US" sz="3600" dirty="0" smtClean="0">
                <a:latin typeface="Arial Black" pitchFamily="34" charset="0"/>
              </a:rPr>
              <a:t>3-The </a:t>
            </a:r>
            <a:r>
              <a:rPr lang="en-US" sz="3600" dirty="0" err="1" smtClean="0">
                <a:latin typeface="Arial Black" pitchFamily="34" charset="0"/>
              </a:rPr>
              <a:t>xanthoproteic</a:t>
            </a:r>
            <a:r>
              <a:rPr lang="en-US" sz="3600" dirty="0" smtClean="0">
                <a:latin typeface="Arial Black" pitchFamily="34" charset="0"/>
              </a:rPr>
              <a:t> reaction</a:t>
            </a:r>
          </a:p>
          <a:p>
            <a:pPr algn="l"/>
            <a:r>
              <a:rPr lang="en-US" sz="3600" dirty="0" smtClean="0">
                <a:latin typeface="Arial Black" pitchFamily="34" charset="0"/>
              </a:rPr>
              <a:t>4- The </a:t>
            </a:r>
            <a:r>
              <a:rPr lang="en-US" sz="3600" dirty="0" err="1" smtClean="0">
                <a:latin typeface="Arial Black" pitchFamily="34" charset="0"/>
              </a:rPr>
              <a:t>Saguchi</a:t>
            </a:r>
            <a:r>
              <a:rPr lang="en-US" sz="3600" dirty="0" smtClean="0">
                <a:latin typeface="Arial Black" pitchFamily="34" charset="0"/>
              </a:rPr>
              <a:t> reaction</a:t>
            </a:r>
          </a:p>
          <a:p>
            <a:pPr algn="l"/>
            <a:r>
              <a:rPr lang="en-US" sz="3600" dirty="0" smtClean="0">
                <a:latin typeface="Arial Black" pitchFamily="34" charset="0"/>
              </a:rPr>
              <a:t>5-The </a:t>
            </a:r>
            <a:r>
              <a:rPr lang="en-US" sz="3600" dirty="0" err="1" smtClean="0">
                <a:latin typeface="Arial Black" pitchFamily="34" charset="0"/>
              </a:rPr>
              <a:t>nitroprusside</a:t>
            </a:r>
            <a:r>
              <a:rPr lang="en-US" sz="3600" dirty="0" smtClean="0">
                <a:latin typeface="Arial Black" pitchFamily="34" charset="0"/>
              </a:rPr>
              <a:t> test</a:t>
            </a:r>
          </a:p>
          <a:p>
            <a:pPr algn="l"/>
            <a:r>
              <a:rPr lang="en-US" sz="3600" dirty="0" smtClean="0">
                <a:latin typeface="Arial Black" pitchFamily="34" charset="0"/>
              </a:rPr>
              <a:t>6- The ferric </a:t>
            </a:r>
            <a:r>
              <a:rPr lang="en-US" sz="3600" dirty="0" err="1" smtClean="0">
                <a:latin typeface="Arial Black" pitchFamily="34" charset="0"/>
              </a:rPr>
              <a:t>ferricyanyde</a:t>
            </a:r>
            <a:r>
              <a:rPr lang="en-US" sz="3600" dirty="0" smtClean="0">
                <a:latin typeface="Arial Black" pitchFamily="34" charset="0"/>
              </a:rPr>
              <a:t> method</a:t>
            </a:r>
          </a:p>
          <a:p>
            <a:pPr algn="l"/>
            <a:r>
              <a:rPr lang="en-US" sz="3600" dirty="0" smtClean="0">
                <a:latin typeface="Arial Black" pitchFamily="34" charset="0"/>
              </a:rPr>
              <a:t>7- Lead acetate method</a:t>
            </a:r>
          </a:p>
          <a:p>
            <a:pPr algn="l"/>
            <a:r>
              <a:rPr lang="en-US" sz="3600" dirty="0" smtClean="0">
                <a:latin typeface="Arial Black" pitchFamily="34" charset="0"/>
              </a:rPr>
              <a:t>8- Masson’s </a:t>
            </a:r>
            <a:r>
              <a:rPr lang="en-US" sz="3600" dirty="0" err="1" smtClean="0">
                <a:latin typeface="Arial Black" pitchFamily="34" charset="0"/>
              </a:rPr>
              <a:t>trichrome</a:t>
            </a:r>
            <a:r>
              <a:rPr lang="en-US" sz="3600" smtClean="0">
                <a:latin typeface="Arial Black" pitchFamily="34" charset="0"/>
              </a:rPr>
              <a:t> stain</a:t>
            </a:r>
            <a:endParaRPr lang="en-US" sz="3600" dirty="0" smtClean="0">
              <a:latin typeface="Arial Black" pitchFamily="34" charset="0"/>
            </a:endParaRPr>
          </a:p>
          <a:p>
            <a:pPr algn="ctr"/>
            <a:endParaRPr lang="en-US" sz="3600" dirty="0" smtClean="0">
              <a:latin typeface="Arial Black" pitchFamily="34" charset="0"/>
            </a:endParaRPr>
          </a:p>
          <a:p>
            <a:pPr algn="ctr"/>
            <a:endParaRPr lang="en-US" sz="2400" dirty="0" smtClean="0">
              <a:latin typeface="Arial Black" pitchFamily="34" charset="0"/>
            </a:endParaRPr>
          </a:p>
          <a:p>
            <a:pPr algn="l"/>
            <a:endParaRPr lang="ar-EG" sz="2400" dirty="0">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ربع نص 1"/>
          <p:cNvSpPr txBox="1"/>
          <p:nvPr/>
        </p:nvSpPr>
        <p:spPr>
          <a:xfrm>
            <a:off x="157475" y="571480"/>
            <a:ext cx="7009234" cy="584775"/>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Classification of Carbohydrates</a:t>
            </a:r>
            <a:endParaRPr lang="ar-YE"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p:txBody>
      </p:sp>
      <p:sp>
        <p:nvSpPr>
          <p:cNvPr id="3" name="مربع نص 2"/>
          <p:cNvSpPr txBox="1"/>
          <p:nvPr/>
        </p:nvSpPr>
        <p:spPr>
          <a:xfrm>
            <a:off x="93651" y="1214423"/>
            <a:ext cx="8726922" cy="5909310"/>
          </a:xfrm>
          <a:prstGeom prst="rect">
            <a:avLst/>
          </a:prstGeom>
          <a:noFill/>
        </p:spPr>
        <p:txBody>
          <a:bodyPr wrap="square" numCol="1" rtlCol="1">
            <a:spAutoFit/>
          </a:bodyPr>
          <a:lstStyle/>
          <a:p>
            <a:pPr marL="514350" indent="-514350" algn="l" rtl="0">
              <a:lnSpc>
                <a:spcPct val="150000"/>
              </a:lnSpc>
              <a:buFont typeface="+mj-lt"/>
              <a:buAutoNum type="arabicPeriod"/>
            </a:pPr>
            <a:r>
              <a:rPr lang="en-US" sz="2800" dirty="0" smtClean="0">
                <a:ln w="18415" cmpd="sng">
                  <a:solidFill>
                    <a:srgbClr val="FFFFFF"/>
                  </a:solidFill>
                  <a:prstDash val="solid"/>
                </a:ln>
                <a:solidFill>
                  <a:srgbClr val="FFFFFF"/>
                </a:solidFill>
                <a:latin typeface="Bell MT" pitchFamily="18" charset="0"/>
              </a:rPr>
              <a:t>The </a:t>
            </a:r>
            <a:r>
              <a:rPr lang="en-US" sz="2800" dirty="0" err="1" smtClean="0">
                <a:ln w="18415" cmpd="sng">
                  <a:solidFill>
                    <a:srgbClr val="FFFFFF"/>
                  </a:solidFill>
                  <a:prstDash val="solid"/>
                </a:ln>
                <a:solidFill>
                  <a:srgbClr val="FFFFFF"/>
                </a:solidFill>
                <a:latin typeface="Bell MT" pitchFamily="18" charset="0"/>
              </a:rPr>
              <a:t>Monosaccharides</a:t>
            </a:r>
            <a:r>
              <a:rPr lang="en-US" sz="2800" dirty="0" smtClean="0">
                <a:ln w="18415" cmpd="sng">
                  <a:solidFill>
                    <a:srgbClr val="FFFFFF"/>
                  </a:solidFill>
                  <a:prstDash val="solid"/>
                </a:ln>
                <a:solidFill>
                  <a:srgbClr val="FFFFFF"/>
                </a:solidFill>
                <a:latin typeface="Bell MT" pitchFamily="18" charset="0"/>
              </a:rPr>
              <a:t>: are simple sugars which cannot be hydrolysis, the general formula is </a:t>
            </a:r>
            <a:r>
              <a:rPr lang="en-US" sz="2800" dirty="0" err="1" smtClean="0">
                <a:ln w="18415" cmpd="sng">
                  <a:solidFill>
                    <a:srgbClr val="FFFFFF"/>
                  </a:solidFill>
                  <a:prstDash val="solid"/>
                </a:ln>
                <a:solidFill>
                  <a:srgbClr val="FFFFFF"/>
                </a:solidFill>
                <a:latin typeface="Bell MT" pitchFamily="18" charset="0"/>
              </a:rPr>
              <a:t>Cn</a:t>
            </a:r>
            <a:r>
              <a:rPr lang="en-US" sz="2800" dirty="0" smtClean="0">
                <a:ln w="18415" cmpd="sng">
                  <a:solidFill>
                    <a:srgbClr val="FFFFFF"/>
                  </a:solidFill>
                  <a:prstDash val="solid"/>
                </a:ln>
                <a:solidFill>
                  <a:srgbClr val="FFFFFF"/>
                </a:solidFill>
                <a:latin typeface="Bell MT" pitchFamily="18" charset="0"/>
              </a:rPr>
              <a:t>(H2O)n . It is subdivided as </a:t>
            </a:r>
            <a:r>
              <a:rPr lang="en-US" sz="2800" dirty="0" err="1" smtClean="0">
                <a:ln w="18415" cmpd="sng">
                  <a:solidFill>
                    <a:srgbClr val="FFFFFF"/>
                  </a:solidFill>
                  <a:prstDash val="solid"/>
                </a:ln>
                <a:solidFill>
                  <a:srgbClr val="FFFFFF"/>
                </a:solidFill>
                <a:latin typeface="Bell MT" pitchFamily="18" charset="0"/>
              </a:rPr>
              <a:t>trioses</a:t>
            </a:r>
            <a:r>
              <a:rPr lang="en-US" sz="2800" dirty="0" smtClean="0">
                <a:ln w="18415" cmpd="sng">
                  <a:solidFill>
                    <a:srgbClr val="FFFFFF"/>
                  </a:solidFill>
                  <a:prstDash val="solid"/>
                </a:ln>
                <a:solidFill>
                  <a:srgbClr val="FFFFFF"/>
                </a:solidFill>
                <a:latin typeface="Bell MT" pitchFamily="18" charset="0"/>
              </a:rPr>
              <a:t>, </a:t>
            </a:r>
            <a:r>
              <a:rPr lang="en-US" sz="2800" dirty="0" err="1" smtClean="0">
                <a:ln w="18415" cmpd="sng">
                  <a:solidFill>
                    <a:srgbClr val="FFFFFF"/>
                  </a:solidFill>
                  <a:prstDash val="solid"/>
                </a:ln>
                <a:solidFill>
                  <a:srgbClr val="FFFFFF"/>
                </a:solidFill>
                <a:latin typeface="Bell MT" pitchFamily="18" charset="0"/>
              </a:rPr>
              <a:t>tetroses</a:t>
            </a:r>
            <a:r>
              <a:rPr lang="en-US" sz="2800" dirty="0" smtClean="0">
                <a:ln w="18415" cmpd="sng">
                  <a:solidFill>
                    <a:srgbClr val="FFFFFF"/>
                  </a:solidFill>
                  <a:prstDash val="solid"/>
                </a:ln>
                <a:solidFill>
                  <a:srgbClr val="FFFFFF"/>
                </a:solidFill>
                <a:latin typeface="Bell MT" pitchFamily="18" charset="0"/>
              </a:rPr>
              <a:t>, </a:t>
            </a:r>
            <a:r>
              <a:rPr lang="en-US" sz="2800" dirty="0" err="1" smtClean="0">
                <a:ln w="18415" cmpd="sng">
                  <a:solidFill>
                    <a:srgbClr val="FFFFFF"/>
                  </a:solidFill>
                  <a:prstDash val="solid"/>
                </a:ln>
                <a:solidFill>
                  <a:srgbClr val="FFFFFF"/>
                </a:solidFill>
                <a:latin typeface="Bell MT" pitchFamily="18" charset="0"/>
              </a:rPr>
              <a:t>pentoses</a:t>
            </a:r>
            <a:r>
              <a:rPr lang="en-US" sz="2800" dirty="0" smtClean="0">
                <a:ln w="18415" cmpd="sng">
                  <a:solidFill>
                    <a:srgbClr val="FFFFFF"/>
                  </a:solidFill>
                  <a:prstDash val="solid"/>
                </a:ln>
                <a:solidFill>
                  <a:srgbClr val="FFFFFF"/>
                </a:solidFill>
                <a:latin typeface="Bell MT" pitchFamily="18" charset="0"/>
              </a:rPr>
              <a:t>, </a:t>
            </a:r>
            <a:r>
              <a:rPr lang="en-US" sz="2800" dirty="0" err="1" smtClean="0">
                <a:ln w="18415" cmpd="sng">
                  <a:solidFill>
                    <a:srgbClr val="FFFFFF"/>
                  </a:solidFill>
                  <a:prstDash val="solid"/>
                </a:ln>
                <a:solidFill>
                  <a:srgbClr val="FFFFFF"/>
                </a:solidFill>
                <a:latin typeface="Bell MT" pitchFamily="18" charset="0"/>
              </a:rPr>
              <a:t>hexoses</a:t>
            </a:r>
            <a:r>
              <a:rPr lang="en-US" sz="2800" dirty="0" smtClean="0">
                <a:ln w="18415" cmpd="sng">
                  <a:solidFill>
                    <a:srgbClr val="FFFFFF"/>
                  </a:solidFill>
                  <a:prstDash val="solid"/>
                </a:ln>
                <a:solidFill>
                  <a:srgbClr val="FFFFFF"/>
                </a:solidFill>
                <a:latin typeface="Bell MT" pitchFamily="18" charset="0"/>
              </a:rPr>
              <a:t>, or heptoses depending upon the number of carbon atoms; and </a:t>
            </a:r>
            <a:r>
              <a:rPr lang="en-US" sz="2800" dirty="0" err="1" smtClean="0">
                <a:ln w="18415" cmpd="sng">
                  <a:solidFill>
                    <a:srgbClr val="FFFFFF"/>
                  </a:solidFill>
                  <a:prstDash val="solid"/>
                </a:ln>
                <a:solidFill>
                  <a:srgbClr val="FFFFFF"/>
                </a:solidFill>
                <a:latin typeface="Bell MT" pitchFamily="18" charset="0"/>
              </a:rPr>
              <a:t>aldoses</a:t>
            </a:r>
            <a:r>
              <a:rPr lang="en-US" sz="2800" dirty="0" smtClean="0">
                <a:ln w="18415" cmpd="sng">
                  <a:solidFill>
                    <a:srgbClr val="FFFFFF"/>
                  </a:solidFill>
                  <a:prstDash val="solid"/>
                </a:ln>
                <a:solidFill>
                  <a:srgbClr val="FFFFFF"/>
                </a:solidFill>
                <a:latin typeface="Bell MT" pitchFamily="18" charset="0"/>
              </a:rPr>
              <a:t> or ketoses depending upon whether the </a:t>
            </a:r>
            <a:r>
              <a:rPr lang="en-US" sz="2800" dirty="0" err="1" smtClean="0">
                <a:ln w="18415" cmpd="sng">
                  <a:solidFill>
                    <a:srgbClr val="FFFFFF"/>
                  </a:solidFill>
                  <a:prstDash val="solid"/>
                </a:ln>
                <a:solidFill>
                  <a:srgbClr val="FFFFFF"/>
                </a:solidFill>
                <a:latin typeface="Bell MT" pitchFamily="18" charset="0"/>
              </a:rPr>
              <a:t>aldehyde</a:t>
            </a:r>
            <a:r>
              <a:rPr lang="en-US" sz="2800" dirty="0" smtClean="0">
                <a:ln w="18415" cmpd="sng">
                  <a:solidFill>
                    <a:srgbClr val="FFFFFF"/>
                  </a:solidFill>
                  <a:prstDash val="solid"/>
                </a:ln>
                <a:solidFill>
                  <a:srgbClr val="FFFFFF"/>
                </a:solidFill>
                <a:latin typeface="Bell MT" pitchFamily="18" charset="0"/>
              </a:rPr>
              <a:t> or </a:t>
            </a:r>
            <a:r>
              <a:rPr lang="en-US" sz="2800" dirty="0" err="1" smtClean="0">
                <a:ln w="18415" cmpd="sng">
                  <a:solidFill>
                    <a:srgbClr val="FFFFFF"/>
                  </a:solidFill>
                  <a:prstDash val="solid"/>
                </a:ln>
                <a:solidFill>
                  <a:srgbClr val="FFFFFF"/>
                </a:solidFill>
                <a:latin typeface="Bell MT" pitchFamily="18" charset="0"/>
              </a:rPr>
              <a:t>ketone</a:t>
            </a:r>
            <a:r>
              <a:rPr lang="en-US" sz="2800" dirty="0" smtClean="0">
                <a:ln w="18415" cmpd="sng">
                  <a:solidFill>
                    <a:srgbClr val="FFFFFF"/>
                  </a:solidFill>
                  <a:prstDash val="solid"/>
                </a:ln>
                <a:solidFill>
                  <a:srgbClr val="FFFFFF"/>
                </a:solidFill>
                <a:latin typeface="Bell MT" pitchFamily="18" charset="0"/>
              </a:rPr>
              <a:t> groups are present.</a:t>
            </a:r>
          </a:p>
          <a:p>
            <a:pPr marL="514350" indent="-514350" algn="l" rtl="0">
              <a:lnSpc>
                <a:spcPct val="150000"/>
              </a:lnSpc>
            </a:pPr>
            <a:r>
              <a:rPr lang="en-US" sz="2800" dirty="0" smtClean="0">
                <a:ln w="18415" cmpd="sng">
                  <a:solidFill>
                    <a:srgbClr val="FFFFFF"/>
                  </a:solidFill>
                  <a:prstDash val="solid"/>
                </a:ln>
                <a:solidFill>
                  <a:srgbClr val="FFFFFF"/>
                </a:solidFill>
                <a:latin typeface="Bell MT" pitchFamily="18" charset="0"/>
              </a:rPr>
              <a:t>      The most important example of </a:t>
            </a:r>
            <a:r>
              <a:rPr lang="en-US" sz="2800" dirty="0" err="1" smtClean="0">
                <a:ln w="18415" cmpd="sng">
                  <a:solidFill>
                    <a:srgbClr val="FFFFFF"/>
                  </a:solidFill>
                  <a:prstDash val="solid"/>
                </a:ln>
                <a:solidFill>
                  <a:srgbClr val="FFFFFF"/>
                </a:solidFill>
                <a:latin typeface="Bell MT" pitchFamily="18" charset="0"/>
              </a:rPr>
              <a:t>monosaccharides</a:t>
            </a:r>
            <a:r>
              <a:rPr lang="en-US" sz="2800" dirty="0" smtClean="0">
                <a:ln w="18415" cmpd="sng">
                  <a:solidFill>
                    <a:srgbClr val="FFFFFF"/>
                  </a:solidFill>
                  <a:prstDash val="solid"/>
                </a:ln>
                <a:solidFill>
                  <a:srgbClr val="FFFFFF"/>
                </a:solidFill>
                <a:latin typeface="Bell MT" pitchFamily="18" charset="0"/>
              </a:rPr>
              <a:t> in cell are </a:t>
            </a:r>
            <a:r>
              <a:rPr lang="en-US" sz="2800" dirty="0" err="1" smtClean="0">
                <a:ln w="18415" cmpd="sng">
                  <a:solidFill>
                    <a:srgbClr val="FFFFFF"/>
                  </a:solidFill>
                  <a:prstDash val="solid"/>
                </a:ln>
                <a:solidFill>
                  <a:srgbClr val="FFFFFF"/>
                </a:solidFill>
                <a:latin typeface="Bell MT" pitchFamily="18" charset="0"/>
              </a:rPr>
              <a:t>pentoses</a:t>
            </a:r>
            <a:r>
              <a:rPr lang="en-US" sz="2800" dirty="0" smtClean="0">
                <a:ln w="18415" cmpd="sng">
                  <a:solidFill>
                    <a:srgbClr val="FFFFFF"/>
                  </a:solidFill>
                  <a:prstDash val="solid"/>
                </a:ln>
                <a:solidFill>
                  <a:srgbClr val="FFFFFF"/>
                </a:solidFill>
                <a:latin typeface="Bell MT" pitchFamily="18" charset="0"/>
              </a:rPr>
              <a:t> &amp; </a:t>
            </a:r>
            <a:r>
              <a:rPr lang="en-US" sz="2800" dirty="0" err="1" smtClean="0">
                <a:ln w="18415" cmpd="sng">
                  <a:solidFill>
                    <a:srgbClr val="FFFFFF"/>
                  </a:solidFill>
                  <a:prstDash val="solid"/>
                </a:ln>
                <a:solidFill>
                  <a:srgbClr val="FFFFFF"/>
                </a:solidFill>
                <a:latin typeface="Bell MT" pitchFamily="18" charset="0"/>
              </a:rPr>
              <a:t>hexoses</a:t>
            </a:r>
            <a:r>
              <a:rPr lang="en-US" sz="2800" dirty="0" smtClean="0">
                <a:ln w="18415" cmpd="sng">
                  <a:solidFill>
                    <a:srgbClr val="FFFFFF"/>
                  </a:solidFill>
                  <a:prstDash val="solid"/>
                </a:ln>
                <a:solidFill>
                  <a:srgbClr val="FFFFFF"/>
                </a:solidFill>
                <a:latin typeface="Bell MT" pitchFamily="18" charset="0"/>
              </a:rPr>
              <a:t>.  </a:t>
            </a:r>
          </a:p>
          <a:p>
            <a:pPr marL="514350" indent="-514350" algn="l" rtl="0">
              <a:lnSpc>
                <a:spcPct val="150000"/>
              </a:lnSpc>
            </a:pPr>
            <a:endParaRPr lang="en-US" sz="2800" dirty="0" smtClean="0">
              <a:ln w="18415" cmpd="sng">
                <a:solidFill>
                  <a:srgbClr val="FFFFFF"/>
                </a:solidFill>
                <a:prstDash val="solid"/>
              </a:ln>
              <a:solidFill>
                <a:srgbClr val="FFFFFF"/>
              </a:solidFill>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396842" y="0"/>
            <a:ext cx="8786874" cy="6429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r>
              <a:rPr lang="en-US" sz="2000" dirty="0" smtClean="0">
                <a:latin typeface="Arial Black" pitchFamily="34" charset="0"/>
              </a:rPr>
              <a:t>Methods for </a:t>
            </a:r>
            <a:r>
              <a:rPr lang="en-US" sz="2000" dirty="0" err="1" smtClean="0">
                <a:latin typeface="Arial Black" pitchFamily="34" charset="0"/>
              </a:rPr>
              <a:t>Histochemical</a:t>
            </a:r>
            <a:r>
              <a:rPr lang="en-US" sz="2000" dirty="0" smtClean="0">
                <a:latin typeface="Arial Black" pitchFamily="34" charset="0"/>
              </a:rPr>
              <a:t> Demonstration of protein</a:t>
            </a:r>
          </a:p>
          <a:p>
            <a:pPr algn="l"/>
            <a:endParaRPr lang="en-US" sz="2000" dirty="0" smtClean="0">
              <a:latin typeface="Arial Black" pitchFamily="34" charset="0"/>
            </a:endParaRPr>
          </a:p>
          <a:p>
            <a:pPr algn="l"/>
            <a:r>
              <a:rPr lang="en-US" sz="2000" dirty="0" smtClean="0">
                <a:latin typeface="Arial Black" pitchFamily="34" charset="0"/>
              </a:rPr>
              <a:t>1- The </a:t>
            </a:r>
            <a:r>
              <a:rPr lang="en-US" sz="2000" dirty="0" err="1" smtClean="0">
                <a:latin typeface="Arial Black" pitchFamily="34" charset="0"/>
              </a:rPr>
              <a:t>Millon</a:t>
            </a:r>
            <a:r>
              <a:rPr lang="en-US" sz="2000" dirty="0" smtClean="0">
                <a:latin typeface="Arial Black" pitchFamily="34" charset="0"/>
              </a:rPr>
              <a:t> reaction:- </a:t>
            </a:r>
          </a:p>
          <a:p>
            <a:pPr algn="l"/>
            <a:r>
              <a:rPr lang="en-US" sz="2000" dirty="0" smtClean="0">
                <a:latin typeface="Arial Black" pitchFamily="34" charset="0"/>
              </a:rPr>
              <a:t>Result: Proteins containing tyrosine stain orange to rose red</a:t>
            </a:r>
          </a:p>
          <a:p>
            <a:pPr algn="l"/>
            <a:r>
              <a:rPr lang="ar-EG" sz="2000" dirty="0" smtClean="0">
                <a:latin typeface="Arial Black" pitchFamily="34" charset="0"/>
              </a:rPr>
              <a:t> </a:t>
            </a:r>
            <a:r>
              <a:rPr lang="en-US" sz="2000" dirty="0" smtClean="0">
                <a:latin typeface="Arial Black" pitchFamily="34" charset="0"/>
              </a:rPr>
              <a:t>2- </a:t>
            </a:r>
            <a:r>
              <a:rPr lang="en-US" sz="2000" dirty="0" err="1" smtClean="0">
                <a:latin typeface="Arial Black" pitchFamily="34" charset="0"/>
              </a:rPr>
              <a:t>Millon’s</a:t>
            </a:r>
            <a:r>
              <a:rPr lang="en-US" sz="2000" dirty="0" smtClean="0">
                <a:latin typeface="Arial Black" pitchFamily="34" charset="0"/>
              </a:rPr>
              <a:t> reaction:-</a:t>
            </a:r>
          </a:p>
          <a:p>
            <a:pPr algn="l"/>
            <a:r>
              <a:rPr lang="en-US" sz="2000" dirty="0" smtClean="0">
                <a:latin typeface="Arial Black" pitchFamily="34" charset="0"/>
              </a:rPr>
              <a:t>Result: Proteins containing tyrosine are red pink or yellowish-red</a:t>
            </a:r>
          </a:p>
          <a:p>
            <a:pPr algn="l"/>
            <a:r>
              <a:rPr lang="en-US" sz="2000" dirty="0" smtClean="0">
                <a:latin typeface="Arial Black" pitchFamily="34" charset="0"/>
              </a:rPr>
              <a:t>3- Mercury-</a:t>
            </a:r>
            <a:r>
              <a:rPr lang="en-US" sz="2000" dirty="0" err="1" smtClean="0">
                <a:latin typeface="Arial Black" pitchFamily="34" charset="0"/>
              </a:rPr>
              <a:t>bromophynol</a:t>
            </a:r>
            <a:r>
              <a:rPr lang="en-US" sz="2000" dirty="0" smtClean="0">
                <a:latin typeface="Arial Black" pitchFamily="34" charset="0"/>
              </a:rPr>
              <a:t> blue method:-</a:t>
            </a:r>
          </a:p>
          <a:p>
            <a:pPr algn="l"/>
            <a:r>
              <a:rPr lang="en-US" sz="2000" dirty="0" smtClean="0">
                <a:latin typeface="Arial Black" pitchFamily="34" charset="0"/>
              </a:rPr>
              <a:t>Result: Proteins deep blue</a:t>
            </a:r>
          </a:p>
          <a:p>
            <a:pPr algn="l"/>
            <a:r>
              <a:rPr lang="en-US" sz="2000" dirty="0" smtClean="0">
                <a:latin typeface="Arial Black" pitchFamily="34" charset="0"/>
              </a:rPr>
              <a:t>4- Morel and Sisley </a:t>
            </a:r>
            <a:r>
              <a:rPr lang="en-US" sz="2000" dirty="0" err="1" smtClean="0">
                <a:latin typeface="Arial Black" pitchFamily="34" charset="0"/>
              </a:rPr>
              <a:t>diazotizayion</a:t>
            </a:r>
            <a:r>
              <a:rPr lang="en-US" sz="2000" dirty="0" smtClean="0">
                <a:latin typeface="Arial Black" pitchFamily="34" charset="0"/>
              </a:rPr>
              <a:t> method:-</a:t>
            </a:r>
          </a:p>
          <a:p>
            <a:pPr algn="l"/>
            <a:r>
              <a:rPr lang="en-US" sz="2000" dirty="0" smtClean="0">
                <a:latin typeface="Arial Black" pitchFamily="34" charset="0"/>
              </a:rPr>
              <a:t>Result: Proteins containing tyrosine stain purplish-red to pink</a:t>
            </a:r>
          </a:p>
          <a:p>
            <a:pPr algn="l"/>
            <a:r>
              <a:rPr lang="en-US" sz="2000" dirty="0" smtClean="0">
                <a:latin typeface="Arial Black" pitchFamily="34" charset="0"/>
              </a:rPr>
              <a:t>5- The Coupled </a:t>
            </a:r>
            <a:r>
              <a:rPr lang="en-US" sz="2000" dirty="0" err="1" smtClean="0">
                <a:latin typeface="Arial Black" pitchFamily="34" charset="0"/>
              </a:rPr>
              <a:t>tetrazonium</a:t>
            </a:r>
            <a:r>
              <a:rPr lang="en-US" sz="2000" dirty="0" smtClean="0">
                <a:latin typeface="Arial Black" pitchFamily="34" charset="0"/>
              </a:rPr>
              <a:t> reaction:-</a:t>
            </a:r>
          </a:p>
          <a:p>
            <a:pPr algn="l"/>
            <a:r>
              <a:rPr lang="en-US" sz="2000" dirty="0" smtClean="0">
                <a:latin typeface="Arial Black" pitchFamily="34" charset="0"/>
              </a:rPr>
              <a:t>Result: tissue components stain in shades deep reddish </a:t>
            </a:r>
            <a:r>
              <a:rPr lang="ar-EG" sz="2000" dirty="0" smtClean="0">
                <a:latin typeface="Arial Black" pitchFamily="34" charset="0"/>
              </a:rPr>
              <a:t> </a:t>
            </a:r>
            <a:r>
              <a:rPr lang="en-US" sz="2000" dirty="0" smtClean="0">
                <a:latin typeface="Arial Black" pitchFamily="34" charset="0"/>
              </a:rPr>
              <a:t>brown or in case of collagen is purplish red</a:t>
            </a:r>
          </a:p>
          <a:p>
            <a:pPr algn="l"/>
            <a:r>
              <a:rPr lang="en-US" sz="2000" dirty="0" smtClean="0">
                <a:latin typeface="Arial Black" pitchFamily="34" charset="0"/>
              </a:rPr>
              <a:t>6- The ferric </a:t>
            </a:r>
            <a:r>
              <a:rPr lang="en-US" sz="2000" dirty="0" err="1" smtClean="0">
                <a:latin typeface="Arial Black" pitchFamily="34" charset="0"/>
              </a:rPr>
              <a:t>ferricyanide</a:t>
            </a:r>
            <a:r>
              <a:rPr lang="en-US" sz="2000" dirty="0" smtClean="0">
                <a:latin typeface="Arial Black" pitchFamily="34" charset="0"/>
              </a:rPr>
              <a:t> method:-</a:t>
            </a:r>
          </a:p>
          <a:p>
            <a:pPr algn="l"/>
            <a:r>
              <a:rPr lang="en-US" sz="2000" dirty="0" smtClean="0">
                <a:latin typeface="Arial Black" pitchFamily="34" charset="0"/>
              </a:rPr>
              <a:t>Result: </a:t>
            </a:r>
            <a:r>
              <a:rPr lang="en-US" sz="2000" dirty="0" err="1" smtClean="0">
                <a:latin typeface="Arial Black" pitchFamily="34" charset="0"/>
              </a:rPr>
              <a:t>sulphydryls</a:t>
            </a:r>
            <a:r>
              <a:rPr lang="en-US" sz="2000" dirty="0" smtClean="0">
                <a:latin typeface="Arial Black" pitchFamily="34" charset="0"/>
              </a:rPr>
              <a:t> group blue with counter stain eosin nuclei red</a:t>
            </a:r>
          </a:p>
          <a:p>
            <a:pPr algn="l"/>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ctr"/>
            <a:endParaRPr lang="en-US" sz="2000" dirty="0" smtClean="0">
              <a:latin typeface="Arial Black" pitchFamily="34" charset="0"/>
            </a:endParaRPr>
          </a:p>
          <a:p>
            <a:pPr algn="l"/>
            <a:endParaRPr lang="en-US" sz="2000" dirty="0" smtClean="0">
              <a:latin typeface="Arial Black" pitchFamily="34" charset="0"/>
            </a:endParaRPr>
          </a:p>
          <a:p>
            <a:pPr algn="ctr"/>
            <a:endParaRPr lang="en-US" sz="2000" dirty="0" smtClean="0">
              <a:latin typeface="Arial Black" pitchFamily="34" charset="0"/>
            </a:endParaRPr>
          </a:p>
          <a:p>
            <a:pPr algn="ctr"/>
            <a:endParaRPr lang="ar-EG" sz="2000" dirty="0">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468280" y="428604"/>
            <a:ext cx="8786874" cy="6143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r>
              <a:rPr lang="en-US" sz="2400" b="1" dirty="0" smtClean="0">
                <a:latin typeface="Arial Black" pitchFamily="34" charset="0"/>
              </a:rPr>
              <a:t>7- </a:t>
            </a:r>
            <a:r>
              <a:rPr lang="en-US" sz="2400" b="1" dirty="0" err="1" smtClean="0">
                <a:latin typeface="Arial Black" pitchFamily="34" charset="0"/>
              </a:rPr>
              <a:t>Hydroxynaphthaldehyde</a:t>
            </a:r>
            <a:r>
              <a:rPr lang="en-US" sz="2400" b="1" dirty="0" smtClean="0">
                <a:latin typeface="Arial Black" pitchFamily="34" charset="0"/>
              </a:rPr>
              <a:t> method for NH2 group:-</a:t>
            </a:r>
          </a:p>
          <a:p>
            <a:pPr algn="l"/>
            <a:r>
              <a:rPr lang="en-US" sz="2400" dirty="0" smtClean="0">
                <a:latin typeface="Arial Black" pitchFamily="34" charset="0"/>
              </a:rPr>
              <a:t>Result: </a:t>
            </a:r>
            <a:r>
              <a:rPr lang="en-US" sz="2400" b="1" dirty="0" smtClean="0">
                <a:latin typeface="Arial Black" pitchFamily="34" charset="0"/>
              </a:rPr>
              <a:t>NH2 groups are stained </a:t>
            </a:r>
            <a:r>
              <a:rPr lang="en-US" sz="2400" dirty="0" smtClean="0">
                <a:latin typeface="Arial Black" pitchFamily="34" charset="0"/>
              </a:rPr>
              <a:t>blue</a:t>
            </a:r>
          </a:p>
          <a:p>
            <a:pPr algn="l"/>
            <a:endParaRPr lang="en-US" sz="2400" b="1" dirty="0" smtClean="0">
              <a:latin typeface="Arial Black" pitchFamily="34" charset="0"/>
            </a:endParaRPr>
          </a:p>
          <a:p>
            <a:pPr algn="l"/>
            <a:r>
              <a:rPr lang="en-US" sz="2400" b="1" dirty="0" smtClean="0">
                <a:latin typeface="Arial Black" pitchFamily="34" charset="0"/>
              </a:rPr>
              <a:t>8- </a:t>
            </a:r>
            <a:r>
              <a:rPr lang="en-US" sz="2400" b="1" dirty="0" err="1" smtClean="0">
                <a:latin typeface="Arial Black" pitchFamily="34" charset="0"/>
              </a:rPr>
              <a:t>Disulphides</a:t>
            </a:r>
            <a:r>
              <a:rPr lang="en-US" sz="2400" b="1" dirty="0" smtClean="0">
                <a:latin typeface="Arial Black" pitchFamily="34" charset="0"/>
              </a:rPr>
              <a:t> : </a:t>
            </a:r>
            <a:r>
              <a:rPr lang="en-US" sz="2400" b="1" dirty="0" err="1" smtClean="0">
                <a:latin typeface="Arial Black" pitchFamily="34" charset="0"/>
              </a:rPr>
              <a:t>Performic</a:t>
            </a:r>
            <a:r>
              <a:rPr lang="en-US" sz="2400" b="1" dirty="0" smtClean="0">
                <a:latin typeface="Arial Black" pitchFamily="34" charset="0"/>
              </a:rPr>
              <a:t> acid-</a:t>
            </a:r>
            <a:r>
              <a:rPr lang="en-US" sz="2400" b="1" dirty="0" err="1" smtClean="0">
                <a:latin typeface="Arial Black" pitchFamily="34" charset="0"/>
              </a:rPr>
              <a:t>alcian</a:t>
            </a:r>
            <a:r>
              <a:rPr lang="en-US" sz="2400" b="1" dirty="0" smtClean="0">
                <a:latin typeface="Arial Black" pitchFamily="34" charset="0"/>
              </a:rPr>
              <a:t> blue method:-</a:t>
            </a:r>
          </a:p>
          <a:p>
            <a:pPr algn="l"/>
            <a:r>
              <a:rPr lang="en-US" sz="2400" dirty="0" smtClean="0">
                <a:latin typeface="Arial Black" pitchFamily="34" charset="0"/>
              </a:rPr>
              <a:t>Result: </a:t>
            </a:r>
            <a:r>
              <a:rPr lang="en-US" sz="2400" dirty="0" err="1" smtClean="0">
                <a:latin typeface="Arial Black" pitchFamily="34" charset="0"/>
              </a:rPr>
              <a:t>disulphides</a:t>
            </a:r>
            <a:r>
              <a:rPr lang="en-US" sz="2400" dirty="0" smtClean="0">
                <a:latin typeface="Arial Black" pitchFamily="34" charset="0"/>
              </a:rPr>
              <a:t> group are stained dark blue small amounts </a:t>
            </a:r>
            <a:r>
              <a:rPr lang="ar-EG" sz="2400" dirty="0" smtClean="0">
                <a:latin typeface="Arial Black" pitchFamily="34" charset="0"/>
              </a:rPr>
              <a:t> </a:t>
            </a:r>
            <a:r>
              <a:rPr lang="en-US" sz="2400" dirty="0" smtClean="0">
                <a:latin typeface="Arial Black" pitchFamily="34" charset="0"/>
              </a:rPr>
              <a:t>of </a:t>
            </a:r>
            <a:r>
              <a:rPr lang="en-US" sz="2400" dirty="0" err="1" smtClean="0">
                <a:latin typeface="Arial Black" pitchFamily="34" charset="0"/>
              </a:rPr>
              <a:t>disulphides</a:t>
            </a:r>
            <a:r>
              <a:rPr lang="en-US" sz="2400" dirty="0" smtClean="0">
                <a:latin typeface="Arial Black" pitchFamily="34" charset="0"/>
              </a:rPr>
              <a:t> appear light blue</a:t>
            </a:r>
          </a:p>
          <a:p>
            <a:pPr algn="l"/>
            <a:endParaRPr lang="en-US" sz="2400" b="1" dirty="0" smtClean="0">
              <a:latin typeface="Arial Black" pitchFamily="34" charset="0"/>
            </a:endParaRPr>
          </a:p>
          <a:p>
            <a:pPr algn="l"/>
            <a:r>
              <a:rPr lang="en-US" sz="2400" b="1" dirty="0" smtClean="0">
                <a:latin typeface="Arial Black" pitchFamily="34" charset="0"/>
              </a:rPr>
              <a:t>9- </a:t>
            </a:r>
            <a:r>
              <a:rPr lang="en-US" sz="2400" b="1" dirty="0" err="1" smtClean="0">
                <a:latin typeface="Arial Black" pitchFamily="34" charset="0"/>
              </a:rPr>
              <a:t>Arginine</a:t>
            </a:r>
            <a:r>
              <a:rPr lang="en-US" sz="2400" b="1" dirty="0" smtClean="0">
                <a:latin typeface="Arial Black" pitchFamily="34" charset="0"/>
              </a:rPr>
              <a:t>: </a:t>
            </a:r>
            <a:r>
              <a:rPr lang="en-US" sz="2400" b="1" dirty="0" err="1" smtClean="0">
                <a:latin typeface="Arial Black" pitchFamily="34" charset="0"/>
              </a:rPr>
              <a:t>Saguchi</a:t>
            </a:r>
            <a:r>
              <a:rPr lang="en-US" sz="2400" b="1" dirty="0" smtClean="0">
                <a:latin typeface="Arial Black" pitchFamily="34" charset="0"/>
              </a:rPr>
              <a:t> method:- </a:t>
            </a:r>
          </a:p>
          <a:p>
            <a:pPr algn="l"/>
            <a:r>
              <a:rPr lang="ar-EG" sz="2400" dirty="0" smtClean="0">
                <a:latin typeface="Arial Black" pitchFamily="34" charset="0"/>
              </a:rPr>
              <a:t> </a:t>
            </a:r>
            <a:r>
              <a:rPr lang="en-US" sz="2400" dirty="0" smtClean="0">
                <a:latin typeface="Arial Black" pitchFamily="34" charset="0"/>
              </a:rPr>
              <a:t>Result: </a:t>
            </a:r>
            <a:r>
              <a:rPr lang="en-US" sz="2400" b="1" dirty="0" err="1" smtClean="0">
                <a:latin typeface="Arial Black" pitchFamily="34" charset="0"/>
              </a:rPr>
              <a:t>Arginine</a:t>
            </a:r>
            <a:r>
              <a:rPr lang="en-US" sz="2400" b="1" dirty="0" smtClean="0">
                <a:latin typeface="Arial Black" pitchFamily="34" charset="0"/>
              </a:rPr>
              <a:t> </a:t>
            </a:r>
            <a:r>
              <a:rPr lang="en-US" sz="2400" dirty="0" smtClean="0">
                <a:latin typeface="Arial Black" pitchFamily="34" charset="0"/>
              </a:rPr>
              <a:t>appears orange-red</a:t>
            </a:r>
          </a:p>
          <a:p>
            <a:pPr algn="l"/>
            <a:endParaRPr lang="en-US" sz="2400" b="1" dirty="0" smtClean="0">
              <a:latin typeface="Arial Black" pitchFamily="34" charset="0"/>
            </a:endParaRPr>
          </a:p>
          <a:p>
            <a:pPr algn="l"/>
            <a:r>
              <a:rPr lang="en-US" sz="2400" b="1" dirty="0" smtClean="0">
                <a:latin typeface="Arial Black" pitchFamily="34" charset="0"/>
              </a:rPr>
              <a:t>10-  Tryptophan: DMAB-nitrate method:-</a:t>
            </a:r>
          </a:p>
          <a:p>
            <a:pPr algn="l"/>
            <a:r>
              <a:rPr lang="en-US" sz="2400" dirty="0" smtClean="0">
                <a:latin typeface="Arial Black" pitchFamily="34" charset="0"/>
              </a:rPr>
              <a:t>Result: </a:t>
            </a:r>
            <a:r>
              <a:rPr lang="en-US" sz="2400" b="1" dirty="0" smtClean="0">
                <a:latin typeface="Arial Black" pitchFamily="34" charset="0"/>
              </a:rPr>
              <a:t>Tryptophan  stains deep blue</a:t>
            </a:r>
            <a:endParaRPr lang="en-US" sz="2400"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en-US" sz="2400" b="1" dirty="0" smtClean="0">
              <a:latin typeface="Arial Black" pitchFamily="34" charset="0"/>
            </a:endParaRPr>
          </a:p>
          <a:p>
            <a:pPr algn="l"/>
            <a:endParaRPr lang="ar-EG" sz="2400" b="1" dirty="0">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253966" y="2071678"/>
            <a:ext cx="9572692" cy="1628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smtClean="0">
                <a:latin typeface="Arial Black" pitchFamily="34" charset="0"/>
              </a:rPr>
              <a:t>   </a:t>
            </a:r>
            <a:r>
              <a:rPr lang="en-US" sz="4000" dirty="0" smtClean="0">
                <a:latin typeface="Arial Black" pitchFamily="34" charset="0"/>
              </a:rPr>
              <a:t>Some photos of staining protein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96908" y="357166"/>
            <a:ext cx="8643998" cy="6072230"/>
          </a:xfrm>
        </p:spPr>
        <p:txBody>
          <a:bodyPr>
            <a:normAutofit/>
          </a:bodyPr>
          <a:lstStyle/>
          <a:p>
            <a:pPr algn="l"/>
            <a:r>
              <a:rPr lang="en-US" sz="2000" b="1" dirty="0" smtClean="0">
                <a:latin typeface="Arial Black" pitchFamily="34" charset="0"/>
              </a:rPr>
              <a:t> Total </a:t>
            </a:r>
            <a:r>
              <a:rPr lang="en-US" sz="2000" b="1" dirty="0">
                <a:latin typeface="Arial Black" pitchFamily="34" charset="0"/>
              </a:rPr>
              <a:t>proteins contents of the liver cells of control rats are positively reflected by the appearance of blue color after staining with </a:t>
            </a:r>
            <a:r>
              <a:rPr lang="en-US" sz="2000" b="1" dirty="0" err="1">
                <a:latin typeface="Arial Black" pitchFamily="34" charset="0"/>
              </a:rPr>
              <a:t>bromophenol</a:t>
            </a:r>
            <a:r>
              <a:rPr lang="en-US" sz="2000" b="1" dirty="0">
                <a:latin typeface="Arial Black" pitchFamily="34" charset="0"/>
              </a:rPr>
              <a:t> blue. Generally, the cytoplasm of the </a:t>
            </a:r>
            <a:r>
              <a:rPr lang="en-US" sz="2000" b="1" dirty="0" err="1">
                <a:latin typeface="Arial Black" pitchFamily="34" charset="0"/>
              </a:rPr>
              <a:t>hepatocytes</a:t>
            </a:r>
            <a:r>
              <a:rPr lang="en-US" sz="2000" b="1" dirty="0">
                <a:latin typeface="Arial Black" pitchFamily="34" charset="0"/>
              </a:rPr>
              <a:t> contains excessive amount of total proteins in the form of fine granules </a:t>
            </a:r>
            <a:endParaRPr lang="ar-EG" sz="2000" b="1" dirty="0">
              <a:latin typeface="Arial Black" pitchFamily="34" charset="0"/>
            </a:endParaRPr>
          </a:p>
        </p:txBody>
      </p:sp>
      <p:pic>
        <p:nvPicPr>
          <p:cNvPr id="1026" name="صورة 6" descr="http://file.scirp.org/Html/16-2700807%5C265e84cd-c958-4785-9d55-a05ac236664e.jpg"/>
          <p:cNvPicPr>
            <a:picLocks noChangeAspect="1" noChangeArrowheads="1"/>
          </p:cNvPicPr>
          <p:nvPr/>
        </p:nvPicPr>
        <p:blipFill>
          <a:blip r:embed="rId2"/>
          <a:srcRect l="-32285" t="-3802" r="-1822" b="67680"/>
          <a:stretch>
            <a:fillRect/>
          </a:stretch>
        </p:blipFill>
        <p:spPr bwMode="auto">
          <a:xfrm>
            <a:off x="3754428" y="2000240"/>
            <a:ext cx="5500726"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4031" y="320040"/>
            <a:ext cx="7980495" cy="751506"/>
          </a:xfrm>
        </p:spPr>
        <p:txBody>
          <a:bodyPr>
            <a:normAutofit/>
          </a:bodyPr>
          <a:lstStyle/>
          <a:p>
            <a:pPr algn="ctr"/>
            <a:r>
              <a:rPr lang="en-US" sz="2000" dirty="0" smtClean="0"/>
              <a:t>T.S of large intestine of rabbit stained with </a:t>
            </a:r>
            <a:r>
              <a:rPr lang="en-US" sz="2000" dirty="0" err="1" smtClean="0">
                <a:latin typeface="Arial Black" pitchFamily="34" charset="0"/>
              </a:rPr>
              <a:t>bromophenol</a:t>
            </a:r>
            <a:r>
              <a:rPr lang="en-US" sz="2000" dirty="0" smtClean="0">
                <a:latin typeface="Arial Black" pitchFamily="34" charset="0"/>
              </a:rPr>
              <a:t> blue</a:t>
            </a:r>
            <a:endParaRPr lang="ar-EG" sz="2000" dirty="0"/>
          </a:p>
        </p:txBody>
      </p:sp>
      <p:pic>
        <p:nvPicPr>
          <p:cNvPr id="1026" name="Picture 2" descr="C:\Users\admin1\Desktop\صورة10.jpg"/>
          <p:cNvPicPr>
            <a:picLocks noChangeAspect="1" noChangeArrowheads="1"/>
          </p:cNvPicPr>
          <p:nvPr/>
        </p:nvPicPr>
        <p:blipFill>
          <a:blip r:embed="rId2"/>
          <a:srcRect/>
          <a:stretch>
            <a:fillRect/>
          </a:stretch>
        </p:blipFill>
        <p:spPr bwMode="auto">
          <a:xfrm>
            <a:off x="1968478" y="1714488"/>
            <a:ext cx="5929354" cy="414340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5404" y="500042"/>
            <a:ext cx="8501122" cy="1357322"/>
          </a:xfrm>
        </p:spPr>
        <p:txBody>
          <a:bodyPr>
            <a:noAutofit/>
          </a:bodyPr>
          <a:lstStyle/>
          <a:p>
            <a:r>
              <a:rPr lang="en-US" sz="1400" dirty="0" err="1" smtClean="0">
                <a:solidFill>
                  <a:schemeClr val="tx1"/>
                </a:solidFill>
              </a:rPr>
              <a:t>Gomori</a:t>
            </a:r>
            <a:r>
              <a:rPr lang="en-US" sz="1400" dirty="0" smtClean="0">
                <a:solidFill>
                  <a:schemeClr val="tx1"/>
                </a:solidFill>
              </a:rPr>
              <a:t> one-step </a:t>
            </a:r>
            <a:r>
              <a:rPr lang="en-US" sz="1400" dirty="0" err="1" smtClean="0">
                <a:solidFill>
                  <a:schemeClr val="tx1"/>
                </a:solidFill>
              </a:rPr>
              <a:t>trichrome</a:t>
            </a:r>
            <a:r>
              <a:rPr lang="en-US" sz="1400" dirty="0" smtClean="0">
                <a:solidFill>
                  <a:schemeClr val="tx1"/>
                </a:solidFill>
              </a:rPr>
              <a:t> stain - a connective tissue stain using </a:t>
            </a:r>
            <a:r>
              <a:rPr lang="en-US" sz="1400" dirty="0" err="1" smtClean="0">
                <a:solidFill>
                  <a:schemeClr val="tx1"/>
                </a:solidFill>
              </a:rPr>
              <a:t>haematoxylin</a:t>
            </a:r>
            <a:r>
              <a:rPr lang="en-US" sz="1400" dirty="0" smtClean="0">
                <a:solidFill>
                  <a:schemeClr val="tx1"/>
                </a:solidFill>
              </a:rPr>
              <a:t> and a dye mixture containing </a:t>
            </a:r>
            <a:r>
              <a:rPr lang="en-US" sz="1400" dirty="0" err="1" smtClean="0">
                <a:solidFill>
                  <a:schemeClr val="tx1"/>
                </a:solidFill>
              </a:rPr>
              <a:t>chromotrope</a:t>
            </a:r>
            <a:r>
              <a:rPr lang="en-US" sz="1400" dirty="0" smtClean="0">
                <a:solidFill>
                  <a:schemeClr val="tx1"/>
                </a:solidFill>
              </a:rPr>
              <a:t> 2R and light green or aniline blue. Muscle </a:t>
            </a:r>
            <a:r>
              <a:rPr lang="en-US" sz="1400" dirty="0" err="1" smtClean="0">
                <a:solidFill>
                  <a:schemeClr val="tx1"/>
                </a:solidFill>
              </a:rPr>
              <a:t>fibres</a:t>
            </a:r>
            <a:r>
              <a:rPr lang="en-US" sz="1400" dirty="0" smtClean="0">
                <a:solidFill>
                  <a:schemeClr val="tx1"/>
                </a:solidFill>
              </a:rPr>
              <a:t> appear red, collagen is green (or blue if aniline blue is used), and nuclei are blue to </a:t>
            </a:r>
            <a:r>
              <a:rPr lang="en-US" sz="1400" dirty="0" err="1" smtClean="0">
                <a:solidFill>
                  <a:schemeClr val="tx1"/>
                </a:solidFill>
              </a:rPr>
              <a:t>black.Left</a:t>
            </a:r>
            <a:r>
              <a:rPr lang="en-US" sz="1400" dirty="0" smtClean="0">
                <a:solidFill>
                  <a:schemeClr val="tx1"/>
                </a:solidFill>
              </a:rPr>
              <a:t> is a photo of a muscular artery stained using </a:t>
            </a:r>
            <a:r>
              <a:rPr lang="en-US" sz="1400" dirty="0" err="1" smtClean="0">
                <a:solidFill>
                  <a:schemeClr val="tx1"/>
                </a:solidFill>
              </a:rPr>
              <a:t>Gomori's</a:t>
            </a:r>
            <a:r>
              <a:rPr lang="en-US" sz="1400" dirty="0" smtClean="0">
                <a:solidFill>
                  <a:schemeClr val="tx1"/>
                </a:solidFill>
              </a:rPr>
              <a:t> one step </a:t>
            </a:r>
            <a:r>
              <a:rPr lang="en-US" sz="1400" dirty="0" err="1" smtClean="0">
                <a:solidFill>
                  <a:schemeClr val="tx1"/>
                </a:solidFill>
              </a:rPr>
              <a:t>trichrome</a:t>
            </a:r>
            <a:r>
              <a:rPr lang="en-US" sz="1400" dirty="0" smtClean="0">
                <a:solidFill>
                  <a:schemeClr val="tx1"/>
                </a:solidFill>
              </a:rPr>
              <a:t>. Collagen and nerve cells have stained blue. Muscle, elastic fibers and blood stained red. Cytoplasm of cells stained red. Nuclei stained purple.</a:t>
            </a:r>
            <a:br>
              <a:rPr lang="en-US" sz="1400" dirty="0" smtClean="0">
                <a:solidFill>
                  <a:schemeClr val="tx1"/>
                </a:solidFill>
              </a:rPr>
            </a:br>
            <a:r>
              <a:rPr lang="en-US" sz="1400" dirty="0" smtClean="0">
                <a:solidFill>
                  <a:schemeClr val="tx1"/>
                </a:solidFill>
              </a:rPr>
              <a:t>The stain can be used to differentiate fibrous or nerve tissue from muscular tissue.</a:t>
            </a:r>
            <a:br>
              <a:rPr lang="en-US" sz="1400" dirty="0" smtClean="0">
                <a:solidFill>
                  <a:schemeClr val="tx1"/>
                </a:solidFill>
              </a:rPr>
            </a:br>
            <a:endParaRPr lang="ar-EG" sz="1400" dirty="0">
              <a:solidFill>
                <a:schemeClr val="tx1"/>
              </a:solidFill>
            </a:endParaRPr>
          </a:p>
        </p:txBody>
      </p:sp>
      <p:pic>
        <p:nvPicPr>
          <p:cNvPr id="1026" name="Picture 2" descr="C:\Users\admin1\Desktop\gomori trichrome.jpg"/>
          <p:cNvPicPr>
            <a:picLocks noChangeAspect="1" noChangeArrowheads="1"/>
          </p:cNvPicPr>
          <p:nvPr/>
        </p:nvPicPr>
        <p:blipFill>
          <a:blip/>
          <a:srcRect/>
          <a:stretch>
            <a:fillRect/>
          </a:stretch>
        </p:blipFill>
        <p:spPr bwMode="auto">
          <a:xfrm>
            <a:off x="253966" y="2000240"/>
            <a:ext cx="3643338" cy="3513219"/>
          </a:xfrm>
          <a:prstGeom prst="rect">
            <a:avLst/>
          </a:prstGeom>
          <a:noFill/>
        </p:spPr>
      </p:pic>
      <p:pic>
        <p:nvPicPr>
          <p:cNvPr id="14338" name="Picture 2" descr="نتيجة بحث الصور عن ‪stains for collagen, reticulin and elastin fibers‬‏"/>
          <p:cNvPicPr>
            <a:picLocks noChangeAspect="1" noChangeArrowheads="1"/>
          </p:cNvPicPr>
          <p:nvPr/>
        </p:nvPicPr>
        <p:blipFill>
          <a:blip/>
          <a:srcRect/>
          <a:stretch>
            <a:fillRect/>
          </a:stretch>
        </p:blipFill>
        <p:spPr bwMode="auto">
          <a:xfrm>
            <a:off x="4468808" y="2000240"/>
            <a:ext cx="4071966" cy="371477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www.ouhsc.edu/histology/Glass%20slides/72_02.jpg"/>
          <p:cNvPicPr>
            <a:picLocks noChangeAspect="1" noChangeArrowheads="1"/>
          </p:cNvPicPr>
          <p:nvPr/>
        </p:nvPicPr>
        <p:blipFill>
          <a:blip r:embed="rId2"/>
          <a:srcRect/>
          <a:stretch>
            <a:fillRect/>
          </a:stretch>
        </p:blipFill>
        <p:spPr bwMode="auto">
          <a:xfrm>
            <a:off x="182528" y="642918"/>
            <a:ext cx="3810000" cy="2990850"/>
          </a:xfrm>
          <a:prstGeom prst="rect">
            <a:avLst/>
          </a:prstGeom>
          <a:noFill/>
        </p:spPr>
      </p:pic>
      <p:pic>
        <p:nvPicPr>
          <p:cNvPr id="95236" name="Picture 4" descr="http://www.lab.anhb.uwa.edu.au/mb140/CorePages/Connective/Images/liv042re.jpg"/>
          <p:cNvPicPr>
            <a:picLocks noChangeAspect="1" noChangeArrowheads="1"/>
          </p:cNvPicPr>
          <p:nvPr/>
        </p:nvPicPr>
        <p:blipFill>
          <a:blip r:embed="rId3"/>
          <a:srcRect/>
          <a:stretch>
            <a:fillRect/>
          </a:stretch>
        </p:blipFill>
        <p:spPr bwMode="auto">
          <a:xfrm>
            <a:off x="4611684" y="714356"/>
            <a:ext cx="3500462" cy="2714644"/>
          </a:xfrm>
          <a:prstGeom prst="rect">
            <a:avLst/>
          </a:prstGeom>
          <a:noFill/>
        </p:spPr>
      </p:pic>
      <p:pic>
        <p:nvPicPr>
          <p:cNvPr id="95238" name="Picture 6" descr="http://www.lab.anhb.uwa.edu.au/mb140/CorePages/Connective/Images/aty010el.jpg"/>
          <p:cNvPicPr>
            <a:picLocks noChangeAspect="1" noChangeArrowheads="1"/>
          </p:cNvPicPr>
          <p:nvPr/>
        </p:nvPicPr>
        <p:blipFill>
          <a:blip r:embed="rId4"/>
          <a:srcRect/>
          <a:stretch>
            <a:fillRect/>
          </a:stretch>
        </p:blipFill>
        <p:spPr bwMode="auto">
          <a:xfrm>
            <a:off x="2682858" y="3786190"/>
            <a:ext cx="4214842" cy="2786082"/>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040840" cy="1820254"/>
          </a:xfrm>
        </p:spPr>
        <p:txBody>
          <a:bodyPr>
            <a:noAutofit/>
          </a:bodyPr>
          <a:lstStyle/>
          <a:p>
            <a:r>
              <a:rPr lang="en-US" sz="1200" dirty="0" err="1" smtClean="0"/>
              <a:t>Verhoeff</a:t>
            </a:r>
            <a:r>
              <a:rPr lang="en-US" sz="1200" dirty="0" smtClean="0"/>
              <a:t> van </a:t>
            </a:r>
            <a:r>
              <a:rPr lang="en-US" sz="1200" dirty="0" err="1" smtClean="0"/>
              <a:t>Gieson</a:t>
            </a:r>
            <a:r>
              <a:rPr lang="en-US" sz="1200" b="0" dirty="0" smtClean="0"/>
              <a:t/>
            </a:r>
            <a:br>
              <a:rPr lang="en-US" sz="1200" b="0" dirty="0" smtClean="0"/>
            </a:br>
            <a:r>
              <a:rPr lang="en-US" sz="1200" dirty="0" smtClean="0"/>
              <a:t/>
            </a:r>
            <a:br>
              <a:rPr lang="en-US" sz="1200" dirty="0" smtClean="0"/>
            </a:br>
            <a:r>
              <a:rPr lang="en-US" sz="1200" dirty="0" smtClean="0"/>
              <a:t>Classification: connective tissue stain</a:t>
            </a:r>
            <a:br>
              <a:rPr lang="en-US" sz="1200" dirty="0" smtClean="0"/>
            </a:br>
            <a:r>
              <a:rPr lang="en-US" sz="1200" dirty="0" smtClean="0"/>
              <a:t/>
            </a:r>
            <a:br>
              <a:rPr lang="en-US" sz="1200" dirty="0" smtClean="0"/>
            </a:br>
            <a:r>
              <a:rPr lang="en-US" sz="1200" dirty="0" smtClean="0"/>
              <a:t>Mechanism of staining: ionic bonding/van de Waals forces for </a:t>
            </a:r>
            <a:r>
              <a:rPr lang="en-US" sz="1200" dirty="0" err="1" smtClean="0"/>
              <a:t>elastin</a:t>
            </a:r>
            <a:r>
              <a:rPr lang="en-US" sz="1200" dirty="0" smtClean="0"/>
              <a:t> fibers</a:t>
            </a:r>
            <a:br>
              <a:rPr lang="en-US" sz="1200" dirty="0" smtClean="0"/>
            </a:br>
            <a:r>
              <a:rPr lang="en-US" sz="1200" dirty="0" smtClean="0"/>
              <a:t/>
            </a:r>
            <a:br>
              <a:rPr lang="en-US" sz="1200" dirty="0" smtClean="0"/>
            </a:br>
            <a:r>
              <a:rPr lang="en-US" sz="1200" dirty="0" smtClean="0"/>
              <a:t>Purpose: stain </a:t>
            </a:r>
            <a:r>
              <a:rPr lang="en-US" sz="1200" dirty="0" err="1" smtClean="0"/>
              <a:t>elastin</a:t>
            </a:r>
            <a:r>
              <a:rPr lang="en-US" sz="1200" dirty="0" smtClean="0"/>
              <a:t/>
            </a:r>
            <a:br>
              <a:rPr lang="en-US" sz="1200" dirty="0" smtClean="0"/>
            </a:br>
            <a:r>
              <a:rPr lang="en-US" sz="1200" dirty="0" smtClean="0"/>
              <a:t/>
            </a:r>
            <a:br>
              <a:rPr lang="en-US" sz="1200" dirty="0" smtClean="0"/>
            </a:br>
            <a:r>
              <a:rPr lang="en-US" sz="1200" dirty="0" smtClean="0"/>
              <a:t>Control tissue: aorta, skin, lung</a:t>
            </a:r>
            <a:br>
              <a:rPr lang="en-US" sz="1200" dirty="0" smtClean="0"/>
            </a:br>
            <a:endParaRPr lang="ar-EG" sz="1200" dirty="0"/>
          </a:p>
        </p:txBody>
      </p:sp>
      <p:pic>
        <p:nvPicPr>
          <p:cNvPr id="1026" name="Picture 2" descr="http://dstgroupproject.weebly.com/uploads/2/0/3/4/2034156/3914905.jpg?518x358"/>
          <p:cNvPicPr>
            <a:picLocks noChangeAspect="1" noChangeArrowheads="1"/>
          </p:cNvPicPr>
          <p:nvPr/>
        </p:nvPicPr>
        <p:blipFill>
          <a:blip r:embed="rId2"/>
          <a:srcRect/>
          <a:stretch>
            <a:fillRect/>
          </a:stretch>
        </p:blipFill>
        <p:spPr bwMode="auto">
          <a:xfrm>
            <a:off x="325404" y="2000240"/>
            <a:ext cx="4111618" cy="3857652"/>
          </a:xfrm>
          <a:prstGeom prst="rect">
            <a:avLst/>
          </a:prstGeom>
          <a:noFill/>
        </p:spPr>
      </p:pic>
      <p:sp>
        <p:nvSpPr>
          <p:cNvPr id="5" name="مستطيل 4"/>
          <p:cNvSpPr/>
          <p:nvPr/>
        </p:nvSpPr>
        <p:spPr>
          <a:xfrm>
            <a:off x="4540246" y="2071678"/>
            <a:ext cx="4110031" cy="2585323"/>
          </a:xfrm>
          <a:prstGeom prst="rect">
            <a:avLst/>
          </a:prstGeom>
        </p:spPr>
        <p:txBody>
          <a:bodyPr wrap="square">
            <a:spAutoFit/>
          </a:bodyPr>
          <a:lstStyle/>
          <a:p>
            <a:r>
              <a:rPr lang="en-US" dirty="0" smtClean="0"/>
              <a:t>Elastic fibers – blue-black to black</a:t>
            </a:r>
            <a:br>
              <a:rPr lang="en-US" dirty="0" smtClean="0"/>
            </a:br>
            <a:r>
              <a:rPr lang="en-US" dirty="0" smtClean="0"/>
              <a:t/>
            </a:r>
            <a:br>
              <a:rPr lang="en-US" dirty="0" smtClean="0"/>
            </a:br>
            <a:r>
              <a:rPr lang="en-US" dirty="0" smtClean="0"/>
              <a:t>Nuclei – blue/grey/black</a:t>
            </a:r>
            <a:br>
              <a:rPr lang="en-US" dirty="0" smtClean="0"/>
            </a:br>
            <a:r>
              <a:rPr lang="en-US" dirty="0" smtClean="0"/>
              <a:t/>
            </a:r>
            <a:br>
              <a:rPr lang="en-US" dirty="0" smtClean="0"/>
            </a:br>
            <a:r>
              <a:rPr lang="en-US" dirty="0" smtClean="0"/>
              <a:t>Collagen – red</a:t>
            </a:r>
            <a:br>
              <a:rPr lang="en-US" dirty="0" smtClean="0"/>
            </a:br>
            <a:r>
              <a:rPr lang="en-US" dirty="0" smtClean="0"/>
              <a:t/>
            </a:r>
            <a:br>
              <a:rPr lang="en-US" dirty="0" smtClean="0"/>
            </a:br>
            <a:r>
              <a:rPr lang="en-US" dirty="0" smtClean="0"/>
              <a:t>Muscle – orange</a:t>
            </a:r>
            <a:br>
              <a:rPr lang="en-US" dirty="0" smtClean="0"/>
            </a:br>
            <a:r>
              <a:rPr lang="en-US" dirty="0" smtClean="0"/>
              <a:t/>
            </a:r>
            <a:br>
              <a:rPr lang="en-US" dirty="0" smtClean="0"/>
            </a:br>
            <a:r>
              <a:rPr lang="en-US" dirty="0" smtClean="0"/>
              <a:t>RBCs, cytoplasm – yellow</a:t>
            </a:r>
            <a:endParaRPr lang="ar-EG"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1"/>
          <p:cNvSpPr/>
          <p:nvPr/>
        </p:nvSpPr>
        <p:spPr>
          <a:xfrm>
            <a:off x="754032" y="1142984"/>
            <a:ext cx="8072494"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latin typeface="Arial Black" pitchFamily="34" charset="0"/>
              </a:rPr>
              <a:t>LIPIDS</a:t>
            </a:r>
            <a:endParaRPr lang="ar-EG" sz="6000" b="1" dirty="0">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3" name="مستطيل 2"/>
          <p:cNvSpPr/>
          <p:nvPr/>
        </p:nvSpPr>
        <p:spPr>
          <a:xfrm>
            <a:off x="182528" y="500042"/>
            <a:ext cx="9644130" cy="5786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000" dirty="0" smtClean="0">
                <a:latin typeface="Arial Black" pitchFamily="34" charset="0"/>
              </a:rPr>
              <a:t>The lipids are organic substances which are insoluble in water  but soluble in fat solvents, related to fatty acids as esters. Most lipids are completely or partly soluble in organic solvents, so the </a:t>
            </a:r>
            <a:r>
              <a:rPr lang="en-US" sz="2000" dirty="0" err="1" smtClean="0">
                <a:latin typeface="Arial Black" pitchFamily="34" charset="0"/>
              </a:rPr>
              <a:t>histochemical</a:t>
            </a:r>
            <a:r>
              <a:rPr lang="en-US" sz="2000" dirty="0" smtClean="0">
                <a:latin typeface="Arial Black" pitchFamily="34" charset="0"/>
              </a:rPr>
              <a:t> technique are applied to frozen sections . A great proportion of the lipids present in tissues associated with proteins. Two types of lipids are </a:t>
            </a:r>
            <a:r>
              <a:rPr lang="en-US" sz="2000" dirty="0" err="1" smtClean="0">
                <a:latin typeface="Arial Black" pitchFamily="34" charset="0"/>
              </a:rPr>
              <a:t>histochemically</a:t>
            </a:r>
            <a:r>
              <a:rPr lang="en-US" sz="2000" dirty="0" smtClean="0">
                <a:latin typeface="Arial Black" pitchFamily="34" charset="0"/>
              </a:rPr>
              <a:t> identified visible and invisible or masked lipids. Visible is easily demonstrated in the cells and tissues by specific lipid methods as the Sudan dyes, oil red O and Nile blue </a:t>
            </a:r>
            <a:r>
              <a:rPr lang="en-US" sz="2000" dirty="0" err="1" smtClean="0">
                <a:latin typeface="Arial Black" pitchFamily="34" charset="0"/>
              </a:rPr>
              <a:t>sulphate</a:t>
            </a:r>
            <a:r>
              <a:rPr lang="en-US" sz="2000" dirty="0" smtClean="0">
                <a:latin typeface="Arial Black" pitchFamily="34" charset="0"/>
              </a:rPr>
              <a:t>. The invisible or masked lipid denoted lipids which could not be demonstrated directly. </a:t>
            </a:r>
            <a:r>
              <a:rPr lang="en-US" sz="2000" b="1" dirty="0" smtClean="0">
                <a:latin typeface="Arial Black" pitchFamily="34" charset="0"/>
              </a:rPr>
              <a:t>Lipids</a:t>
            </a:r>
            <a:r>
              <a:rPr lang="en-US" sz="2000" dirty="0" smtClean="0">
                <a:latin typeface="Arial Black" pitchFamily="34" charset="0"/>
              </a:rPr>
              <a:t> are a group of naturally occurring </a:t>
            </a:r>
            <a:r>
              <a:rPr lang="en-US" sz="2000" dirty="0" smtClean="0">
                <a:latin typeface="Arial Black" pitchFamily="34" charset="0"/>
                <a:hlinkClick r:id="rId3" tooltip="Molecule"/>
              </a:rPr>
              <a:t>molecules</a:t>
            </a:r>
            <a:r>
              <a:rPr lang="en-US" sz="2000" dirty="0" smtClean="0">
                <a:latin typeface="Arial Black" pitchFamily="34" charset="0"/>
              </a:rPr>
              <a:t> that include </a:t>
            </a:r>
            <a:r>
              <a:rPr lang="en-US" sz="2000" dirty="0" smtClean="0">
                <a:latin typeface="Arial Black" pitchFamily="34" charset="0"/>
                <a:hlinkClick r:id="rId4" tooltip="Fat"/>
              </a:rPr>
              <a:t>fats</a:t>
            </a:r>
            <a:r>
              <a:rPr lang="en-US" sz="2000" dirty="0" smtClean="0">
                <a:latin typeface="Arial Black" pitchFamily="34" charset="0"/>
              </a:rPr>
              <a:t>, </a:t>
            </a:r>
            <a:r>
              <a:rPr lang="en-US" sz="2000" dirty="0" smtClean="0">
                <a:latin typeface="Arial Black" pitchFamily="34" charset="0"/>
                <a:hlinkClick r:id="rId5" tooltip="Wax"/>
              </a:rPr>
              <a:t>waxes</a:t>
            </a:r>
            <a:r>
              <a:rPr lang="en-US" sz="2000" dirty="0" smtClean="0">
                <a:latin typeface="Arial Black" pitchFamily="34" charset="0"/>
              </a:rPr>
              <a:t>, </a:t>
            </a:r>
            <a:r>
              <a:rPr lang="en-US" sz="2000" dirty="0" smtClean="0">
                <a:latin typeface="Arial Black" pitchFamily="34" charset="0"/>
                <a:hlinkClick r:id="rId6" tooltip="Sterol"/>
              </a:rPr>
              <a:t>sterols</a:t>
            </a:r>
            <a:r>
              <a:rPr lang="en-US" sz="2000" dirty="0" smtClean="0">
                <a:latin typeface="Arial Black" pitchFamily="34" charset="0"/>
              </a:rPr>
              <a:t>, fat-soluble </a:t>
            </a:r>
            <a:r>
              <a:rPr lang="en-US" sz="2000" dirty="0" smtClean="0">
                <a:latin typeface="Arial Black" pitchFamily="34" charset="0"/>
                <a:hlinkClick r:id="rId7" tooltip="Vitamin"/>
              </a:rPr>
              <a:t>vitamins</a:t>
            </a:r>
            <a:r>
              <a:rPr lang="en-US" sz="2000" dirty="0" smtClean="0">
                <a:latin typeface="Arial Black" pitchFamily="34" charset="0"/>
              </a:rPr>
              <a:t> (such as vitamins A, D, E, and K), </a:t>
            </a:r>
            <a:r>
              <a:rPr lang="en-US" sz="2000" dirty="0" err="1" smtClean="0">
                <a:latin typeface="Arial Black" pitchFamily="34" charset="0"/>
                <a:hlinkClick r:id="rId8" tooltip="Monoglyceride"/>
              </a:rPr>
              <a:t>monoglycerides</a:t>
            </a:r>
            <a:r>
              <a:rPr lang="en-US" sz="2000" dirty="0" smtClean="0">
                <a:latin typeface="Arial Black" pitchFamily="34" charset="0"/>
              </a:rPr>
              <a:t>, </a:t>
            </a:r>
            <a:r>
              <a:rPr lang="en-US" sz="2000" dirty="0" err="1" smtClean="0">
                <a:latin typeface="Arial Black" pitchFamily="34" charset="0"/>
                <a:hlinkClick r:id="rId9" tooltip="Diglyceride"/>
              </a:rPr>
              <a:t>diglycerides</a:t>
            </a:r>
            <a:r>
              <a:rPr lang="en-US" sz="2000" dirty="0" smtClean="0">
                <a:latin typeface="Arial Black" pitchFamily="34" charset="0"/>
              </a:rPr>
              <a:t>, </a:t>
            </a:r>
            <a:r>
              <a:rPr lang="en-US" sz="2000" dirty="0" smtClean="0">
                <a:latin typeface="Arial Black" pitchFamily="34" charset="0"/>
                <a:hlinkClick r:id="rId10" tooltip="Triglyceride"/>
              </a:rPr>
              <a:t>triglycerides</a:t>
            </a:r>
            <a:r>
              <a:rPr lang="en-US" sz="2000" dirty="0" smtClean="0">
                <a:latin typeface="Arial Black" pitchFamily="34" charset="0"/>
              </a:rPr>
              <a:t>, </a:t>
            </a:r>
            <a:r>
              <a:rPr lang="en-US" sz="2000" dirty="0" smtClean="0">
                <a:latin typeface="Arial Black" pitchFamily="34" charset="0"/>
                <a:hlinkClick r:id="rId11" tooltip="Phospholipid"/>
              </a:rPr>
              <a:t>phospholipids</a:t>
            </a:r>
            <a:r>
              <a:rPr lang="en-US" sz="2000" dirty="0" smtClean="0">
                <a:latin typeface="Arial Black" pitchFamily="34" charset="0"/>
              </a:rPr>
              <a:t>, and others. </a:t>
            </a:r>
            <a:endParaRPr lang="ar-EG" sz="2000" dirty="0" smtClean="0">
              <a:latin typeface="Arial Black" pitchFamily="34" charset="0"/>
            </a:endParaRPr>
          </a:p>
          <a:p>
            <a:pPr algn="l"/>
            <a:r>
              <a:rPr lang="en-US" sz="2000" dirty="0" smtClean="0">
                <a:latin typeface="Arial Black" pitchFamily="34" charset="0"/>
              </a:rPr>
              <a:t> </a:t>
            </a:r>
            <a:endParaRPr lang="ar-EG" sz="2000" dirty="0">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ربع نص 1"/>
          <p:cNvSpPr txBox="1"/>
          <p:nvPr/>
        </p:nvSpPr>
        <p:spPr>
          <a:xfrm>
            <a:off x="157474" y="571480"/>
            <a:ext cx="8383299" cy="11418510"/>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2-The Oligosaccharides (Disaccharides): </a:t>
            </a: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are the results of condensation of two molecules of </a:t>
            </a:r>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monosaccharides</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with loss of one molecule of water. </a:t>
            </a: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-H2O</a:t>
            </a: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2 C6H12O6                   C12H22O11</a:t>
            </a: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The most  important are sucrose (cane sugar) and lactose (milk sugar).</a:t>
            </a: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Lactose is built up of glucose and </a:t>
            </a:r>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galactose</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 thus disaccharides yield on hydrolysis two molecules of the same of different </a:t>
            </a:r>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monosaccharides</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p>
          <a:p>
            <a:pPr algn="ctr" rtl="0"/>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ctr" rtl="0"/>
            <a:r>
              <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endParaRPr lang="ar-YE"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p:txBody>
      </p:sp>
      <p:cxnSp>
        <p:nvCxnSpPr>
          <p:cNvPr id="8" name="رابط كسهم مستقيم 7"/>
          <p:cNvCxnSpPr/>
          <p:nvPr/>
        </p:nvCxnSpPr>
        <p:spPr>
          <a:xfrm>
            <a:off x="2754296" y="3357562"/>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539718" y="500042"/>
            <a:ext cx="8715436" cy="6357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l" rtl="0"/>
            <a:endParaRPr lang="en-US" b="1" dirty="0" smtClean="0">
              <a:latin typeface="Arial Black" pitchFamily="34" charset="0"/>
            </a:endParaRPr>
          </a:p>
          <a:p>
            <a:pPr algn="l" rtl="0"/>
            <a:endParaRPr lang="en-US" b="1" dirty="0" smtClean="0">
              <a:latin typeface="Arial Black" pitchFamily="34" charset="0"/>
            </a:endParaRPr>
          </a:p>
          <a:p>
            <a:pPr algn="l" rtl="0"/>
            <a:endParaRPr lang="en-US" b="1" dirty="0" smtClean="0">
              <a:latin typeface="Arial Black" pitchFamily="34" charset="0"/>
            </a:endParaRPr>
          </a:p>
          <a:p>
            <a:pPr algn="l" rtl="0"/>
            <a:endParaRPr lang="en-US" b="1" dirty="0" smtClean="0">
              <a:latin typeface="Arial Black" pitchFamily="34" charset="0"/>
            </a:endParaRPr>
          </a:p>
          <a:p>
            <a:pPr algn="l" rtl="0"/>
            <a:endParaRPr lang="en-US" b="1" dirty="0" smtClean="0">
              <a:latin typeface="Arial Black" pitchFamily="34" charset="0"/>
            </a:endParaRPr>
          </a:p>
          <a:p>
            <a:pPr algn="l" rtl="0"/>
            <a:endParaRPr lang="en-US" b="1" dirty="0" smtClean="0">
              <a:latin typeface="Arial Black" pitchFamily="34" charset="0"/>
            </a:endParaRPr>
          </a:p>
          <a:p>
            <a:pPr algn="ctr" rtl="0"/>
            <a:r>
              <a:rPr lang="en-US" b="1" dirty="0" smtClean="0">
                <a:latin typeface="Arial Black" pitchFamily="34" charset="0"/>
              </a:rPr>
              <a:t>Classification of Lipids </a:t>
            </a:r>
          </a:p>
          <a:p>
            <a:pPr algn="l" rtl="0"/>
            <a:r>
              <a:rPr lang="en-US" b="1" dirty="0" smtClean="0">
                <a:latin typeface="Arial Black" pitchFamily="34" charset="0"/>
              </a:rPr>
              <a:t>Lipids may be classified as a mixed group of substances with the common characteristics of solubility in organic solvents and insolubility in water. They can be organized as simple lipids, compound lipids or derived lipids.</a:t>
            </a:r>
          </a:p>
          <a:p>
            <a:pPr algn="l" rtl="0"/>
            <a:r>
              <a:rPr lang="en-US" b="1" dirty="0" smtClean="0">
                <a:latin typeface="Arial Black" pitchFamily="34" charset="0"/>
              </a:rPr>
              <a:t>  •    Simple lipids: esters of fatty acids with alcohols, including fats, oils and waxes. Fats are neutral esters of glycerol with saturated or unsaturated fatty acids. Oils may be similar to fats but are liquid at room temperature. Waxes are esters of higher alcohols with long-chain fatty acids. Simple lipids are usually found in the body as energy stores in adipose tissue. Waxes are usually found in plant and some animal species.</a:t>
            </a:r>
            <a:br>
              <a:rPr lang="en-US" b="1" dirty="0" smtClean="0">
                <a:latin typeface="Arial Black" pitchFamily="34" charset="0"/>
              </a:rPr>
            </a:br>
            <a:r>
              <a:rPr lang="en-US" b="1" dirty="0" smtClean="0">
                <a:latin typeface="Arial Black" pitchFamily="34" charset="0"/>
              </a:rPr>
              <a:t>  •    Compound lipids: usually consist of a fatty acid, an alcohol and one or more other groups such as phosphorus or nitrogen. These can be found in the brain and central nervous system.</a:t>
            </a:r>
            <a:br>
              <a:rPr lang="en-US" b="1" dirty="0" smtClean="0">
                <a:latin typeface="Arial Black" pitchFamily="34" charset="0"/>
              </a:rPr>
            </a:br>
            <a:r>
              <a:rPr lang="en-US" b="1" dirty="0" smtClean="0">
                <a:latin typeface="Arial Black" pitchFamily="34" charset="0"/>
              </a:rPr>
              <a:t>  •    Derived lipids: fatty acids that can originate from the simple and compound lipids by means of hydrolysis. Cholesterol, bile acids etc………..</a:t>
            </a:r>
          </a:p>
          <a:p>
            <a:pPr algn="l" rtl="0"/>
            <a:r>
              <a:rPr lang="en-US" b="1" dirty="0" smtClean="0">
                <a:latin typeface="Arial Black" pitchFamily="34" charset="0"/>
              </a:rPr>
              <a:t>  •    </a:t>
            </a:r>
            <a:r>
              <a:rPr lang="en-US" b="1" dirty="0" err="1" smtClean="0">
                <a:latin typeface="Arial Black" pitchFamily="34" charset="0"/>
              </a:rPr>
              <a:t>Caroteniods</a:t>
            </a:r>
            <a:endParaRPr lang="en-US" b="1" dirty="0" smtClean="0">
              <a:latin typeface="Arial Black" pitchFamily="34" charset="0"/>
            </a:endParaRPr>
          </a:p>
          <a:p>
            <a:pPr algn="l" rtl="0"/>
            <a:endParaRPr lang="en-US" b="1" dirty="0" smtClean="0">
              <a:latin typeface="Arial Black" pitchFamily="34" charset="0"/>
            </a:endParaRPr>
          </a:p>
          <a:p>
            <a:pPr algn="l"/>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ctr"/>
            <a:endParaRPr lang="en-US" b="1" dirty="0" smtClean="0">
              <a:latin typeface="Arial Black" pitchFamily="34" charset="0"/>
            </a:endParaRPr>
          </a:p>
          <a:p>
            <a:pPr algn="l"/>
            <a:endParaRPr lang="en-US" b="1" dirty="0" smtClean="0">
              <a:latin typeface="Arial Black" pitchFamily="34" charset="0"/>
            </a:endParaRPr>
          </a:p>
          <a:p>
            <a:pPr algn="ctr"/>
            <a:endParaRPr lang="ar-EG"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3966" y="714356"/>
            <a:ext cx="8858312" cy="4031873"/>
          </a:xfrm>
          <a:prstGeom prst="rect">
            <a:avLst/>
          </a:prstGeom>
        </p:spPr>
        <p:txBody>
          <a:bodyPr wrap="square">
            <a:spAutoFit/>
          </a:bodyPr>
          <a:lstStyle/>
          <a:p>
            <a:pPr algn="l" rtl="0"/>
            <a:r>
              <a:rPr lang="en-US" sz="3200" dirty="0" smtClean="0">
                <a:latin typeface="Arial Black" pitchFamily="34" charset="0"/>
              </a:rPr>
              <a:t>  lipids may be divided into eight categories: </a:t>
            </a:r>
            <a:r>
              <a:rPr lang="en-US" sz="3200" dirty="0" smtClean="0">
                <a:latin typeface="Arial Black" pitchFamily="34" charset="0"/>
                <a:hlinkClick r:id="rId2" tooltip="Fatty acid"/>
              </a:rPr>
              <a:t>fatty acids</a:t>
            </a:r>
            <a:r>
              <a:rPr lang="en-US" sz="3200" u="sng" dirty="0" smtClean="0">
                <a:latin typeface="Arial Black" pitchFamily="34" charset="0"/>
              </a:rPr>
              <a:t>, </a:t>
            </a:r>
            <a:r>
              <a:rPr lang="en-US" sz="3200" dirty="0" err="1" smtClean="0">
                <a:latin typeface="Arial Black" pitchFamily="34" charset="0"/>
                <a:hlinkClick r:id="rId3" tooltip="Glycerolipid"/>
              </a:rPr>
              <a:t>glycerolipids</a:t>
            </a:r>
            <a:r>
              <a:rPr lang="en-US" sz="3200" dirty="0" smtClean="0">
                <a:latin typeface="Arial Black" pitchFamily="34" charset="0"/>
              </a:rPr>
              <a:t>, </a:t>
            </a:r>
            <a:r>
              <a:rPr lang="en-US" sz="3200" dirty="0" err="1" smtClean="0">
                <a:latin typeface="Arial Black" pitchFamily="34" charset="0"/>
                <a:hlinkClick r:id="rId4" tooltip="Glycerophospholipid"/>
              </a:rPr>
              <a:t>glycerophospholipids</a:t>
            </a:r>
            <a:r>
              <a:rPr lang="en-US" sz="3200" dirty="0" smtClean="0">
                <a:latin typeface="Arial Black" pitchFamily="34" charset="0"/>
              </a:rPr>
              <a:t>, </a:t>
            </a:r>
            <a:r>
              <a:rPr lang="en-US" sz="3200" dirty="0" err="1" smtClean="0">
                <a:latin typeface="Arial Black" pitchFamily="34" charset="0"/>
                <a:hlinkClick r:id="rId5" tooltip="Sphingolipid"/>
              </a:rPr>
              <a:t>sphingolipids</a:t>
            </a:r>
            <a:r>
              <a:rPr lang="en-US" sz="3200" dirty="0" smtClean="0">
                <a:latin typeface="Arial Black" pitchFamily="34" charset="0"/>
              </a:rPr>
              <a:t>, </a:t>
            </a:r>
            <a:r>
              <a:rPr lang="en-US" sz="3200" dirty="0" err="1" smtClean="0">
                <a:latin typeface="Arial Black" pitchFamily="34" charset="0"/>
                <a:hlinkClick r:id="rId6" tooltip="Saccharolipid"/>
              </a:rPr>
              <a:t>saccharolipids</a:t>
            </a:r>
            <a:r>
              <a:rPr lang="en-US" sz="3200" dirty="0" smtClean="0">
                <a:latin typeface="Arial Black" pitchFamily="34" charset="0"/>
              </a:rPr>
              <a:t>, and </a:t>
            </a:r>
            <a:r>
              <a:rPr lang="en-US" sz="3200" dirty="0" err="1" smtClean="0">
                <a:latin typeface="Arial Black" pitchFamily="34" charset="0"/>
                <a:hlinkClick r:id="rId7" tooltip="Polyketide"/>
              </a:rPr>
              <a:t>polyketides</a:t>
            </a:r>
            <a:r>
              <a:rPr lang="en-US" sz="3200" dirty="0" smtClean="0">
                <a:latin typeface="Arial Black" pitchFamily="34" charset="0"/>
              </a:rPr>
              <a:t> (derived from condensation of </a:t>
            </a:r>
            <a:r>
              <a:rPr lang="en-US" sz="3200" dirty="0" err="1" smtClean="0">
                <a:latin typeface="Arial Black" pitchFamily="34" charset="0"/>
              </a:rPr>
              <a:t>ketoacyl</a:t>
            </a:r>
            <a:r>
              <a:rPr lang="en-US" sz="3200" dirty="0" smtClean="0">
                <a:latin typeface="Arial Black" pitchFamily="34" charset="0"/>
              </a:rPr>
              <a:t> subunits); and sterol lipids and </a:t>
            </a:r>
            <a:r>
              <a:rPr lang="en-US" sz="3200" dirty="0" err="1" smtClean="0">
                <a:latin typeface="Arial Black" pitchFamily="34" charset="0"/>
              </a:rPr>
              <a:t>prenol</a:t>
            </a:r>
            <a:r>
              <a:rPr lang="en-US" sz="3200" dirty="0" smtClean="0">
                <a:latin typeface="Arial Black" pitchFamily="34" charset="0"/>
              </a:rPr>
              <a:t> lipids (derived from condensation of isoprene subunits).</a:t>
            </a:r>
            <a:endParaRPr lang="ar-EG" sz="3200" dirty="0">
              <a:latin typeface="Arial Black"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325404" y="500042"/>
            <a:ext cx="8572560" cy="5715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latin typeface="Arial Black" pitchFamily="34" charset="0"/>
              </a:rPr>
              <a:t>Identification of lipids</a:t>
            </a:r>
          </a:p>
          <a:p>
            <a:pPr algn="ctr"/>
            <a:endParaRPr lang="en-US" sz="3200" b="1" dirty="0" smtClean="0">
              <a:latin typeface="Arial Black" pitchFamily="34" charset="0"/>
            </a:endParaRPr>
          </a:p>
          <a:p>
            <a:pPr algn="ctr"/>
            <a:endParaRPr lang="en-US" sz="3200" b="1" dirty="0" smtClean="0">
              <a:latin typeface="Arial Black" pitchFamily="34" charset="0"/>
            </a:endParaRPr>
          </a:p>
          <a:p>
            <a:pPr algn="l"/>
            <a:endParaRPr lang="en-US" sz="3200" b="1" dirty="0" smtClean="0">
              <a:latin typeface="Arial Black" pitchFamily="34" charset="0"/>
            </a:endParaRPr>
          </a:p>
          <a:p>
            <a:pPr algn="l"/>
            <a:endParaRPr lang="en-US" sz="3200" b="1" dirty="0">
              <a:latin typeface="Arial Black" pitchFamily="34" charset="0"/>
            </a:endParaRPr>
          </a:p>
          <a:p>
            <a:pPr algn="l"/>
            <a:r>
              <a:rPr lang="en-US" sz="3200" b="1" dirty="0" smtClean="0">
                <a:latin typeface="Arial Black" pitchFamily="34" charset="0"/>
              </a:rPr>
              <a:t>1- Sudan black B</a:t>
            </a:r>
          </a:p>
          <a:p>
            <a:pPr algn="l"/>
            <a:r>
              <a:rPr lang="en-US" sz="3200" b="1" dirty="0" smtClean="0">
                <a:latin typeface="Arial Black" pitchFamily="34" charset="0"/>
              </a:rPr>
              <a:t>2- Oil red O</a:t>
            </a:r>
          </a:p>
          <a:p>
            <a:pPr algn="l"/>
            <a:r>
              <a:rPr lang="en-US" sz="3200" b="1" dirty="0" smtClean="0">
                <a:latin typeface="Arial Black" pitchFamily="34" charset="0"/>
              </a:rPr>
              <a:t>3- Nile blue</a:t>
            </a:r>
          </a:p>
          <a:p>
            <a:pPr algn="l"/>
            <a:r>
              <a:rPr lang="en-US" sz="3200" b="1" dirty="0" smtClean="0">
                <a:latin typeface="Arial Black" pitchFamily="34" charset="0"/>
              </a:rPr>
              <a:t>4- Osmium </a:t>
            </a:r>
            <a:r>
              <a:rPr lang="en-US" sz="3200" b="1" dirty="0" err="1" smtClean="0">
                <a:latin typeface="Arial Black" pitchFamily="34" charset="0"/>
              </a:rPr>
              <a:t>tetroxide</a:t>
            </a:r>
            <a:endParaRPr lang="ar-EG" sz="3200" b="1" dirty="0">
              <a:latin typeface="Arial Black" pitchFamily="34" charset="0"/>
            </a:endParaRPr>
          </a:p>
        </p:txBody>
      </p:sp>
      <p:sp>
        <p:nvSpPr>
          <p:cNvPr id="2" name="Rectangle 1"/>
          <p:cNvSpPr/>
          <p:nvPr/>
        </p:nvSpPr>
        <p:spPr>
          <a:xfrm>
            <a:off x="791840" y="1868313"/>
            <a:ext cx="7272808" cy="1477328"/>
          </a:xfrm>
          <a:prstGeom prst="rect">
            <a:avLst/>
          </a:prstGeom>
        </p:spPr>
        <p:txBody>
          <a:bodyPr wrap="square">
            <a:spAutoFit/>
          </a:bodyPr>
          <a:lstStyle/>
          <a:p>
            <a:pPr algn="l"/>
            <a:r>
              <a:rPr lang="en-US" dirty="0">
                <a:solidFill>
                  <a:schemeClr val="bg1"/>
                </a:solidFill>
              </a:rPr>
              <a:t>PHYSICAL METHODS</a:t>
            </a:r>
          </a:p>
          <a:p>
            <a:pPr algn="l"/>
            <a:r>
              <a:rPr lang="en-US" dirty="0">
                <a:solidFill>
                  <a:schemeClr val="bg1"/>
                </a:solidFill>
              </a:rPr>
              <a:t>A) </a:t>
            </a:r>
            <a:r>
              <a:rPr lang="en-US" i="1" dirty="0">
                <a:solidFill>
                  <a:schemeClr val="bg1"/>
                </a:solidFill>
              </a:rPr>
              <a:t>Staining with oil-soluble dyes.-There </a:t>
            </a:r>
            <a:r>
              <a:rPr lang="en-US" dirty="0">
                <a:solidFill>
                  <a:schemeClr val="bg1"/>
                </a:solidFill>
              </a:rPr>
              <a:t>is a large number</a:t>
            </a:r>
          </a:p>
          <a:p>
            <a:pPr algn="l"/>
            <a:r>
              <a:rPr lang="ar-EG" dirty="0" smtClean="0">
                <a:solidFill>
                  <a:schemeClr val="bg1"/>
                </a:solidFill>
              </a:rPr>
              <a:t>  </a:t>
            </a:r>
            <a:r>
              <a:rPr lang="en-US" dirty="0" smtClean="0">
                <a:solidFill>
                  <a:schemeClr val="bg1"/>
                </a:solidFill>
              </a:rPr>
              <a:t> of </a:t>
            </a:r>
            <a:r>
              <a:rPr lang="en-US" dirty="0">
                <a:solidFill>
                  <a:schemeClr val="bg1"/>
                </a:solidFill>
              </a:rPr>
              <a:t>oil-soluble dyes known, many of which are </a:t>
            </a:r>
            <a:r>
              <a:rPr lang="en-US" dirty="0" smtClean="0">
                <a:solidFill>
                  <a:schemeClr val="bg1"/>
                </a:solidFill>
              </a:rPr>
              <a:t>suitable for histological purposes </a:t>
            </a:r>
            <a:r>
              <a:rPr lang="en-US" dirty="0">
                <a:solidFill>
                  <a:schemeClr val="bg1"/>
                </a:solidFill>
              </a:rPr>
              <a:t>B) </a:t>
            </a:r>
            <a:r>
              <a:rPr lang="en-US" i="1" dirty="0">
                <a:solidFill>
                  <a:schemeClr val="bg1"/>
                </a:solidFill>
              </a:rPr>
              <a:t>Fluorescence </a:t>
            </a:r>
            <a:r>
              <a:rPr lang="en-US" i="1" dirty="0" smtClean="0">
                <a:solidFill>
                  <a:schemeClr val="bg1"/>
                </a:solidFill>
              </a:rPr>
              <a:t>microscopy </a:t>
            </a:r>
            <a:r>
              <a:rPr lang="en-US" dirty="0">
                <a:solidFill>
                  <a:schemeClr val="bg1"/>
                </a:solidFill>
              </a:rPr>
              <a:t>C) </a:t>
            </a:r>
            <a:r>
              <a:rPr lang="en-US" i="1" dirty="0">
                <a:solidFill>
                  <a:schemeClr val="bg1"/>
                </a:solidFill>
              </a:rPr>
              <a:t>Polarization microscopy</a:t>
            </a:r>
            <a:endParaRPr lang="ar-EG"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0" y="357166"/>
            <a:ext cx="9469468" cy="6500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r>
              <a:rPr lang="en-US" dirty="0" smtClean="0">
                <a:latin typeface="Arial Black" pitchFamily="34" charset="0"/>
              </a:rPr>
              <a:t>M</a:t>
            </a:r>
            <a:r>
              <a:rPr lang="en-US" sz="2400" dirty="0" smtClean="0">
                <a:latin typeface="Arial Black" pitchFamily="34" charset="0"/>
              </a:rPr>
              <a:t>ethods for </a:t>
            </a:r>
            <a:r>
              <a:rPr lang="en-US" sz="2400" dirty="0" err="1" smtClean="0">
                <a:latin typeface="Arial Black" pitchFamily="34" charset="0"/>
              </a:rPr>
              <a:t>histochemical</a:t>
            </a:r>
            <a:r>
              <a:rPr lang="en-US" sz="2400" dirty="0" smtClean="0">
                <a:latin typeface="Arial Black" pitchFamily="34" charset="0"/>
              </a:rPr>
              <a:t> demonstration of lipids</a:t>
            </a:r>
          </a:p>
          <a:p>
            <a:pPr algn="l"/>
            <a:endParaRPr lang="en-US" sz="2000" dirty="0" smtClean="0">
              <a:latin typeface="Arial Black" pitchFamily="34" charset="0"/>
            </a:endParaRPr>
          </a:p>
          <a:p>
            <a:pPr algn="l"/>
            <a:r>
              <a:rPr lang="en-US" sz="2000" dirty="0" smtClean="0">
                <a:latin typeface="Arial Black" pitchFamily="34" charset="0"/>
              </a:rPr>
              <a:t>1- (a) Lipid material:- (chromic acids and </a:t>
            </a:r>
            <a:r>
              <a:rPr lang="en-US" sz="2000" dirty="0" err="1" smtClean="0">
                <a:latin typeface="Arial Black" pitchFamily="34" charset="0"/>
              </a:rPr>
              <a:t>osmic</a:t>
            </a:r>
            <a:r>
              <a:rPr lang="en-US" sz="2000" dirty="0" smtClean="0">
                <a:latin typeface="Arial Black" pitchFamily="34" charset="0"/>
              </a:rPr>
              <a:t> acids in </a:t>
            </a:r>
            <a:r>
              <a:rPr lang="ar-EG" sz="2000" dirty="0" smtClean="0">
                <a:latin typeface="Arial Black" pitchFamily="34" charset="0"/>
              </a:rPr>
              <a:t>(</a:t>
            </a:r>
            <a:r>
              <a:rPr lang="en-US" sz="2000" dirty="0" smtClean="0">
                <a:latin typeface="Arial Black" pitchFamily="34" charset="0"/>
              </a:rPr>
              <a:t>addition to fixative</a:t>
            </a:r>
          </a:p>
          <a:p>
            <a:pPr algn="l"/>
            <a:r>
              <a:rPr lang="en-US" sz="2000" dirty="0" smtClean="0">
                <a:latin typeface="Arial Black" pitchFamily="34" charset="0"/>
              </a:rPr>
              <a:t>Results: blue – black</a:t>
            </a:r>
          </a:p>
          <a:p>
            <a:pPr algn="l"/>
            <a:r>
              <a:rPr lang="en-US" sz="2000" dirty="0" smtClean="0">
                <a:latin typeface="Arial Black" pitchFamily="34" charset="0"/>
              </a:rPr>
              <a:t>    (b) Lipid material:- ( potassium bicarbonate &amp; formalin ) as the same result both methods are differences in prepare tissue section the former by freezing section and the later with  paraffin section.</a:t>
            </a:r>
          </a:p>
          <a:p>
            <a:pPr algn="l"/>
            <a:r>
              <a:rPr lang="en-US" sz="2000" dirty="0" smtClean="0">
                <a:latin typeface="Arial Black" pitchFamily="34" charset="0"/>
              </a:rPr>
              <a:t>2- Lipid material:- ( for smear &amp; teased material) with </a:t>
            </a:r>
            <a:r>
              <a:rPr lang="en-US" sz="2000" smtClean="0">
                <a:latin typeface="Arial Black" pitchFamily="34" charset="0"/>
              </a:rPr>
              <a:t>Sudan black. </a:t>
            </a:r>
            <a:endParaRPr lang="en-US" sz="2000" dirty="0" smtClean="0">
              <a:latin typeface="Arial Black" pitchFamily="34" charset="0"/>
            </a:endParaRPr>
          </a:p>
          <a:p>
            <a:pPr algn="l"/>
            <a:r>
              <a:rPr lang="en-US" sz="2000" dirty="0" smtClean="0">
                <a:latin typeface="Arial Black" pitchFamily="34" charset="0"/>
              </a:rPr>
              <a:t>Results:  lipids blue – black.</a:t>
            </a:r>
          </a:p>
          <a:p>
            <a:pPr algn="l"/>
            <a:r>
              <a:rPr lang="ar-EG" sz="2000" dirty="0" smtClean="0">
                <a:latin typeface="Arial Black" pitchFamily="34" charset="0"/>
              </a:rPr>
              <a:t>  </a:t>
            </a:r>
            <a:r>
              <a:rPr lang="en-US" sz="2000" dirty="0" smtClean="0">
                <a:latin typeface="Arial Black" pitchFamily="34" charset="0"/>
              </a:rPr>
              <a:t>3- Lipid material:-  Oil red O</a:t>
            </a:r>
          </a:p>
          <a:p>
            <a:pPr algn="l"/>
            <a:r>
              <a:rPr lang="en-US" sz="2000" dirty="0" smtClean="0">
                <a:latin typeface="Arial Black" pitchFamily="34" charset="0"/>
              </a:rPr>
              <a:t>Results:  lipids:  red     nuclei blue.</a:t>
            </a:r>
          </a:p>
          <a:p>
            <a:pPr algn="l"/>
            <a:r>
              <a:rPr lang="ar-EG" sz="2000" dirty="0" smtClean="0">
                <a:latin typeface="Arial Black" pitchFamily="34" charset="0"/>
              </a:rPr>
              <a:t> </a:t>
            </a:r>
            <a:r>
              <a:rPr lang="en-US" sz="2000" dirty="0" smtClean="0">
                <a:latin typeface="Arial Black" pitchFamily="34" charset="0"/>
              </a:rPr>
              <a:t>4- Lipid material:- Sudan black B</a:t>
            </a:r>
          </a:p>
          <a:p>
            <a:pPr algn="l"/>
            <a:r>
              <a:rPr lang="en-US" sz="2000" dirty="0" smtClean="0">
                <a:latin typeface="Arial Black" pitchFamily="34" charset="0"/>
              </a:rPr>
              <a:t>Results:  lipids including </a:t>
            </a:r>
            <a:r>
              <a:rPr lang="en-US" sz="2000" dirty="0" err="1" smtClean="0">
                <a:latin typeface="Arial Black" pitchFamily="34" charset="0"/>
              </a:rPr>
              <a:t>phospholipid</a:t>
            </a:r>
            <a:r>
              <a:rPr lang="en-US" sz="2000" dirty="0" smtClean="0">
                <a:latin typeface="Arial Black" pitchFamily="34" charset="0"/>
              </a:rPr>
              <a:t>:  black    nuclei blue.</a:t>
            </a:r>
          </a:p>
          <a:p>
            <a:pPr algn="l"/>
            <a:r>
              <a:rPr lang="en-US" sz="2000" dirty="0" smtClean="0">
                <a:latin typeface="Arial Black" pitchFamily="34" charset="0"/>
              </a:rPr>
              <a:t>5- Acidic lipids : Nile blue ( with different per cent)</a:t>
            </a:r>
          </a:p>
          <a:p>
            <a:pPr algn="l"/>
            <a:r>
              <a:rPr lang="en-US" sz="2000" dirty="0" smtClean="0">
                <a:latin typeface="Arial Black" pitchFamily="34" charset="0"/>
              </a:rPr>
              <a:t>Results:  lipids blue for acidic lipid, while red color for non acidic lipid.</a:t>
            </a:r>
          </a:p>
          <a:p>
            <a:pPr algn="l"/>
            <a:r>
              <a:rPr lang="en-US" sz="2000" dirty="0" smtClean="0">
                <a:latin typeface="Arial Black" pitchFamily="34" charset="0"/>
              </a:rPr>
              <a:t>Results:  </a:t>
            </a:r>
            <a:r>
              <a:rPr lang="en-US" sz="2000" dirty="0" err="1" smtClean="0">
                <a:latin typeface="Arial Black" pitchFamily="34" charset="0"/>
              </a:rPr>
              <a:t>Phosphlipids</a:t>
            </a:r>
            <a:r>
              <a:rPr lang="en-US" sz="2000" dirty="0" smtClean="0">
                <a:latin typeface="Arial Black" pitchFamily="34" charset="0"/>
              </a:rPr>
              <a:t>  dark blue</a:t>
            </a:r>
          </a:p>
          <a:p>
            <a:pPr algn="l"/>
            <a:r>
              <a:rPr lang="en-US" sz="2000" dirty="0" smtClean="0">
                <a:latin typeface="Arial Black" pitchFamily="34" charset="0"/>
              </a:rPr>
              <a:t> </a:t>
            </a:r>
          </a:p>
          <a:p>
            <a:pPr algn="ctr"/>
            <a:endParaRPr lang="en-US" sz="2400" dirty="0" smtClean="0">
              <a:latin typeface="Arial Black" pitchFamily="34" charset="0"/>
            </a:endParaRPr>
          </a:p>
          <a:p>
            <a:pPr algn="ctr"/>
            <a:endParaRPr lang="en-US" sz="2400" dirty="0" smtClean="0">
              <a:latin typeface="Arial Black" pitchFamily="34" charset="0"/>
            </a:endParaRPr>
          </a:p>
          <a:p>
            <a:pPr algn="ctr"/>
            <a:endParaRPr lang="en-US" sz="2400" dirty="0" smtClean="0">
              <a:latin typeface="Arial Black" pitchFamily="34" charset="0"/>
            </a:endParaRPr>
          </a:p>
          <a:p>
            <a:pPr algn="ctr"/>
            <a:endParaRPr lang="en-US" sz="2400" dirty="0" smtClean="0">
              <a:latin typeface="Arial Black" pitchFamily="34" charset="0"/>
            </a:endParaRPr>
          </a:p>
          <a:p>
            <a:pPr algn="ctr"/>
            <a:endParaRPr lang="en-US" sz="2400" dirty="0" smtClean="0">
              <a:latin typeface="Arial Black" pitchFamily="34" charset="0"/>
            </a:endParaRPr>
          </a:p>
          <a:p>
            <a:pPr algn="ctr"/>
            <a:endParaRPr lang="en-US" sz="2400" dirty="0" smtClean="0">
              <a:latin typeface="Arial Black" pitchFamily="34" charset="0"/>
            </a:endParaRPr>
          </a:p>
          <a:p>
            <a:pPr algn="ctr"/>
            <a:endParaRPr lang="en-US" sz="2400" dirty="0" smtClean="0">
              <a:latin typeface="Arial Black" pitchFamily="34" charset="0"/>
            </a:endParaRPr>
          </a:p>
          <a:p>
            <a:pPr algn="ctr"/>
            <a:endParaRPr lang="en-US" sz="2400" dirty="0" smtClean="0">
              <a:latin typeface="Arial Black" pitchFamily="34" charset="0"/>
            </a:endParaRPr>
          </a:p>
          <a:p>
            <a:pPr algn="ctr"/>
            <a:endParaRPr lang="en-US" sz="2400" dirty="0" smtClean="0">
              <a:latin typeface="Arial Black" pitchFamily="34" charset="0"/>
            </a:endParaRPr>
          </a:p>
          <a:p>
            <a:pPr algn="ctr"/>
            <a:endParaRPr lang="en-US" sz="2400" dirty="0" smtClean="0">
              <a:latin typeface="Arial Black" pitchFamily="34" charset="0"/>
            </a:endParaRPr>
          </a:p>
          <a:p>
            <a:pPr algn="ctr"/>
            <a:endParaRPr lang="ar-EG" sz="2400" dirty="0">
              <a:latin typeface="Arial Black"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468280" y="642918"/>
            <a:ext cx="8643998" cy="5357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en-US" dirty="0" smtClean="0">
              <a:latin typeface="Arial Black" pitchFamily="34" charset="0"/>
            </a:endParaRPr>
          </a:p>
          <a:p>
            <a:pPr algn="l"/>
            <a:endParaRPr lang="en-US" dirty="0" smtClean="0">
              <a:latin typeface="Arial Black" pitchFamily="34" charset="0"/>
            </a:endParaRPr>
          </a:p>
          <a:p>
            <a:pPr algn="l"/>
            <a:endParaRPr lang="en-US" dirty="0" smtClean="0">
              <a:latin typeface="Arial Black" pitchFamily="34" charset="0"/>
            </a:endParaRPr>
          </a:p>
          <a:p>
            <a:pPr algn="l"/>
            <a:endParaRPr lang="en-US" sz="2800" dirty="0" smtClean="0">
              <a:latin typeface="Arial Black" pitchFamily="34" charset="0"/>
            </a:endParaRPr>
          </a:p>
          <a:p>
            <a:pPr algn="l"/>
            <a:endParaRPr lang="en-US" sz="2800" dirty="0" smtClean="0">
              <a:latin typeface="Arial Black" pitchFamily="34" charset="0"/>
            </a:endParaRPr>
          </a:p>
          <a:p>
            <a:pPr algn="l"/>
            <a:endParaRPr lang="en-US" sz="2800" dirty="0" smtClean="0">
              <a:latin typeface="Arial Black" pitchFamily="34" charset="0"/>
            </a:endParaRPr>
          </a:p>
          <a:p>
            <a:pPr algn="l"/>
            <a:endParaRPr lang="en-US" sz="2800" dirty="0" smtClean="0">
              <a:latin typeface="Arial Black" pitchFamily="34" charset="0"/>
            </a:endParaRPr>
          </a:p>
          <a:p>
            <a:pPr algn="l"/>
            <a:endParaRPr lang="en-US" sz="2800" dirty="0" smtClean="0">
              <a:latin typeface="Arial Black" pitchFamily="34" charset="0"/>
            </a:endParaRPr>
          </a:p>
          <a:p>
            <a:pPr algn="l"/>
            <a:endParaRPr lang="en-US" sz="2800" dirty="0" smtClean="0">
              <a:latin typeface="Arial Black" pitchFamily="34" charset="0"/>
            </a:endParaRPr>
          </a:p>
          <a:p>
            <a:pPr algn="l"/>
            <a:r>
              <a:rPr lang="en-US" sz="2800" dirty="0" smtClean="0">
                <a:latin typeface="Arial Black" pitchFamily="34" charset="0"/>
              </a:rPr>
              <a:t>6- </a:t>
            </a:r>
            <a:r>
              <a:rPr lang="en-US" sz="2800" dirty="0" err="1" smtClean="0">
                <a:latin typeface="Arial Black" pitchFamily="34" charset="0"/>
              </a:rPr>
              <a:t>Phosphlipids</a:t>
            </a:r>
            <a:r>
              <a:rPr lang="en-US" sz="2800" dirty="0" smtClean="0">
                <a:latin typeface="Arial Black" pitchFamily="34" charset="0"/>
              </a:rPr>
              <a:t>: Acid </a:t>
            </a:r>
            <a:r>
              <a:rPr lang="en-US" sz="2800" dirty="0" err="1" smtClean="0">
                <a:latin typeface="Arial Black" pitchFamily="34" charset="0"/>
              </a:rPr>
              <a:t>heamatin</a:t>
            </a:r>
            <a:r>
              <a:rPr lang="en-US" sz="2800" dirty="0" smtClean="0">
                <a:latin typeface="Arial Black" pitchFamily="34" charset="0"/>
              </a:rPr>
              <a:t> method:-</a:t>
            </a:r>
          </a:p>
          <a:p>
            <a:pPr algn="l"/>
            <a:r>
              <a:rPr lang="en-US" sz="2800" dirty="0" smtClean="0">
                <a:latin typeface="Arial Black" pitchFamily="34" charset="0"/>
              </a:rPr>
              <a:t>Results:  </a:t>
            </a:r>
            <a:r>
              <a:rPr lang="en-US" sz="2800" dirty="0" err="1" smtClean="0">
                <a:latin typeface="Arial Black" pitchFamily="34" charset="0"/>
              </a:rPr>
              <a:t>Phosphlipids</a:t>
            </a:r>
            <a:r>
              <a:rPr lang="en-US" sz="2800" dirty="0" smtClean="0">
                <a:latin typeface="Arial Black" pitchFamily="34" charset="0"/>
              </a:rPr>
              <a:t>  dark blue</a:t>
            </a:r>
          </a:p>
          <a:p>
            <a:pPr algn="ctr"/>
            <a:endParaRPr lang="en-US" sz="2800" dirty="0" smtClean="0"/>
          </a:p>
          <a:p>
            <a:pPr algn="l"/>
            <a:r>
              <a:rPr lang="en-US" sz="2800" dirty="0" smtClean="0">
                <a:latin typeface="Arial Black" pitchFamily="34" charset="0"/>
              </a:rPr>
              <a:t>7- </a:t>
            </a:r>
            <a:r>
              <a:rPr lang="en-US" sz="2800" dirty="0" err="1" smtClean="0">
                <a:latin typeface="Arial Black" pitchFamily="34" charset="0"/>
              </a:rPr>
              <a:t>Otan</a:t>
            </a:r>
            <a:r>
              <a:rPr lang="en-US" sz="2800" dirty="0" smtClean="0">
                <a:latin typeface="Arial Black" pitchFamily="34" charset="0"/>
              </a:rPr>
              <a:t> Method:-</a:t>
            </a:r>
          </a:p>
          <a:p>
            <a:pPr algn="l"/>
            <a:r>
              <a:rPr lang="en-US" sz="2800" dirty="0" smtClean="0">
                <a:latin typeface="Arial Black" pitchFamily="34" charset="0"/>
              </a:rPr>
              <a:t>Results:  </a:t>
            </a:r>
            <a:r>
              <a:rPr lang="en-US" sz="2800" dirty="0" err="1" smtClean="0">
                <a:latin typeface="Arial Black" pitchFamily="34" charset="0"/>
              </a:rPr>
              <a:t>Phosphlipids</a:t>
            </a:r>
            <a:r>
              <a:rPr lang="en-US" sz="2800" smtClean="0">
                <a:latin typeface="Arial Black" pitchFamily="34" charset="0"/>
              </a:rPr>
              <a:t>: orange- </a:t>
            </a:r>
            <a:r>
              <a:rPr lang="en-US" sz="2800" dirty="0" smtClean="0">
                <a:latin typeface="Arial Black" pitchFamily="34" charset="0"/>
              </a:rPr>
              <a:t>red</a:t>
            </a:r>
          </a:p>
          <a:p>
            <a:pPr algn="l"/>
            <a:r>
              <a:rPr lang="en-US" sz="2800" dirty="0" err="1" smtClean="0">
                <a:latin typeface="Arial Black" pitchFamily="34" charset="0"/>
              </a:rPr>
              <a:t>Tryglycerides</a:t>
            </a:r>
            <a:r>
              <a:rPr lang="en-US" sz="2800" dirty="0" smtClean="0">
                <a:latin typeface="Arial Black" pitchFamily="34" charset="0"/>
              </a:rPr>
              <a:t>: black</a:t>
            </a:r>
          </a:p>
          <a:p>
            <a:pPr algn="l"/>
            <a:r>
              <a:rPr lang="en-US" sz="2800" dirty="0" smtClean="0">
                <a:latin typeface="Arial Black" pitchFamily="34" charset="0"/>
              </a:rPr>
              <a:t>Cholesterol esters: black</a:t>
            </a:r>
          </a:p>
          <a:p>
            <a:pPr algn="l"/>
            <a:endParaRPr lang="en-US" sz="2800" dirty="0" smtClean="0">
              <a:latin typeface="Arial Black" pitchFamily="34" charset="0"/>
            </a:endParaRPr>
          </a:p>
          <a:p>
            <a:pPr algn="l"/>
            <a:endParaRPr lang="en-US" dirty="0" smtClean="0">
              <a:latin typeface="Arial Black" pitchFamily="34" charset="0"/>
            </a:endParaRPr>
          </a:p>
          <a:p>
            <a:pPr algn="l"/>
            <a:endParaRPr lang="en-US" dirty="0" smtClean="0">
              <a:latin typeface="Arial Black" pitchFamily="34" charset="0"/>
            </a:endParaRPr>
          </a:p>
          <a:p>
            <a:pPr algn="l"/>
            <a:endParaRPr lang="en-US" dirty="0" smtClean="0">
              <a:latin typeface="Arial Black" pitchFamily="34" charset="0"/>
            </a:endParaRPr>
          </a:p>
          <a:p>
            <a:pPr algn="l"/>
            <a:endParaRPr lang="en-US" dirty="0" smtClean="0">
              <a:latin typeface="Arial Black" pitchFamily="34" charset="0"/>
            </a:endParaRPr>
          </a:p>
          <a:p>
            <a:pPr algn="l"/>
            <a:endParaRPr lang="en-US" dirty="0" smtClean="0">
              <a:latin typeface="Arial Black" pitchFamily="34" charset="0"/>
            </a:endParaRPr>
          </a:p>
          <a:p>
            <a:pPr algn="l"/>
            <a:endParaRPr lang="en-US" dirty="0" smtClean="0">
              <a:latin typeface="Arial Black" pitchFamily="34" charset="0"/>
            </a:endParaRPr>
          </a:p>
          <a:p>
            <a:pPr algn="l"/>
            <a:endParaRPr lang="en-US" dirty="0" smtClean="0">
              <a:latin typeface="Arial Black" pitchFamily="34" charset="0"/>
            </a:endParaRPr>
          </a:p>
          <a:p>
            <a:pPr algn="l"/>
            <a:endParaRPr lang="en-US" dirty="0" smtClean="0">
              <a:latin typeface="Arial Black" pitchFamily="34" charset="0"/>
            </a:endParaRPr>
          </a:p>
          <a:p>
            <a:pPr algn="l"/>
            <a:endParaRPr lang="en-US" dirty="0" smtClean="0">
              <a:latin typeface="Arial Black" pitchFamily="34" charset="0"/>
            </a:endParaRPr>
          </a:p>
          <a:p>
            <a:pPr algn="l"/>
            <a:endParaRPr lang="en-US" dirty="0" smtClean="0">
              <a:latin typeface="Arial Black" pitchFamily="34" charset="0"/>
            </a:endParaRPr>
          </a:p>
          <a:p>
            <a:pPr algn="l"/>
            <a:endParaRPr lang="ar-EG" dirty="0" smtClean="0">
              <a:latin typeface="Arial Black"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pic>
        <p:nvPicPr>
          <p:cNvPr id="53250" name="Picture 2" descr="http://www.urmc.rochester.edu/urmc-labs/pathology/StainsManual/Images/FHBullets74.jpg"/>
          <p:cNvPicPr>
            <a:picLocks noChangeAspect="1" noChangeArrowheads="1"/>
          </p:cNvPicPr>
          <p:nvPr/>
        </p:nvPicPr>
        <p:blipFill>
          <a:blip r:embed="rId3"/>
          <a:srcRect/>
          <a:stretch>
            <a:fillRect/>
          </a:stretch>
        </p:blipFill>
        <p:spPr bwMode="auto">
          <a:xfrm>
            <a:off x="396842" y="500042"/>
            <a:ext cx="3786214" cy="3757619"/>
          </a:xfrm>
          <a:prstGeom prst="rect">
            <a:avLst/>
          </a:prstGeom>
          <a:noFill/>
        </p:spPr>
      </p:pic>
      <p:sp>
        <p:nvSpPr>
          <p:cNvPr id="3" name="مستطيل 2"/>
          <p:cNvSpPr/>
          <p:nvPr/>
        </p:nvSpPr>
        <p:spPr>
          <a:xfrm>
            <a:off x="1254098" y="4714884"/>
            <a:ext cx="6000792" cy="369332"/>
          </a:xfrm>
          <a:prstGeom prst="rect">
            <a:avLst/>
          </a:prstGeom>
        </p:spPr>
        <p:txBody>
          <a:bodyPr wrap="square">
            <a:spAutoFit/>
          </a:bodyPr>
          <a:lstStyle/>
          <a:p>
            <a:pPr algn="ctr"/>
            <a:r>
              <a:rPr lang="en-US" b="1" dirty="0" smtClean="0">
                <a:solidFill>
                  <a:srgbClr val="FFFF00"/>
                </a:solidFill>
                <a:latin typeface="Arial Black" pitchFamily="34" charset="0"/>
              </a:rPr>
              <a:t>OIL RED O METHOD FOR FATS</a:t>
            </a:r>
            <a:endParaRPr lang="ar-EG" b="1" dirty="0">
              <a:solidFill>
                <a:srgbClr val="FFFF00"/>
              </a:solidFill>
              <a:latin typeface="Arial Black" pitchFamily="34" charset="0"/>
            </a:endParaRPr>
          </a:p>
        </p:txBody>
      </p:sp>
      <p:pic>
        <p:nvPicPr>
          <p:cNvPr id="4" name="Picture 2" descr="C:\Users\SciD\Desktop\Oilredo.jpg"/>
          <p:cNvPicPr/>
          <p:nvPr/>
        </p:nvPicPr>
        <p:blipFill>
          <a:blip r:embed="rId4">
            <a:extLst>
              <a:ext uri="{28A0092B-C50C-407E-A947-70E740481C1C}">
                <a14:useLocalDpi xmlns:a14="http://schemas.microsoft.com/office/drawing/2010/main" val="0"/>
              </a:ext>
            </a:extLst>
          </a:blip>
          <a:srcRect/>
          <a:stretch>
            <a:fillRect/>
          </a:stretch>
        </p:blipFill>
        <p:spPr bwMode="auto">
          <a:xfrm>
            <a:off x="4611684" y="642918"/>
            <a:ext cx="4071966" cy="3500462"/>
          </a:xfrm>
          <a:prstGeom prst="rect">
            <a:avLst/>
          </a:prstGeom>
          <a:noFill/>
          <a:ln>
            <a:noFill/>
          </a:ln>
        </p:spPr>
      </p:pic>
      <p:sp>
        <p:nvSpPr>
          <p:cNvPr id="5121" name="Rectangle 1"/>
          <p:cNvSpPr>
            <a:spLocks noChangeArrowheads="1"/>
          </p:cNvSpPr>
          <p:nvPr/>
        </p:nvSpPr>
        <p:spPr bwMode="auto">
          <a:xfrm>
            <a:off x="539718" y="5429264"/>
            <a:ext cx="82868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CCCCFF"/>
                </a:solidFill>
                <a:effectLst/>
                <a:latin typeface="Arial Black" pitchFamily="34" charset="0"/>
                <a:ea typeface="Calibri" pitchFamily="34" charset="0"/>
                <a:cs typeface="Arial" pitchFamily="34" charset="0"/>
              </a:rPr>
              <a:t/>
            </a:r>
            <a:br>
              <a:rPr kumimoji="0" lang="en-US" sz="2000" b="0" i="0" u="none" strike="noStrike" cap="none" normalizeH="0" baseline="0" dirty="0" smtClean="0">
                <a:ln>
                  <a:noFill/>
                </a:ln>
                <a:solidFill>
                  <a:srgbClr val="CCCCFF"/>
                </a:solidFill>
                <a:effectLst/>
                <a:latin typeface="Arial Black" pitchFamily="34" charset="0"/>
                <a:ea typeface="Calibri" pitchFamily="34" charset="0"/>
                <a:cs typeface="Arial" pitchFamily="34" charset="0"/>
              </a:rPr>
            </a:br>
            <a:r>
              <a:rPr kumimoji="0" lang="en-US" sz="2000" b="0" i="0" u="none" strike="noStrike" cap="none" normalizeH="0" baseline="0" dirty="0" smtClean="0">
                <a:ln>
                  <a:noFill/>
                </a:ln>
                <a:solidFill>
                  <a:srgbClr val="CCCCFF"/>
                </a:solidFill>
                <a:effectLst/>
                <a:latin typeface="Arial Black" pitchFamily="34" charset="0"/>
                <a:ea typeface="Calibri" pitchFamily="34" charset="0"/>
                <a:cs typeface="Arial" pitchFamily="34" charset="0"/>
              </a:rPr>
              <a:t>This is a histology stain used for lipids. Lipids will stain red. Nuclei will stain blue/black.</a:t>
            </a:r>
            <a:endParaRPr kumimoji="0" lang="en-US" sz="20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5" name="مربع نص 4"/>
          <p:cNvSpPr txBox="1"/>
          <p:nvPr/>
        </p:nvSpPr>
        <p:spPr>
          <a:xfrm>
            <a:off x="468280" y="2637534"/>
            <a:ext cx="5357850" cy="1077218"/>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514350" indent="-514350" algn="l" rtl="0">
              <a:buFont typeface="+mj-lt"/>
              <a:buAutoNum type="arabicPeriod" startAt="2"/>
            </a:pPr>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marL="514350" indent="-514350" algn="l" rtl="0">
              <a:buFont typeface="+mj-lt"/>
              <a:buAutoNum type="arabicPeriod" startAt="2"/>
            </a:pPr>
            <a:endParaRPr lang="ar-YE"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p:txBody>
      </p:sp>
      <p:pic>
        <p:nvPicPr>
          <p:cNvPr id="52225" name="Picture 1" descr="OSO4%201">
            <a:hlinkClick r:id="rId3"/>
          </p:cNvPr>
          <p:cNvPicPr>
            <a:picLocks noChangeAspect="1" noChangeArrowheads="1"/>
          </p:cNvPicPr>
          <p:nvPr/>
        </p:nvPicPr>
        <p:blipFill>
          <a:blip r:embed="rId4" cstate="print"/>
          <a:srcRect/>
          <a:stretch>
            <a:fillRect/>
          </a:stretch>
        </p:blipFill>
        <p:spPr bwMode="auto">
          <a:xfrm>
            <a:off x="1968478" y="785794"/>
            <a:ext cx="4786346" cy="3138497"/>
          </a:xfrm>
          <a:prstGeom prst="rect">
            <a:avLst/>
          </a:prstGeom>
          <a:noFill/>
          <a:ln w="9525">
            <a:noFill/>
            <a:miter lim="800000"/>
            <a:headEnd/>
            <a:tailEnd/>
          </a:ln>
        </p:spPr>
      </p:pic>
      <p:sp>
        <p:nvSpPr>
          <p:cNvPr id="4" name="مستطيل 3"/>
          <p:cNvSpPr/>
          <p:nvPr/>
        </p:nvSpPr>
        <p:spPr>
          <a:xfrm>
            <a:off x="896908" y="4143380"/>
            <a:ext cx="7286676" cy="1477328"/>
          </a:xfrm>
          <a:prstGeom prst="rect">
            <a:avLst/>
          </a:prstGeom>
        </p:spPr>
        <p:txBody>
          <a:bodyPr wrap="square">
            <a:spAutoFit/>
          </a:bodyPr>
          <a:lstStyle/>
          <a:p>
            <a:pPr algn="l"/>
            <a:r>
              <a:rPr lang="en-US" b="1" dirty="0" smtClean="0">
                <a:solidFill>
                  <a:srgbClr val="FFFF00"/>
                </a:solidFill>
                <a:latin typeface="Arial Black" pitchFamily="34" charset="0"/>
              </a:rPr>
              <a:t>The low magnification image is a cross section of a peripheral nerve.</a:t>
            </a:r>
          </a:p>
          <a:p>
            <a:pPr algn="l"/>
            <a:endParaRPr lang="en-US" dirty="0" smtClean="0">
              <a:solidFill>
                <a:srgbClr val="FFFF00"/>
              </a:solidFill>
            </a:endParaRPr>
          </a:p>
          <a:p>
            <a:pPr algn="l"/>
            <a:r>
              <a:rPr lang="en-US" dirty="0" smtClean="0">
                <a:solidFill>
                  <a:srgbClr val="FFFF00"/>
                </a:solidFill>
                <a:latin typeface="Arial Black" pitchFamily="34" charset="0"/>
              </a:rPr>
              <a:t>                   Osmium </a:t>
            </a:r>
            <a:r>
              <a:rPr lang="en-US" dirty="0" err="1" smtClean="0">
                <a:solidFill>
                  <a:srgbClr val="FFFF00"/>
                </a:solidFill>
                <a:latin typeface="Arial Black" pitchFamily="34" charset="0"/>
              </a:rPr>
              <a:t>Tetroxide</a:t>
            </a:r>
            <a:r>
              <a:rPr lang="en-US" dirty="0" smtClean="0">
                <a:solidFill>
                  <a:srgbClr val="FFFF00"/>
                </a:solidFill>
                <a:latin typeface="Arial Black" pitchFamily="34" charset="0"/>
              </a:rPr>
              <a:t> Stain for Lipids</a:t>
            </a:r>
          </a:p>
          <a:p>
            <a:pPr algn="l"/>
            <a:endParaRPr lang="ar-EG"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ciD\Desktop\hamteraorta.jpg"/>
          <p:cNvPicPr/>
          <p:nvPr/>
        </p:nvPicPr>
        <p:blipFill>
          <a:blip r:embed="rId2">
            <a:extLst>
              <a:ext uri="{28A0092B-C50C-407E-A947-70E740481C1C}">
                <a14:useLocalDpi xmlns:a14="http://schemas.microsoft.com/office/drawing/2010/main" val="0"/>
              </a:ext>
            </a:extLst>
          </a:blip>
          <a:srcRect/>
          <a:stretch>
            <a:fillRect/>
          </a:stretch>
        </p:blipFill>
        <p:spPr bwMode="auto">
          <a:xfrm>
            <a:off x="2611420" y="571480"/>
            <a:ext cx="4357718" cy="2928958"/>
          </a:xfrm>
          <a:prstGeom prst="rect">
            <a:avLst/>
          </a:prstGeom>
          <a:noFill/>
          <a:ln>
            <a:noFill/>
          </a:ln>
        </p:spPr>
      </p:pic>
      <p:sp>
        <p:nvSpPr>
          <p:cNvPr id="1026" name="Rectangle 2"/>
          <p:cNvSpPr>
            <a:spLocks noChangeArrowheads="1"/>
          </p:cNvSpPr>
          <p:nvPr/>
        </p:nvSpPr>
        <p:spPr bwMode="auto">
          <a:xfrm>
            <a:off x="682594" y="3786190"/>
            <a:ext cx="78581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Black" pitchFamily="34" charset="0"/>
                <a:ea typeface="Calibri" pitchFamily="34" charset="0"/>
                <a:cs typeface="Arial" pitchFamily="34" charset="0"/>
              </a:rPr>
              <a:t>                       Osmium </a:t>
            </a:r>
            <a:r>
              <a:rPr kumimoji="0" lang="en-US" b="1" i="0" u="none" strike="noStrike" cap="none" normalizeH="0" baseline="0" dirty="0" err="1" smtClean="0">
                <a:ln>
                  <a:noFill/>
                </a:ln>
                <a:effectLst/>
                <a:latin typeface="Arial Black" pitchFamily="34" charset="0"/>
                <a:ea typeface="Calibri" pitchFamily="34" charset="0"/>
                <a:cs typeface="Arial" pitchFamily="34" charset="0"/>
              </a:rPr>
              <a:t>Tetroxide</a:t>
            </a:r>
            <a:r>
              <a:rPr kumimoji="0" lang="en-US" b="1" i="0" u="none" strike="noStrike" cap="none" normalizeH="0" baseline="0" dirty="0" smtClean="0">
                <a:ln>
                  <a:noFill/>
                </a:ln>
                <a:effectLst/>
                <a:latin typeface="Arial Black" pitchFamily="34" charset="0"/>
                <a:ea typeface="Calibri" pitchFamily="34" charset="0"/>
                <a:cs typeface="Arial" pitchFamily="34" charset="0"/>
              </a:rPr>
              <a:t>  </a:t>
            </a:r>
            <a:r>
              <a:rPr kumimoji="0" lang="en-US" b="0" i="0" u="none" strike="noStrike" cap="none" normalizeH="0" baseline="0" dirty="0" smtClean="0">
                <a:ln>
                  <a:noFill/>
                </a:ln>
                <a:effectLst/>
                <a:latin typeface="Arial Black" pitchFamily="34" charset="0"/>
                <a:ea typeface="Calibri" pitchFamily="34" charset="0"/>
                <a:cs typeface="Arial" pitchFamily="34" charset="0"/>
              </a:rPr>
              <a:t/>
            </a:r>
            <a:br>
              <a:rPr kumimoji="0" lang="en-US" b="0" i="0" u="none" strike="noStrike" cap="none" normalizeH="0" baseline="0" dirty="0" smtClean="0">
                <a:ln>
                  <a:noFill/>
                </a:ln>
                <a:effectLst/>
                <a:latin typeface="Arial Black" pitchFamily="34" charset="0"/>
                <a:ea typeface="Calibri" pitchFamily="34" charset="0"/>
                <a:cs typeface="Arial" pitchFamily="34" charset="0"/>
              </a:rPr>
            </a:br>
            <a:r>
              <a:rPr kumimoji="0" lang="en-US" b="0" i="0" u="none" strike="noStrike" cap="none" normalizeH="0" baseline="0" dirty="0" smtClean="0">
                <a:ln>
                  <a:noFill/>
                </a:ln>
                <a:effectLst/>
                <a:latin typeface="Arial Black" pitchFamily="34" charset="0"/>
                <a:ea typeface="Calibri" pitchFamily="34" charset="0"/>
                <a:cs typeface="Arial" pitchFamily="34" charset="0"/>
              </a:rPr>
              <a:t>This histology stain can be used to stain lipids. Collagen and erythrocytes will stain brown. Myelin and lipids will stain black</a:t>
            </a:r>
            <a:r>
              <a:rPr kumimoji="0" lang="en-US" b="0" i="0" u="none" strike="noStrike" cap="none" normalizeH="0" baseline="0" dirty="0" smtClean="0">
                <a:ln>
                  <a:noFill/>
                </a:ln>
                <a:effectLst/>
                <a:latin typeface="Arial Black" pitchFamily="34" charset="0"/>
                <a:cs typeface="Arial" pitchFamily="34" charset="0"/>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5" name="مربع نص 4"/>
          <p:cNvSpPr txBox="1"/>
          <p:nvPr/>
        </p:nvSpPr>
        <p:spPr>
          <a:xfrm>
            <a:off x="468280" y="2637534"/>
            <a:ext cx="5357850" cy="1077218"/>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514350" indent="-514350" algn="l" rtl="0">
              <a:buFont typeface="+mj-lt"/>
              <a:buAutoNum type="arabicPeriod" startAt="2"/>
            </a:pPr>
            <a:endParaRPr lang="en-US"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marL="514350" indent="-514350" algn="l" rtl="0">
              <a:buFont typeface="+mj-lt"/>
              <a:buAutoNum type="arabicPeriod" startAt="2"/>
            </a:pPr>
            <a:endParaRPr lang="ar-YE"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p:txBody>
      </p:sp>
      <p:pic>
        <p:nvPicPr>
          <p:cNvPr id="51201" name="Picture 1" descr="LIPID%20STAINS"/>
          <p:cNvPicPr>
            <a:picLocks noChangeAspect="1" noChangeArrowheads="1"/>
          </p:cNvPicPr>
          <p:nvPr/>
        </p:nvPicPr>
        <p:blipFill>
          <a:blip r:embed="rId3"/>
          <a:srcRect/>
          <a:stretch>
            <a:fillRect/>
          </a:stretch>
        </p:blipFill>
        <p:spPr bwMode="auto">
          <a:xfrm>
            <a:off x="1825602" y="1071546"/>
            <a:ext cx="5929354" cy="478634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srsalpacas.com/library/images/lib01_5.jpg"/>
          <p:cNvPicPr>
            <a:picLocks noChangeAspect="1" noChangeArrowheads="1"/>
          </p:cNvPicPr>
          <p:nvPr/>
        </p:nvPicPr>
        <p:blipFill>
          <a:blip r:embed="rId2"/>
          <a:srcRect/>
          <a:stretch>
            <a:fillRect/>
          </a:stretch>
        </p:blipFill>
        <p:spPr bwMode="auto">
          <a:xfrm>
            <a:off x="2325668" y="571480"/>
            <a:ext cx="4143404" cy="3214710"/>
          </a:xfrm>
          <a:prstGeom prst="rect">
            <a:avLst/>
          </a:prstGeom>
          <a:noFill/>
        </p:spPr>
      </p:pic>
      <p:sp>
        <p:nvSpPr>
          <p:cNvPr id="3" name="مستطيل 2"/>
          <p:cNvSpPr/>
          <p:nvPr/>
        </p:nvSpPr>
        <p:spPr>
          <a:xfrm>
            <a:off x="754032" y="4000504"/>
            <a:ext cx="7286676" cy="923330"/>
          </a:xfrm>
          <a:prstGeom prst="rect">
            <a:avLst/>
          </a:prstGeom>
        </p:spPr>
        <p:txBody>
          <a:bodyPr wrap="square">
            <a:spAutoFit/>
          </a:bodyPr>
          <a:lstStyle/>
          <a:p>
            <a:pPr algn="l"/>
            <a:r>
              <a:rPr lang="en-US" dirty="0" smtClean="0">
                <a:latin typeface="Arial Black" pitchFamily="34" charset="0"/>
              </a:rPr>
              <a:t>Follicle groups, follicles and </a:t>
            </a:r>
            <a:r>
              <a:rPr lang="en-US" dirty="0" err="1" smtClean="0">
                <a:latin typeface="Arial Black" pitchFamily="34" charset="0"/>
              </a:rPr>
              <a:t>fibres</a:t>
            </a:r>
            <a:r>
              <a:rPr lang="en-US" dirty="0" smtClean="0">
                <a:latin typeface="Arial Black" pitchFamily="34" charset="0"/>
              </a:rPr>
              <a:t> in a horizontal skin section from a high density alpaca (x 50 magnification: Nile blue </a:t>
            </a:r>
            <a:r>
              <a:rPr lang="en-US" dirty="0" err="1" smtClean="0">
                <a:latin typeface="Arial Black" pitchFamily="34" charset="0"/>
              </a:rPr>
              <a:t>sulphate</a:t>
            </a:r>
            <a:r>
              <a:rPr lang="en-US" dirty="0" smtClean="0">
                <a:latin typeface="Arial Black" pitchFamily="34" charset="0"/>
              </a:rPr>
              <a:t> stain).</a:t>
            </a:r>
            <a:endParaRPr lang="ar-EG" dirty="0">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ربع نص 1"/>
          <p:cNvSpPr txBox="1"/>
          <p:nvPr/>
        </p:nvSpPr>
        <p:spPr>
          <a:xfrm>
            <a:off x="157474" y="571480"/>
            <a:ext cx="9454870" cy="5016758"/>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3- The Polysaccharides: are formed by the condensation of many molecules of </a:t>
            </a:r>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monosaccharides</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with corresponding loss of water molecules</a:t>
            </a:r>
          </a:p>
          <a:p>
            <a:pPr algn="l" rtl="0"/>
            <a:endPar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 n H2O</a:t>
            </a: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n C6H12O6                   (C6H10O5)n</a:t>
            </a:r>
          </a:p>
          <a:p>
            <a:pPr algn="l" rtl="0"/>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The most important of the polysaccharides are glycogen in animals.</a:t>
            </a:r>
          </a:p>
          <a:p>
            <a:pPr algn="l" rtl="0"/>
            <a:endPar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p:txBody>
      </p:sp>
      <p:cxnSp>
        <p:nvCxnSpPr>
          <p:cNvPr id="30" name="رابط كسهم مستقيم 29"/>
          <p:cNvCxnSpPr/>
          <p:nvPr/>
        </p:nvCxnSpPr>
        <p:spPr>
          <a:xfrm>
            <a:off x="2682858" y="3857628"/>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ربع نص 1"/>
          <p:cNvSpPr txBox="1"/>
          <p:nvPr/>
        </p:nvSpPr>
        <p:spPr>
          <a:xfrm>
            <a:off x="-1" y="357166"/>
            <a:ext cx="10080625" cy="6186309"/>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Classification of Polysaccharides: </a:t>
            </a:r>
          </a:p>
          <a:p>
            <a:pPr algn="l" rtl="0"/>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1- Simple polysaccharides</a:t>
            </a:r>
          </a:p>
          <a:p>
            <a:pPr algn="l" rtl="0"/>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Glycogen is the simple polysaccharide of the animal body and called animal starch.</a:t>
            </a:r>
          </a:p>
          <a:p>
            <a:pPr algn="l" rtl="0"/>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2-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Mucoid</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substances which built up of sugar units in which a hydroxyl group is substituted by an amino group , then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knwon</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as amino sugars or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glucosamines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and include 3 main groups:-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mucopolysaccharides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mucoproteins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&amp;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glycoproteins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endParaRPr lang="ar-YE"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alpha val="94000"/>
              </a:srgbClr>
            </a:gs>
            <a:gs pos="70000">
              <a:srgbClr val="181CC7"/>
            </a:gs>
            <a:gs pos="50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مربع نص 1"/>
          <p:cNvSpPr txBox="1"/>
          <p:nvPr/>
        </p:nvSpPr>
        <p:spPr>
          <a:xfrm>
            <a:off x="253965" y="31600"/>
            <a:ext cx="9826659" cy="5632311"/>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rtl="0"/>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Mucopolysaccharides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occur naturally unassociated with proteins e.g.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hyaluronic</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acid and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condroitin</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sulphates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a:t>
            </a:r>
          </a:p>
          <a:p>
            <a:pPr algn="l" rtl="0"/>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Mucopolysaccharides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are subdivided into </a:t>
            </a:r>
          </a:p>
          <a:p>
            <a:pPr algn="l" rtl="0">
              <a:buFontTx/>
              <a:buChar char="-"/>
            </a:pP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Neutral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Mucopolysaccharides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e.g</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Chitin.</a:t>
            </a:r>
          </a:p>
          <a:p>
            <a:pPr algn="l" rtl="0"/>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Acid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Mucopolysaccharides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which classified into : a- Simple acid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Mucopolysaccharides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and b- Complex acid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Mucopolysaccharides</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p>
          <a:p>
            <a:pPr algn="l" rtl="0"/>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rPr>
              <a:t> </a:t>
            </a:r>
            <a:endParaRPr lang="ar-YE"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merigo Md BT"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وحدة نمطية">
  <a:themeElements>
    <a:clrScheme name="وحدة نمطية">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وحدة نمطية">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حدة نمطية">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وحدة نمطية">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1.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2.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3.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4.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5.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6.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7.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8.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9.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0.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1.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2.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3.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4.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5.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6.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7.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8.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9.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0.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1.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2.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3.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4.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5.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6.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7.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8.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9.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8.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9.xml><?xml version="1.0" encoding="utf-8"?>
<a:themeOverride xmlns:a="http://schemas.openxmlformats.org/drawingml/2006/main">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2404</TotalTime>
  <Words>3189</Words>
  <Application>Microsoft Office PowerPoint</Application>
  <PresentationFormat>Custom</PresentationFormat>
  <Paragraphs>559</Paragraphs>
  <Slides>70</Slides>
  <Notes>0</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وحدة نمطية</vt:lpstr>
      <vt:lpstr>وافر</vt:lpstr>
      <vt:lpstr>PowerPoint Presentation</vt:lpstr>
      <vt:lpstr>Definition of Histochemistry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Alcian blue PAS        2-Alcian blue in human lung </vt:lpstr>
      <vt:lpstr>PowerPoint Presentation</vt:lpstr>
      <vt:lpstr>PowerPoint Presentation</vt:lpstr>
      <vt:lpstr>PowerPoint Presentation</vt:lpstr>
      <vt:lpstr>PowerPoint Presentation</vt:lpstr>
      <vt:lpstr>PowerPoint Presentation</vt:lpstr>
      <vt:lpstr>                 inter- relation BETWEEN dna AND rna:- Dna of chromosomes has specification for the synthesis of glycolytic enzymes. But most of the enzymatic material, and much of the cellular synthetic mechanism is in the cytoplasm and the information for duplication of the material is also in chromosomes. This substance is the RNA which has the ability of controling the synthesis.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T.S of large intestine of rabbit stained with bromophenol blue</vt:lpstr>
      <vt:lpstr>Gomori one-step trichrome stain - a connective tissue stain using haematoxylin and a dye mixture containing chromotrope 2R and light green or aniline blue. Muscle fibres appear red, collagen is green (or blue if aniline blue is used), and nuclei are blue to black.Left is a photo of a muscular artery stained using Gomori's one step trichrome. Collagen and nerve cells have stained blue. Muscle, elastic fibers and blood stained red. Cytoplasm of cells stained red. Nuclei stained purple. The stain can be used to differentiate fibrous or nerve tissue from muscular tissue. </vt:lpstr>
      <vt:lpstr>PowerPoint Presentation</vt:lpstr>
      <vt:lpstr>Verhoeff van Gieson  Classification: connective tissue stain  Mechanism of staining: ionic bonding/van de Waals forces for elastin fibers  Purpose: stain elastin  Control tissue: aorta, skin, lung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mucosa</dc:title>
  <dc:subject>أتمنى أن ينال البحث اعجاب الجميع ولا تنسوني من خالص دعائكم</dc:subject>
  <dc:creator>محمود حسن أبو الغيث</dc:creator>
  <cp:lastModifiedBy>Dr Nahed</cp:lastModifiedBy>
  <cp:revision>226</cp:revision>
  <dcterms:modified xsi:type="dcterms:W3CDTF">2019-03-16T20:35:40Z</dcterms:modified>
</cp:coreProperties>
</file>