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634" r:id="rId2"/>
    <p:sldId id="633" r:id="rId3"/>
    <p:sldId id="635" r:id="rId4"/>
    <p:sldId id="636" r:id="rId5"/>
    <p:sldId id="637" r:id="rId6"/>
    <p:sldId id="638" r:id="rId7"/>
    <p:sldId id="639" r:id="rId8"/>
    <p:sldId id="640" r:id="rId9"/>
    <p:sldId id="655" r:id="rId10"/>
    <p:sldId id="656" r:id="rId11"/>
    <p:sldId id="657" r:id="rId12"/>
    <p:sldId id="641" r:id="rId13"/>
    <p:sldId id="646" r:id="rId14"/>
    <p:sldId id="642" r:id="rId15"/>
    <p:sldId id="643" r:id="rId16"/>
    <p:sldId id="644" r:id="rId17"/>
    <p:sldId id="645" r:id="rId18"/>
    <p:sldId id="647" r:id="rId19"/>
    <p:sldId id="648" r:id="rId20"/>
    <p:sldId id="649" r:id="rId21"/>
    <p:sldId id="650" r:id="rId22"/>
    <p:sldId id="652" r:id="rId23"/>
    <p:sldId id="651" r:id="rId24"/>
    <p:sldId id="658" r:id="rId25"/>
    <p:sldId id="662" r:id="rId26"/>
    <p:sldId id="659" r:id="rId27"/>
    <p:sldId id="660" r:id="rId28"/>
    <p:sldId id="654" r:id="rId29"/>
    <p:sldId id="661" r:id="rId30"/>
    <p:sldId id="632" r:id="rId31"/>
  </p:sldIdLst>
  <p:sldSz cx="9144000" cy="6858000" type="screen4x3"/>
  <p:notesSz cx="6858000" cy="9144000"/>
  <p:embeddedFontLst>
    <p:embeddedFont>
      <p:font typeface="Tahoma" pitchFamily="34" charset="0"/>
      <p:regular r:id="rId34"/>
      <p:bold r:id="rId35"/>
    </p:embeddedFont>
  </p:embeddedFontLst>
  <p:defaultTextStyle>
    <a:defPPr>
      <a:defRPr lang="en-US"/>
    </a:defPPr>
    <a:lvl1pPr algn="ctr" rtl="0" eaLnBrk="0" fontAlgn="base" hangingPunct="0">
      <a:lnSpc>
        <a:spcPct val="85000"/>
      </a:lnSpc>
      <a:spcBef>
        <a:spcPct val="50000"/>
      </a:spcBef>
      <a:spcAft>
        <a:spcPct val="0"/>
      </a:spcAft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  <a:srgbClr val="FFFFCC"/>
    <a:srgbClr val="FF0000"/>
    <a:srgbClr val="CCFFFF"/>
    <a:srgbClr val="CCFFCC"/>
    <a:srgbClr val="FFCC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94684" autoAdjust="0"/>
  </p:normalViewPr>
  <p:slideViewPr>
    <p:cSldViewPr>
      <p:cViewPr>
        <p:scale>
          <a:sx n="114" d="100"/>
          <a:sy n="114" d="100"/>
        </p:scale>
        <p:origin x="-24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2"/>
    </p:cViewPr>
  </p:sorterViewPr>
  <p:notesViewPr>
    <p:cSldViewPr>
      <p:cViewPr varScale="1">
        <p:scale>
          <a:sx n="40" d="100"/>
          <a:sy n="40" d="100"/>
        </p:scale>
        <p:origin x="-140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1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2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20000"/>
              </a:spcBef>
              <a:defRPr kumimoji="0" sz="12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kumimoji="0" sz="12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20000"/>
              </a:spcBef>
              <a:defRPr kumimoji="0" sz="12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kumimoji="0" sz="1200">
                <a:effectLst/>
              </a:defRPr>
            </a:lvl1pPr>
          </a:lstStyle>
          <a:p>
            <a:pPr>
              <a:defRPr/>
            </a:pPr>
            <a:fld id="{57FD4846-82BC-4568-9402-42F46C1BE2B5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96943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20000"/>
              </a:spcBef>
              <a:buFontTx/>
              <a:buChar char="•"/>
              <a:defRPr kumimoji="0" sz="12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3795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 noProof="0" smtClean="0"/>
              <a:t>Click to edit Master text styles</a:t>
            </a:r>
          </a:p>
          <a:p>
            <a:pPr lvl="1"/>
            <a:r>
              <a:rPr lang="en-US" altLang="ar-EG" noProof="0" smtClean="0"/>
              <a:t>Second level</a:t>
            </a:r>
          </a:p>
          <a:p>
            <a:pPr lvl="2"/>
            <a:r>
              <a:rPr lang="en-US" altLang="ar-EG" noProof="0" smtClean="0"/>
              <a:t>Third level</a:t>
            </a:r>
          </a:p>
          <a:p>
            <a:pPr lvl="3"/>
            <a:r>
              <a:rPr lang="en-US" altLang="ar-EG" noProof="0" smtClean="0"/>
              <a:t>Fourth level</a:t>
            </a:r>
          </a:p>
          <a:p>
            <a:pPr lvl="4"/>
            <a:r>
              <a:rPr lang="en-US" altLang="ar-EG" noProof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buFontTx/>
              <a:buChar char="•"/>
              <a:defRPr kumimoji="0" sz="12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20000"/>
              </a:spcBef>
              <a:buFontTx/>
              <a:buChar char="•"/>
              <a:defRPr kumimoji="0" sz="12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buFontTx/>
              <a:buChar char="•"/>
              <a:defRPr kumimoji="0" sz="1200">
                <a:effectLst/>
              </a:defRPr>
            </a:lvl1pPr>
          </a:lstStyle>
          <a:p>
            <a:pPr>
              <a:defRPr/>
            </a:pPr>
            <a:fld id="{A19990D9-FF4D-48E1-BB7D-20C9A6830CE1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1351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D681728-682E-4953-935F-A088DBDEED9E}" type="slidenum">
              <a:rPr kumimoji="0" lang="en-US" altLang="ar-EG" sz="1200" smtClean="0"/>
              <a:pPr/>
              <a:t>1</a:t>
            </a:fld>
            <a:endParaRPr kumimoji="0" lang="en-US" altLang="ar-EG" sz="120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EG" alt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ar-EG" noProof="0" smtClean="0"/>
              <a:t>Click to edit Master Title Style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ar-EG" noProof="0" smtClean="0"/>
              <a:t>Click to edit Master subtitle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C817-D235-4386-B448-91936F71ED0E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26212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56E3-30C6-4C7B-8DB9-313234C1DD1D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12511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566D-E4BE-44FE-A52C-CC6E7D1CC568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42922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6997-1995-4625-872E-3C42898B2808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0730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038D-1618-4DBB-A601-DF5148DDBD39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5174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249C-983C-4391-9F88-5E8A500FED52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32207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F090-864C-4380-B69F-FAA6F6035560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4792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3921-D002-4CE6-A4B7-0289062B0206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7934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1898-E988-4044-8E95-44600EC860F8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95227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5969-D2D2-4727-AA30-50C83D6A016A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42532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EBBEC-EE2A-4432-A261-B2A00FF36737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08830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 smtClean="0"/>
              <a:t>Click to edit Master Title Style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 smtClean="0"/>
              <a:t>Click to edit Master text styles</a:t>
            </a:r>
          </a:p>
          <a:p>
            <a:pPr lvl="1"/>
            <a:r>
              <a:rPr lang="en-US" altLang="ar-EG" smtClean="0"/>
              <a:t>Second level</a:t>
            </a:r>
          </a:p>
          <a:p>
            <a:pPr lvl="2"/>
            <a:r>
              <a:rPr lang="en-US" altLang="ar-EG" smtClean="0"/>
              <a:t>Third level </a:t>
            </a:r>
          </a:p>
          <a:p>
            <a:pPr lvl="3"/>
            <a:r>
              <a:rPr lang="en-US" altLang="ar-EG" smtClean="0"/>
              <a:t>Fourth level</a:t>
            </a:r>
          </a:p>
          <a:p>
            <a:pPr lvl="4"/>
            <a:r>
              <a:rPr lang="en-US" altLang="ar-EG" smtClean="0"/>
              <a:t>Fifth level</a:t>
            </a:r>
          </a:p>
          <a:p>
            <a:pPr lvl="3"/>
            <a:endParaRPr lang="en-US" altLang="ar-EG" smtClean="0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ar-EG"/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7479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>
              <a:defRPr/>
            </a:pPr>
            <a:endParaRPr lang="en-US" altLang="ar-EG"/>
          </a:p>
        </p:txBody>
      </p:sp>
      <p:sp>
        <p:nvSpPr>
          <p:cNvPr id="37479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20000"/>
              </a:spcBef>
              <a:defRPr kumimoji="0" sz="1400">
                <a:effectLst/>
              </a:defRPr>
            </a:lvl1pPr>
          </a:lstStyle>
          <a:p>
            <a:pPr>
              <a:defRPr/>
            </a:pPr>
            <a:fld id="{B8221AC9-2BE6-4099-89FE-5D5E6B4BCD23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2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3.wav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audio" Target="../media/audio2.wav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5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7.bin"/><Relationship Id="rId4" Type="http://schemas.openxmlformats.org/officeDocument/2006/relationships/audio" Target="../media/audio4.wav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8.wmf"/><Relationship Id="rId3" Type="http://schemas.openxmlformats.org/officeDocument/2006/relationships/audio" Target="../media/audio2.wav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7.w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30.bin"/><Relationship Id="rId4" Type="http://schemas.openxmlformats.org/officeDocument/2006/relationships/audio" Target="../media/audio3.wav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audio" Target="../media/audio2.wav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audio" Target="../media/audio2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audio" Target="../media/audio2.wav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5.wav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audio" Target="../media/audio2.wav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4.bin"/><Relationship Id="rId4" Type="http://schemas.openxmlformats.org/officeDocument/2006/relationships/audio" Target="../media/audio3.wav"/><Relationship Id="rId9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422525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z="4400" smtClean="0"/>
              <a:t>Chapter 38C - Atomic Physics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13125"/>
            <a:ext cx="6781800" cy="17526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A PowerPoint Presentation by</a:t>
            </a:r>
          </a:p>
          <a:p>
            <a:pPr algn="ctr">
              <a:defRPr/>
            </a:pPr>
            <a:r>
              <a:rPr lang="en-US" altLang="ar-EG" smtClean="0"/>
              <a:t>Paul E. Tippens, Professor of Physics</a:t>
            </a:r>
          </a:p>
          <a:p>
            <a:pPr algn="ctr">
              <a:defRPr/>
            </a:pPr>
            <a:r>
              <a:rPr lang="en-US" altLang="ar-EG" smtClean="0"/>
              <a:t>Southern Polytechnic State University</a:t>
            </a:r>
          </a:p>
        </p:txBody>
      </p:sp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3810000" y="5699125"/>
            <a:ext cx="1828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ar-EG" sz="2400">
                <a:effectLst/>
              </a:rPr>
              <a:t>©</a:t>
            </a:r>
            <a:r>
              <a:rPr kumimoji="0" lang="en-US" altLang="ar-EG">
                <a:effectLst/>
              </a:rPr>
              <a:t> 2007</a:t>
            </a:r>
          </a:p>
        </p:txBody>
      </p:sp>
      <p:graphicFrame>
        <p:nvGraphicFramePr>
          <p:cNvPr id="655365" name="Object 5"/>
          <p:cNvGraphicFramePr>
            <a:graphicFrameLocks noChangeAspect="1"/>
          </p:cNvGraphicFramePr>
          <p:nvPr/>
        </p:nvGraphicFramePr>
        <p:xfrm>
          <a:off x="3886200" y="509588"/>
          <a:ext cx="1973263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6" imgW="1976371" imgH="2061474" progId="MS_ClipArt_Gallery.5">
                  <p:embed/>
                </p:oleObj>
              </mc:Choice>
              <mc:Fallback>
                <p:oleObj name="Clip" r:id="rId6" imgW="1976371" imgH="2061474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09588"/>
                        <a:ext cx="1973263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 build="p" autoUpdateAnimBg="0" advAuto="1000"/>
      <p:bldP spid="655363" grpId="0" build="p" autoUpdateAnimBg="0" advAuto="0"/>
      <p:bldP spid="655364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altLang="ar-EG" smtClean="0"/>
              <a:t>Emission Spectrum for H Atom</a:t>
            </a:r>
          </a:p>
        </p:txBody>
      </p:sp>
      <p:grpSp>
        <p:nvGrpSpPr>
          <p:cNvPr id="939019" name="Group 11"/>
          <p:cNvGrpSpPr>
            <a:grpSpLocks/>
          </p:cNvGrpSpPr>
          <p:nvPr/>
        </p:nvGrpSpPr>
        <p:grpSpPr bwMode="auto">
          <a:xfrm>
            <a:off x="533400" y="1219200"/>
            <a:ext cx="8077200" cy="2209800"/>
            <a:chOff x="480" y="816"/>
            <a:chExt cx="5088" cy="1392"/>
          </a:xfrm>
        </p:grpSpPr>
        <p:sp>
          <p:nvSpPr>
            <p:cNvPr id="939012" name="Rectangle 4"/>
            <p:cNvSpPr>
              <a:spLocks noChangeArrowheads="1"/>
            </p:cNvSpPr>
            <p:nvPr/>
          </p:nvSpPr>
          <p:spPr bwMode="auto">
            <a:xfrm>
              <a:off x="624" y="816"/>
              <a:ext cx="4944" cy="139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pic>
          <p:nvPicPr>
            <p:cNvPr id="1230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/>
            <a:stretch>
              <a:fillRect/>
            </a:stretch>
          </p:blipFill>
          <p:spPr bwMode="auto">
            <a:xfrm>
              <a:off x="768" y="1200"/>
              <a:ext cx="4527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10" name="Text Box 5"/>
            <p:cNvSpPr txBox="1">
              <a:spLocks noChangeArrowheads="1"/>
            </p:cNvSpPr>
            <p:nvPr/>
          </p:nvSpPr>
          <p:spPr bwMode="auto">
            <a:xfrm>
              <a:off x="1056" y="1776"/>
              <a:ext cx="91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653 nm</a:t>
              </a:r>
            </a:p>
          </p:txBody>
        </p:sp>
        <p:sp>
          <p:nvSpPr>
            <p:cNvPr id="12311" name="Text Box 6"/>
            <p:cNvSpPr txBox="1">
              <a:spLocks noChangeArrowheads="1"/>
            </p:cNvSpPr>
            <p:nvPr/>
          </p:nvSpPr>
          <p:spPr bwMode="auto">
            <a:xfrm>
              <a:off x="3408" y="1776"/>
              <a:ext cx="10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486 nm</a:t>
              </a:r>
            </a:p>
          </p:txBody>
        </p:sp>
        <p:sp>
          <p:nvSpPr>
            <p:cNvPr id="12312" name="Text Box 7"/>
            <p:cNvSpPr txBox="1">
              <a:spLocks noChangeArrowheads="1"/>
            </p:cNvSpPr>
            <p:nvPr/>
          </p:nvSpPr>
          <p:spPr bwMode="auto">
            <a:xfrm>
              <a:off x="4560" y="1776"/>
              <a:ext cx="10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410 nm</a:t>
              </a:r>
            </a:p>
          </p:txBody>
        </p:sp>
        <p:sp>
          <p:nvSpPr>
            <p:cNvPr id="12313" name="Text Box 8"/>
            <p:cNvSpPr txBox="1">
              <a:spLocks noChangeArrowheads="1"/>
            </p:cNvSpPr>
            <p:nvPr/>
          </p:nvSpPr>
          <p:spPr bwMode="auto">
            <a:xfrm>
              <a:off x="4128" y="912"/>
              <a:ext cx="10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434 nm</a:t>
              </a:r>
            </a:p>
          </p:txBody>
        </p:sp>
        <p:sp>
          <p:nvSpPr>
            <p:cNvPr id="12314" name="Text Box 9"/>
            <p:cNvSpPr txBox="1">
              <a:spLocks noChangeArrowheads="1"/>
            </p:cNvSpPr>
            <p:nvPr/>
          </p:nvSpPr>
          <p:spPr bwMode="auto">
            <a:xfrm>
              <a:off x="480" y="864"/>
              <a:ext cx="3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Characteristic wavelengths</a:t>
              </a:r>
            </a:p>
          </p:txBody>
        </p:sp>
      </p:grpSp>
      <p:grpSp>
        <p:nvGrpSpPr>
          <p:cNvPr id="939027" name="Group 19"/>
          <p:cNvGrpSpPr>
            <a:grpSpLocks/>
          </p:cNvGrpSpPr>
          <p:nvPr/>
        </p:nvGrpSpPr>
        <p:grpSpPr bwMode="auto">
          <a:xfrm>
            <a:off x="2209800" y="1905000"/>
            <a:ext cx="1066800" cy="533400"/>
            <a:chOff x="1392" y="1200"/>
            <a:chExt cx="672" cy="336"/>
          </a:xfrm>
        </p:grpSpPr>
        <p:sp>
          <p:nvSpPr>
            <p:cNvPr id="939020" name="Text Box 12"/>
            <p:cNvSpPr txBox="1">
              <a:spLocks noChangeArrowheads="1"/>
            </p:cNvSpPr>
            <p:nvPr/>
          </p:nvSpPr>
          <p:spPr bwMode="auto">
            <a:xfrm>
              <a:off x="1440" y="1200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3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9021" name="Line 13"/>
            <p:cNvSpPr>
              <a:spLocks noChangeShapeType="1"/>
            </p:cNvSpPr>
            <p:nvPr/>
          </p:nvSpPr>
          <p:spPr bwMode="auto">
            <a:xfrm flipH="1">
              <a:off x="1392" y="1392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39028" name="Group 20"/>
          <p:cNvGrpSpPr>
            <a:grpSpLocks/>
          </p:cNvGrpSpPr>
          <p:nvPr/>
        </p:nvGrpSpPr>
        <p:grpSpPr bwMode="auto">
          <a:xfrm>
            <a:off x="4800600" y="1905000"/>
            <a:ext cx="1143000" cy="533400"/>
            <a:chOff x="3024" y="1200"/>
            <a:chExt cx="720" cy="336"/>
          </a:xfrm>
        </p:grpSpPr>
        <p:sp>
          <p:nvSpPr>
            <p:cNvPr id="939022" name="Text Box 14"/>
            <p:cNvSpPr txBox="1">
              <a:spLocks noChangeArrowheads="1"/>
            </p:cNvSpPr>
            <p:nvPr/>
          </p:nvSpPr>
          <p:spPr bwMode="auto">
            <a:xfrm>
              <a:off x="3024" y="1200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4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9023" name="Line 15"/>
            <p:cNvSpPr>
              <a:spLocks noChangeShapeType="1"/>
            </p:cNvSpPr>
            <p:nvPr/>
          </p:nvSpPr>
          <p:spPr bwMode="auto">
            <a:xfrm>
              <a:off x="3360" y="1440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39029" name="Group 21"/>
          <p:cNvGrpSpPr>
            <a:grpSpLocks/>
          </p:cNvGrpSpPr>
          <p:nvPr/>
        </p:nvGrpSpPr>
        <p:grpSpPr bwMode="auto">
          <a:xfrm>
            <a:off x="6019800" y="1905000"/>
            <a:ext cx="1066800" cy="533400"/>
            <a:chOff x="3792" y="1200"/>
            <a:chExt cx="672" cy="336"/>
          </a:xfrm>
        </p:grpSpPr>
        <p:sp>
          <p:nvSpPr>
            <p:cNvPr id="939025" name="Text Box 17"/>
            <p:cNvSpPr txBox="1">
              <a:spLocks noChangeArrowheads="1"/>
            </p:cNvSpPr>
            <p:nvPr/>
          </p:nvSpPr>
          <p:spPr bwMode="auto">
            <a:xfrm>
              <a:off x="3792" y="1200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5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9026" name="Line 18"/>
            <p:cNvSpPr>
              <a:spLocks noChangeShapeType="1"/>
            </p:cNvSpPr>
            <p:nvPr/>
          </p:nvSpPr>
          <p:spPr bwMode="auto">
            <a:xfrm>
              <a:off x="4080" y="1440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39031" name="Group 23"/>
          <p:cNvGrpSpPr>
            <a:grpSpLocks/>
          </p:cNvGrpSpPr>
          <p:nvPr/>
        </p:nvGrpSpPr>
        <p:grpSpPr bwMode="auto">
          <a:xfrm>
            <a:off x="7696200" y="1828800"/>
            <a:ext cx="457200" cy="714375"/>
            <a:chOff x="4848" y="1152"/>
            <a:chExt cx="288" cy="450"/>
          </a:xfrm>
        </p:grpSpPr>
        <p:sp>
          <p:nvSpPr>
            <p:cNvPr id="939024" name="Text Box 16"/>
            <p:cNvSpPr txBox="1">
              <a:spLocks noChangeArrowheads="1"/>
            </p:cNvSpPr>
            <p:nvPr/>
          </p:nvSpPr>
          <p:spPr bwMode="auto">
            <a:xfrm>
              <a:off x="4848" y="1152"/>
              <a:ext cx="240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n6</a:t>
              </a:r>
              <a:endParaRPr lang="en-US" altLang="ar-EG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9030" name="Line 22"/>
            <p:cNvSpPr>
              <a:spLocks noChangeShapeType="1"/>
            </p:cNvSpPr>
            <p:nvPr/>
          </p:nvSpPr>
          <p:spPr bwMode="auto">
            <a:xfrm flipH="1">
              <a:off x="4848" y="158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939032" name="Text Box 24"/>
          <p:cNvSpPr txBox="1">
            <a:spLocks noChangeArrowheads="1"/>
          </p:cNvSpPr>
          <p:nvPr/>
        </p:nvSpPr>
        <p:spPr bwMode="auto">
          <a:xfrm>
            <a:off x="838200" y="3657600"/>
            <a:ext cx="78486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Balmer worked out a mathematical formula, called the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Balmer series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for predicting the absorbed wavelengths from hydrogen gas.</a:t>
            </a:r>
          </a:p>
        </p:txBody>
      </p:sp>
      <p:grpSp>
        <p:nvGrpSpPr>
          <p:cNvPr id="939035" name="Group 27"/>
          <p:cNvGrpSpPr>
            <a:grpSpLocks/>
          </p:cNvGrpSpPr>
          <p:nvPr/>
        </p:nvGrpSpPr>
        <p:grpSpPr bwMode="auto">
          <a:xfrm>
            <a:off x="609600" y="5029200"/>
            <a:ext cx="8305800" cy="1130300"/>
            <a:chOff x="384" y="3168"/>
            <a:chExt cx="5232" cy="712"/>
          </a:xfrm>
        </p:grpSpPr>
        <p:graphicFrame>
          <p:nvGraphicFramePr>
            <p:cNvPr id="12298" name="Object 25"/>
            <p:cNvGraphicFramePr>
              <a:graphicFrameLocks noChangeAspect="1"/>
            </p:cNvGraphicFramePr>
            <p:nvPr/>
          </p:nvGraphicFramePr>
          <p:xfrm>
            <a:off x="384" y="3168"/>
            <a:ext cx="3312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name="Equation" r:id="rId6" imgW="2108200" imgH="431800" progId="Equation.DSMT4">
                    <p:embed/>
                  </p:oleObj>
                </mc:Choice>
                <mc:Fallback>
                  <p:oleObj name="Equation" r:id="rId6" imgW="2108200" imgH="431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168"/>
                          <a:ext cx="3312" cy="679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Text Box 26"/>
            <p:cNvSpPr txBox="1">
              <a:spLocks noChangeArrowheads="1"/>
            </p:cNvSpPr>
            <p:nvPr/>
          </p:nvSpPr>
          <p:spPr bwMode="auto">
            <a:xfrm>
              <a:off x="3792" y="3168"/>
              <a:ext cx="1824" cy="712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tIns="182880" bIns="182880"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R               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1.097 x 10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7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m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-1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9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0" grpId="0" autoUpdateAnimBg="0"/>
      <p:bldP spid="9390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EG" sz="2800" u="sng" smtClean="0"/>
              <a:t>Example 1:</a:t>
            </a:r>
            <a:r>
              <a:rPr lang="en-US" altLang="ar-EG" sz="2800" smtClean="0"/>
              <a:t> </a:t>
            </a:r>
            <a:r>
              <a:rPr lang="en-US" altLang="ar-EG" sz="2800" smtClean="0">
                <a:solidFill>
                  <a:schemeClr val="tx1"/>
                </a:solidFill>
              </a:rPr>
              <a:t>Use the Balmer equation to find the wavelength of the first line (n = 3) in the Balmer series. How can you find the energy?</a:t>
            </a:r>
            <a:endParaRPr lang="en-US" altLang="ar-EG" sz="2800" u="sng" smtClean="0"/>
          </a:p>
        </p:txBody>
      </p:sp>
      <p:graphicFrame>
        <p:nvGraphicFramePr>
          <p:cNvPr id="940036" name="Object 4"/>
          <p:cNvGraphicFramePr>
            <a:graphicFrameLocks noChangeAspect="1"/>
          </p:cNvGraphicFramePr>
          <p:nvPr/>
        </p:nvGraphicFramePr>
        <p:xfrm>
          <a:off x="1295400" y="1828800"/>
          <a:ext cx="38322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6" imgW="1536700" imgH="431800" progId="Equation.DSMT4">
                  <p:embed/>
                </p:oleObj>
              </mc:Choice>
              <mc:Fallback>
                <p:oleObj name="Equation" r:id="rId6" imgW="15367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383222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7" name="Text Box 5"/>
          <p:cNvSpPr txBox="1">
            <a:spLocks noChangeArrowheads="1"/>
          </p:cNvSpPr>
          <p:nvPr/>
        </p:nvSpPr>
        <p:spPr bwMode="auto">
          <a:xfrm>
            <a:off x="5257800" y="1981200"/>
            <a:ext cx="36576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0" bIns="182880">
            <a:spAutoFit/>
          </a:bodyPr>
          <a:lstStyle/>
          <a:p>
            <a:pPr>
              <a:defRPr/>
            </a:pP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R = 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1.097 x 10</a:t>
            </a:r>
            <a:r>
              <a:rPr lang="en-US" altLang="ar-EG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ar-EG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endParaRPr lang="en-US" altLang="ar-EG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40038" name="Object 6"/>
          <p:cNvGraphicFramePr>
            <a:graphicFrameLocks noChangeAspect="1"/>
          </p:cNvGraphicFramePr>
          <p:nvPr/>
        </p:nvGraphicFramePr>
        <p:xfrm>
          <a:off x="1371600" y="2819400"/>
          <a:ext cx="66198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8" imgW="2654300" imgH="431800" progId="Equation.DSMT4">
                  <p:embed/>
                </p:oleObj>
              </mc:Choice>
              <mc:Fallback>
                <p:oleObj name="Equation" r:id="rId8" imgW="26543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661987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9" name="Object 7"/>
          <p:cNvGraphicFramePr>
            <a:graphicFrameLocks noChangeAspect="1"/>
          </p:cNvGraphicFramePr>
          <p:nvPr/>
        </p:nvGraphicFramePr>
        <p:xfrm>
          <a:off x="1143000" y="3886200"/>
          <a:ext cx="3962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0" imgW="1638300" imgH="419100" progId="Equation.DSMT4">
                  <p:embed/>
                </p:oleObj>
              </mc:Choice>
              <mc:Fallback>
                <p:oleObj name="Equation" r:id="rId10" imgW="1638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39624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40" name="Text Box 8"/>
          <p:cNvSpPr txBox="1">
            <a:spLocks noChangeArrowheads="1"/>
          </p:cNvSpPr>
          <p:nvPr/>
        </p:nvSpPr>
        <p:spPr bwMode="auto">
          <a:xfrm>
            <a:off x="5486400" y="4114800"/>
            <a:ext cx="2667000" cy="674688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ar-EG" sz="2800">
                <a:solidFill>
                  <a:srgbClr val="000000"/>
                </a:solidFill>
                <a:effectLst/>
                <a:latin typeface="Symbol" pitchFamily="18" charset="2"/>
              </a:rPr>
              <a:t>l </a:t>
            </a:r>
            <a:r>
              <a:rPr lang="en-US" altLang="ar-EG" sz="2800">
                <a:solidFill>
                  <a:srgbClr val="000000"/>
                </a:solidFill>
                <a:effectLst/>
              </a:rPr>
              <a:t>= 656 nm</a:t>
            </a:r>
            <a:endParaRPr lang="en-US" altLang="ar-EG" sz="2800">
              <a:solidFill>
                <a:srgbClr val="000000"/>
              </a:solidFill>
              <a:effectLst/>
              <a:latin typeface="Symbol" pitchFamily="18" charset="2"/>
            </a:endParaRPr>
          </a:p>
        </p:txBody>
      </p:sp>
      <p:sp>
        <p:nvSpPr>
          <p:cNvPr id="940041" name="Text Box 9"/>
          <p:cNvSpPr txBox="1">
            <a:spLocks noChangeArrowheads="1"/>
          </p:cNvSpPr>
          <p:nvPr/>
        </p:nvSpPr>
        <p:spPr bwMode="auto">
          <a:xfrm>
            <a:off x="1066800" y="5105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frequency and the energy are found from:</a:t>
            </a:r>
          </a:p>
        </p:txBody>
      </p:sp>
      <p:sp>
        <p:nvSpPr>
          <p:cNvPr id="940042" name="Text Box 10"/>
          <p:cNvSpPr txBox="1">
            <a:spLocks noChangeArrowheads="1"/>
          </p:cNvSpPr>
          <p:nvPr/>
        </p:nvSpPr>
        <p:spPr bwMode="auto">
          <a:xfrm>
            <a:off x="2743200" y="5791200"/>
            <a:ext cx="3581400" cy="674688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ar-EG" sz="2800" i="1">
                <a:solidFill>
                  <a:srgbClr val="000000"/>
                </a:solidFill>
                <a:effectLst/>
              </a:rPr>
              <a:t>c = f</a:t>
            </a:r>
            <a:r>
              <a:rPr lang="en-US" altLang="ar-EG" sz="2800" i="1">
                <a:solidFill>
                  <a:srgbClr val="000000"/>
                </a:solidFill>
                <a:effectLst/>
                <a:latin typeface="Symbol" pitchFamily="18" charset="2"/>
              </a:rPr>
              <a:t>l   </a:t>
            </a:r>
            <a:r>
              <a:rPr lang="en-US" altLang="ar-EG" sz="2800">
                <a:solidFill>
                  <a:srgbClr val="000000"/>
                </a:solidFill>
                <a:effectLst/>
              </a:rPr>
              <a:t>and  </a:t>
            </a:r>
            <a:r>
              <a:rPr lang="en-US" altLang="ar-EG" sz="2800" i="1">
                <a:solidFill>
                  <a:srgbClr val="000000"/>
                </a:solidFill>
                <a:effectLst/>
              </a:rPr>
              <a:t>E = hf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0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0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0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0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0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0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0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0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4" grpId="0" autoUpdateAnimBg="0"/>
      <p:bldP spid="940037" grpId="0" autoUpdateAnimBg="0"/>
      <p:bldP spid="940040" grpId="0" animBg="1" autoUpdateAnimBg="0"/>
      <p:bldP spid="940041" grpId="0" autoUpdateAnimBg="0"/>
      <p:bldP spid="94004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ar-EG" smtClean="0"/>
              <a:t>The Bohr Atom</a:t>
            </a:r>
          </a:p>
        </p:txBody>
      </p:sp>
      <p:sp>
        <p:nvSpPr>
          <p:cNvPr id="923651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78486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Atomic spectra indicate that atoms emit or absorb energy in discrete amounts. In 1913, Neils Bohr explained that classical theory did not apply to the Rutherford atom.</a:t>
            </a:r>
          </a:p>
        </p:txBody>
      </p:sp>
      <p:grpSp>
        <p:nvGrpSpPr>
          <p:cNvPr id="923672" name="Group 24"/>
          <p:cNvGrpSpPr>
            <a:grpSpLocks/>
          </p:cNvGrpSpPr>
          <p:nvPr/>
        </p:nvGrpSpPr>
        <p:grpSpPr bwMode="auto">
          <a:xfrm>
            <a:off x="5257800" y="3352800"/>
            <a:ext cx="3048000" cy="2743200"/>
            <a:chOff x="3312" y="2112"/>
            <a:chExt cx="1920" cy="1728"/>
          </a:xfrm>
        </p:grpSpPr>
        <p:sp>
          <p:nvSpPr>
            <p:cNvPr id="923652" name="Rectangle 4"/>
            <p:cNvSpPr>
              <a:spLocks noChangeArrowheads="1"/>
            </p:cNvSpPr>
            <p:nvPr/>
          </p:nvSpPr>
          <p:spPr bwMode="auto">
            <a:xfrm>
              <a:off x="3312" y="2112"/>
              <a:ext cx="1920" cy="1728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3653" name="Oval 5"/>
            <p:cNvSpPr>
              <a:spLocks noChangeArrowheads="1"/>
            </p:cNvSpPr>
            <p:nvPr/>
          </p:nvSpPr>
          <p:spPr bwMode="auto">
            <a:xfrm>
              <a:off x="3648" y="2352"/>
              <a:ext cx="1152" cy="110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3654" name="Oval 6"/>
            <p:cNvSpPr>
              <a:spLocks noChangeArrowheads="1"/>
            </p:cNvSpPr>
            <p:nvPr/>
          </p:nvSpPr>
          <p:spPr bwMode="auto">
            <a:xfrm>
              <a:off x="4080" y="2784"/>
              <a:ext cx="240" cy="28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3661" name="Freeform 13"/>
            <p:cNvSpPr>
              <a:spLocks/>
            </p:cNvSpPr>
            <p:nvPr/>
          </p:nvSpPr>
          <p:spPr bwMode="auto">
            <a:xfrm>
              <a:off x="4224" y="2352"/>
              <a:ext cx="640" cy="528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3662" name="Freeform 14"/>
            <p:cNvSpPr>
              <a:spLocks/>
            </p:cNvSpPr>
            <p:nvPr/>
          </p:nvSpPr>
          <p:spPr bwMode="auto">
            <a:xfrm rot="5400000">
              <a:off x="4192" y="2848"/>
              <a:ext cx="640" cy="672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3663" name="Freeform 15"/>
            <p:cNvSpPr>
              <a:spLocks/>
            </p:cNvSpPr>
            <p:nvPr/>
          </p:nvSpPr>
          <p:spPr bwMode="auto">
            <a:xfrm rot="5400000" flipH="1" flipV="1">
              <a:off x="3592" y="2344"/>
              <a:ext cx="640" cy="528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3664" name="Freeform 16"/>
            <p:cNvSpPr>
              <a:spLocks/>
            </p:cNvSpPr>
            <p:nvPr/>
          </p:nvSpPr>
          <p:spPr bwMode="auto">
            <a:xfrm rot="-10800000">
              <a:off x="3584" y="2880"/>
              <a:ext cx="640" cy="528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3665" name="Text Box 17"/>
            <p:cNvSpPr txBox="1">
              <a:spLocks noChangeArrowheads="1"/>
            </p:cNvSpPr>
            <p:nvPr/>
          </p:nvSpPr>
          <p:spPr bwMode="auto">
            <a:xfrm>
              <a:off x="4061" y="2765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sp>
          <p:nvSpPr>
            <p:cNvPr id="14350" name="Text Box 18"/>
            <p:cNvSpPr txBox="1">
              <a:spLocks noChangeArrowheads="1"/>
            </p:cNvSpPr>
            <p:nvPr/>
          </p:nvSpPr>
          <p:spPr bwMode="auto">
            <a:xfrm>
              <a:off x="3504" y="350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Electron orbits</a:t>
              </a:r>
            </a:p>
          </p:txBody>
        </p:sp>
        <p:sp>
          <p:nvSpPr>
            <p:cNvPr id="14351" name="Text Box 20"/>
            <p:cNvSpPr txBox="1">
              <a:spLocks noChangeArrowheads="1"/>
            </p:cNvSpPr>
            <p:nvPr/>
          </p:nvSpPr>
          <p:spPr bwMode="auto">
            <a:xfrm>
              <a:off x="4464" y="2160"/>
              <a:ext cx="43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e</a:t>
              </a:r>
              <a:r>
                <a:rPr lang="en-US" altLang="ar-EG" sz="2800" i="1" baseline="30000">
                  <a:solidFill>
                    <a:srgbClr val="000000"/>
                  </a:solidFill>
                  <a:effectLst/>
                </a:rPr>
                <a:t>-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</p:grpSp>
      <p:sp>
        <p:nvSpPr>
          <p:cNvPr id="923671" name="Text Box 23"/>
          <p:cNvSpPr txBox="1">
            <a:spLocks noChangeArrowheads="1"/>
          </p:cNvSpPr>
          <p:nvPr/>
        </p:nvSpPr>
        <p:spPr bwMode="auto">
          <a:xfrm>
            <a:off x="838200" y="3581400"/>
            <a:ext cx="4191000" cy="23114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An electron can only have certain orbits and the atom must have definite energy levels which are analogous to standing waves.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3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3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 autoUpdateAnimBg="0"/>
      <p:bldP spid="923651" grpId="0" autoUpdateAnimBg="0"/>
      <p:bldP spid="92367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Wave Analysis of Orbits</a:t>
            </a:r>
          </a:p>
        </p:txBody>
      </p:sp>
      <p:grpSp>
        <p:nvGrpSpPr>
          <p:cNvPr id="928771" name="Group 3"/>
          <p:cNvGrpSpPr>
            <a:grpSpLocks/>
          </p:cNvGrpSpPr>
          <p:nvPr/>
        </p:nvGrpSpPr>
        <p:grpSpPr bwMode="auto">
          <a:xfrm>
            <a:off x="685800" y="1447800"/>
            <a:ext cx="3048000" cy="2743200"/>
            <a:chOff x="3312" y="2112"/>
            <a:chExt cx="1920" cy="1728"/>
          </a:xfrm>
        </p:grpSpPr>
        <p:sp>
          <p:nvSpPr>
            <p:cNvPr id="928772" name="Rectangle 4"/>
            <p:cNvSpPr>
              <a:spLocks noChangeArrowheads="1"/>
            </p:cNvSpPr>
            <p:nvPr/>
          </p:nvSpPr>
          <p:spPr bwMode="auto">
            <a:xfrm>
              <a:off x="3312" y="2112"/>
              <a:ext cx="1920" cy="1728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8773" name="Oval 5"/>
            <p:cNvSpPr>
              <a:spLocks noChangeArrowheads="1"/>
            </p:cNvSpPr>
            <p:nvPr/>
          </p:nvSpPr>
          <p:spPr bwMode="auto">
            <a:xfrm>
              <a:off x="3648" y="2352"/>
              <a:ext cx="1152" cy="110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8774" name="Oval 6"/>
            <p:cNvSpPr>
              <a:spLocks noChangeArrowheads="1"/>
            </p:cNvSpPr>
            <p:nvPr/>
          </p:nvSpPr>
          <p:spPr bwMode="auto">
            <a:xfrm>
              <a:off x="4080" y="2784"/>
              <a:ext cx="240" cy="28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8775" name="Freeform 7"/>
            <p:cNvSpPr>
              <a:spLocks/>
            </p:cNvSpPr>
            <p:nvPr/>
          </p:nvSpPr>
          <p:spPr bwMode="auto">
            <a:xfrm>
              <a:off x="4224" y="2352"/>
              <a:ext cx="640" cy="528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8776" name="Freeform 8"/>
            <p:cNvSpPr>
              <a:spLocks/>
            </p:cNvSpPr>
            <p:nvPr/>
          </p:nvSpPr>
          <p:spPr bwMode="auto">
            <a:xfrm rot="5400000">
              <a:off x="4192" y="2848"/>
              <a:ext cx="640" cy="672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8777" name="Freeform 9"/>
            <p:cNvSpPr>
              <a:spLocks/>
            </p:cNvSpPr>
            <p:nvPr/>
          </p:nvSpPr>
          <p:spPr bwMode="auto">
            <a:xfrm rot="5400000" flipH="1" flipV="1">
              <a:off x="3592" y="2344"/>
              <a:ext cx="640" cy="528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8778" name="Freeform 10"/>
            <p:cNvSpPr>
              <a:spLocks/>
            </p:cNvSpPr>
            <p:nvPr/>
          </p:nvSpPr>
          <p:spPr bwMode="auto">
            <a:xfrm rot="-10800000">
              <a:off x="3584" y="2880"/>
              <a:ext cx="640" cy="528"/>
            </a:xfrm>
            <a:custGeom>
              <a:avLst/>
              <a:gdLst>
                <a:gd name="T0" fmla="*/ 576 w 640"/>
                <a:gd name="T1" fmla="*/ 528 h 528"/>
                <a:gd name="T2" fmla="*/ 624 w 640"/>
                <a:gd name="T3" fmla="*/ 432 h 528"/>
                <a:gd name="T4" fmla="*/ 624 w 640"/>
                <a:gd name="T5" fmla="*/ 288 h 528"/>
                <a:gd name="T6" fmla="*/ 528 w 640"/>
                <a:gd name="T7" fmla="*/ 192 h 528"/>
                <a:gd name="T8" fmla="*/ 384 w 640"/>
                <a:gd name="T9" fmla="*/ 144 h 528"/>
                <a:gd name="T10" fmla="*/ 288 w 640"/>
                <a:gd name="T11" fmla="*/ 192 h 528"/>
                <a:gd name="T12" fmla="*/ 144 w 640"/>
                <a:gd name="T13" fmla="*/ 144 h 528"/>
                <a:gd name="T14" fmla="*/ 48 w 640"/>
                <a:gd name="T15" fmla="*/ 96 h 528"/>
                <a:gd name="T16" fmla="*/ 0 w 640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528">
                  <a:moveTo>
                    <a:pt x="576" y="528"/>
                  </a:moveTo>
                  <a:cubicBezTo>
                    <a:pt x="596" y="500"/>
                    <a:pt x="616" y="472"/>
                    <a:pt x="624" y="432"/>
                  </a:cubicBezTo>
                  <a:cubicBezTo>
                    <a:pt x="632" y="392"/>
                    <a:pt x="640" y="328"/>
                    <a:pt x="624" y="288"/>
                  </a:cubicBezTo>
                  <a:cubicBezTo>
                    <a:pt x="608" y="248"/>
                    <a:pt x="568" y="216"/>
                    <a:pt x="528" y="192"/>
                  </a:cubicBezTo>
                  <a:cubicBezTo>
                    <a:pt x="488" y="168"/>
                    <a:pt x="424" y="144"/>
                    <a:pt x="384" y="144"/>
                  </a:cubicBezTo>
                  <a:cubicBezTo>
                    <a:pt x="344" y="144"/>
                    <a:pt x="328" y="192"/>
                    <a:pt x="288" y="192"/>
                  </a:cubicBezTo>
                  <a:cubicBezTo>
                    <a:pt x="248" y="192"/>
                    <a:pt x="184" y="160"/>
                    <a:pt x="144" y="144"/>
                  </a:cubicBezTo>
                  <a:cubicBezTo>
                    <a:pt x="104" y="128"/>
                    <a:pt x="72" y="120"/>
                    <a:pt x="48" y="96"/>
                  </a:cubicBezTo>
                  <a:cubicBezTo>
                    <a:pt x="24" y="72"/>
                    <a:pt x="8" y="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8779" name="Text Box 11"/>
            <p:cNvSpPr txBox="1">
              <a:spLocks noChangeArrowheads="1"/>
            </p:cNvSpPr>
            <p:nvPr/>
          </p:nvSpPr>
          <p:spPr bwMode="auto">
            <a:xfrm>
              <a:off x="4061" y="2765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sp>
          <p:nvSpPr>
            <p:cNvPr id="15380" name="Text Box 12"/>
            <p:cNvSpPr txBox="1">
              <a:spLocks noChangeArrowheads="1"/>
            </p:cNvSpPr>
            <p:nvPr/>
          </p:nvSpPr>
          <p:spPr bwMode="auto">
            <a:xfrm>
              <a:off x="3504" y="350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Electron orbits</a:t>
              </a:r>
            </a:p>
          </p:txBody>
        </p:sp>
        <p:sp>
          <p:nvSpPr>
            <p:cNvPr id="15381" name="Text Box 13"/>
            <p:cNvSpPr txBox="1">
              <a:spLocks noChangeArrowheads="1"/>
            </p:cNvSpPr>
            <p:nvPr/>
          </p:nvSpPr>
          <p:spPr bwMode="auto">
            <a:xfrm>
              <a:off x="4464" y="2160"/>
              <a:ext cx="43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e</a:t>
              </a:r>
              <a:r>
                <a:rPr lang="en-US" altLang="ar-EG" sz="2800" i="1" baseline="30000">
                  <a:solidFill>
                    <a:srgbClr val="000000"/>
                  </a:solidFill>
                  <a:effectLst/>
                </a:rPr>
                <a:t>-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</p:grpSp>
      <p:sp>
        <p:nvSpPr>
          <p:cNvPr id="928782" name="Text Box 14"/>
          <p:cNvSpPr txBox="1">
            <a:spLocks noChangeArrowheads="1"/>
          </p:cNvSpPr>
          <p:nvPr/>
        </p:nvSpPr>
        <p:spPr bwMode="auto">
          <a:xfrm>
            <a:off x="4191000" y="1371600"/>
            <a:ext cx="42672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Stable orbits exist for integral multiples of de Broglie wavelengths.</a:t>
            </a:r>
          </a:p>
        </p:txBody>
      </p:sp>
      <p:sp>
        <p:nvSpPr>
          <p:cNvPr id="928783" name="Text Box 15"/>
          <p:cNvSpPr txBox="1">
            <a:spLocks noChangeArrowheads="1"/>
          </p:cNvSpPr>
          <p:nvPr/>
        </p:nvSpPr>
        <p:spPr bwMode="auto">
          <a:xfrm>
            <a:off x="3886200" y="2743200"/>
            <a:ext cx="419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= n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  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1,2,3, …</a:t>
            </a:r>
            <a:endParaRPr lang="en-US" altLang="ar-EG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graphicFrame>
        <p:nvGraphicFramePr>
          <p:cNvPr id="928784" name="Object 16"/>
          <p:cNvGraphicFramePr>
            <a:graphicFrameLocks noChangeAspect="1"/>
          </p:cNvGraphicFramePr>
          <p:nvPr/>
        </p:nvGraphicFramePr>
        <p:xfrm>
          <a:off x="4724400" y="3200400"/>
          <a:ext cx="20574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5" imgW="736280" imgH="393529" progId="Equation.DSMT4">
                  <p:embed/>
                </p:oleObj>
              </mc:Choice>
              <mc:Fallback>
                <p:oleObj name="Equation" r:id="rId5" imgW="736280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00400"/>
                        <a:ext cx="205740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785" name="Text Box 17"/>
          <p:cNvSpPr txBox="1">
            <a:spLocks noChangeArrowheads="1"/>
          </p:cNvSpPr>
          <p:nvPr/>
        </p:nvSpPr>
        <p:spPr bwMode="auto">
          <a:xfrm>
            <a:off x="685800" y="4495800"/>
            <a:ext cx="84582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Recalling that angular momentum is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mvr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we write:</a:t>
            </a:r>
          </a:p>
        </p:txBody>
      </p:sp>
      <p:graphicFrame>
        <p:nvGraphicFramePr>
          <p:cNvPr id="928786" name="Object 18"/>
          <p:cNvGraphicFramePr>
            <a:graphicFrameLocks noChangeAspect="1"/>
          </p:cNvGraphicFramePr>
          <p:nvPr/>
        </p:nvGraphicFramePr>
        <p:xfrm>
          <a:off x="1981200" y="5105400"/>
          <a:ext cx="5257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7" imgW="2032000" imgH="393700" progId="Equation.DSMT4">
                  <p:embed/>
                </p:oleObj>
              </mc:Choice>
              <mc:Fallback>
                <p:oleObj name="Equation" r:id="rId7" imgW="20320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05400"/>
                        <a:ext cx="5257800" cy="10191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8789" name="Group 21"/>
          <p:cNvGrpSpPr>
            <a:grpSpLocks/>
          </p:cNvGrpSpPr>
          <p:nvPr/>
        </p:nvGrpSpPr>
        <p:grpSpPr bwMode="auto">
          <a:xfrm>
            <a:off x="609600" y="1447800"/>
            <a:ext cx="1219200" cy="990600"/>
            <a:chOff x="384" y="912"/>
            <a:chExt cx="768" cy="624"/>
          </a:xfrm>
        </p:grpSpPr>
        <p:sp>
          <p:nvSpPr>
            <p:cNvPr id="928787" name="Text Box 19"/>
            <p:cNvSpPr txBox="1">
              <a:spLocks noChangeArrowheads="1"/>
            </p:cNvSpPr>
            <p:nvPr/>
          </p:nvSpPr>
          <p:spPr bwMode="auto">
            <a:xfrm>
              <a:off x="384" y="912"/>
              <a:ext cx="7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</a:t>
              </a:r>
              <a:r>
                <a:rPr lang="en-US" altLang="ar-EG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4</a:t>
              </a:r>
              <a:endParaRPr lang="en-US" altLang="ar-EG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8788" name="Line 20"/>
            <p:cNvSpPr>
              <a:spLocks noChangeShapeType="1"/>
            </p:cNvSpPr>
            <p:nvPr/>
          </p:nvSpPr>
          <p:spPr bwMode="auto">
            <a:xfrm>
              <a:off x="720" y="1200"/>
              <a:ext cx="19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8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0" grpId="0" autoUpdateAnimBg="0"/>
      <p:bldP spid="928782" grpId="0" autoUpdateAnimBg="0"/>
      <p:bldP spid="928783" grpId="0" autoUpdateAnimBg="0"/>
      <p:bldP spid="92878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The Bohr Atom</a:t>
            </a:r>
          </a:p>
        </p:txBody>
      </p:sp>
      <p:grpSp>
        <p:nvGrpSpPr>
          <p:cNvPr id="924695" name="Group 23"/>
          <p:cNvGrpSpPr>
            <a:grpSpLocks/>
          </p:cNvGrpSpPr>
          <p:nvPr/>
        </p:nvGrpSpPr>
        <p:grpSpPr bwMode="auto">
          <a:xfrm>
            <a:off x="5410200" y="1447800"/>
            <a:ext cx="3048000" cy="2895600"/>
            <a:chOff x="3408" y="1056"/>
            <a:chExt cx="1920" cy="1824"/>
          </a:xfrm>
        </p:grpSpPr>
        <p:sp>
          <p:nvSpPr>
            <p:cNvPr id="924676" name="Rectangle 4"/>
            <p:cNvSpPr>
              <a:spLocks noChangeArrowheads="1"/>
            </p:cNvSpPr>
            <p:nvPr/>
          </p:nvSpPr>
          <p:spPr bwMode="auto">
            <a:xfrm>
              <a:off x="3408" y="1056"/>
              <a:ext cx="1920" cy="182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4677" name="Oval 5"/>
            <p:cNvSpPr>
              <a:spLocks noChangeArrowheads="1"/>
            </p:cNvSpPr>
            <p:nvPr/>
          </p:nvSpPr>
          <p:spPr bwMode="auto">
            <a:xfrm>
              <a:off x="3769" y="1414"/>
              <a:ext cx="1104" cy="106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4678" name="Oval 6"/>
            <p:cNvSpPr>
              <a:spLocks noChangeArrowheads="1"/>
            </p:cNvSpPr>
            <p:nvPr/>
          </p:nvSpPr>
          <p:spPr bwMode="auto">
            <a:xfrm>
              <a:off x="4176" y="1824"/>
              <a:ext cx="288" cy="28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4683" name="Text Box 11"/>
            <p:cNvSpPr txBox="1">
              <a:spLocks noChangeArrowheads="1"/>
            </p:cNvSpPr>
            <p:nvPr/>
          </p:nvSpPr>
          <p:spPr bwMode="auto">
            <a:xfrm>
              <a:off x="4182" y="181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3504" y="2544"/>
              <a:ext cx="172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The Bohr atom</a:t>
              </a:r>
            </a:p>
          </p:txBody>
        </p:sp>
        <p:sp>
          <p:nvSpPr>
            <p:cNvPr id="924686" name="Oval 14"/>
            <p:cNvSpPr>
              <a:spLocks noChangeArrowheads="1"/>
            </p:cNvSpPr>
            <p:nvPr/>
          </p:nvSpPr>
          <p:spPr bwMode="auto">
            <a:xfrm>
              <a:off x="4091" y="1714"/>
              <a:ext cx="456" cy="48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4688" name="Oval 16"/>
            <p:cNvSpPr>
              <a:spLocks noChangeArrowheads="1"/>
            </p:cNvSpPr>
            <p:nvPr/>
          </p:nvSpPr>
          <p:spPr bwMode="auto">
            <a:xfrm>
              <a:off x="4009" y="1620"/>
              <a:ext cx="624" cy="67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4689" name="Oval 17"/>
            <p:cNvSpPr>
              <a:spLocks noChangeArrowheads="1"/>
            </p:cNvSpPr>
            <p:nvPr/>
          </p:nvSpPr>
          <p:spPr bwMode="auto">
            <a:xfrm>
              <a:off x="3888" y="1536"/>
              <a:ext cx="864" cy="86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399" name="Text Box 18"/>
            <p:cNvSpPr txBox="1">
              <a:spLocks noChangeArrowheads="1"/>
            </p:cNvSpPr>
            <p:nvPr/>
          </p:nvSpPr>
          <p:spPr bwMode="auto">
            <a:xfrm>
              <a:off x="3504" y="1104"/>
              <a:ext cx="1776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Energy levels, n</a:t>
              </a:r>
            </a:p>
          </p:txBody>
        </p:sp>
      </p:grpSp>
      <p:sp>
        <p:nvSpPr>
          <p:cNvPr id="924693" name="Text Box 21"/>
          <p:cNvSpPr txBox="1">
            <a:spLocks noChangeArrowheads="1"/>
          </p:cNvSpPr>
          <p:nvPr/>
        </p:nvSpPr>
        <p:spPr bwMode="auto">
          <a:xfrm>
            <a:off x="838200" y="1524000"/>
            <a:ext cx="4343400" cy="12207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An electron can have only those orbits in which its angular momentum is:</a:t>
            </a:r>
          </a:p>
        </p:txBody>
      </p:sp>
      <p:graphicFrame>
        <p:nvGraphicFramePr>
          <p:cNvPr id="924694" name="Object 22"/>
          <p:cNvGraphicFramePr>
            <a:graphicFrameLocks noChangeAspect="1"/>
          </p:cNvGraphicFramePr>
          <p:nvPr/>
        </p:nvGraphicFramePr>
        <p:xfrm>
          <a:off x="914400" y="3048000"/>
          <a:ext cx="4240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5" imgW="1637589" imgH="393529" progId="Equation.DSMT4">
                  <p:embed/>
                </p:oleObj>
              </mc:Choice>
              <mc:Fallback>
                <p:oleObj name="Equation" r:id="rId5" imgW="1637589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4240213" cy="10191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96" name="Text Box 24"/>
          <p:cNvSpPr txBox="1">
            <a:spLocks noChangeArrowheads="1"/>
          </p:cNvSpPr>
          <p:nvPr/>
        </p:nvSpPr>
        <p:spPr bwMode="auto">
          <a:xfrm>
            <a:off x="914400" y="4572000"/>
            <a:ext cx="7696200" cy="15843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Bohr’s postulate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: When an electron changes from one orbit to another, it gains or loses energy equal to the difference in energy between initial and final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4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4" grpId="0" autoUpdateAnimBg="0"/>
      <p:bldP spid="924693" grpId="0" animBg="1" autoUpdateAnimBg="0"/>
      <p:bldP spid="92469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ar-EG" smtClean="0"/>
              <a:t>Bohr’s Atom and Radiation</a:t>
            </a:r>
          </a:p>
        </p:txBody>
      </p:sp>
      <p:grpSp>
        <p:nvGrpSpPr>
          <p:cNvPr id="925776" name="Group 80"/>
          <p:cNvGrpSpPr>
            <a:grpSpLocks/>
          </p:cNvGrpSpPr>
          <p:nvPr/>
        </p:nvGrpSpPr>
        <p:grpSpPr bwMode="auto">
          <a:xfrm>
            <a:off x="990600" y="1600200"/>
            <a:ext cx="2895600" cy="2971800"/>
            <a:chOff x="816" y="912"/>
            <a:chExt cx="1824" cy="1872"/>
          </a:xfrm>
        </p:grpSpPr>
        <p:sp>
          <p:nvSpPr>
            <p:cNvPr id="925699" name="Rectangle 3"/>
            <p:cNvSpPr>
              <a:spLocks noChangeArrowheads="1"/>
            </p:cNvSpPr>
            <p:nvPr/>
          </p:nvSpPr>
          <p:spPr bwMode="auto">
            <a:xfrm>
              <a:off x="816" y="912"/>
              <a:ext cx="1824" cy="187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5700" name="Oval 4"/>
            <p:cNvSpPr>
              <a:spLocks noChangeArrowheads="1"/>
            </p:cNvSpPr>
            <p:nvPr/>
          </p:nvSpPr>
          <p:spPr bwMode="auto">
            <a:xfrm>
              <a:off x="1004" y="1361"/>
              <a:ext cx="1256" cy="113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5701" name="Oval 5"/>
            <p:cNvSpPr>
              <a:spLocks noChangeArrowheads="1"/>
            </p:cNvSpPr>
            <p:nvPr/>
          </p:nvSpPr>
          <p:spPr bwMode="auto">
            <a:xfrm>
              <a:off x="1531" y="1833"/>
              <a:ext cx="202" cy="1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5702" name="Oval 6"/>
            <p:cNvSpPr>
              <a:spLocks noChangeArrowheads="1"/>
            </p:cNvSpPr>
            <p:nvPr/>
          </p:nvSpPr>
          <p:spPr bwMode="auto">
            <a:xfrm>
              <a:off x="1206" y="1558"/>
              <a:ext cx="852" cy="7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5703" name="Oval 7"/>
            <p:cNvSpPr>
              <a:spLocks noChangeArrowheads="1"/>
            </p:cNvSpPr>
            <p:nvPr/>
          </p:nvSpPr>
          <p:spPr bwMode="auto">
            <a:xfrm>
              <a:off x="1388" y="1735"/>
              <a:ext cx="486" cy="3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17420" name="Group 75"/>
            <p:cNvGrpSpPr>
              <a:grpSpLocks/>
            </p:cNvGrpSpPr>
            <p:nvPr/>
          </p:nvGrpSpPr>
          <p:grpSpPr bwMode="auto">
            <a:xfrm>
              <a:off x="1125" y="1558"/>
              <a:ext cx="244" cy="235"/>
              <a:chOff x="1125" y="1558"/>
              <a:chExt cx="244" cy="235"/>
            </a:xfrm>
          </p:grpSpPr>
          <p:sp>
            <p:nvSpPr>
              <p:cNvPr id="925704" name="Oval 8"/>
              <p:cNvSpPr>
                <a:spLocks noChangeArrowheads="1"/>
              </p:cNvSpPr>
              <p:nvPr/>
            </p:nvSpPr>
            <p:spPr bwMode="auto">
              <a:xfrm>
                <a:off x="1247" y="1636"/>
                <a:ext cx="122" cy="157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25705" name="Line 9"/>
              <p:cNvSpPr>
                <a:spLocks noChangeShapeType="1"/>
              </p:cNvSpPr>
              <p:nvPr/>
            </p:nvSpPr>
            <p:spPr bwMode="auto">
              <a:xfrm>
                <a:off x="1125" y="1558"/>
                <a:ext cx="162" cy="118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17421" name="Group 41"/>
            <p:cNvGrpSpPr>
              <a:grpSpLocks/>
            </p:cNvGrpSpPr>
            <p:nvPr/>
          </p:nvGrpSpPr>
          <p:grpSpPr bwMode="auto">
            <a:xfrm rot="-2255993">
              <a:off x="1210" y="1345"/>
              <a:ext cx="618" cy="70"/>
              <a:chOff x="3264" y="2592"/>
              <a:chExt cx="1152" cy="96"/>
            </a:xfrm>
          </p:grpSpPr>
          <p:grpSp>
            <p:nvGrpSpPr>
              <p:cNvPr id="17456" name="Group 39"/>
              <p:cNvGrpSpPr>
                <a:grpSpLocks/>
              </p:cNvGrpSpPr>
              <p:nvPr/>
            </p:nvGrpSpPr>
            <p:grpSpPr bwMode="auto">
              <a:xfrm>
                <a:off x="3264" y="2592"/>
                <a:ext cx="912" cy="96"/>
                <a:chOff x="3264" y="2544"/>
                <a:chExt cx="1152" cy="179"/>
              </a:xfrm>
            </p:grpSpPr>
            <p:grpSp>
              <p:nvGrpSpPr>
                <p:cNvPr id="17458" name="Group 25"/>
                <p:cNvGrpSpPr>
                  <a:grpSpLocks/>
                </p:cNvGrpSpPr>
                <p:nvPr/>
              </p:nvGrpSpPr>
              <p:grpSpPr bwMode="auto">
                <a:xfrm>
                  <a:off x="3264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1747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06" name="Arc 10"/>
                    <p:cNvSpPr>
                      <a:spLocks/>
                    </p:cNvSpPr>
                    <p:nvPr/>
                  </p:nvSpPr>
                  <p:spPr bwMode="auto">
                    <a:xfrm flipV="1">
                      <a:off x="3415" y="2367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07" name="Arc 1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9" y="2375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73" name="Group 13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10" name="Arc 14"/>
                    <p:cNvSpPr>
                      <a:spLocks/>
                    </p:cNvSpPr>
                    <p:nvPr/>
                  </p:nvSpPr>
                  <p:spPr bwMode="auto">
                    <a:xfrm flipV="1">
                      <a:off x="3410" y="2421"/>
                      <a:ext cx="236" cy="2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11" name="Arc 1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7" y="2420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7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15" name="Arc 19"/>
                    <p:cNvSpPr>
                      <a:spLocks/>
                    </p:cNvSpPr>
                    <p:nvPr/>
                  </p:nvSpPr>
                  <p:spPr bwMode="auto">
                    <a:xfrm flipV="1">
                      <a:off x="3407" y="2376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16" name="Arc 2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5" y="2379"/>
                      <a:ext cx="228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75" name="Group 21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18" name="Arc 22"/>
                    <p:cNvSpPr>
                      <a:spLocks/>
                    </p:cNvSpPr>
                    <p:nvPr/>
                  </p:nvSpPr>
                  <p:spPr bwMode="auto">
                    <a:xfrm flipV="1">
                      <a:off x="3415" y="2428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19" name="Arc 2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9" y="2421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  <p:grpSp>
              <p:nvGrpSpPr>
                <p:cNvPr id="17459" name="Group 26"/>
                <p:cNvGrpSpPr>
                  <a:grpSpLocks/>
                </p:cNvGrpSpPr>
                <p:nvPr/>
              </p:nvGrpSpPr>
              <p:grpSpPr bwMode="auto">
                <a:xfrm>
                  <a:off x="3840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1746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24" name="Arc 28"/>
                    <p:cNvSpPr>
                      <a:spLocks/>
                    </p:cNvSpPr>
                    <p:nvPr/>
                  </p:nvSpPr>
                  <p:spPr bwMode="auto">
                    <a:xfrm flipV="1">
                      <a:off x="3424" y="2359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25" name="Arc 2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3" y="2361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61" name="Group 30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27" name="Arc 31"/>
                    <p:cNvSpPr>
                      <a:spLocks/>
                    </p:cNvSpPr>
                    <p:nvPr/>
                  </p:nvSpPr>
                  <p:spPr bwMode="auto">
                    <a:xfrm flipV="1">
                      <a:off x="3395" y="2427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28" name="Arc 3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4" y="2425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6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30" name="Arc 34"/>
                    <p:cNvSpPr>
                      <a:spLocks/>
                    </p:cNvSpPr>
                    <p:nvPr/>
                  </p:nvSpPr>
                  <p:spPr bwMode="auto">
                    <a:xfrm flipV="1">
                      <a:off x="3411" y="2363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31" name="Arc 3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4" y="2362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63" name="Group 36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33" name="Arc 37"/>
                    <p:cNvSpPr>
                      <a:spLocks/>
                    </p:cNvSpPr>
                    <p:nvPr/>
                  </p:nvSpPr>
                  <p:spPr bwMode="auto">
                    <a:xfrm flipV="1">
                      <a:off x="3397" y="2428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34" name="Arc 3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4" y="2432"/>
                      <a:ext cx="244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</p:grpSp>
          <p:sp>
            <p:nvSpPr>
              <p:cNvPr id="925736" name="Line 40"/>
              <p:cNvSpPr>
                <a:spLocks noChangeShapeType="1"/>
              </p:cNvSpPr>
              <p:nvPr/>
            </p:nvSpPr>
            <p:spPr bwMode="auto">
              <a:xfrm>
                <a:off x="4176" y="263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925740" name="Text Box 44"/>
            <p:cNvSpPr txBox="1">
              <a:spLocks noChangeArrowheads="1"/>
            </p:cNvSpPr>
            <p:nvPr/>
          </p:nvSpPr>
          <p:spPr bwMode="auto">
            <a:xfrm>
              <a:off x="1200" y="960"/>
              <a:ext cx="134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Emission</a:t>
              </a:r>
            </a:p>
          </p:txBody>
        </p:sp>
        <p:sp>
          <p:nvSpPr>
            <p:cNvPr id="925741" name="Text Box 45"/>
            <p:cNvSpPr txBox="1">
              <a:spLocks noChangeArrowheads="1"/>
            </p:cNvSpPr>
            <p:nvPr/>
          </p:nvSpPr>
          <p:spPr bwMode="auto">
            <a:xfrm>
              <a:off x="1152" y="2496"/>
              <a:ext cx="134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Absorption</a:t>
              </a:r>
            </a:p>
          </p:txBody>
        </p:sp>
        <p:grpSp>
          <p:nvGrpSpPr>
            <p:cNvPr id="17424" name="Group 46"/>
            <p:cNvGrpSpPr>
              <a:grpSpLocks/>
            </p:cNvGrpSpPr>
            <p:nvPr/>
          </p:nvGrpSpPr>
          <p:grpSpPr bwMode="auto">
            <a:xfrm rot="19439883" flipH="1">
              <a:off x="1968" y="2016"/>
              <a:ext cx="618" cy="70"/>
              <a:chOff x="3264" y="2592"/>
              <a:chExt cx="1152" cy="96"/>
            </a:xfrm>
          </p:grpSpPr>
          <p:grpSp>
            <p:nvGrpSpPr>
              <p:cNvPr id="17428" name="Group 47"/>
              <p:cNvGrpSpPr>
                <a:grpSpLocks/>
              </p:cNvGrpSpPr>
              <p:nvPr/>
            </p:nvGrpSpPr>
            <p:grpSpPr bwMode="auto">
              <a:xfrm>
                <a:off x="3264" y="2592"/>
                <a:ext cx="912" cy="96"/>
                <a:chOff x="3264" y="2544"/>
                <a:chExt cx="1152" cy="179"/>
              </a:xfrm>
            </p:grpSpPr>
            <p:grpSp>
              <p:nvGrpSpPr>
                <p:cNvPr id="17430" name="Group 48"/>
                <p:cNvGrpSpPr>
                  <a:grpSpLocks/>
                </p:cNvGrpSpPr>
                <p:nvPr/>
              </p:nvGrpSpPr>
              <p:grpSpPr bwMode="auto">
                <a:xfrm>
                  <a:off x="3264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17444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46" name="Arc 50"/>
                    <p:cNvSpPr>
                      <a:spLocks/>
                    </p:cNvSpPr>
                    <p:nvPr/>
                  </p:nvSpPr>
                  <p:spPr bwMode="auto">
                    <a:xfrm flipV="1">
                      <a:off x="3410" y="2357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47" name="Arc 5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0" y="2358"/>
                      <a:ext cx="236" cy="2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45" name="Group 52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49" name="Arc 53"/>
                    <p:cNvSpPr>
                      <a:spLocks/>
                    </p:cNvSpPr>
                    <p:nvPr/>
                  </p:nvSpPr>
                  <p:spPr bwMode="auto">
                    <a:xfrm flipV="1">
                      <a:off x="3411" y="2436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50" name="Arc 5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9" y="2435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46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52" name="Arc 56"/>
                    <p:cNvSpPr>
                      <a:spLocks/>
                    </p:cNvSpPr>
                    <p:nvPr/>
                  </p:nvSpPr>
                  <p:spPr bwMode="auto">
                    <a:xfrm flipV="1">
                      <a:off x="3411" y="2358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53" name="Arc 5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0" y="2358"/>
                      <a:ext cx="236" cy="2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47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55" name="Arc 59"/>
                    <p:cNvSpPr>
                      <a:spLocks/>
                    </p:cNvSpPr>
                    <p:nvPr/>
                  </p:nvSpPr>
                  <p:spPr bwMode="auto">
                    <a:xfrm flipV="1">
                      <a:off x="3403" y="2426"/>
                      <a:ext cx="244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56" name="Arc 6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6" y="2430"/>
                      <a:ext cx="244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  <p:grpSp>
              <p:nvGrpSpPr>
                <p:cNvPr id="17431" name="Group 61"/>
                <p:cNvGrpSpPr>
                  <a:grpSpLocks/>
                </p:cNvGrpSpPr>
                <p:nvPr/>
              </p:nvGrpSpPr>
              <p:grpSpPr bwMode="auto">
                <a:xfrm>
                  <a:off x="3840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17432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59" name="Arc 63"/>
                    <p:cNvSpPr>
                      <a:spLocks/>
                    </p:cNvSpPr>
                    <p:nvPr/>
                  </p:nvSpPr>
                  <p:spPr bwMode="auto">
                    <a:xfrm flipV="1">
                      <a:off x="3394" y="2360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60" name="Arc 6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2" y="2361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33" name="Group 65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62" name="Arc 66"/>
                    <p:cNvSpPr>
                      <a:spLocks/>
                    </p:cNvSpPr>
                    <p:nvPr/>
                  </p:nvSpPr>
                  <p:spPr bwMode="auto">
                    <a:xfrm flipV="1">
                      <a:off x="3395" y="2433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63" name="Arc 6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5" y="2430"/>
                      <a:ext cx="228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34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25765" name="Arc 69"/>
                    <p:cNvSpPr>
                      <a:spLocks/>
                    </p:cNvSpPr>
                    <p:nvPr/>
                  </p:nvSpPr>
                  <p:spPr bwMode="auto">
                    <a:xfrm flipV="1">
                      <a:off x="3395" y="2361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66" name="Arc 7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2" y="2362"/>
                      <a:ext cx="236" cy="24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17435" name="Group 71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25768" name="Arc 72"/>
                    <p:cNvSpPr>
                      <a:spLocks/>
                    </p:cNvSpPr>
                    <p:nvPr/>
                  </p:nvSpPr>
                  <p:spPr bwMode="auto">
                    <a:xfrm flipV="1">
                      <a:off x="3396" y="2433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25769" name="Arc 7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4" y="2432"/>
                      <a:ext cx="236" cy="24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</p:grpSp>
          <p:sp>
            <p:nvSpPr>
              <p:cNvPr id="925770" name="Line 74"/>
              <p:cNvSpPr>
                <a:spLocks noChangeShapeType="1"/>
              </p:cNvSpPr>
              <p:nvPr/>
            </p:nvSpPr>
            <p:spPr bwMode="auto">
              <a:xfrm>
                <a:off x="4175" y="2638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17425" name="Group 79"/>
            <p:cNvGrpSpPr>
              <a:grpSpLocks/>
            </p:cNvGrpSpPr>
            <p:nvPr/>
          </p:nvGrpSpPr>
          <p:grpSpPr bwMode="auto">
            <a:xfrm>
              <a:off x="1868" y="2208"/>
              <a:ext cx="244" cy="235"/>
              <a:chOff x="1868" y="2208"/>
              <a:chExt cx="244" cy="235"/>
            </a:xfrm>
          </p:grpSpPr>
          <p:sp>
            <p:nvSpPr>
              <p:cNvPr id="925773" name="Oval 77"/>
              <p:cNvSpPr>
                <a:spLocks noChangeArrowheads="1"/>
              </p:cNvSpPr>
              <p:nvPr/>
            </p:nvSpPr>
            <p:spPr bwMode="auto">
              <a:xfrm>
                <a:off x="1990" y="2286"/>
                <a:ext cx="122" cy="157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25774" name="Line 78"/>
              <p:cNvSpPr>
                <a:spLocks noChangeShapeType="1"/>
              </p:cNvSpPr>
              <p:nvPr/>
            </p:nvSpPr>
            <p:spPr bwMode="auto">
              <a:xfrm>
                <a:off x="1868" y="2208"/>
                <a:ext cx="162" cy="118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sp>
        <p:nvSpPr>
          <p:cNvPr id="925777" name="Text Box 81"/>
          <p:cNvSpPr txBox="1">
            <a:spLocks noChangeArrowheads="1"/>
          </p:cNvSpPr>
          <p:nvPr/>
        </p:nvSpPr>
        <p:spPr bwMode="auto">
          <a:xfrm>
            <a:off x="4267200" y="1600200"/>
            <a:ext cx="4343400" cy="1947863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ar-EG" sz="2800">
                <a:solidFill>
                  <a:srgbClr val="000000"/>
                </a:solidFill>
                <a:effectLst/>
              </a:rPr>
              <a:t>When an electron drops to a lower level, radiation is emitted; when radiation is absorbed, the electron moves to a higher level.</a:t>
            </a:r>
          </a:p>
        </p:txBody>
      </p:sp>
      <p:sp>
        <p:nvSpPr>
          <p:cNvPr id="925778" name="Text Box 82"/>
          <p:cNvSpPr txBox="1">
            <a:spLocks noChangeArrowheads="1"/>
          </p:cNvSpPr>
          <p:nvPr/>
        </p:nvSpPr>
        <p:spPr bwMode="auto">
          <a:xfrm>
            <a:off x="4495800" y="3886200"/>
            <a:ext cx="3581400" cy="674688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ar-EG" sz="2800" i="1">
                <a:solidFill>
                  <a:srgbClr val="000000"/>
                </a:solidFill>
                <a:effectLst/>
              </a:rPr>
              <a:t>Energy:  hf = E</a:t>
            </a:r>
            <a:r>
              <a:rPr lang="en-US" altLang="ar-EG" sz="2800" i="1" baseline="-25000">
                <a:solidFill>
                  <a:srgbClr val="000000"/>
                </a:solidFill>
                <a:effectLst/>
              </a:rPr>
              <a:t>f</a:t>
            </a:r>
            <a:r>
              <a:rPr lang="en-US" altLang="ar-EG" sz="2800" i="1">
                <a:solidFill>
                  <a:srgbClr val="000000"/>
                </a:solidFill>
                <a:effectLst/>
              </a:rPr>
              <a:t> - E</a:t>
            </a:r>
            <a:r>
              <a:rPr lang="en-US" altLang="ar-EG" sz="2800" i="1" baseline="-25000">
                <a:solidFill>
                  <a:srgbClr val="000000"/>
                </a:solidFill>
                <a:effectLst/>
              </a:rPr>
              <a:t>i</a:t>
            </a:r>
            <a:endParaRPr lang="en-US" altLang="ar-EG" sz="2800" i="1">
              <a:solidFill>
                <a:srgbClr val="000000"/>
              </a:solidFill>
              <a:effectLst/>
            </a:endParaRPr>
          </a:p>
        </p:txBody>
      </p:sp>
      <p:sp>
        <p:nvSpPr>
          <p:cNvPr id="925780" name="Text Box 84"/>
          <p:cNvSpPr txBox="1">
            <a:spLocks noChangeArrowheads="1"/>
          </p:cNvSpPr>
          <p:nvPr/>
        </p:nvSpPr>
        <p:spPr bwMode="auto">
          <a:xfrm>
            <a:off x="914400" y="4953000"/>
            <a:ext cx="76200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By combining the idea of energy levels with classical theory, Bohr was able to predict the radius of the hydrogen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5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5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5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8" grpId="0" autoUpdateAnimBg="0"/>
      <p:bldP spid="925777" grpId="0" animBg="1" autoUpdateAnimBg="0"/>
      <p:bldP spid="925778" grpId="0" animBg="1" autoUpdateAnimBg="0"/>
      <p:bldP spid="92578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altLang="ar-EG" smtClean="0"/>
              <a:t>Radius of the Hydrogen Atom</a:t>
            </a:r>
          </a:p>
        </p:txBody>
      </p:sp>
      <p:graphicFrame>
        <p:nvGraphicFramePr>
          <p:cNvPr id="926723" name="Object 3"/>
          <p:cNvGraphicFramePr>
            <a:graphicFrameLocks noChangeAspect="1"/>
          </p:cNvGraphicFramePr>
          <p:nvPr/>
        </p:nvGraphicFramePr>
        <p:xfrm>
          <a:off x="3276600" y="1371600"/>
          <a:ext cx="5257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5" imgW="2032000" imgH="393700" progId="Equation.DSMT4">
                  <p:embed/>
                </p:oleObj>
              </mc:Choice>
              <mc:Fallback>
                <p:oleObj name="Equation" r:id="rId5" imgW="2032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71600"/>
                        <a:ext cx="5257800" cy="10191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23622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Radius as function of energy level:</a:t>
            </a:r>
          </a:p>
        </p:txBody>
      </p:sp>
      <p:grpSp>
        <p:nvGrpSpPr>
          <p:cNvPr id="926735" name="Group 15"/>
          <p:cNvGrpSpPr>
            <a:grpSpLocks/>
          </p:cNvGrpSpPr>
          <p:nvPr/>
        </p:nvGrpSpPr>
        <p:grpSpPr bwMode="auto">
          <a:xfrm>
            <a:off x="762000" y="2667000"/>
            <a:ext cx="3657600" cy="1276350"/>
            <a:chOff x="480" y="1680"/>
            <a:chExt cx="2304" cy="804"/>
          </a:xfrm>
        </p:grpSpPr>
        <p:graphicFrame>
          <p:nvGraphicFramePr>
            <p:cNvPr id="18445" name="Object 6"/>
            <p:cNvGraphicFramePr>
              <a:graphicFrameLocks noChangeAspect="1"/>
            </p:cNvGraphicFramePr>
            <p:nvPr/>
          </p:nvGraphicFramePr>
          <p:xfrm>
            <a:off x="1552" y="1680"/>
            <a:ext cx="960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" name="Equation" r:id="rId7" imgW="469696" imgH="393529" progId="Equation.DSMT4">
                    <p:embed/>
                  </p:oleObj>
                </mc:Choice>
                <mc:Fallback>
                  <p:oleObj name="Equation" r:id="rId7" imgW="469696" imgH="393529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1680"/>
                          <a:ext cx="960" cy="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727" name="Text Box 7"/>
            <p:cNvSpPr txBox="1">
              <a:spLocks noChangeArrowheads="1"/>
            </p:cNvSpPr>
            <p:nvPr/>
          </p:nvSpPr>
          <p:spPr bwMode="auto">
            <a:xfrm>
              <a:off x="528" y="1776"/>
              <a:ext cx="864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Bohr’s radius</a:t>
              </a:r>
            </a:p>
          </p:txBody>
        </p:sp>
        <p:sp>
          <p:nvSpPr>
            <p:cNvPr id="926729" name="Rectangle 9"/>
            <p:cNvSpPr>
              <a:spLocks noChangeArrowheads="1"/>
            </p:cNvSpPr>
            <p:nvPr/>
          </p:nvSpPr>
          <p:spPr bwMode="auto">
            <a:xfrm>
              <a:off x="2736" y="1776"/>
              <a:ext cx="48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6730" name="Rectangle 10"/>
            <p:cNvSpPr>
              <a:spLocks noChangeArrowheads="1"/>
            </p:cNvSpPr>
            <p:nvPr/>
          </p:nvSpPr>
          <p:spPr bwMode="auto">
            <a:xfrm>
              <a:off x="480" y="1728"/>
              <a:ext cx="48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26736" name="Group 16"/>
          <p:cNvGrpSpPr>
            <a:grpSpLocks/>
          </p:cNvGrpSpPr>
          <p:nvPr/>
        </p:nvGrpSpPr>
        <p:grpSpPr bwMode="auto">
          <a:xfrm>
            <a:off x="4546600" y="2667000"/>
            <a:ext cx="4140200" cy="1219200"/>
            <a:chOff x="2864" y="1680"/>
            <a:chExt cx="2608" cy="768"/>
          </a:xfrm>
        </p:grpSpPr>
        <p:graphicFrame>
          <p:nvGraphicFramePr>
            <p:cNvPr id="18442" name="Object 4"/>
            <p:cNvGraphicFramePr>
              <a:graphicFrameLocks noChangeAspect="1"/>
            </p:cNvGraphicFramePr>
            <p:nvPr/>
          </p:nvGraphicFramePr>
          <p:xfrm>
            <a:off x="3936" y="1680"/>
            <a:ext cx="1344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Equation" r:id="rId9" imgW="812447" imgH="457002" progId="Equation.DSMT4">
                    <p:embed/>
                  </p:oleObj>
                </mc:Choice>
                <mc:Fallback>
                  <p:oleObj name="Equation" r:id="rId9" imgW="812447" imgH="457002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680"/>
                          <a:ext cx="1344" cy="7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81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2864" y="1824"/>
              <a:ext cx="100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Classical radius</a:t>
              </a:r>
            </a:p>
          </p:txBody>
        </p:sp>
        <p:sp>
          <p:nvSpPr>
            <p:cNvPr id="926731" name="Rectangle 11"/>
            <p:cNvSpPr>
              <a:spLocks noChangeArrowheads="1"/>
            </p:cNvSpPr>
            <p:nvPr/>
          </p:nvSpPr>
          <p:spPr bwMode="auto">
            <a:xfrm>
              <a:off x="5424" y="1776"/>
              <a:ext cx="48" cy="67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685800" y="4114800"/>
            <a:ext cx="8077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By eliminating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from these equations, we find the velocity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; elimination of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gives possible radii r</a:t>
            </a:r>
            <a:r>
              <a:rPr lang="en-US" altLang="ar-EG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graphicFrame>
        <p:nvGraphicFramePr>
          <p:cNvPr id="926733" name="Object 13"/>
          <p:cNvGraphicFramePr>
            <a:graphicFrameLocks noChangeAspect="1"/>
          </p:cNvGraphicFramePr>
          <p:nvPr/>
        </p:nvGraphicFramePr>
        <p:xfrm>
          <a:off x="1981200" y="5186363"/>
          <a:ext cx="19050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11" imgW="711200" imgH="457200" progId="Equation.DSMT4">
                  <p:embed/>
                </p:oleObj>
              </mc:Choice>
              <mc:Fallback>
                <p:oleObj name="Equation" r:id="rId11" imgW="7112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6363"/>
                        <a:ext cx="1905000" cy="1225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34" name="Object 14"/>
          <p:cNvGraphicFramePr>
            <a:graphicFrameLocks noChangeAspect="1"/>
          </p:cNvGraphicFramePr>
          <p:nvPr/>
        </p:nvGraphicFramePr>
        <p:xfrm>
          <a:off x="5029200" y="5257800"/>
          <a:ext cx="19399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3" imgW="723586" imgH="418918" progId="Equation.DSMT4">
                  <p:embed/>
                </p:oleObj>
              </mc:Choice>
              <mc:Fallback>
                <p:oleObj name="Equation" r:id="rId13" imgW="723586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1939925" cy="1123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6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2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6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2" grpId="0" autoUpdateAnimBg="0"/>
      <p:bldP spid="926725" grpId="0" autoUpdateAnimBg="0"/>
      <p:bldP spid="9267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altLang="ar-EG" sz="2800" u="sng" smtClean="0"/>
              <a:t>Example 2:</a:t>
            </a:r>
            <a:r>
              <a:rPr lang="en-US" altLang="ar-EG" sz="2800" smtClean="0"/>
              <a:t> </a:t>
            </a:r>
            <a:r>
              <a:rPr lang="en-US" altLang="ar-EG" sz="2800" smtClean="0">
                <a:solidFill>
                  <a:schemeClr val="tx1"/>
                </a:solidFill>
              </a:rPr>
              <a:t>Find the radius of the Hydrogen atom in its most stable state (n = 1).</a:t>
            </a:r>
            <a:endParaRPr lang="en-US" altLang="ar-EG" sz="2800" u="sng" smtClean="0"/>
          </a:p>
        </p:txBody>
      </p:sp>
      <p:graphicFrame>
        <p:nvGraphicFramePr>
          <p:cNvPr id="927747" name="Object 3"/>
          <p:cNvGraphicFramePr>
            <a:graphicFrameLocks noChangeAspect="1"/>
          </p:cNvGraphicFramePr>
          <p:nvPr/>
        </p:nvGraphicFramePr>
        <p:xfrm>
          <a:off x="1371600" y="1905000"/>
          <a:ext cx="19399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5" imgW="723586" imgH="418918" progId="Equation.DSMT4">
                  <p:embed/>
                </p:oleObj>
              </mc:Choice>
              <mc:Fallback>
                <p:oleObj name="Equation" r:id="rId5" imgW="723586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1939925" cy="1123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7751" name="Group 7"/>
          <p:cNvGrpSpPr>
            <a:grpSpLocks/>
          </p:cNvGrpSpPr>
          <p:nvPr/>
        </p:nvGrpSpPr>
        <p:grpSpPr bwMode="auto">
          <a:xfrm>
            <a:off x="3962400" y="1828800"/>
            <a:ext cx="3429000" cy="1219200"/>
            <a:chOff x="2496" y="1152"/>
            <a:chExt cx="2160" cy="768"/>
          </a:xfrm>
        </p:grpSpPr>
        <p:sp>
          <p:nvSpPr>
            <p:cNvPr id="927750" name="Rectangle 6"/>
            <p:cNvSpPr>
              <a:spLocks noChangeArrowheads="1"/>
            </p:cNvSpPr>
            <p:nvPr/>
          </p:nvSpPr>
          <p:spPr bwMode="auto">
            <a:xfrm>
              <a:off x="2496" y="1152"/>
              <a:ext cx="2160" cy="768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465" name="Text Box 4"/>
            <p:cNvSpPr txBox="1">
              <a:spLocks noChangeArrowheads="1"/>
            </p:cNvSpPr>
            <p:nvPr/>
          </p:nvSpPr>
          <p:spPr bwMode="auto">
            <a:xfrm>
              <a:off x="2496" y="120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m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= 9.1 x 10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-31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kg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9466" name="Text Box 5"/>
            <p:cNvSpPr txBox="1">
              <a:spLocks noChangeArrowheads="1"/>
            </p:cNvSpPr>
            <p:nvPr/>
          </p:nvSpPr>
          <p:spPr bwMode="auto">
            <a:xfrm>
              <a:off x="2544" y="1584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e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= 1.6 x 10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-19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C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</p:grpSp>
      <p:graphicFrame>
        <p:nvGraphicFramePr>
          <p:cNvPr id="927752" name="Object 8"/>
          <p:cNvGraphicFramePr>
            <a:graphicFrameLocks noChangeAspect="1"/>
          </p:cNvGraphicFramePr>
          <p:nvPr/>
        </p:nvGraphicFramePr>
        <p:xfrm>
          <a:off x="914400" y="3429000"/>
          <a:ext cx="72390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7" imgW="2628900" imgH="469900" progId="Equation.DSMT4">
                  <p:embed/>
                </p:oleObj>
              </mc:Choice>
              <mc:Fallback>
                <p:oleObj name="Equation" r:id="rId7" imgW="26289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7239000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53" name="Text Box 9"/>
          <p:cNvSpPr txBox="1">
            <a:spLocks noChangeArrowheads="1"/>
          </p:cNvSpPr>
          <p:nvPr/>
        </p:nvSpPr>
        <p:spPr bwMode="auto">
          <a:xfrm>
            <a:off x="1143000" y="5181600"/>
            <a:ext cx="3429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r =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5.31 x 10</a:t>
            </a:r>
            <a:r>
              <a:rPr lang="en-US" altLang="ar-EG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-11 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endParaRPr lang="en-US" altLang="ar-EG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7754" name="Text Box 10"/>
          <p:cNvSpPr txBox="1">
            <a:spLocks noChangeArrowheads="1"/>
          </p:cNvSpPr>
          <p:nvPr/>
        </p:nvSpPr>
        <p:spPr bwMode="auto">
          <a:xfrm>
            <a:off x="4800600" y="5029200"/>
            <a:ext cx="2743200" cy="76676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2880" bIns="18288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ar-EG" sz="2800">
                <a:solidFill>
                  <a:srgbClr val="000000"/>
                </a:solidFill>
                <a:effectLst/>
              </a:rPr>
              <a:t>r = 53.1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7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2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7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7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 autoUpdateAnimBg="0"/>
      <p:bldP spid="927753" grpId="0" autoUpdateAnimBg="0"/>
      <p:bldP spid="92775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Total Energy of an Atom</a:t>
            </a:r>
          </a:p>
        </p:txBody>
      </p:sp>
      <p:sp>
        <p:nvSpPr>
          <p:cNvPr id="92979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696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total energy at level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is the sum of the kinetic and potential energies at that level.</a:t>
            </a:r>
          </a:p>
        </p:txBody>
      </p:sp>
      <p:graphicFrame>
        <p:nvGraphicFramePr>
          <p:cNvPr id="929797" name="Object 5"/>
          <p:cNvGraphicFramePr>
            <a:graphicFrameLocks noChangeAspect="1"/>
          </p:cNvGraphicFramePr>
          <p:nvPr/>
        </p:nvGraphicFramePr>
        <p:xfrm>
          <a:off x="1676400" y="2209800"/>
          <a:ext cx="62738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5" imgW="2552700" imgH="457200" progId="Equation.DSMT4">
                  <p:embed/>
                </p:oleObj>
              </mc:Choice>
              <mc:Fallback>
                <p:oleObj name="Equation" r:id="rId5" imgW="25527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62738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800" name="Text Box 8"/>
          <p:cNvSpPr txBox="1">
            <a:spLocks noChangeArrowheads="1"/>
          </p:cNvSpPr>
          <p:nvPr/>
        </p:nvSpPr>
        <p:spPr bwMode="auto">
          <a:xfrm>
            <a:off x="5791200" y="3352800"/>
            <a:ext cx="2743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Substitution for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gives expression for total energy.</a:t>
            </a:r>
          </a:p>
        </p:txBody>
      </p:sp>
      <p:grpSp>
        <p:nvGrpSpPr>
          <p:cNvPr id="929805" name="Group 13"/>
          <p:cNvGrpSpPr>
            <a:grpSpLocks/>
          </p:cNvGrpSpPr>
          <p:nvPr/>
        </p:nvGrpSpPr>
        <p:grpSpPr bwMode="auto">
          <a:xfrm>
            <a:off x="1295400" y="3352800"/>
            <a:ext cx="4267200" cy="1530350"/>
            <a:chOff x="816" y="2112"/>
            <a:chExt cx="2688" cy="964"/>
          </a:xfrm>
        </p:grpSpPr>
        <p:sp>
          <p:nvSpPr>
            <p:cNvPr id="929802" name="Rectangle 10"/>
            <p:cNvSpPr>
              <a:spLocks noChangeArrowheads="1"/>
            </p:cNvSpPr>
            <p:nvPr/>
          </p:nvSpPr>
          <p:spPr bwMode="auto">
            <a:xfrm>
              <a:off x="816" y="2112"/>
              <a:ext cx="2688" cy="96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aphicFrame>
          <p:nvGraphicFramePr>
            <p:cNvPr id="20490" name="Object 6"/>
            <p:cNvGraphicFramePr>
              <a:graphicFrameLocks noChangeAspect="1"/>
            </p:cNvGraphicFramePr>
            <p:nvPr/>
          </p:nvGraphicFramePr>
          <p:xfrm>
            <a:off x="864" y="2304"/>
            <a:ext cx="1200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" name="Equation" r:id="rId7" imgW="711200" imgH="457200" progId="Equation.DSMT4">
                    <p:embed/>
                  </p:oleObj>
                </mc:Choice>
                <mc:Fallback>
                  <p:oleObj name="Equation" r:id="rId7" imgW="711200" imgH="457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304"/>
                          <a:ext cx="1200" cy="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7"/>
            <p:cNvGraphicFramePr>
              <a:graphicFrameLocks noChangeAspect="1"/>
            </p:cNvGraphicFramePr>
            <p:nvPr/>
          </p:nvGraphicFramePr>
          <p:xfrm>
            <a:off x="2256" y="2352"/>
            <a:ext cx="1222" cy="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5" name="Equation" r:id="rId9" imgW="723586" imgH="418918" progId="Equation.DSMT4">
                    <p:embed/>
                  </p:oleObj>
                </mc:Choice>
                <mc:Fallback>
                  <p:oleObj name="Equation" r:id="rId9" imgW="723586" imgH="418918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352"/>
                          <a:ext cx="1222" cy="7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Text Box 9"/>
            <p:cNvSpPr txBox="1">
              <a:spLocks noChangeArrowheads="1"/>
            </p:cNvSpPr>
            <p:nvPr/>
          </p:nvSpPr>
          <p:spPr bwMode="auto">
            <a:xfrm>
              <a:off x="864" y="2112"/>
              <a:ext cx="240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But we recall that:</a:t>
              </a:r>
            </a:p>
          </p:txBody>
        </p:sp>
      </p:grpSp>
      <p:graphicFrame>
        <p:nvGraphicFramePr>
          <p:cNvPr id="929803" name="Object 11"/>
          <p:cNvGraphicFramePr>
            <a:graphicFrameLocks noChangeAspect="1"/>
          </p:cNvGraphicFramePr>
          <p:nvPr/>
        </p:nvGraphicFramePr>
        <p:xfrm>
          <a:off x="5148263" y="5410200"/>
          <a:ext cx="20907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1" imgW="965200" imgH="457200" progId="Equation.DSMT4">
                  <p:embed/>
                </p:oleObj>
              </mc:Choice>
              <mc:Fallback>
                <p:oleObj name="Equation" r:id="rId11" imgW="9652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410200"/>
                        <a:ext cx="2090737" cy="990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804" name="Text Box 12"/>
          <p:cNvSpPr txBox="1">
            <a:spLocks noChangeArrowheads="1"/>
          </p:cNvSpPr>
          <p:nvPr/>
        </p:nvSpPr>
        <p:spPr bwMode="auto">
          <a:xfrm>
            <a:off x="2100263" y="5257800"/>
            <a:ext cx="26670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energy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of Hydrogen atom for level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ar-E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9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9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9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4" grpId="0" autoUpdateAnimBg="0"/>
      <p:bldP spid="929795" grpId="0" autoUpdateAnimBg="0"/>
      <p:bldP spid="929800" grpId="0" autoUpdateAnimBg="0"/>
      <p:bldP spid="92980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Energy for a Particular State</a:t>
            </a:r>
          </a:p>
        </p:txBody>
      </p:sp>
      <p:sp>
        <p:nvSpPr>
          <p:cNvPr id="93081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8153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It will be useful to simplify the energy formula for a particular state by substitution of constants.</a:t>
            </a:r>
          </a:p>
        </p:txBody>
      </p:sp>
      <p:grpSp>
        <p:nvGrpSpPr>
          <p:cNvPr id="930820" name="Group 4"/>
          <p:cNvGrpSpPr>
            <a:grpSpLocks/>
          </p:cNvGrpSpPr>
          <p:nvPr/>
        </p:nvGrpSpPr>
        <p:grpSpPr bwMode="auto">
          <a:xfrm>
            <a:off x="838200" y="2286000"/>
            <a:ext cx="3429000" cy="1219200"/>
            <a:chOff x="2496" y="1152"/>
            <a:chExt cx="2160" cy="768"/>
          </a:xfrm>
        </p:grpSpPr>
        <p:sp>
          <p:nvSpPr>
            <p:cNvPr id="930821" name="Rectangle 5"/>
            <p:cNvSpPr>
              <a:spLocks noChangeArrowheads="1"/>
            </p:cNvSpPr>
            <p:nvPr/>
          </p:nvSpPr>
          <p:spPr bwMode="auto">
            <a:xfrm>
              <a:off x="2496" y="1152"/>
              <a:ext cx="2160" cy="768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518" name="Text Box 6"/>
            <p:cNvSpPr txBox="1">
              <a:spLocks noChangeArrowheads="1"/>
            </p:cNvSpPr>
            <p:nvPr/>
          </p:nvSpPr>
          <p:spPr bwMode="auto">
            <a:xfrm>
              <a:off x="2496" y="1200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m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= 9.1 x 10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-31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kg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1519" name="Text Box 7"/>
            <p:cNvSpPr txBox="1">
              <a:spLocks noChangeArrowheads="1"/>
            </p:cNvSpPr>
            <p:nvPr/>
          </p:nvSpPr>
          <p:spPr bwMode="auto">
            <a:xfrm>
              <a:off x="2544" y="1584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e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= 1.6 x 10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-19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C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930828" name="Group 12"/>
          <p:cNvGrpSpPr>
            <a:grpSpLocks/>
          </p:cNvGrpSpPr>
          <p:nvPr/>
        </p:nvGrpSpPr>
        <p:grpSpPr bwMode="auto">
          <a:xfrm>
            <a:off x="4419600" y="2286000"/>
            <a:ext cx="4267200" cy="1219200"/>
            <a:chOff x="2880" y="1632"/>
            <a:chExt cx="2688" cy="768"/>
          </a:xfrm>
        </p:grpSpPr>
        <p:sp>
          <p:nvSpPr>
            <p:cNvPr id="930825" name="Rectangle 9"/>
            <p:cNvSpPr>
              <a:spLocks noChangeArrowheads="1"/>
            </p:cNvSpPr>
            <p:nvPr/>
          </p:nvSpPr>
          <p:spPr bwMode="auto">
            <a:xfrm>
              <a:off x="2880" y="1632"/>
              <a:ext cx="2688" cy="768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2880" y="1632"/>
              <a:ext cx="268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  <a:latin typeface="Symbol" pitchFamily="18" charset="2"/>
                </a:rPr>
                <a:t>e</a:t>
              </a:r>
              <a:r>
                <a:rPr lang="en-US" altLang="ar-EG" sz="2800" i="1" baseline="-25000">
                  <a:solidFill>
                    <a:srgbClr val="000000"/>
                  </a:solidFill>
                  <a:effectLst/>
                </a:rPr>
                <a:t>o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= 8.85 x 10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--12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C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2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/Nm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2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2928" y="2016"/>
              <a:ext cx="206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h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= 6.63 x 10</a:t>
              </a:r>
              <a:r>
                <a:rPr lang="en-US" altLang="ar-EG" sz="2800" baseline="30000">
                  <a:solidFill>
                    <a:srgbClr val="000000"/>
                  </a:solidFill>
                  <a:effectLst/>
                </a:rPr>
                <a:t>-34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 J s</a:t>
              </a:r>
              <a:endParaRPr lang="en-US" altLang="ar-EG" sz="2800" i="1">
                <a:solidFill>
                  <a:srgbClr val="000000"/>
                </a:solidFill>
                <a:effectLst/>
              </a:endParaRPr>
            </a:p>
          </p:txBody>
        </p:sp>
      </p:grpSp>
      <p:graphicFrame>
        <p:nvGraphicFramePr>
          <p:cNvPr id="930829" name="Object 13"/>
          <p:cNvGraphicFramePr>
            <a:graphicFrameLocks noChangeAspect="1"/>
          </p:cNvGraphicFramePr>
          <p:nvPr/>
        </p:nvGraphicFramePr>
        <p:xfrm>
          <a:off x="831850" y="3810000"/>
          <a:ext cx="77025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6" imgW="3556000" imgH="482600" progId="Equation.DSMT4">
                  <p:embed/>
                </p:oleObj>
              </mc:Choice>
              <mc:Fallback>
                <p:oleObj name="Equation" r:id="rId6" imgW="3556000" imgH="482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810000"/>
                        <a:ext cx="770255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31" name="Object 15"/>
          <p:cNvGraphicFramePr>
            <a:graphicFrameLocks noChangeAspect="1"/>
          </p:cNvGraphicFramePr>
          <p:nvPr/>
        </p:nvGraphicFramePr>
        <p:xfrm>
          <a:off x="1143000" y="5029200"/>
          <a:ext cx="33051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8" imgW="1308100" imgH="419100" progId="Equation.DSMT4">
                  <p:embed/>
                </p:oleObj>
              </mc:Choice>
              <mc:Fallback>
                <p:oleObj name="Equation" r:id="rId8" imgW="13081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3305175" cy="1058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32" name="Object 16"/>
          <p:cNvGraphicFramePr>
            <a:graphicFrameLocks noChangeAspect="1"/>
          </p:cNvGraphicFramePr>
          <p:nvPr/>
        </p:nvGraphicFramePr>
        <p:xfrm>
          <a:off x="5943600" y="5029200"/>
          <a:ext cx="24050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10" imgW="952087" imgH="393529" progId="Equation.DSMT4">
                  <p:embed/>
                </p:oleObj>
              </mc:Choice>
              <mc:Fallback>
                <p:oleObj name="Equation" r:id="rId10" imgW="952087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29200"/>
                        <a:ext cx="2405063" cy="9953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0833" name="Text Box 17"/>
          <p:cNvSpPr txBox="1">
            <a:spLocks noChangeArrowheads="1"/>
          </p:cNvSpPr>
          <p:nvPr/>
        </p:nvSpPr>
        <p:spPr bwMode="auto">
          <a:xfrm>
            <a:off x="4724400" y="5334000"/>
            <a:ext cx="914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0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8" grpId="0" autoUpdateAnimBg="0"/>
      <p:bldP spid="930819" grpId="0" autoUpdateAnimBg="0"/>
      <p:bldP spid="9308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7" name="Rectangle 11"/>
          <p:cNvSpPr>
            <a:spLocks noChangeArrowheads="1"/>
          </p:cNvSpPr>
          <p:nvPr/>
        </p:nvSpPr>
        <p:spPr bwMode="auto">
          <a:xfrm>
            <a:off x="838200" y="1371600"/>
            <a:ext cx="7848600" cy="5029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914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Objectives: </a:t>
            </a:r>
            <a:r>
              <a:rPr lang="en-US" altLang="ar-EG" sz="3600" smtClean="0"/>
              <a:t>After completing this module, you should be able to:</a:t>
            </a:r>
            <a:endParaRPr lang="en-US" altLang="ar-EG" sz="5700" smtClean="0"/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914400" y="1476375"/>
            <a:ext cx="7391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38138" indent="-338138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Tx/>
              <a:buChar char="•"/>
              <a:defRPr/>
            </a:pP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Discuss the early models of the atom leading to the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Bohr theory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the atom.</a:t>
            </a:r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914400" y="2597150"/>
            <a:ext cx="76962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38138" indent="-338138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Tx/>
              <a:buChar char="•"/>
              <a:defRPr/>
            </a:pP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Demonstrate your understanding of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emission 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absorption spectra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and predict the wavelengths or frequencies of the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Balmer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Lyman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and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Pashen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spectral series.</a:t>
            </a:r>
            <a:endParaRPr kumimoji="0" lang="en-US" altLang="ar-EG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4346" name="Text Box 10"/>
          <p:cNvSpPr txBox="1">
            <a:spLocks noChangeArrowheads="1"/>
          </p:cNvSpPr>
          <p:nvPr/>
        </p:nvSpPr>
        <p:spPr bwMode="auto">
          <a:xfrm>
            <a:off x="914400" y="4572000"/>
            <a:ext cx="7924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marL="338138" indent="-338138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Tx/>
              <a:buChar char="•"/>
              <a:defRPr/>
            </a:pP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Calculate the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energy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emitted or absorbed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by the hydrogen atom when the electron moves to a higher or lower energy level.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 autoUpdateAnimBg="0"/>
      <p:bldP spid="654340" grpId="0" autoUpdateAnimBg="0"/>
      <p:bldP spid="654344" grpId="0" autoUpdateAnimBg="0"/>
      <p:bldP spid="65434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Balmer Revisited</a:t>
            </a:r>
          </a:p>
        </p:txBody>
      </p:sp>
      <p:graphicFrame>
        <p:nvGraphicFramePr>
          <p:cNvPr id="931844" name="Object 4"/>
          <p:cNvGraphicFramePr>
            <a:graphicFrameLocks noChangeAspect="1"/>
          </p:cNvGraphicFramePr>
          <p:nvPr/>
        </p:nvGraphicFramePr>
        <p:xfrm>
          <a:off x="3352800" y="1295400"/>
          <a:ext cx="2089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6" imgW="965200" imgH="457200" progId="Equation.DSMT4">
                  <p:embed/>
                </p:oleObj>
              </mc:Choice>
              <mc:Fallback>
                <p:oleObj name="Equation" r:id="rId6" imgW="965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95400"/>
                        <a:ext cx="2089150" cy="990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26670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energy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of Hydrogen atom for level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ar-E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5638800" y="1219200"/>
            <a:ext cx="35052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Negative because outside energy to raise 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level.</a:t>
            </a:r>
          </a:p>
        </p:txBody>
      </p:sp>
      <p:sp>
        <p:nvSpPr>
          <p:cNvPr id="931848" name="Text Box 8"/>
          <p:cNvSpPr txBox="1">
            <a:spLocks noChangeArrowheads="1"/>
          </p:cNvSpPr>
          <p:nvPr/>
        </p:nvSpPr>
        <p:spPr bwMode="auto">
          <a:xfrm>
            <a:off x="762000" y="2590800"/>
            <a:ext cx="7467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When an electron moves from an initial state 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to a final state </a:t>
            </a:r>
            <a:r>
              <a:rPr lang="en-US" altLang="ar-EG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, energy involved is:</a:t>
            </a:r>
          </a:p>
        </p:txBody>
      </p:sp>
      <p:graphicFrame>
        <p:nvGraphicFramePr>
          <p:cNvPr id="931850" name="Object 10"/>
          <p:cNvGraphicFramePr>
            <a:graphicFrameLocks noChangeAspect="1"/>
          </p:cNvGraphicFramePr>
          <p:nvPr/>
        </p:nvGraphicFramePr>
        <p:xfrm>
          <a:off x="884238" y="3505200"/>
          <a:ext cx="73914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8" imgW="3060700" imgH="508000" progId="Equation.DSMT4">
                  <p:embed/>
                </p:oleObj>
              </mc:Choice>
              <mc:Fallback>
                <p:oleObj name="Equation" r:id="rId8" imgW="30607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505200"/>
                        <a:ext cx="73914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1" name="Object 11"/>
          <p:cNvGraphicFramePr>
            <a:graphicFrameLocks noChangeAspect="1"/>
          </p:cNvGraphicFramePr>
          <p:nvPr/>
        </p:nvGraphicFramePr>
        <p:xfrm>
          <a:off x="1066800" y="3505200"/>
          <a:ext cx="67167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0" imgW="2781300" imgH="508000" progId="Equation.DSMT4">
                  <p:embed/>
                </p:oleObj>
              </mc:Choice>
              <mc:Fallback>
                <p:oleObj name="Equation" r:id="rId10" imgW="27813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671671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855" name="Group 15"/>
          <p:cNvGrpSpPr>
            <a:grpSpLocks/>
          </p:cNvGrpSpPr>
          <p:nvPr/>
        </p:nvGrpSpPr>
        <p:grpSpPr bwMode="auto">
          <a:xfrm>
            <a:off x="914400" y="4953000"/>
            <a:ext cx="7315200" cy="1143000"/>
            <a:chOff x="528" y="3216"/>
            <a:chExt cx="4608" cy="720"/>
          </a:xfrm>
        </p:grpSpPr>
        <p:sp>
          <p:nvSpPr>
            <p:cNvPr id="931854" name="Rectangle 14"/>
            <p:cNvSpPr>
              <a:spLocks noChangeArrowheads="1"/>
            </p:cNvSpPr>
            <p:nvPr/>
          </p:nvSpPr>
          <p:spPr bwMode="auto">
            <a:xfrm>
              <a:off x="528" y="3216"/>
              <a:ext cx="4608" cy="72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2539" name="Text Box 12"/>
            <p:cNvSpPr txBox="1">
              <a:spLocks noChangeArrowheads="1"/>
            </p:cNvSpPr>
            <p:nvPr/>
          </p:nvSpPr>
          <p:spPr bwMode="auto">
            <a:xfrm>
              <a:off x="624" y="3312"/>
              <a:ext cx="115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/>
              <a:r>
                <a:rPr lang="en-US" altLang="ar-EG" sz="2800">
                  <a:solidFill>
                    <a:srgbClr val="000000"/>
                  </a:solidFill>
                  <a:effectLst/>
                </a:rPr>
                <a:t>Balmer’s Equation:</a:t>
              </a:r>
            </a:p>
          </p:txBody>
        </p:sp>
        <p:graphicFrame>
          <p:nvGraphicFramePr>
            <p:cNvPr id="22540" name="Object 13"/>
            <p:cNvGraphicFramePr>
              <a:graphicFrameLocks noChangeAspect="1"/>
            </p:cNvGraphicFramePr>
            <p:nvPr/>
          </p:nvGraphicFramePr>
          <p:xfrm>
            <a:off x="1920" y="3264"/>
            <a:ext cx="3072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Equation" r:id="rId12" imgW="2349500" imgH="508000" progId="Equation.DSMT4">
                    <p:embed/>
                  </p:oleObj>
                </mc:Choice>
                <mc:Fallback>
                  <p:oleObj name="Equation" r:id="rId12" imgW="2349500" imgH="5080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264"/>
                          <a:ext cx="3072" cy="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1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1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1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2" grpId="0" autoUpdateAnimBg="0"/>
      <p:bldP spid="931845" grpId="0" autoUpdateAnimBg="0"/>
      <p:bldP spid="931847" grpId="0" autoUpdateAnimBg="0"/>
      <p:bldP spid="9318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Energy Levels</a:t>
            </a:r>
          </a:p>
        </p:txBody>
      </p:sp>
      <p:sp>
        <p:nvSpPr>
          <p:cNvPr id="93286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077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We can now visualize the hydrogen atom with an electron at many possible energy levels. </a:t>
            </a:r>
          </a:p>
        </p:txBody>
      </p:sp>
      <p:grpSp>
        <p:nvGrpSpPr>
          <p:cNvPr id="932940" name="Group 76"/>
          <p:cNvGrpSpPr>
            <a:grpSpLocks/>
          </p:cNvGrpSpPr>
          <p:nvPr/>
        </p:nvGrpSpPr>
        <p:grpSpPr bwMode="auto">
          <a:xfrm>
            <a:off x="685800" y="1993900"/>
            <a:ext cx="2362200" cy="2273300"/>
            <a:chOff x="3600" y="1728"/>
            <a:chExt cx="1824" cy="1926"/>
          </a:xfrm>
        </p:grpSpPr>
        <p:sp>
          <p:nvSpPr>
            <p:cNvPr id="932869" name="Rectangle 5"/>
            <p:cNvSpPr>
              <a:spLocks noChangeArrowheads="1"/>
            </p:cNvSpPr>
            <p:nvPr/>
          </p:nvSpPr>
          <p:spPr bwMode="auto">
            <a:xfrm>
              <a:off x="3600" y="1728"/>
              <a:ext cx="1824" cy="187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2870" name="Oval 6"/>
            <p:cNvSpPr>
              <a:spLocks noChangeArrowheads="1"/>
            </p:cNvSpPr>
            <p:nvPr/>
          </p:nvSpPr>
          <p:spPr bwMode="auto">
            <a:xfrm>
              <a:off x="3788" y="2177"/>
              <a:ext cx="1256" cy="113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2871" name="Oval 7"/>
            <p:cNvSpPr>
              <a:spLocks noChangeArrowheads="1"/>
            </p:cNvSpPr>
            <p:nvPr/>
          </p:nvSpPr>
          <p:spPr bwMode="auto">
            <a:xfrm>
              <a:off x="4315" y="2649"/>
              <a:ext cx="202" cy="1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2872" name="Oval 8"/>
            <p:cNvSpPr>
              <a:spLocks noChangeArrowheads="1"/>
            </p:cNvSpPr>
            <p:nvPr/>
          </p:nvSpPr>
          <p:spPr bwMode="auto">
            <a:xfrm>
              <a:off x="3990" y="2374"/>
              <a:ext cx="852" cy="7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2873" name="Oval 9"/>
            <p:cNvSpPr>
              <a:spLocks noChangeArrowheads="1"/>
            </p:cNvSpPr>
            <p:nvPr/>
          </p:nvSpPr>
          <p:spPr bwMode="auto">
            <a:xfrm>
              <a:off x="4172" y="2551"/>
              <a:ext cx="484" cy="3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23569" name="Group 10"/>
            <p:cNvGrpSpPr>
              <a:grpSpLocks/>
            </p:cNvGrpSpPr>
            <p:nvPr/>
          </p:nvGrpSpPr>
          <p:grpSpPr bwMode="auto">
            <a:xfrm>
              <a:off x="3909" y="2374"/>
              <a:ext cx="244" cy="235"/>
              <a:chOff x="1125" y="1558"/>
              <a:chExt cx="244" cy="235"/>
            </a:xfrm>
          </p:grpSpPr>
          <p:sp>
            <p:nvSpPr>
              <p:cNvPr id="932875" name="Oval 11"/>
              <p:cNvSpPr>
                <a:spLocks noChangeArrowheads="1"/>
              </p:cNvSpPr>
              <p:nvPr/>
            </p:nvSpPr>
            <p:spPr bwMode="auto">
              <a:xfrm>
                <a:off x="1247" y="1636"/>
                <a:ext cx="120" cy="157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32876" name="Line 12"/>
              <p:cNvSpPr>
                <a:spLocks noChangeShapeType="1"/>
              </p:cNvSpPr>
              <p:nvPr/>
            </p:nvSpPr>
            <p:spPr bwMode="auto">
              <a:xfrm>
                <a:off x="1125" y="1558"/>
                <a:ext cx="162" cy="118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23570" name="Group 13"/>
            <p:cNvGrpSpPr>
              <a:grpSpLocks/>
            </p:cNvGrpSpPr>
            <p:nvPr/>
          </p:nvGrpSpPr>
          <p:grpSpPr bwMode="auto">
            <a:xfrm rot="-2255993">
              <a:off x="3994" y="2161"/>
              <a:ext cx="618" cy="70"/>
              <a:chOff x="3264" y="2592"/>
              <a:chExt cx="1152" cy="96"/>
            </a:xfrm>
          </p:grpSpPr>
          <p:grpSp>
            <p:nvGrpSpPr>
              <p:cNvPr id="23605" name="Group 14"/>
              <p:cNvGrpSpPr>
                <a:grpSpLocks/>
              </p:cNvGrpSpPr>
              <p:nvPr/>
            </p:nvGrpSpPr>
            <p:grpSpPr bwMode="auto">
              <a:xfrm>
                <a:off x="3264" y="2592"/>
                <a:ext cx="912" cy="96"/>
                <a:chOff x="3264" y="2544"/>
                <a:chExt cx="1152" cy="179"/>
              </a:xfrm>
            </p:grpSpPr>
            <p:grpSp>
              <p:nvGrpSpPr>
                <p:cNvPr id="23607" name="Group 15"/>
                <p:cNvGrpSpPr>
                  <a:grpSpLocks/>
                </p:cNvGrpSpPr>
                <p:nvPr/>
              </p:nvGrpSpPr>
              <p:grpSpPr bwMode="auto">
                <a:xfrm>
                  <a:off x="3264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23621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881" name="Arc 17"/>
                    <p:cNvSpPr>
                      <a:spLocks/>
                    </p:cNvSpPr>
                    <p:nvPr/>
                  </p:nvSpPr>
                  <p:spPr bwMode="auto">
                    <a:xfrm flipV="1">
                      <a:off x="3389" y="2374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882" name="Arc 1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45" y="2379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622" name="Group 19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884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3391" y="2423"/>
                      <a:ext cx="25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885" name="Arc 2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48" y="2429"/>
                      <a:ext cx="241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623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887" name="Arc 23"/>
                    <p:cNvSpPr>
                      <a:spLocks/>
                    </p:cNvSpPr>
                    <p:nvPr/>
                  </p:nvSpPr>
                  <p:spPr bwMode="auto">
                    <a:xfrm flipV="1">
                      <a:off x="3389" y="2373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888" name="Arc 2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45" y="2378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624" name="Group 25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890" name="Arc 26"/>
                    <p:cNvSpPr>
                      <a:spLocks/>
                    </p:cNvSpPr>
                    <p:nvPr/>
                  </p:nvSpPr>
                  <p:spPr bwMode="auto">
                    <a:xfrm flipV="1">
                      <a:off x="3391" y="2424"/>
                      <a:ext cx="25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891" name="Arc 2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1" y="2429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  <p:grpSp>
              <p:nvGrpSpPr>
                <p:cNvPr id="23608" name="Group 28"/>
                <p:cNvGrpSpPr>
                  <a:grpSpLocks/>
                </p:cNvGrpSpPr>
                <p:nvPr/>
              </p:nvGrpSpPr>
              <p:grpSpPr bwMode="auto">
                <a:xfrm>
                  <a:off x="3840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2360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894" name="Arc 30"/>
                    <p:cNvSpPr>
                      <a:spLocks/>
                    </p:cNvSpPr>
                    <p:nvPr/>
                  </p:nvSpPr>
                  <p:spPr bwMode="auto">
                    <a:xfrm flipV="1">
                      <a:off x="3420" y="2370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895" name="Arc 3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5" y="2369"/>
                      <a:ext cx="25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610" name="Group 32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897" name="Arc 33"/>
                    <p:cNvSpPr>
                      <a:spLocks/>
                    </p:cNvSpPr>
                    <p:nvPr/>
                  </p:nvSpPr>
                  <p:spPr bwMode="auto">
                    <a:xfrm flipV="1">
                      <a:off x="3425" y="2436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898" name="Arc 3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6" y="2428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61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900" name="Arc 36"/>
                    <p:cNvSpPr>
                      <a:spLocks/>
                    </p:cNvSpPr>
                    <p:nvPr/>
                  </p:nvSpPr>
                  <p:spPr bwMode="auto">
                    <a:xfrm flipV="1">
                      <a:off x="3420" y="2369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01" name="Arc 3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5" y="2368"/>
                      <a:ext cx="25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612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903" name="Arc 39"/>
                    <p:cNvSpPr>
                      <a:spLocks/>
                    </p:cNvSpPr>
                    <p:nvPr/>
                  </p:nvSpPr>
                  <p:spPr bwMode="auto">
                    <a:xfrm flipV="1">
                      <a:off x="3425" y="2437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04" name="Arc 4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6" y="2429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</p:grpSp>
          <p:sp>
            <p:nvSpPr>
              <p:cNvPr id="932905" name="Line 41"/>
              <p:cNvSpPr>
                <a:spLocks noChangeShapeType="1"/>
              </p:cNvSpPr>
              <p:nvPr/>
            </p:nvSpPr>
            <p:spPr bwMode="auto">
              <a:xfrm>
                <a:off x="4179" y="263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932906" name="Text Box 42"/>
            <p:cNvSpPr txBox="1">
              <a:spLocks noChangeArrowheads="1"/>
            </p:cNvSpPr>
            <p:nvPr/>
          </p:nvSpPr>
          <p:spPr bwMode="auto">
            <a:xfrm>
              <a:off x="3984" y="1776"/>
              <a:ext cx="134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Emission</a:t>
              </a:r>
            </a:p>
          </p:txBody>
        </p:sp>
        <p:sp>
          <p:nvSpPr>
            <p:cNvPr id="932907" name="Text Box 43"/>
            <p:cNvSpPr txBox="1">
              <a:spLocks noChangeArrowheads="1"/>
            </p:cNvSpPr>
            <p:nvPr/>
          </p:nvSpPr>
          <p:spPr bwMode="auto">
            <a:xfrm>
              <a:off x="3792" y="3312"/>
              <a:ext cx="148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Absorption</a:t>
              </a:r>
            </a:p>
          </p:txBody>
        </p:sp>
        <p:grpSp>
          <p:nvGrpSpPr>
            <p:cNvPr id="23573" name="Group 44"/>
            <p:cNvGrpSpPr>
              <a:grpSpLocks/>
            </p:cNvGrpSpPr>
            <p:nvPr/>
          </p:nvGrpSpPr>
          <p:grpSpPr bwMode="auto">
            <a:xfrm rot="19439883" flipH="1">
              <a:off x="4752" y="2832"/>
              <a:ext cx="618" cy="70"/>
              <a:chOff x="3264" y="2592"/>
              <a:chExt cx="1152" cy="96"/>
            </a:xfrm>
          </p:grpSpPr>
          <p:grpSp>
            <p:nvGrpSpPr>
              <p:cNvPr id="23577" name="Group 45"/>
              <p:cNvGrpSpPr>
                <a:grpSpLocks/>
              </p:cNvGrpSpPr>
              <p:nvPr/>
            </p:nvGrpSpPr>
            <p:grpSpPr bwMode="auto">
              <a:xfrm>
                <a:off x="3264" y="2592"/>
                <a:ext cx="912" cy="96"/>
                <a:chOff x="3264" y="2544"/>
                <a:chExt cx="1152" cy="179"/>
              </a:xfrm>
            </p:grpSpPr>
            <p:grpSp>
              <p:nvGrpSpPr>
                <p:cNvPr id="23579" name="Group 46"/>
                <p:cNvGrpSpPr>
                  <a:grpSpLocks/>
                </p:cNvGrpSpPr>
                <p:nvPr/>
              </p:nvGrpSpPr>
              <p:grpSpPr bwMode="auto">
                <a:xfrm>
                  <a:off x="3264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23593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912" name="Arc 48"/>
                    <p:cNvSpPr>
                      <a:spLocks/>
                    </p:cNvSpPr>
                    <p:nvPr/>
                  </p:nvSpPr>
                  <p:spPr bwMode="auto">
                    <a:xfrm flipV="1">
                      <a:off x="3419" y="2352"/>
                      <a:ext cx="232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13" name="Arc 4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7" y="2346"/>
                      <a:ext cx="222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594" name="Group 50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915" name="Arc 51"/>
                    <p:cNvSpPr>
                      <a:spLocks/>
                    </p:cNvSpPr>
                    <p:nvPr/>
                  </p:nvSpPr>
                  <p:spPr bwMode="auto">
                    <a:xfrm flipV="1">
                      <a:off x="3418" y="2444"/>
                      <a:ext cx="232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16" name="Arc 5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6" y="2449"/>
                      <a:ext cx="222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59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918" name="Arc 54"/>
                    <p:cNvSpPr>
                      <a:spLocks/>
                    </p:cNvSpPr>
                    <p:nvPr/>
                  </p:nvSpPr>
                  <p:spPr bwMode="auto">
                    <a:xfrm flipV="1">
                      <a:off x="3416" y="2361"/>
                      <a:ext cx="25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19" name="Arc 5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8" y="2345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596" name="Group 56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921" name="Arc 57"/>
                    <p:cNvSpPr>
                      <a:spLocks/>
                    </p:cNvSpPr>
                    <p:nvPr/>
                  </p:nvSpPr>
                  <p:spPr bwMode="auto">
                    <a:xfrm flipV="1">
                      <a:off x="3414" y="2456"/>
                      <a:ext cx="232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22" name="Arc 5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0" y="2458"/>
                      <a:ext cx="232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  <p:grpSp>
              <p:nvGrpSpPr>
                <p:cNvPr id="23580" name="Group 59"/>
                <p:cNvGrpSpPr>
                  <a:grpSpLocks/>
                </p:cNvGrpSpPr>
                <p:nvPr/>
              </p:nvGrpSpPr>
              <p:grpSpPr bwMode="auto">
                <a:xfrm>
                  <a:off x="3840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2358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925" name="Arc 61"/>
                    <p:cNvSpPr>
                      <a:spLocks/>
                    </p:cNvSpPr>
                    <p:nvPr/>
                  </p:nvSpPr>
                  <p:spPr bwMode="auto">
                    <a:xfrm flipV="1">
                      <a:off x="3394" y="2358"/>
                      <a:ext cx="25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26" name="Arc 6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1" y="2350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582" name="Group 63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928" name="Arc 64"/>
                    <p:cNvSpPr>
                      <a:spLocks/>
                    </p:cNvSpPr>
                    <p:nvPr/>
                  </p:nvSpPr>
                  <p:spPr bwMode="auto">
                    <a:xfrm flipV="1">
                      <a:off x="3394" y="2444"/>
                      <a:ext cx="241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29" name="Arc 6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0" y="2446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58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32931" name="Arc 67"/>
                    <p:cNvSpPr>
                      <a:spLocks/>
                    </p:cNvSpPr>
                    <p:nvPr/>
                  </p:nvSpPr>
                  <p:spPr bwMode="auto">
                    <a:xfrm flipV="1">
                      <a:off x="3402" y="2361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32" name="Arc 6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3" y="2346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23584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32934" name="Arc 70"/>
                    <p:cNvSpPr>
                      <a:spLocks/>
                    </p:cNvSpPr>
                    <p:nvPr/>
                  </p:nvSpPr>
                  <p:spPr bwMode="auto">
                    <a:xfrm flipV="1">
                      <a:off x="3389" y="2448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32935" name="Arc 7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3" y="2463"/>
                      <a:ext cx="241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</p:grpSp>
          <p:sp>
            <p:nvSpPr>
              <p:cNvPr id="932936" name="Line 72"/>
              <p:cNvSpPr>
                <a:spLocks noChangeShapeType="1"/>
              </p:cNvSpPr>
              <p:nvPr/>
            </p:nvSpPr>
            <p:spPr bwMode="auto">
              <a:xfrm>
                <a:off x="4173" y="263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23574" name="Group 73"/>
            <p:cNvGrpSpPr>
              <a:grpSpLocks/>
            </p:cNvGrpSpPr>
            <p:nvPr/>
          </p:nvGrpSpPr>
          <p:grpSpPr bwMode="auto">
            <a:xfrm>
              <a:off x="4652" y="3024"/>
              <a:ext cx="244" cy="235"/>
              <a:chOff x="1868" y="2208"/>
              <a:chExt cx="244" cy="235"/>
            </a:xfrm>
          </p:grpSpPr>
          <p:sp>
            <p:nvSpPr>
              <p:cNvPr id="932938" name="Oval 74"/>
              <p:cNvSpPr>
                <a:spLocks noChangeArrowheads="1"/>
              </p:cNvSpPr>
              <p:nvPr/>
            </p:nvSpPr>
            <p:spPr bwMode="auto">
              <a:xfrm>
                <a:off x="1990" y="2287"/>
                <a:ext cx="120" cy="156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32939" name="Line 75"/>
              <p:cNvSpPr>
                <a:spLocks noChangeShapeType="1"/>
              </p:cNvSpPr>
              <p:nvPr/>
            </p:nvSpPr>
            <p:spPr bwMode="auto">
              <a:xfrm>
                <a:off x="1868" y="2210"/>
                <a:ext cx="162" cy="116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sp>
        <p:nvSpPr>
          <p:cNvPr id="932941" name="Text Box 77"/>
          <p:cNvSpPr txBox="1">
            <a:spLocks noChangeArrowheads="1"/>
          </p:cNvSpPr>
          <p:nvPr/>
        </p:nvSpPr>
        <p:spPr bwMode="auto">
          <a:xfrm>
            <a:off x="3124200" y="1905000"/>
            <a:ext cx="5486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energy of the atom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 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on absorption (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 n</a:t>
            </a:r>
            <a:r>
              <a:rPr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) and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de-creases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on emission (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n</a:t>
            </a:r>
            <a:r>
              <a:rPr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grpSp>
        <p:nvGrpSpPr>
          <p:cNvPr id="932945" name="Group 81"/>
          <p:cNvGrpSpPr>
            <a:grpSpLocks/>
          </p:cNvGrpSpPr>
          <p:nvPr/>
        </p:nvGrpSpPr>
        <p:grpSpPr bwMode="auto">
          <a:xfrm>
            <a:off x="3276600" y="3200400"/>
            <a:ext cx="4572000" cy="1066800"/>
            <a:chOff x="2064" y="2016"/>
            <a:chExt cx="2880" cy="672"/>
          </a:xfrm>
        </p:grpSpPr>
        <p:sp>
          <p:nvSpPr>
            <p:cNvPr id="932944" name="Rectangle 80"/>
            <p:cNvSpPr>
              <a:spLocks noChangeArrowheads="1"/>
            </p:cNvSpPr>
            <p:nvPr/>
          </p:nvSpPr>
          <p:spPr bwMode="auto">
            <a:xfrm>
              <a:off x="2064" y="2016"/>
              <a:ext cx="2880" cy="67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3562" name="Text Box 78"/>
            <p:cNvSpPr txBox="1">
              <a:spLocks noChangeArrowheads="1"/>
            </p:cNvSpPr>
            <p:nvPr/>
          </p:nvSpPr>
          <p:spPr bwMode="auto">
            <a:xfrm>
              <a:off x="2064" y="2112"/>
              <a:ext cx="120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Energy of nth level:</a:t>
              </a:r>
            </a:p>
          </p:txBody>
        </p:sp>
        <p:graphicFrame>
          <p:nvGraphicFramePr>
            <p:cNvPr id="23563" name="Object 79"/>
            <p:cNvGraphicFramePr>
              <a:graphicFrameLocks noChangeAspect="1"/>
            </p:cNvGraphicFramePr>
            <p:nvPr/>
          </p:nvGraphicFramePr>
          <p:xfrm>
            <a:off x="3456" y="2070"/>
            <a:ext cx="1344" cy="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5" name="Equation" r:id="rId6" imgW="901309" imgH="393529" progId="Equation.DSMT4">
                    <p:embed/>
                  </p:oleObj>
                </mc:Choice>
                <mc:Fallback>
                  <p:oleObj name="Equation" r:id="rId6" imgW="901309" imgH="393529" progId="Equation.DSMT4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070"/>
                          <a:ext cx="1344" cy="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2946" name="Text Box 82"/>
          <p:cNvSpPr txBox="1">
            <a:spLocks noChangeArrowheads="1"/>
          </p:cNvSpPr>
          <p:nvPr/>
        </p:nvSpPr>
        <p:spPr bwMode="auto">
          <a:xfrm>
            <a:off x="685800" y="4495800"/>
            <a:ext cx="8077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change in energy of the atom can be given in terms of initial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i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and final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ar-EG" i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levels:</a:t>
            </a:r>
          </a:p>
        </p:txBody>
      </p:sp>
      <p:graphicFrame>
        <p:nvGraphicFramePr>
          <p:cNvPr id="932947" name="Object 83"/>
          <p:cNvGraphicFramePr>
            <a:graphicFrameLocks noChangeAspect="1"/>
          </p:cNvGraphicFramePr>
          <p:nvPr/>
        </p:nvGraphicFramePr>
        <p:xfrm>
          <a:off x="2895600" y="5486400"/>
          <a:ext cx="3276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8" imgW="1524000" imgH="508000" progId="Equation.DSMT4">
                  <p:embed/>
                </p:oleObj>
              </mc:Choice>
              <mc:Fallback>
                <p:oleObj name="Equation" r:id="rId8" imgW="1524000" imgH="5080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86400"/>
                        <a:ext cx="3276600" cy="1092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2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2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2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2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6" grpId="0" autoUpdateAnimBg="0"/>
      <p:bldP spid="932867" grpId="0" autoUpdateAnimBg="0"/>
      <p:bldP spid="932941" grpId="0" autoUpdateAnimBg="0"/>
      <p:bldP spid="9329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Spectral Series for an Atom</a:t>
            </a: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924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Lyman series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is for transitions to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1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level.</a:t>
            </a:r>
          </a:p>
        </p:txBody>
      </p: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8001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ar-E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Balmer series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is for transitions to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2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level.</a:t>
            </a:r>
          </a:p>
        </p:txBody>
      </p:sp>
      <p:sp>
        <p:nvSpPr>
          <p:cNvPr id="934918" name="Text Box 6"/>
          <p:cNvSpPr txBox="1">
            <a:spLocks noChangeArrowheads="1"/>
          </p:cNvSpPr>
          <p:nvPr/>
        </p:nvSpPr>
        <p:spPr bwMode="auto">
          <a:xfrm>
            <a:off x="5715000" y="2514600"/>
            <a:ext cx="30480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ar-EG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Pashen series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is for transitions to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3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level.</a:t>
            </a:r>
          </a:p>
        </p:txBody>
      </p:sp>
      <p:sp>
        <p:nvSpPr>
          <p:cNvPr id="934919" name="Text Box 7"/>
          <p:cNvSpPr txBox="1">
            <a:spLocks noChangeArrowheads="1"/>
          </p:cNvSpPr>
          <p:nvPr/>
        </p:nvSpPr>
        <p:spPr bwMode="auto">
          <a:xfrm>
            <a:off x="5715000" y="3810000"/>
            <a:ext cx="3200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ar-EG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Brackett series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is for transitions to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4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level.</a:t>
            </a:r>
          </a:p>
        </p:txBody>
      </p:sp>
      <p:grpSp>
        <p:nvGrpSpPr>
          <p:cNvPr id="935103" name="Group 191"/>
          <p:cNvGrpSpPr>
            <a:grpSpLocks/>
          </p:cNvGrpSpPr>
          <p:nvPr/>
        </p:nvGrpSpPr>
        <p:grpSpPr bwMode="auto">
          <a:xfrm>
            <a:off x="609600" y="2438400"/>
            <a:ext cx="4800600" cy="3657600"/>
            <a:chOff x="384" y="1536"/>
            <a:chExt cx="3024" cy="2304"/>
          </a:xfrm>
        </p:grpSpPr>
        <p:sp>
          <p:nvSpPr>
            <p:cNvPr id="935031" name="Rectangle 119"/>
            <p:cNvSpPr>
              <a:spLocks noChangeArrowheads="1"/>
            </p:cNvSpPr>
            <p:nvPr/>
          </p:nvSpPr>
          <p:spPr bwMode="auto">
            <a:xfrm>
              <a:off x="432" y="1536"/>
              <a:ext cx="2976" cy="2304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5032" name="Text Box 120"/>
            <p:cNvSpPr txBox="1">
              <a:spLocks noChangeArrowheads="1"/>
            </p:cNvSpPr>
            <p:nvPr/>
          </p:nvSpPr>
          <p:spPr bwMode="auto">
            <a:xfrm>
              <a:off x="384" y="2928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=2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5033" name="Text Box 121"/>
            <p:cNvSpPr txBox="1">
              <a:spLocks noChangeArrowheads="1"/>
            </p:cNvSpPr>
            <p:nvPr/>
          </p:nvSpPr>
          <p:spPr bwMode="auto">
            <a:xfrm>
              <a:off x="2544" y="3552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=6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5034" name="Oval 122"/>
            <p:cNvSpPr>
              <a:spLocks noChangeArrowheads="1"/>
            </p:cNvSpPr>
            <p:nvPr/>
          </p:nvSpPr>
          <p:spPr bwMode="auto">
            <a:xfrm>
              <a:off x="960" y="24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5035" name="Oval 123"/>
            <p:cNvSpPr>
              <a:spLocks noChangeArrowheads="1"/>
            </p:cNvSpPr>
            <p:nvPr/>
          </p:nvSpPr>
          <p:spPr bwMode="auto">
            <a:xfrm>
              <a:off x="672" y="2160"/>
              <a:ext cx="816" cy="8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5044" name="Text Box 132"/>
            <p:cNvSpPr txBox="1">
              <a:spLocks noChangeArrowheads="1"/>
            </p:cNvSpPr>
            <p:nvPr/>
          </p:nvSpPr>
          <p:spPr bwMode="auto">
            <a:xfrm>
              <a:off x="624" y="2448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=1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5045" name="Text Box 133"/>
            <p:cNvSpPr txBox="1">
              <a:spLocks noChangeArrowheads="1"/>
            </p:cNvSpPr>
            <p:nvPr/>
          </p:nvSpPr>
          <p:spPr bwMode="auto">
            <a:xfrm>
              <a:off x="576" y="3168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=3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5046" name="Text Box 134"/>
            <p:cNvSpPr txBox="1">
              <a:spLocks noChangeArrowheads="1"/>
            </p:cNvSpPr>
            <p:nvPr/>
          </p:nvSpPr>
          <p:spPr bwMode="auto">
            <a:xfrm>
              <a:off x="1104" y="3360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=4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5047" name="Text Box 135"/>
            <p:cNvSpPr txBox="1">
              <a:spLocks noChangeArrowheads="1"/>
            </p:cNvSpPr>
            <p:nvPr/>
          </p:nvSpPr>
          <p:spPr bwMode="auto">
            <a:xfrm>
              <a:off x="1824" y="3504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=5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5080" name="Arc 168"/>
            <p:cNvSpPr>
              <a:spLocks/>
            </p:cNvSpPr>
            <p:nvPr/>
          </p:nvSpPr>
          <p:spPr bwMode="auto">
            <a:xfrm flipV="1">
              <a:off x="1152" y="2592"/>
              <a:ext cx="720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5081" name="Arc 169"/>
            <p:cNvSpPr>
              <a:spLocks/>
            </p:cNvSpPr>
            <p:nvPr/>
          </p:nvSpPr>
          <p:spPr bwMode="auto">
            <a:xfrm>
              <a:off x="1152" y="1824"/>
              <a:ext cx="720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24610" name="Group 179"/>
            <p:cNvGrpSpPr>
              <a:grpSpLocks/>
            </p:cNvGrpSpPr>
            <p:nvPr/>
          </p:nvGrpSpPr>
          <p:grpSpPr bwMode="auto">
            <a:xfrm>
              <a:off x="1728" y="1632"/>
              <a:ext cx="528" cy="1872"/>
              <a:chOff x="1728" y="1632"/>
              <a:chExt cx="528" cy="1872"/>
            </a:xfrm>
          </p:grpSpPr>
          <p:sp>
            <p:nvSpPr>
              <p:cNvPr id="935092" name="Arc 180"/>
              <p:cNvSpPr>
                <a:spLocks/>
              </p:cNvSpPr>
              <p:nvPr/>
            </p:nvSpPr>
            <p:spPr bwMode="auto">
              <a:xfrm>
                <a:off x="1728" y="1632"/>
                <a:ext cx="528" cy="9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35093" name="Arc 181"/>
              <p:cNvSpPr>
                <a:spLocks/>
              </p:cNvSpPr>
              <p:nvPr/>
            </p:nvSpPr>
            <p:spPr bwMode="auto">
              <a:xfrm flipV="1">
                <a:off x="1728" y="2544"/>
                <a:ext cx="528" cy="9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24611" name="Group 182"/>
            <p:cNvGrpSpPr>
              <a:grpSpLocks/>
            </p:cNvGrpSpPr>
            <p:nvPr/>
          </p:nvGrpSpPr>
          <p:grpSpPr bwMode="auto">
            <a:xfrm>
              <a:off x="2352" y="1632"/>
              <a:ext cx="384" cy="1872"/>
              <a:chOff x="2352" y="1632"/>
              <a:chExt cx="384" cy="1872"/>
            </a:xfrm>
          </p:grpSpPr>
          <p:sp>
            <p:nvSpPr>
              <p:cNvPr id="935095" name="Arc 183"/>
              <p:cNvSpPr>
                <a:spLocks/>
              </p:cNvSpPr>
              <p:nvPr/>
            </p:nvSpPr>
            <p:spPr bwMode="auto">
              <a:xfrm>
                <a:off x="2352" y="1632"/>
                <a:ext cx="384" cy="9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35096" name="Arc 184"/>
              <p:cNvSpPr>
                <a:spLocks/>
              </p:cNvSpPr>
              <p:nvPr/>
            </p:nvSpPr>
            <p:spPr bwMode="auto">
              <a:xfrm flipV="1">
                <a:off x="2352" y="2544"/>
                <a:ext cx="384" cy="9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24612" name="Group 188"/>
            <p:cNvGrpSpPr>
              <a:grpSpLocks/>
            </p:cNvGrpSpPr>
            <p:nvPr/>
          </p:nvGrpSpPr>
          <p:grpSpPr bwMode="auto">
            <a:xfrm>
              <a:off x="2928" y="1632"/>
              <a:ext cx="288" cy="1872"/>
              <a:chOff x="2928" y="1632"/>
              <a:chExt cx="288" cy="1872"/>
            </a:xfrm>
          </p:grpSpPr>
          <p:sp>
            <p:nvSpPr>
              <p:cNvPr id="935101" name="Arc 189"/>
              <p:cNvSpPr>
                <a:spLocks/>
              </p:cNvSpPr>
              <p:nvPr/>
            </p:nvSpPr>
            <p:spPr bwMode="auto">
              <a:xfrm>
                <a:off x="2928" y="1632"/>
                <a:ext cx="288" cy="9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35102" name="Arc 190"/>
              <p:cNvSpPr>
                <a:spLocks/>
              </p:cNvSpPr>
              <p:nvPr/>
            </p:nvSpPr>
            <p:spPr bwMode="auto">
              <a:xfrm flipV="1">
                <a:off x="2928" y="2544"/>
                <a:ext cx="288" cy="9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sp>
        <p:nvSpPr>
          <p:cNvPr id="935115" name="Line 203"/>
          <p:cNvSpPr>
            <a:spLocks noChangeShapeType="1"/>
          </p:cNvSpPr>
          <p:nvPr/>
        </p:nvSpPr>
        <p:spPr bwMode="auto">
          <a:xfrm flipH="1">
            <a:off x="1752600" y="35052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16" name="Line 204"/>
          <p:cNvSpPr>
            <a:spLocks noChangeShapeType="1"/>
          </p:cNvSpPr>
          <p:nvPr/>
        </p:nvSpPr>
        <p:spPr bwMode="auto">
          <a:xfrm flipH="1">
            <a:off x="1905000" y="3581400"/>
            <a:ext cx="8382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17" name="Line 205"/>
          <p:cNvSpPr>
            <a:spLocks noChangeShapeType="1"/>
          </p:cNvSpPr>
          <p:nvPr/>
        </p:nvSpPr>
        <p:spPr bwMode="auto">
          <a:xfrm flipH="1">
            <a:off x="1981200" y="4038600"/>
            <a:ext cx="14478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18" name="Line 206"/>
          <p:cNvSpPr>
            <a:spLocks noChangeShapeType="1"/>
          </p:cNvSpPr>
          <p:nvPr/>
        </p:nvSpPr>
        <p:spPr bwMode="auto">
          <a:xfrm flipH="1" flipV="1">
            <a:off x="1905000" y="4267200"/>
            <a:ext cx="22860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19" name="Line 207"/>
          <p:cNvSpPr>
            <a:spLocks noChangeShapeType="1"/>
          </p:cNvSpPr>
          <p:nvPr/>
        </p:nvSpPr>
        <p:spPr bwMode="auto">
          <a:xfrm flipH="1" flipV="1">
            <a:off x="1828800" y="4343400"/>
            <a:ext cx="28956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21" name="Line 209"/>
          <p:cNvSpPr>
            <a:spLocks noChangeShapeType="1"/>
          </p:cNvSpPr>
          <p:nvPr/>
        </p:nvSpPr>
        <p:spPr bwMode="auto">
          <a:xfrm flipH="1" flipV="1">
            <a:off x="2057400" y="46482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22" name="Line 210"/>
          <p:cNvSpPr>
            <a:spLocks noChangeShapeType="1"/>
          </p:cNvSpPr>
          <p:nvPr/>
        </p:nvSpPr>
        <p:spPr bwMode="auto">
          <a:xfrm flipH="1" flipV="1">
            <a:off x="2286000" y="44196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23" name="Line 211"/>
          <p:cNvSpPr>
            <a:spLocks noChangeShapeType="1"/>
          </p:cNvSpPr>
          <p:nvPr/>
        </p:nvSpPr>
        <p:spPr bwMode="auto">
          <a:xfrm flipH="1">
            <a:off x="2209800" y="2590800"/>
            <a:ext cx="2514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24" name="Line 212"/>
          <p:cNvSpPr>
            <a:spLocks noChangeShapeType="1"/>
          </p:cNvSpPr>
          <p:nvPr/>
        </p:nvSpPr>
        <p:spPr bwMode="auto">
          <a:xfrm flipH="1">
            <a:off x="2362200" y="3886200"/>
            <a:ext cx="1981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26" name="Line 214"/>
          <p:cNvSpPr>
            <a:spLocks noChangeShapeType="1"/>
          </p:cNvSpPr>
          <p:nvPr/>
        </p:nvSpPr>
        <p:spPr bwMode="auto">
          <a:xfrm flipH="1" flipV="1">
            <a:off x="2667000" y="4876800"/>
            <a:ext cx="609600" cy="3048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27" name="Line 215"/>
          <p:cNvSpPr>
            <a:spLocks noChangeShapeType="1"/>
          </p:cNvSpPr>
          <p:nvPr/>
        </p:nvSpPr>
        <p:spPr bwMode="auto">
          <a:xfrm flipH="1">
            <a:off x="2971800" y="4191000"/>
            <a:ext cx="13716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28" name="Line 216"/>
          <p:cNvSpPr>
            <a:spLocks noChangeShapeType="1"/>
          </p:cNvSpPr>
          <p:nvPr/>
        </p:nvSpPr>
        <p:spPr bwMode="auto">
          <a:xfrm flipH="1">
            <a:off x="2895600" y="2819400"/>
            <a:ext cx="1981200" cy="762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30" name="Line 218"/>
          <p:cNvSpPr>
            <a:spLocks noChangeShapeType="1"/>
          </p:cNvSpPr>
          <p:nvPr/>
        </p:nvSpPr>
        <p:spPr bwMode="auto">
          <a:xfrm flipH="1" flipV="1">
            <a:off x="3505200" y="4343400"/>
            <a:ext cx="914400" cy="15240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35131" name="Line 219"/>
          <p:cNvSpPr>
            <a:spLocks noChangeShapeType="1"/>
          </p:cNvSpPr>
          <p:nvPr/>
        </p:nvSpPr>
        <p:spPr bwMode="auto">
          <a:xfrm flipH="1">
            <a:off x="3505200" y="3581400"/>
            <a:ext cx="1524000" cy="15240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  <p:graphicFrame>
        <p:nvGraphicFramePr>
          <p:cNvPr id="935062" name="Object 150"/>
          <p:cNvGraphicFramePr>
            <a:graphicFrameLocks noChangeAspect="1"/>
          </p:cNvGraphicFramePr>
          <p:nvPr/>
        </p:nvGraphicFramePr>
        <p:xfrm>
          <a:off x="5791200" y="5156200"/>
          <a:ext cx="281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6" imgW="1524000" imgH="508000" progId="Equation.DSMT4">
                  <p:embed/>
                </p:oleObj>
              </mc:Choice>
              <mc:Fallback>
                <p:oleObj name="Equation" r:id="rId6" imgW="1524000" imgH="50800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56200"/>
                        <a:ext cx="2819400" cy="939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4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3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3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3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3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3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3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3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3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3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3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3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3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3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3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 autoUpdateAnimBg="0"/>
      <p:bldP spid="934915" grpId="0" autoUpdateAnimBg="0"/>
      <p:bldP spid="934917" grpId="0" autoUpdateAnimBg="0"/>
      <p:bldP spid="934918" grpId="0" autoUpdateAnimBg="0"/>
      <p:bldP spid="93491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n-US" altLang="ar-EG" sz="2800" u="sng" smtClean="0"/>
              <a:t>Example 3:</a:t>
            </a:r>
            <a:r>
              <a:rPr lang="en-US" altLang="ar-EG" sz="2800" smtClean="0"/>
              <a:t> </a:t>
            </a:r>
            <a:r>
              <a:rPr lang="en-US" altLang="ar-EG" sz="2800" smtClean="0">
                <a:solidFill>
                  <a:schemeClr val="tx1"/>
                </a:solidFill>
              </a:rPr>
              <a:t>What is the energy of an emitted photon if an electron drops from the </a:t>
            </a:r>
            <a:r>
              <a:rPr lang="en-US" altLang="ar-EG" sz="2800" i="1" smtClean="0">
                <a:solidFill>
                  <a:srgbClr val="FFFF00"/>
                </a:solidFill>
              </a:rPr>
              <a:t>n</a:t>
            </a:r>
            <a:r>
              <a:rPr lang="en-US" altLang="ar-EG" sz="2800" smtClean="0">
                <a:solidFill>
                  <a:srgbClr val="FFFF00"/>
                </a:solidFill>
              </a:rPr>
              <a:t> = 3</a:t>
            </a:r>
            <a:r>
              <a:rPr lang="en-US" altLang="ar-EG" sz="2800" smtClean="0">
                <a:solidFill>
                  <a:schemeClr val="tx1"/>
                </a:solidFill>
              </a:rPr>
              <a:t> level to the </a:t>
            </a:r>
            <a:r>
              <a:rPr lang="en-US" altLang="ar-EG" sz="2800" i="1" smtClean="0">
                <a:solidFill>
                  <a:srgbClr val="FFFF00"/>
                </a:solidFill>
              </a:rPr>
              <a:t>n</a:t>
            </a:r>
            <a:r>
              <a:rPr lang="en-US" altLang="ar-EG" sz="2800" smtClean="0">
                <a:solidFill>
                  <a:srgbClr val="FFFF00"/>
                </a:solidFill>
              </a:rPr>
              <a:t> = 1</a:t>
            </a:r>
            <a:r>
              <a:rPr lang="en-US" altLang="ar-EG" sz="2800" smtClean="0">
                <a:solidFill>
                  <a:schemeClr val="tx1"/>
                </a:solidFill>
              </a:rPr>
              <a:t> level for the hydrogen atom?</a:t>
            </a:r>
            <a:endParaRPr lang="en-US" altLang="ar-EG" sz="2800" u="sng" smtClean="0"/>
          </a:p>
        </p:txBody>
      </p:sp>
      <p:graphicFrame>
        <p:nvGraphicFramePr>
          <p:cNvPr id="933891" name="Object 3"/>
          <p:cNvGraphicFramePr>
            <a:graphicFrameLocks noChangeAspect="1"/>
          </p:cNvGraphicFramePr>
          <p:nvPr/>
        </p:nvGraphicFramePr>
        <p:xfrm>
          <a:off x="1752600" y="1981200"/>
          <a:ext cx="3276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6" imgW="1524000" imgH="508000" progId="Equation.DSMT4">
                  <p:embed/>
                </p:oleObj>
              </mc:Choice>
              <mc:Fallback>
                <p:oleObj name="Equation" r:id="rId6" imgW="15240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3276600" cy="1092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5181600" y="1981200"/>
            <a:ext cx="28956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Change in energy of the atom.</a:t>
            </a:r>
          </a:p>
        </p:txBody>
      </p:sp>
      <p:graphicFrame>
        <p:nvGraphicFramePr>
          <p:cNvPr id="933893" name="Object 5"/>
          <p:cNvGraphicFramePr>
            <a:graphicFrameLocks noChangeAspect="1"/>
          </p:cNvGraphicFramePr>
          <p:nvPr/>
        </p:nvGraphicFramePr>
        <p:xfrm>
          <a:off x="1066800" y="3429000"/>
          <a:ext cx="46974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8" imgW="2184400" imgH="431800" progId="Equation.DSMT4">
                  <p:embed/>
                </p:oleObj>
              </mc:Choice>
              <mc:Fallback>
                <p:oleObj name="Equation" r:id="rId8" imgW="21844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46974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4" name="Text Box 6"/>
          <p:cNvSpPr txBox="1">
            <a:spLocks noChangeArrowheads="1"/>
          </p:cNvSpPr>
          <p:nvPr/>
        </p:nvSpPr>
        <p:spPr bwMode="auto">
          <a:xfrm>
            <a:off x="5943600" y="3505200"/>
            <a:ext cx="2590800" cy="76676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82880" bIns="182880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ar-EG" sz="2800" i="1">
                <a:solidFill>
                  <a:srgbClr val="000000"/>
                </a:solidFill>
                <a:effectLst/>
                <a:latin typeface="Symbol" pitchFamily="18" charset="2"/>
              </a:rPr>
              <a:t>D</a:t>
            </a:r>
            <a:r>
              <a:rPr lang="en-US" altLang="ar-EG" sz="2800" i="1">
                <a:solidFill>
                  <a:srgbClr val="000000"/>
                </a:solidFill>
                <a:effectLst/>
              </a:rPr>
              <a:t>E = </a:t>
            </a:r>
            <a:r>
              <a:rPr lang="en-US" altLang="ar-EG" sz="2800">
                <a:solidFill>
                  <a:srgbClr val="000000"/>
                </a:solidFill>
                <a:effectLst/>
              </a:rPr>
              <a:t>-12.1 eV</a:t>
            </a:r>
            <a:endParaRPr lang="en-US" altLang="ar-EG" sz="2800" i="1">
              <a:solidFill>
                <a:srgbClr val="000000"/>
              </a:solidFill>
              <a:effectLst/>
              <a:latin typeface="Symbol" pitchFamily="18" charset="2"/>
            </a:endParaRPr>
          </a:p>
        </p:txBody>
      </p:sp>
      <p:sp>
        <p:nvSpPr>
          <p:cNvPr id="933895" name="Text Box 7"/>
          <p:cNvSpPr txBox="1">
            <a:spLocks noChangeArrowheads="1"/>
          </p:cNvSpPr>
          <p:nvPr/>
        </p:nvSpPr>
        <p:spPr bwMode="auto">
          <a:xfrm>
            <a:off x="838200" y="4495800"/>
            <a:ext cx="7772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energy of the atom decreases by 12.1 eV as a photon of that energy is emitted.</a:t>
            </a:r>
          </a:p>
        </p:txBody>
      </p:sp>
      <p:sp>
        <p:nvSpPr>
          <p:cNvPr id="933896" name="Text Box 8"/>
          <p:cNvSpPr txBox="1">
            <a:spLocks noChangeArrowheads="1"/>
          </p:cNvSpPr>
          <p:nvPr/>
        </p:nvSpPr>
        <p:spPr bwMode="auto">
          <a:xfrm>
            <a:off x="838200" y="5410200"/>
            <a:ext cx="75438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show that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13.6 eV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is required to move an electron from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1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</a:t>
            </a:r>
            <a:r>
              <a:rPr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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3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0" grpId="0" autoUpdateAnimBg="0"/>
      <p:bldP spid="933892" grpId="0" autoUpdateAnimBg="0"/>
      <p:bldP spid="933894" grpId="0" animBg="1" autoUpdateAnimBg="0"/>
      <p:bldP spid="933895" grpId="0" autoUpdateAnimBg="0"/>
      <p:bldP spid="93389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Modern Theory of the Atom</a:t>
            </a:r>
          </a:p>
        </p:txBody>
      </p:sp>
      <p:sp>
        <p:nvSpPr>
          <p:cNvPr id="944131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8382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model of an electron as a point particle moving in a circular orbit has undergone significant change.</a:t>
            </a:r>
          </a:p>
        </p:txBody>
      </p:sp>
      <p:grpSp>
        <p:nvGrpSpPr>
          <p:cNvPr id="944140" name="Group 12"/>
          <p:cNvGrpSpPr>
            <a:grpSpLocks/>
          </p:cNvGrpSpPr>
          <p:nvPr/>
        </p:nvGrpSpPr>
        <p:grpSpPr bwMode="auto">
          <a:xfrm>
            <a:off x="1066800" y="2209800"/>
            <a:ext cx="7696200" cy="4114800"/>
            <a:chOff x="672" y="1392"/>
            <a:chExt cx="4848" cy="2592"/>
          </a:xfrm>
        </p:grpSpPr>
        <p:sp>
          <p:nvSpPr>
            <p:cNvPr id="944135" name="Rectangle 7"/>
            <p:cNvSpPr>
              <a:spLocks noChangeArrowheads="1"/>
            </p:cNvSpPr>
            <p:nvPr/>
          </p:nvSpPr>
          <p:spPr bwMode="auto">
            <a:xfrm>
              <a:off x="672" y="1392"/>
              <a:ext cx="4608" cy="25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4134" name="Text Box 6"/>
            <p:cNvSpPr txBox="1">
              <a:spLocks noChangeArrowheads="1"/>
            </p:cNvSpPr>
            <p:nvPr/>
          </p:nvSpPr>
          <p:spPr bwMode="auto">
            <a:xfrm>
              <a:off x="720" y="1440"/>
              <a:ext cx="4800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96875" indent="-396875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1175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altLang="ar-EG" sz="28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The</a:t>
              </a:r>
              <a:r>
                <a:rPr lang="en-US" altLang="ar-EG" sz="28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altLang="ar-EG" sz="28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quantum model</a:t>
              </a:r>
              <a:r>
                <a:rPr lang="en-US" altLang="ar-EG" sz="28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now presents the location of an electron as a probability distribution - a </a:t>
              </a:r>
              <a:r>
                <a:rPr lang="en-US" altLang="ar-EG" sz="28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cloud</a:t>
              </a:r>
              <a:r>
                <a:rPr lang="en-US" altLang="ar-EG" sz="28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around the nucleus.</a:t>
              </a:r>
            </a:p>
          </p:txBody>
        </p:sp>
      </p:grpSp>
      <p:sp>
        <p:nvSpPr>
          <p:cNvPr id="944141" name="Text Box 13"/>
          <p:cNvSpPr txBox="1">
            <a:spLocks noChangeArrowheads="1"/>
          </p:cNvSpPr>
          <p:nvPr/>
        </p:nvSpPr>
        <p:spPr bwMode="auto">
          <a:xfrm>
            <a:off x="1143000" y="35433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8375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  <a:buFont typeface="Tahoma" pitchFamily="34" charset="0"/>
              <a:buChar char="•"/>
              <a:defRPr/>
            </a:pP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Additional quantum numbers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have been added to describe such things as shape, orientation, and magnetic spin.</a:t>
            </a:r>
          </a:p>
        </p:txBody>
      </p:sp>
      <p:sp>
        <p:nvSpPr>
          <p:cNvPr id="944142" name="Text Box 14"/>
          <p:cNvSpPr txBox="1">
            <a:spLocks noChangeArrowheads="1"/>
          </p:cNvSpPr>
          <p:nvPr/>
        </p:nvSpPr>
        <p:spPr bwMode="auto">
          <a:xfrm>
            <a:off x="1066800" y="4953000"/>
            <a:ext cx="7315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  <a:buFontTx/>
              <a:buChar char="•"/>
              <a:defRPr/>
            </a:pPr>
            <a:r>
              <a:rPr kumimoji="0" lang="en-US" altLang="ar-EG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Pauli’s exclusion principle</a:t>
            </a:r>
            <a:r>
              <a:rPr kumimoji="0"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showed that no two electrons in an atom can exist in the exact same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4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4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4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4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0" grpId="0" autoUpdateAnimBg="0"/>
      <p:bldP spid="944131" grpId="0" autoUpdateAnimBg="0"/>
      <p:bldP spid="944141" grpId="0" autoUpdateAnimBg="0"/>
      <p:bldP spid="94414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z="3800" smtClean="0"/>
              <a:t>Modern Atomic Theory (Cont.)</a:t>
            </a:r>
          </a:p>
        </p:txBody>
      </p:sp>
      <p:grpSp>
        <p:nvGrpSpPr>
          <p:cNvPr id="949281" name="Group 33"/>
          <p:cNvGrpSpPr>
            <a:grpSpLocks/>
          </p:cNvGrpSpPr>
          <p:nvPr/>
        </p:nvGrpSpPr>
        <p:grpSpPr bwMode="auto">
          <a:xfrm>
            <a:off x="609600" y="1501775"/>
            <a:ext cx="3810000" cy="4822825"/>
            <a:chOff x="384" y="816"/>
            <a:chExt cx="2400" cy="3038"/>
          </a:xfrm>
        </p:grpSpPr>
        <p:grpSp>
          <p:nvGrpSpPr>
            <p:cNvPr id="27655" name="Group 4"/>
            <p:cNvGrpSpPr>
              <a:grpSpLocks/>
            </p:cNvGrpSpPr>
            <p:nvPr/>
          </p:nvGrpSpPr>
          <p:grpSpPr bwMode="auto">
            <a:xfrm>
              <a:off x="768" y="816"/>
              <a:ext cx="1728" cy="1782"/>
              <a:chOff x="2976" y="1056"/>
              <a:chExt cx="2590" cy="3174"/>
            </a:xfrm>
          </p:grpSpPr>
          <p:sp>
            <p:nvSpPr>
              <p:cNvPr id="949253" name="Rectangle 5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2590" cy="3024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54" name="Text Box 6"/>
              <p:cNvSpPr txBox="1">
                <a:spLocks noChangeArrowheads="1"/>
              </p:cNvSpPr>
              <p:nvPr/>
            </p:nvSpPr>
            <p:spPr bwMode="auto">
              <a:xfrm>
                <a:off x="3310" y="3648"/>
                <a:ext cx="2064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defRPr/>
                </a:pPr>
                <a:endParaRPr lang="ar-EG" altLang="ar-EG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949255" name="Oval 7"/>
              <p:cNvSpPr>
                <a:spLocks noChangeArrowheads="1"/>
              </p:cNvSpPr>
              <p:nvPr/>
            </p:nvSpPr>
            <p:spPr bwMode="auto">
              <a:xfrm>
                <a:off x="4225" y="2256"/>
                <a:ext cx="144" cy="144"/>
              </a:xfrm>
              <a:prstGeom prst="ellipse">
                <a:avLst/>
              </a:prstGeom>
              <a:solidFill>
                <a:srgbClr val="FF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56" name="Oval 8"/>
              <p:cNvSpPr>
                <a:spLocks noChangeArrowheads="1"/>
              </p:cNvSpPr>
              <p:nvPr/>
            </p:nvSpPr>
            <p:spPr bwMode="auto">
              <a:xfrm>
                <a:off x="4368" y="2305"/>
                <a:ext cx="144" cy="144"/>
              </a:xfrm>
              <a:prstGeom prst="ellipse">
                <a:avLst/>
              </a:prstGeom>
              <a:solidFill>
                <a:srgbClr val="FF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57" name="Oval 9"/>
              <p:cNvSpPr>
                <a:spLocks noChangeArrowheads="1"/>
              </p:cNvSpPr>
              <p:nvPr/>
            </p:nvSpPr>
            <p:spPr bwMode="auto">
              <a:xfrm>
                <a:off x="4225" y="2401"/>
                <a:ext cx="144" cy="142"/>
              </a:xfrm>
              <a:prstGeom prst="ellipse">
                <a:avLst/>
              </a:prstGeom>
              <a:solidFill>
                <a:srgbClr val="FF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58" name="Oval 10"/>
              <p:cNvSpPr>
                <a:spLocks noChangeArrowheads="1"/>
              </p:cNvSpPr>
              <p:nvPr/>
            </p:nvSpPr>
            <p:spPr bwMode="auto">
              <a:xfrm>
                <a:off x="4081" y="2305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59" name="Oval 11"/>
              <p:cNvSpPr>
                <a:spLocks noChangeArrowheads="1"/>
              </p:cNvSpPr>
              <p:nvPr/>
            </p:nvSpPr>
            <p:spPr bwMode="auto">
              <a:xfrm>
                <a:off x="4177" y="254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0" name="Oval 12"/>
              <p:cNvSpPr>
                <a:spLocks noChangeArrowheads="1"/>
              </p:cNvSpPr>
              <p:nvPr/>
            </p:nvSpPr>
            <p:spPr bwMode="auto">
              <a:xfrm>
                <a:off x="4320" y="254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1" name="Oval 13"/>
              <p:cNvSpPr>
                <a:spLocks noChangeArrowheads="1"/>
              </p:cNvSpPr>
              <p:nvPr/>
            </p:nvSpPr>
            <p:spPr bwMode="auto">
              <a:xfrm>
                <a:off x="4033" y="2401"/>
                <a:ext cx="144" cy="14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2" name="Oval 14"/>
              <p:cNvSpPr>
                <a:spLocks noChangeArrowheads="1"/>
              </p:cNvSpPr>
              <p:nvPr/>
            </p:nvSpPr>
            <p:spPr bwMode="auto">
              <a:xfrm>
                <a:off x="4368" y="2449"/>
                <a:ext cx="144" cy="14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3" name="Oval 15"/>
              <p:cNvSpPr>
                <a:spLocks noChangeArrowheads="1"/>
              </p:cNvSpPr>
              <p:nvPr/>
            </p:nvSpPr>
            <p:spPr bwMode="auto">
              <a:xfrm>
                <a:off x="4081" y="2495"/>
                <a:ext cx="144" cy="144"/>
              </a:xfrm>
              <a:prstGeom prst="ellipse">
                <a:avLst/>
              </a:prstGeom>
              <a:solidFill>
                <a:srgbClr val="FF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4" name="Oval 16"/>
              <p:cNvSpPr>
                <a:spLocks noChangeArrowheads="1"/>
              </p:cNvSpPr>
              <p:nvPr/>
            </p:nvSpPr>
            <p:spPr bwMode="auto">
              <a:xfrm>
                <a:off x="3622" y="1701"/>
                <a:ext cx="1359" cy="14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5" name="Oval 17"/>
              <p:cNvSpPr>
                <a:spLocks noChangeArrowheads="1"/>
              </p:cNvSpPr>
              <p:nvPr/>
            </p:nvSpPr>
            <p:spPr bwMode="auto">
              <a:xfrm>
                <a:off x="3168" y="1248"/>
                <a:ext cx="2268" cy="23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6" name="Oval 18"/>
              <p:cNvSpPr>
                <a:spLocks noChangeArrowheads="1"/>
              </p:cNvSpPr>
              <p:nvPr/>
            </p:nvSpPr>
            <p:spPr bwMode="auto">
              <a:xfrm>
                <a:off x="3184" y="2125"/>
                <a:ext cx="2266" cy="64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7" name="Oval 19"/>
              <p:cNvSpPr>
                <a:spLocks noChangeArrowheads="1"/>
              </p:cNvSpPr>
              <p:nvPr/>
            </p:nvSpPr>
            <p:spPr bwMode="auto">
              <a:xfrm rot="5400000">
                <a:off x="3105" y="2123"/>
                <a:ext cx="2397" cy="6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8" name="Oval 20"/>
              <p:cNvSpPr>
                <a:spLocks noChangeArrowheads="1"/>
              </p:cNvSpPr>
              <p:nvPr/>
            </p:nvSpPr>
            <p:spPr bwMode="auto">
              <a:xfrm rot="-2156974">
                <a:off x="3619" y="2134"/>
                <a:ext cx="1431" cy="64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69" name="Oval 21"/>
              <p:cNvSpPr>
                <a:spLocks noChangeArrowheads="1"/>
              </p:cNvSpPr>
              <p:nvPr/>
            </p:nvSpPr>
            <p:spPr bwMode="auto">
              <a:xfrm rot="2156974" flipV="1">
                <a:off x="3558" y="2137"/>
                <a:ext cx="1430" cy="6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70" name="Oval 22"/>
              <p:cNvSpPr>
                <a:spLocks noChangeArrowheads="1"/>
              </p:cNvSpPr>
              <p:nvPr/>
            </p:nvSpPr>
            <p:spPr bwMode="auto">
              <a:xfrm>
                <a:off x="4225" y="1200"/>
                <a:ext cx="144" cy="144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71" name="Oval 23"/>
              <p:cNvSpPr>
                <a:spLocks noChangeArrowheads="1"/>
              </p:cNvSpPr>
              <p:nvPr/>
            </p:nvSpPr>
            <p:spPr bwMode="auto">
              <a:xfrm>
                <a:off x="3120" y="2401"/>
                <a:ext cx="144" cy="142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72" name="Oval 24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44" cy="144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73" name="Oval 25"/>
              <p:cNvSpPr>
                <a:spLocks noChangeArrowheads="1"/>
              </p:cNvSpPr>
              <p:nvPr/>
            </p:nvSpPr>
            <p:spPr bwMode="auto">
              <a:xfrm>
                <a:off x="4225" y="3551"/>
                <a:ext cx="144" cy="144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9274" name="Oval 26"/>
              <p:cNvSpPr>
                <a:spLocks noChangeArrowheads="1"/>
              </p:cNvSpPr>
              <p:nvPr/>
            </p:nvSpPr>
            <p:spPr bwMode="auto">
              <a:xfrm>
                <a:off x="3600" y="2016"/>
                <a:ext cx="144" cy="144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949279" name="Text Box 31"/>
            <p:cNvSpPr txBox="1">
              <a:spLocks noChangeArrowheads="1"/>
            </p:cNvSpPr>
            <p:nvPr/>
          </p:nvSpPr>
          <p:spPr bwMode="auto">
            <a:xfrm>
              <a:off x="384" y="2880"/>
              <a:ext cx="2400" cy="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Bohr atom for Beryllium suggests a planetary model which is not strictly correct.</a:t>
              </a:r>
            </a:p>
          </p:txBody>
        </p:sp>
      </p:grpSp>
      <p:grpSp>
        <p:nvGrpSpPr>
          <p:cNvPr id="949282" name="Group 34"/>
          <p:cNvGrpSpPr>
            <a:grpSpLocks/>
          </p:cNvGrpSpPr>
          <p:nvPr/>
        </p:nvGrpSpPr>
        <p:grpSpPr bwMode="auto">
          <a:xfrm>
            <a:off x="4495800" y="1501775"/>
            <a:ext cx="3886200" cy="4730750"/>
            <a:chOff x="2832" y="816"/>
            <a:chExt cx="2400" cy="2852"/>
          </a:xfrm>
        </p:grpSpPr>
        <p:pic>
          <p:nvPicPr>
            <p:cNvPr id="27653" name="Picture 30" descr="electron clou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816"/>
              <a:ext cx="1776" cy="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9280" name="Text Box 32"/>
            <p:cNvSpPr txBox="1">
              <a:spLocks noChangeArrowheads="1"/>
            </p:cNvSpPr>
            <p:nvPr/>
          </p:nvSpPr>
          <p:spPr bwMode="auto">
            <a:xfrm>
              <a:off x="2832" y="2736"/>
              <a:ext cx="2400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n = 2 level of the Hydrogen atom is shown here as a probability distribution.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Summary</a:t>
            </a:r>
          </a:p>
        </p:txBody>
      </p:sp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8153400" cy="9842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Bohr’s model of the atom assumed the electron to follow a circular orbit around a positive nucleus.</a:t>
            </a:r>
          </a:p>
        </p:txBody>
      </p:sp>
      <p:grpSp>
        <p:nvGrpSpPr>
          <p:cNvPr id="945164" name="Group 12"/>
          <p:cNvGrpSpPr>
            <a:grpSpLocks/>
          </p:cNvGrpSpPr>
          <p:nvPr/>
        </p:nvGrpSpPr>
        <p:grpSpPr bwMode="auto">
          <a:xfrm>
            <a:off x="762000" y="3429000"/>
            <a:ext cx="2362200" cy="2362200"/>
            <a:chOff x="384" y="1680"/>
            <a:chExt cx="1488" cy="1488"/>
          </a:xfrm>
        </p:grpSpPr>
        <p:grpSp>
          <p:nvGrpSpPr>
            <p:cNvPr id="28679" name="Group 13"/>
            <p:cNvGrpSpPr>
              <a:grpSpLocks/>
            </p:cNvGrpSpPr>
            <p:nvPr/>
          </p:nvGrpSpPr>
          <p:grpSpPr bwMode="auto">
            <a:xfrm>
              <a:off x="384" y="1680"/>
              <a:ext cx="1488" cy="1488"/>
              <a:chOff x="384" y="1680"/>
              <a:chExt cx="1488" cy="1488"/>
            </a:xfrm>
          </p:grpSpPr>
          <p:grpSp>
            <p:nvGrpSpPr>
              <p:cNvPr id="28682" name="Group 14"/>
              <p:cNvGrpSpPr>
                <a:grpSpLocks/>
              </p:cNvGrpSpPr>
              <p:nvPr/>
            </p:nvGrpSpPr>
            <p:grpSpPr bwMode="auto">
              <a:xfrm>
                <a:off x="384" y="1680"/>
                <a:ext cx="1440" cy="1488"/>
                <a:chOff x="384" y="1776"/>
                <a:chExt cx="1440" cy="1488"/>
              </a:xfrm>
            </p:grpSpPr>
            <p:sp>
              <p:nvSpPr>
                <p:cNvPr id="945167" name="Rectangle 15"/>
                <p:cNvSpPr>
                  <a:spLocks noChangeArrowheads="1"/>
                </p:cNvSpPr>
                <p:nvPr/>
              </p:nvSpPr>
              <p:spPr bwMode="auto">
                <a:xfrm>
                  <a:off x="384" y="1776"/>
                  <a:ext cx="1440" cy="1488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81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45168" name="Oval 16"/>
                <p:cNvSpPr>
                  <a:spLocks noChangeArrowheads="1"/>
                </p:cNvSpPr>
                <p:nvPr/>
              </p:nvSpPr>
              <p:spPr bwMode="auto">
                <a:xfrm>
                  <a:off x="1008" y="2400"/>
                  <a:ext cx="192" cy="192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45169" name="Oval 17"/>
                <p:cNvSpPr>
                  <a:spLocks noChangeArrowheads="1"/>
                </p:cNvSpPr>
                <p:nvPr/>
              </p:nvSpPr>
              <p:spPr bwMode="auto">
                <a:xfrm>
                  <a:off x="480" y="1872"/>
                  <a:ext cx="1200" cy="129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45170" name="Oval 1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192" cy="192"/>
                </a:xfrm>
                <a:prstGeom prst="ellipse">
                  <a:avLst/>
                </a:prstGeom>
                <a:solidFill>
                  <a:srgbClr val="CCFFCC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4517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296" y="216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4517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52" y="2304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  <p:sp>
            <p:nvSpPr>
              <p:cNvPr id="945173" name="Line 21"/>
              <p:cNvSpPr>
                <a:spLocks noChangeShapeType="1"/>
              </p:cNvSpPr>
              <p:nvPr/>
            </p:nvSpPr>
            <p:spPr bwMode="auto">
              <a:xfrm flipH="1" flipV="1">
                <a:off x="1248" y="1776"/>
                <a:ext cx="192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5174" name="Line 22"/>
              <p:cNvSpPr>
                <a:spLocks noChangeShapeType="1"/>
              </p:cNvSpPr>
              <p:nvPr/>
            </p:nvSpPr>
            <p:spPr bwMode="auto">
              <a:xfrm flipV="1">
                <a:off x="1357" y="2844"/>
                <a:ext cx="192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5175" name="Line 23"/>
              <p:cNvSpPr>
                <a:spLocks noChangeShapeType="1"/>
              </p:cNvSpPr>
              <p:nvPr/>
            </p:nvSpPr>
            <p:spPr bwMode="auto">
              <a:xfrm flipH="1">
                <a:off x="513" y="1960"/>
                <a:ext cx="144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28686" name="Text Box 24"/>
              <p:cNvSpPr txBox="1">
                <a:spLocks noChangeArrowheads="1"/>
              </p:cNvSpPr>
              <p:nvPr/>
            </p:nvSpPr>
            <p:spPr bwMode="auto">
              <a:xfrm>
                <a:off x="1008" y="192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0" lang="en-US" altLang="ar-EG" sz="2400" i="1">
                    <a:solidFill>
                      <a:srgbClr val="000000"/>
                    </a:solidFill>
                    <a:effectLst/>
                  </a:rPr>
                  <a:t>F</a:t>
                </a:r>
                <a:r>
                  <a:rPr kumimoji="0" lang="en-US" altLang="ar-EG" sz="2400" i="1" baseline="-25000">
                    <a:solidFill>
                      <a:srgbClr val="000000"/>
                    </a:solidFill>
                    <a:effectLst/>
                  </a:rPr>
                  <a:t>C</a:t>
                </a:r>
                <a:endParaRPr kumimoji="0" lang="en-US" altLang="ar-EG" sz="2400" i="1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8687" name="Text Box 25"/>
              <p:cNvSpPr txBox="1">
                <a:spLocks noChangeArrowheads="1"/>
              </p:cNvSpPr>
              <p:nvPr/>
            </p:nvSpPr>
            <p:spPr bwMode="auto">
              <a:xfrm>
                <a:off x="960" y="225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0" lang="en-US" altLang="ar-EG" sz="2800">
                    <a:solidFill>
                      <a:srgbClr val="000000"/>
                    </a:solidFill>
                    <a:effectLst/>
                  </a:rPr>
                  <a:t>+</a:t>
                </a:r>
              </a:p>
            </p:txBody>
          </p:sp>
          <p:sp>
            <p:nvSpPr>
              <p:cNvPr id="28688" name="Text Box 26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0" lang="en-US" altLang="ar-EG" sz="3200">
                    <a:solidFill>
                      <a:srgbClr val="000000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28689" name="Text Box 27"/>
              <p:cNvSpPr txBox="1">
                <a:spLocks noChangeArrowheads="1"/>
              </p:cNvSpPr>
              <p:nvPr/>
            </p:nvSpPr>
            <p:spPr bwMode="auto">
              <a:xfrm>
                <a:off x="624" y="264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0" lang="en-US" altLang="ar-EG" sz="2400">
                    <a:solidFill>
                      <a:srgbClr val="000000"/>
                    </a:solidFill>
                    <a:effectLst/>
                  </a:rPr>
                  <a:t>Nucleus</a:t>
                </a:r>
              </a:p>
            </p:txBody>
          </p:sp>
          <p:sp>
            <p:nvSpPr>
              <p:cNvPr id="945180" name="Line 28"/>
              <p:cNvSpPr>
                <a:spLocks noChangeShapeType="1"/>
              </p:cNvSpPr>
              <p:nvPr/>
            </p:nvSpPr>
            <p:spPr bwMode="auto">
              <a:xfrm flipV="1">
                <a:off x="912" y="2496"/>
                <a:ext cx="144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28691" name="Text Box 29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0" lang="en-US" altLang="ar-EG" sz="2400">
                    <a:solidFill>
                      <a:srgbClr val="000000"/>
                    </a:solidFill>
                    <a:effectLst/>
                  </a:rPr>
                  <a:t>e</a:t>
                </a:r>
                <a:r>
                  <a:rPr kumimoji="0" lang="en-US" altLang="ar-EG" sz="2400" baseline="30000">
                    <a:solidFill>
                      <a:srgbClr val="000000"/>
                    </a:solidFill>
                    <a:effectLst/>
                  </a:rPr>
                  <a:t>-</a:t>
                </a:r>
                <a:endParaRPr kumimoji="0" lang="en-US" altLang="ar-EG" sz="2400">
                  <a:solidFill>
                    <a:srgbClr val="000000"/>
                  </a:solidFill>
                  <a:effectLst/>
                </a:endParaRPr>
              </a:p>
            </p:txBody>
          </p:sp>
        </p:grpSp>
        <p:sp>
          <p:nvSpPr>
            <p:cNvPr id="945182" name="Line 30"/>
            <p:cNvSpPr>
              <a:spLocks noChangeShapeType="1"/>
            </p:cNvSpPr>
            <p:nvPr/>
          </p:nvSpPr>
          <p:spPr bwMode="auto">
            <a:xfrm flipH="1" flipV="1">
              <a:off x="672" y="1920"/>
              <a:ext cx="38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8681" name="Text Box 31"/>
            <p:cNvSpPr txBox="1">
              <a:spLocks noChangeArrowheads="1"/>
            </p:cNvSpPr>
            <p:nvPr/>
          </p:nvSpPr>
          <p:spPr bwMode="auto">
            <a:xfrm>
              <a:off x="624" y="2064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ar-EG" sz="2800" i="1">
                  <a:solidFill>
                    <a:srgbClr val="000000"/>
                  </a:solidFill>
                  <a:effectLst/>
                </a:rPr>
                <a:t>r</a:t>
              </a:r>
            </a:p>
          </p:txBody>
        </p:sp>
      </p:grpSp>
      <p:sp>
        <p:nvSpPr>
          <p:cNvPr id="945184" name="Text Box 32"/>
          <p:cNvSpPr txBox="1">
            <a:spLocks noChangeArrowheads="1"/>
          </p:cNvSpPr>
          <p:nvPr/>
        </p:nvSpPr>
        <p:spPr bwMode="auto">
          <a:xfrm>
            <a:off x="3124200" y="40386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Radius of Hydrogen Atom</a:t>
            </a:r>
          </a:p>
        </p:txBody>
      </p:sp>
      <p:graphicFrame>
        <p:nvGraphicFramePr>
          <p:cNvPr id="945185" name="Object 33"/>
          <p:cNvGraphicFramePr>
            <a:graphicFrameLocks noChangeAspect="1"/>
          </p:cNvGraphicFramePr>
          <p:nvPr/>
        </p:nvGraphicFramePr>
        <p:xfrm>
          <a:off x="6096000" y="4038600"/>
          <a:ext cx="21336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6" imgW="812447" imgH="457002" progId="Equation.DSMT4">
                  <p:embed/>
                </p:oleObj>
              </mc:Choice>
              <mc:Fallback>
                <p:oleObj name="Equation" r:id="rId6" imgW="812447" imgH="45700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2133600" cy="12001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5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4" grpId="0" autoUpdateAnimBg="0"/>
      <p:bldP spid="945155" grpId="0" animBg="1" autoUpdateAnimBg="0"/>
      <p:bldP spid="94518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Summary (Cont.)</a:t>
            </a:r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7162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In an emission spectrum, characteristic wavelengths appear on a screen. For an absorption spectrum, certain wavelengths are omitted due to absorption.</a:t>
            </a:r>
          </a:p>
        </p:txBody>
      </p:sp>
      <p:pic>
        <p:nvPicPr>
          <p:cNvPr id="9461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43288"/>
            <a:ext cx="5105400" cy="278288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183" name="Text Box 7"/>
          <p:cNvSpPr txBox="1">
            <a:spLocks noChangeArrowheads="1"/>
          </p:cNvSpPr>
          <p:nvPr/>
        </p:nvSpPr>
        <p:spPr bwMode="auto">
          <a:xfrm>
            <a:off x="2743200" y="34432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Emission Spectrum</a:t>
            </a:r>
          </a:p>
        </p:txBody>
      </p:sp>
      <p:pic>
        <p:nvPicPr>
          <p:cNvPr id="9461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00488"/>
            <a:ext cx="476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6185" name="Group 9"/>
          <p:cNvGrpSpPr>
            <a:grpSpLocks/>
          </p:cNvGrpSpPr>
          <p:nvPr/>
        </p:nvGrpSpPr>
        <p:grpSpPr bwMode="auto">
          <a:xfrm>
            <a:off x="1981200" y="3824288"/>
            <a:ext cx="990600" cy="1524000"/>
            <a:chOff x="1296" y="1440"/>
            <a:chExt cx="624" cy="960"/>
          </a:xfrm>
        </p:grpSpPr>
        <p:sp>
          <p:nvSpPr>
            <p:cNvPr id="946186" name="Text Box 10"/>
            <p:cNvSpPr txBox="1">
              <a:spLocks noChangeArrowheads="1"/>
            </p:cNvSpPr>
            <p:nvPr/>
          </p:nvSpPr>
          <p:spPr bwMode="auto">
            <a:xfrm>
              <a:off x="1296" y="144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>
                  <a:solidFill>
                    <a:srgbClr val="FF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Gas</a:t>
              </a:r>
            </a:p>
          </p:txBody>
        </p:sp>
        <p:grpSp>
          <p:nvGrpSpPr>
            <p:cNvPr id="29719" name="Group 11"/>
            <p:cNvGrpSpPr>
              <a:grpSpLocks/>
            </p:cNvGrpSpPr>
            <p:nvPr/>
          </p:nvGrpSpPr>
          <p:grpSpPr bwMode="auto">
            <a:xfrm>
              <a:off x="1392" y="1728"/>
              <a:ext cx="336" cy="672"/>
              <a:chOff x="1392" y="1728"/>
              <a:chExt cx="336" cy="672"/>
            </a:xfrm>
          </p:grpSpPr>
          <p:sp>
            <p:nvSpPr>
              <p:cNvPr id="946188" name="Freeform 12"/>
              <p:cNvSpPr>
                <a:spLocks/>
              </p:cNvSpPr>
              <p:nvPr/>
            </p:nvSpPr>
            <p:spPr bwMode="auto">
              <a:xfrm>
                <a:off x="1392" y="1824"/>
                <a:ext cx="336" cy="576"/>
              </a:xfrm>
              <a:custGeom>
                <a:avLst/>
                <a:gdLst>
                  <a:gd name="T0" fmla="*/ 144 w 336"/>
                  <a:gd name="T1" fmla="*/ 576 h 576"/>
                  <a:gd name="T2" fmla="*/ 48 w 336"/>
                  <a:gd name="T3" fmla="*/ 480 h 576"/>
                  <a:gd name="T4" fmla="*/ 0 w 336"/>
                  <a:gd name="T5" fmla="*/ 288 h 576"/>
                  <a:gd name="T6" fmla="*/ 96 w 336"/>
                  <a:gd name="T7" fmla="*/ 96 h 576"/>
                  <a:gd name="T8" fmla="*/ 240 w 336"/>
                  <a:gd name="T9" fmla="*/ 0 h 576"/>
                  <a:gd name="T10" fmla="*/ 336 w 336"/>
                  <a:gd name="T11" fmla="*/ 192 h 576"/>
                  <a:gd name="T12" fmla="*/ 336 w 336"/>
                  <a:gd name="T13" fmla="*/ 336 h 576"/>
                  <a:gd name="T14" fmla="*/ 288 w 336"/>
                  <a:gd name="T15" fmla="*/ 528 h 576"/>
                  <a:gd name="T16" fmla="*/ 144 w 336"/>
                  <a:gd name="T1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576">
                    <a:moveTo>
                      <a:pt x="144" y="576"/>
                    </a:moveTo>
                    <a:lnTo>
                      <a:pt x="48" y="480"/>
                    </a:lnTo>
                    <a:lnTo>
                      <a:pt x="0" y="288"/>
                    </a:lnTo>
                    <a:lnTo>
                      <a:pt x="96" y="96"/>
                    </a:lnTo>
                    <a:lnTo>
                      <a:pt x="240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288" y="528"/>
                    </a:lnTo>
                    <a:lnTo>
                      <a:pt x="144" y="576"/>
                    </a:lnTo>
                    <a:close/>
                  </a:path>
                </a:pathLst>
              </a:custGeom>
              <a:solidFill>
                <a:srgbClr val="FFCC99">
                  <a:alpha val="50000"/>
                </a:srgbClr>
              </a:solidFill>
              <a:ln w="19050" cap="flat" cmpd="sng">
                <a:solidFill>
                  <a:srgbClr val="FFCC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6189" name="Line 13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grpSp>
        <p:nvGrpSpPr>
          <p:cNvPr id="946190" name="Group 14"/>
          <p:cNvGrpSpPr>
            <a:grpSpLocks/>
          </p:cNvGrpSpPr>
          <p:nvPr/>
        </p:nvGrpSpPr>
        <p:grpSpPr bwMode="auto">
          <a:xfrm>
            <a:off x="2667000" y="4510088"/>
            <a:ext cx="3962400" cy="228600"/>
            <a:chOff x="1728" y="2016"/>
            <a:chExt cx="2496" cy="144"/>
          </a:xfrm>
        </p:grpSpPr>
        <p:sp>
          <p:nvSpPr>
            <p:cNvPr id="946191" name="Line 15"/>
            <p:cNvSpPr>
              <a:spLocks noChangeShapeType="1"/>
            </p:cNvSpPr>
            <p:nvPr/>
          </p:nvSpPr>
          <p:spPr bwMode="auto">
            <a:xfrm>
              <a:off x="2112" y="2016"/>
              <a:ext cx="21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192" name="Line 16"/>
            <p:cNvSpPr>
              <a:spLocks noChangeShapeType="1"/>
            </p:cNvSpPr>
            <p:nvPr/>
          </p:nvSpPr>
          <p:spPr bwMode="auto">
            <a:xfrm>
              <a:off x="2112" y="2064"/>
              <a:ext cx="1488" cy="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193" name="Line 17"/>
            <p:cNvSpPr>
              <a:spLocks noChangeShapeType="1"/>
            </p:cNvSpPr>
            <p:nvPr/>
          </p:nvSpPr>
          <p:spPr bwMode="auto">
            <a:xfrm>
              <a:off x="3840" y="2160"/>
              <a:ext cx="33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194" name="Line 18"/>
            <p:cNvSpPr>
              <a:spLocks noChangeShapeType="1"/>
            </p:cNvSpPr>
            <p:nvPr/>
          </p:nvSpPr>
          <p:spPr bwMode="auto">
            <a:xfrm flipV="1">
              <a:off x="1728" y="2064"/>
              <a:ext cx="19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195" name="Line 19"/>
            <p:cNvSpPr>
              <a:spLocks noChangeShapeType="1"/>
            </p:cNvSpPr>
            <p:nvPr/>
          </p:nvSpPr>
          <p:spPr bwMode="auto">
            <a:xfrm flipV="1">
              <a:off x="1728" y="2016"/>
              <a:ext cx="19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196" name="Line 20"/>
            <p:cNvSpPr>
              <a:spLocks noChangeShapeType="1"/>
            </p:cNvSpPr>
            <p:nvPr/>
          </p:nvSpPr>
          <p:spPr bwMode="auto">
            <a:xfrm>
              <a:off x="1920" y="2016"/>
              <a:ext cx="2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197" name="Line 21"/>
            <p:cNvSpPr>
              <a:spLocks noChangeShapeType="1"/>
            </p:cNvSpPr>
            <p:nvPr/>
          </p:nvSpPr>
          <p:spPr bwMode="auto">
            <a:xfrm>
              <a:off x="1897" y="2077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46198" name="Group 22"/>
          <p:cNvGrpSpPr>
            <a:grpSpLocks/>
          </p:cNvGrpSpPr>
          <p:nvPr/>
        </p:nvGrpSpPr>
        <p:grpSpPr bwMode="auto">
          <a:xfrm>
            <a:off x="6477000" y="3671888"/>
            <a:ext cx="762000" cy="1874837"/>
            <a:chOff x="4080" y="1248"/>
            <a:chExt cx="480" cy="1181"/>
          </a:xfrm>
        </p:grpSpPr>
        <p:sp>
          <p:nvSpPr>
            <p:cNvPr id="946199" name="Line 23"/>
            <p:cNvSpPr>
              <a:spLocks noChangeShapeType="1"/>
            </p:cNvSpPr>
            <p:nvPr/>
          </p:nvSpPr>
          <p:spPr bwMode="auto">
            <a:xfrm flipH="1" flipV="1">
              <a:off x="4128" y="1920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200" name="Line 24"/>
            <p:cNvSpPr>
              <a:spLocks noChangeShapeType="1"/>
            </p:cNvSpPr>
            <p:nvPr/>
          </p:nvSpPr>
          <p:spPr bwMode="auto">
            <a:xfrm flipH="1">
              <a:off x="4128" y="1632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6201" name="Text Box 25"/>
            <p:cNvSpPr txBox="1">
              <a:spLocks noChangeArrowheads="1"/>
            </p:cNvSpPr>
            <p:nvPr/>
          </p:nvSpPr>
          <p:spPr bwMode="auto">
            <a:xfrm>
              <a:off x="4080" y="2064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kumimoji="0" lang="en-US" altLang="ar-EG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endParaRPr kumimoji="0" lang="en-US" altLang="ar-EG" sz="32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946202" name="Text Box 26"/>
            <p:cNvSpPr txBox="1">
              <a:spLocks noChangeArrowheads="1"/>
            </p:cNvSpPr>
            <p:nvPr/>
          </p:nvSpPr>
          <p:spPr bwMode="auto">
            <a:xfrm>
              <a:off x="4080" y="1248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kumimoji="0" lang="en-US" altLang="ar-EG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1</a:t>
              </a:r>
              <a:endParaRPr kumimoji="0" lang="en-US" altLang="ar-EG" sz="32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endParaRPr>
            </a:p>
          </p:txBody>
        </p:sp>
      </p:grpSp>
      <p:sp>
        <p:nvSpPr>
          <p:cNvPr id="946203" name="Text Box 27"/>
          <p:cNvSpPr txBox="1">
            <a:spLocks noChangeArrowheads="1"/>
          </p:cNvSpPr>
          <p:nvPr/>
        </p:nvSpPr>
        <p:spPr bwMode="auto">
          <a:xfrm>
            <a:off x="2590800" y="57292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Absorption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6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4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8" grpId="0" autoUpdateAnimBg="0"/>
      <p:bldP spid="946180" grpId="0" autoUpdateAnimBg="0"/>
      <p:bldP spid="946183" grpId="0" autoUpdateAnimBg="0"/>
      <p:bldP spid="9462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Summary (Cont.)</a:t>
            </a:r>
          </a:p>
        </p:txBody>
      </p:sp>
      <p:grpSp>
        <p:nvGrpSpPr>
          <p:cNvPr id="936988" name="Group 28"/>
          <p:cNvGrpSpPr>
            <a:grpSpLocks/>
          </p:cNvGrpSpPr>
          <p:nvPr/>
        </p:nvGrpSpPr>
        <p:grpSpPr bwMode="auto">
          <a:xfrm>
            <a:off x="914400" y="4724400"/>
            <a:ext cx="7315200" cy="1143000"/>
            <a:chOff x="528" y="3216"/>
            <a:chExt cx="4608" cy="720"/>
          </a:xfrm>
        </p:grpSpPr>
        <p:sp>
          <p:nvSpPr>
            <p:cNvPr id="936989" name="Rectangle 29"/>
            <p:cNvSpPr>
              <a:spLocks noChangeArrowheads="1"/>
            </p:cNvSpPr>
            <p:nvPr/>
          </p:nvSpPr>
          <p:spPr bwMode="auto">
            <a:xfrm>
              <a:off x="528" y="3216"/>
              <a:ext cx="4608" cy="72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30747" name="Text Box 30"/>
            <p:cNvSpPr txBox="1">
              <a:spLocks noChangeArrowheads="1"/>
            </p:cNvSpPr>
            <p:nvPr/>
          </p:nvSpPr>
          <p:spPr bwMode="auto">
            <a:xfrm>
              <a:off x="624" y="3312"/>
              <a:ext cx="115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ar-EG" sz="2800">
                  <a:solidFill>
                    <a:srgbClr val="000000"/>
                  </a:solidFill>
                  <a:effectLst/>
                </a:rPr>
                <a:t>Balmer’s Equation:</a:t>
              </a:r>
            </a:p>
          </p:txBody>
        </p:sp>
        <p:graphicFrame>
          <p:nvGraphicFramePr>
            <p:cNvPr id="30748" name="Object 31"/>
            <p:cNvGraphicFramePr>
              <a:graphicFrameLocks noChangeAspect="1"/>
            </p:cNvGraphicFramePr>
            <p:nvPr/>
          </p:nvGraphicFramePr>
          <p:xfrm>
            <a:off x="1920" y="3264"/>
            <a:ext cx="3072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9" name="Equation" r:id="rId6" imgW="2349500" imgH="508000" progId="Equation.DSMT4">
                    <p:embed/>
                  </p:oleObj>
                </mc:Choice>
                <mc:Fallback>
                  <p:oleObj name="Equation" r:id="rId6" imgW="2349500" imgH="5080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264"/>
                          <a:ext cx="3072" cy="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6992" name="Group 32"/>
          <p:cNvGrpSpPr>
            <a:grpSpLocks/>
          </p:cNvGrpSpPr>
          <p:nvPr/>
        </p:nvGrpSpPr>
        <p:grpSpPr bwMode="auto">
          <a:xfrm>
            <a:off x="457200" y="1371600"/>
            <a:ext cx="8077200" cy="2209800"/>
            <a:chOff x="480" y="816"/>
            <a:chExt cx="5088" cy="1392"/>
          </a:xfrm>
        </p:grpSpPr>
        <p:sp>
          <p:nvSpPr>
            <p:cNvPr id="936993" name="Rectangle 33"/>
            <p:cNvSpPr>
              <a:spLocks noChangeArrowheads="1"/>
            </p:cNvSpPr>
            <p:nvPr/>
          </p:nvSpPr>
          <p:spPr bwMode="auto">
            <a:xfrm>
              <a:off x="624" y="816"/>
              <a:ext cx="4944" cy="139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pic>
          <p:nvPicPr>
            <p:cNvPr id="30740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/>
            <a:stretch>
              <a:fillRect/>
            </a:stretch>
          </p:blipFill>
          <p:spPr bwMode="auto">
            <a:xfrm>
              <a:off x="768" y="1200"/>
              <a:ext cx="4527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41" name="Text Box 35"/>
            <p:cNvSpPr txBox="1">
              <a:spLocks noChangeArrowheads="1"/>
            </p:cNvSpPr>
            <p:nvPr/>
          </p:nvSpPr>
          <p:spPr bwMode="auto">
            <a:xfrm>
              <a:off x="1056" y="1776"/>
              <a:ext cx="91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653 nm</a:t>
              </a:r>
            </a:p>
          </p:txBody>
        </p:sp>
        <p:sp>
          <p:nvSpPr>
            <p:cNvPr id="30742" name="Text Box 36"/>
            <p:cNvSpPr txBox="1">
              <a:spLocks noChangeArrowheads="1"/>
            </p:cNvSpPr>
            <p:nvPr/>
          </p:nvSpPr>
          <p:spPr bwMode="auto">
            <a:xfrm>
              <a:off x="3408" y="1776"/>
              <a:ext cx="10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486 nm</a:t>
              </a:r>
            </a:p>
          </p:txBody>
        </p:sp>
        <p:sp>
          <p:nvSpPr>
            <p:cNvPr id="30743" name="Text Box 37"/>
            <p:cNvSpPr txBox="1">
              <a:spLocks noChangeArrowheads="1"/>
            </p:cNvSpPr>
            <p:nvPr/>
          </p:nvSpPr>
          <p:spPr bwMode="auto">
            <a:xfrm>
              <a:off x="4560" y="1776"/>
              <a:ext cx="10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410 nm</a:t>
              </a:r>
            </a:p>
          </p:txBody>
        </p:sp>
        <p:sp>
          <p:nvSpPr>
            <p:cNvPr id="30744" name="Text Box 38"/>
            <p:cNvSpPr txBox="1">
              <a:spLocks noChangeArrowheads="1"/>
            </p:cNvSpPr>
            <p:nvPr/>
          </p:nvSpPr>
          <p:spPr bwMode="auto">
            <a:xfrm>
              <a:off x="4128" y="912"/>
              <a:ext cx="10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434 nm</a:t>
              </a:r>
            </a:p>
          </p:txBody>
        </p:sp>
        <p:sp>
          <p:nvSpPr>
            <p:cNvPr id="30745" name="Text Box 39"/>
            <p:cNvSpPr txBox="1">
              <a:spLocks noChangeArrowheads="1"/>
            </p:cNvSpPr>
            <p:nvPr/>
          </p:nvSpPr>
          <p:spPr bwMode="auto">
            <a:xfrm>
              <a:off x="480" y="864"/>
              <a:ext cx="3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Spectrum for </a:t>
              </a:r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n</a:t>
              </a:r>
              <a:r>
                <a:rPr lang="en-US" altLang="ar-EG" sz="2800" i="1" baseline="-25000">
                  <a:solidFill>
                    <a:srgbClr val="000000"/>
                  </a:solidFill>
                  <a:effectLst/>
                </a:rPr>
                <a:t>f</a:t>
              </a:r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 = 2 (Balmer)</a:t>
              </a:r>
              <a:endParaRPr lang="en-US" altLang="ar-EG" sz="2800"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937000" name="Group 40"/>
          <p:cNvGrpSpPr>
            <a:grpSpLocks/>
          </p:cNvGrpSpPr>
          <p:nvPr/>
        </p:nvGrpSpPr>
        <p:grpSpPr bwMode="auto">
          <a:xfrm>
            <a:off x="2133600" y="2057400"/>
            <a:ext cx="1066800" cy="533400"/>
            <a:chOff x="1392" y="1200"/>
            <a:chExt cx="672" cy="336"/>
          </a:xfrm>
        </p:grpSpPr>
        <p:sp>
          <p:nvSpPr>
            <p:cNvPr id="937001" name="Text Box 41"/>
            <p:cNvSpPr txBox="1">
              <a:spLocks noChangeArrowheads="1"/>
            </p:cNvSpPr>
            <p:nvPr/>
          </p:nvSpPr>
          <p:spPr bwMode="auto">
            <a:xfrm>
              <a:off x="1440" y="1200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3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7002" name="Line 42"/>
            <p:cNvSpPr>
              <a:spLocks noChangeShapeType="1"/>
            </p:cNvSpPr>
            <p:nvPr/>
          </p:nvSpPr>
          <p:spPr bwMode="auto">
            <a:xfrm flipH="1">
              <a:off x="1392" y="1392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37003" name="Group 43"/>
          <p:cNvGrpSpPr>
            <a:grpSpLocks/>
          </p:cNvGrpSpPr>
          <p:nvPr/>
        </p:nvGrpSpPr>
        <p:grpSpPr bwMode="auto">
          <a:xfrm>
            <a:off x="4724400" y="2057400"/>
            <a:ext cx="1143000" cy="533400"/>
            <a:chOff x="3024" y="1200"/>
            <a:chExt cx="720" cy="336"/>
          </a:xfrm>
        </p:grpSpPr>
        <p:sp>
          <p:nvSpPr>
            <p:cNvPr id="937004" name="Text Box 44"/>
            <p:cNvSpPr txBox="1">
              <a:spLocks noChangeArrowheads="1"/>
            </p:cNvSpPr>
            <p:nvPr/>
          </p:nvSpPr>
          <p:spPr bwMode="auto">
            <a:xfrm>
              <a:off x="3024" y="1200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4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7005" name="Line 45"/>
            <p:cNvSpPr>
              <a:spLocks noChangeShapeType="1"/>
            </p:cNvSpPr>
            <p:nvPr/>
          </p:nvSpPr>
          <p:spPr bwMode="auto">
            <a:xfrm>
              <a:off x="3360" y="1440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37006" name="Group 46"/>
          <p:cNvGrpSpPr>
            <a:grpSpLocks/>
          </p:cNvGrpSpPr>
          <p:nvPr/>
        </p:nvGrpSpPr>
        <p:grpSpPr bwMode="auto">
          <a:xfrm>
            <a:off x="5943600" y="2057400"/>
            <a:ext cx="1066800" cy="533400"/>
            <a:chOff x="3792" y="1200"/>
            <a:chExt cx="672" cy="336"/>
          </a:xfrm>
        </p:grpSpPr>
        <p:sp>
          <p:nvSpPr>
            <p:cNvPr id="937007" name="Text Box 47"/>
            <p:cNvSpPr txBox="1">
              <a:spLocks noChangeArrowheads="1"/>
            </p:cNvSpPr>
            <p:nvPr/>
          </p:nvSpPr>
          <p:spPr bwMode="auto">
            <a:xfrm>
              <a:off x="3792" y="1200"/>
              <a:ext cx="62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altLang="ar-EG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5</a:t>
              </a:r>
              <a:endParaRPr lang="en-US" altLang="ar-EG" sz="2400" i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7008" name="Line 48"/>
            <p:cNvSpPr>
              <a:spLocks noChangeShapeType="1"/>
            </p:cNvSpPr>
            <p:nvPr/>
          </p:nvSpPr>
          <p:spPr bwMode="auto">
            <a:xfrm>
              <a:off x="4080" y="1440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37009" name="Group 49"/>
          <p:cNvGrpSpPr>
            <a:grpSpLocks/>
          </p:cNvGrpSpPr>
          <p:nvPr/>
        </p:nvGrpSpPr>
        <p:grpSpPr bwMode="auto">
          <a:xfrm>
            <a:off x="7620000" y="1981200"/>
            <a:ext cx="457200" cy="714375"/>
            <a:chOff x="4848" y="1152"/>
            <a:chExt cx="288" cy="450"/>
          </a:xfrm>
        </p:grpSpPr>
        <p:sp>
          <p:nvSpPr>
            <p:cNvPr id="937010" name="Text Box 50"/>
            <p:cNvSpPr txBox="1">
              <a:spLocks noChangeArrowheads="1"/>
            </p:cNvSpPr>
            <p:nvPr/>
          </p:nvSpPr>
          <p:spPr bwMode="auto">
            <a:xfrm>
              <a:off x="4848" y="1152"/>
              <a:ext cx="240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ar-EG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n6</a:t>
              </a:r>
              <a:endParaRPr lang="en-US" altLang="ar-EG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7011" name="Line 51"/>
            <p:cNvSpPr>
              <a:spLocks noChangeShapeType="1"/>
            </p:cNvSpPr>
            <p:nvPr/>
          </p:nvSpPr>
          <p:spPr bwMode="auto">
            <a:xfrm flipH="1">
              <a:off x="4848" y="158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937012" name="Text Box 52"/>
          <p:cNvSpPr txBox="1">
            <a:spLocks noChangeArrowheads="1"/>
          </p:cNvSpPr>
          <p:nvPr/>
        </p:nvSpPr>
        <p:spPr bwMode="auto">
          <a:xfrm>
            <a:off x="1447800" y="3810000"/>
            <a:ext cx="5943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general equation for a change from one level to another:</a:t>
            </a:r>
          </a:p>
        </p:txBody>
      </p:sp>
      <p:sp>
        <p:nvSpPr>
          <p:cNvPr id="937013" name="Text Box 53"/>
          <p:cNvSpPr txBox="1">
            <a:spLocks noChangeArrowheads="1"/>
          </p:cNvSpPr>
          <p:nvPr/>
        </p:nvSpPr>
        <p:spPr bwMode="auto">
          <a:xfrm>
            <a:off x="2209800" y="2438400"/>
            <a:ext cx="3352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Emission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6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7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7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2" grpId="0" autoUpdateAnimBg="0"/>
      <p:bldP spid="937012" grpId="0" autoUpdateAnimBg="0"/>
      <p:bldP spid="93701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Summary (Cont.)</a:t>
            </a:r>
          </a:p>
        </p:txBody>
      </p:sp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Bohr’s model sees the hydrogen atom with an electron at many possible energy levels. </a:t>
            </a:r>
          </a:p>
        </p:txBody>
      </p:sp>
      <p:grpSp>
        <p:nvGrpSpPr>
          <p:cNvPr id="947204" name="Group 4"/>
          <p:cNvGrpSpPr>
            <a:grpSpLocks/>
          </p:cNvGrpSpPr>
          <p:nvPr/>
        </p:nvGrpSpPr>
        <p:grpSpPr bwMode="auto">
          <a:xfrm>
            <a:off x="685800" y="1993900"/>
            <a:ext cx="2362200" cy="2273300"/>
            <a:chOff x="3600" y="1728"/>
            <a:chExt cx="1824" cy="1926"/>
          </a:xfrm>
        </p:grpSpPr>
        <p:sp>
          <p:nvSpPr>
            <p:cNvPr id="947205" name="Rectangle 5"/>
            <p:cNvSpPr>
              <a:spLocks noChangeArrowheads="1"/>
            </p:cNvSpPr>
            <p:nvPr/>
          </p:nvSpPr>
          <p:spPr bwMode="auto">
            <a:xfrm>
              <a:off x="3600" y="1728"/>
              <a:ext cx="1824" cy="187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7206" name="Oval 6"/>
            <p:cNvSpPr>
              <a:spLocks noChangeArrowheads="1"/>
            </p:cNvSpPr>
            <p:nvPr/>
          </p:nvSpPr>
          <p:spPr bwMode="auto">
            <a:xfrm>
              <a:off x="3788" y="2177"/>
              <a:ext cx="1256" cy="113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7207" name="Oval 7"/>
            <p:cNvSpPr>
              <a:spLocks noChangeArrowheads="1"/>
            </p:cNvSpPr>
            <p:nvPr/>
          </p:nvSpPr>
          <p:spPr bwMode="auto">
            <a:xfrm>
              <a:off x="4315" y="2649"/>
              <a:ext cx="202" cy="1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7208" name="Oval 8"/>
            <p:cNvSpPr>
              <a:spLocks noChangeArrowheads="1"/>
            </p:cNvSpPr>
            <p:nvPr/>
          </p:nvSpPr>
          <p:spPr bwMode="auto">
            <a:xfrm>
              <a:off x="3990" y="2374"/>
              <a:ext cx="852" cy="7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7209" name="Oval 9"/>
            <p:cNvSpPr>
              <a:spLocks noChangeArrowheads="1"/>
            </p:cNvSpPr>
            <p:nvPr/>
          </p:nvSpPr>
          <p:spPr bwMode="auto">
            <a:xfrm>
              <a:off x="4172" y="2551"/>
              <a:ext cx="484" cy="3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31761" name="Group 10"/>
            <p:cNvGrpSpPr>
              <a:grpSpLocks/>
            </p:cNvGrpSpPr>
            <p:nvPr/>
          </p:nvGrpSpPr>
          <p:grpSpPr bwMode="auto">
            <a:xfrm>
              <a:off x="3909" y="2374"/>
              <a:ext cx="244" cy="235"/>
              <a:chOff x="1125" y="1558"/>
              <a:chExt cx="244" cy="235"/>
            </a:xfrm>
          </p:grpSpPr>
          <p:sp>
            <p:nvSpPr>
              <p:cNvPr id="947211" name="Oval 11"/>
              <p:cNvSpPr>
                <a:spLocks noChangeArrowheads="1"/>
              </p:cNvSpPr>
              <p:nvPr/>
            </p:nvSpPr>
            <p:spPr bwMode="auto">
              <a:xfrm>
                <a:off x="1247" y="1636"/>
                <a:ext cx="120" cy="157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7212" name="Line 12"/>
              <p:cNvSpPr>
                <a:spLocks noChangeShapeType="1"/>
              </p:cNvSpPr>
              <p:nvPr/>
            </p:nvSpPr>
            <p:spPr bwMode="auto">
              <a:xfrm>
                <a:off x="1125" y="1558"/>
                <a:ext cx="162" cy="118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31762" name="Group 13"/>
            <p:cNvGrpSpPr>
              <a:grpSpLocks/>
            </p:cNvGrpSpPr>
            <p:nvPr/>
          </p:nvGrpSpPr>
          <p:grpSpPr bwMode="auto">
            <a:xfrm rot="-2255993">
              <a:off x="3994" y="2161"/>
              <a:ext cx="618" cy="70"/>
              <a:chOff x="3264" y="2592"/>
              <a:chExt cx="1152" cy="96"/>
            </a:xfrm>
          </p:grpSpPr>
          <p:grpSp>
            <p:nvGrpSpPr>
              <p:cNvPr id="31797" name="Group 14"/>
              <p:cNvGrpSpPr>
                <a:grpSpLocks/>
              </p:cNvGrpSpPr>
              <p:nvPr/>
            </p:nvGrpSpPr>
            <p:grpSpPr bwMode="auto">
              <a:xfrm>
                <a:off x="3264" y="2592"/>
                <a:ext cx="912" cy="96"/>
                <a:chOff x="3264" y="2544"/>
                <a:chExt cx="1152" cy="179"/>
              </a:xfrm>
            </p:grpSpPr>
            <p:grpSp>
              <p:nvGrpSpPr>
                <p:cNvPr id="31799" name="Group 15"/>
                <p:cNvGrpSpPr>
                  <a:grpSpLocks/>
                </p:cNvGrpSpPr>
                <p:nvPr/>
              </p:nvGrpSpPr>
              <p:grpSpPr bwMode="auto">
                <a:xfrm>
                  <a:off x="3264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3181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17" name="Arc 17"/>
                    <p:cNvSpPr>
                      <a:spLocks/>
                    </p:cNvSpPr>
                    <p:nvPr/>
                  </p:nvSpPr>
                  <p:spPr bwMode="auto">
                    <a:xfrm flipV="1">
                      <a:off x="3389" y="2374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18" name="Arc 1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45" y="2379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814" name="Group 19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20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3391" y="2423"/>
                      <a:ext cx="25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21" name="Arc 2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48" y="2429"/>
                      <a:ext cx="241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815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23" name="Arc 23"/>
                    <p:cNvSpPr>
                      <a:spLocks/>
                    </p:cNvSpPr>
                    <p:nvPr/>
                  </p:nvSpPr>
                  <p:spPr bwMode="auto">
                    <a:xfrm flipV="1">
                      <a:off x="3389" y="2373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24" name="Arc 2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45" y="2378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816" name="Group 25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26" name="Arc 26"/>
                    <p:cNvSpPr>
                      <a:spLocks/>
                    </p:cNvSpPr>
                    <p:nvPr/>
                  </p:nvSpPr>
                  <p:spPr bwMode="auto">
                    <a:xfrm flipV="1">
                      <a:off x="3391" y="2424"/>
                      <a:ext cx="25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27" name="Arc 2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1" y="2429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  <p:grpSp>
              <p:nvGrpSpPr>
                <p:cNvPr id="31800" name="Group 28"/>
                <p:cNvGrpSpPr>
                  <a:grpSpLocks/>
                </p:cNvGrpSpPr>
                <p:nvPr/>
              </p:nvGrpSpPr>
              <p:grpSpPr bwMode="auto">
                <a:xfrm>
                  <a:off x="3840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3180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30" name="Arc 30"/>
                    <p:cNvSpPr>
                      <a:spLocks/>
                    </p:cNvSpPr>
                    <p:nvPr/>
                  </p:nvSpPr>
                  <p:spPr bwMode="auto">
                    <a:xfrm flipV="1">
                      <a:off x="3420" y="2370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31" name="Arc 3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5" y="2369"/>
                      <a:ext cx="25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802" name="Group 32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33" name="Arc 33"/>
                    <p:cNvSpPr>
                      <a:spLocks/>
                    </p:cNvSpPr>
                    <p:nvPr/>
                  </p:nvSpPr>
                  <p:spPr bwMode="auto">
                    <a:xfrm flipV="1">
                      <a:off x="3425" y="2436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34" name="Arc 3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6" y="2428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80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36" name="Arc 36"/>
                    <p:cNvSpPr>
                      <a:spLocks/>
                    </p:cNvSpPr>
                    <p:nvPr/>
                  </p:nvSpPr>
                  <p:spPr bwMode="auto">
                    <a:xfrm flipV="1">
                      <a:off x="3420" y="2369"/>
                      <a:ext cx="24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37" name="Arc 3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5" y="2368"/>
                      <a:ext cx="25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804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39" name="Arc 39"/>
                    <p:cNvSpPr>
                      <a:spLocks/>
                    </p:cNvSpPr>
                    <p:nvPr/>
                  </p:nvSpPr>
                  <p:spPr bwMode="auto">
                    <a:xfrm flipV="1">
                      <a:off x="3425" y="2437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40" name="Arc 4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6" y="2429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</p:grpSp>
          <p:sp>
            <p:nvSpPr>
              <p:cNvPr id="947241" name="Line 41"/>
              <p:cNvSpPr>
                <a:spLocks noChangeShapeType="1"/>
              </p:cNvSpPr>
              <p:nvPr/>
            </p:nvSpPr>
            <p:spPr bwMode="auto">
              <a:xfrm>
                <a:off x="4179" y="263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947242" name="Text Box 42"/>
            <p:cNvSpPr txBox="1">
              <a:spLocks noChangeArrowheads="1"/>
            </p:cNvSpPr>
            <p:nvPr/>
          </p:nvSpPr>
          <p:spPr bwMode="auto">
            <a:xfrm>
              <a:off x="3984" y="1776"/>
              <a:ext cx="134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Emission</a:t>
              </a:r>
            </a:p>
          </p:txBody>
        </p:sp>
        <p:sp>
          <p:nvSpPr>
            <p:cNvPr id="947243" name="Text Box 43"/>
            <p:cNvSpPr txBox="1">
              <a:spLocks noChangeArrowheads="1"/>
            </p:cNvSpPr>
            <p:nvPr/>
          </p:nvSpPr>
          <p:spPr bwMode="auto">
            <a:xfrm>
              <a:off x="3792" y="3312"/>
              <a:ext cx="148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Absorption</a:t>
              </a:r>
            </a:p>
          </p:txBody>
        </p:sp>
        <p:grpSp>
          <p:nvGrpSpPr>
            <p:cNvPr id="31765" name="Group 44"/>
            <p:cNvGrpSpPr>
              <a:grpSpLocks/>
            </p:cNvGrpSpPr>
            <p:nvPr/>
          </p:nvGrpSpPr>
          <p:grpSpPr bwMode="auto">
            <a:xfrm rot="19439883" flipH="1">
              <a:off x="4752" y="2832"/>
              <a:ext cx="618" cy="70"/>
              <a:chOff x="3264" y="2592"/>
              <a:chExt cx="1152" cy="96"/>
            </a:xfrm>
          </p:grpSpPr>
          <p:grpSp>
            <p:nvGrpSpPr>
              <p:cNvPr id="31769" name="Group 45"/>
              <p:cNvGrpSpPr>
                <a:grpSpLocks/>
              </p:cNvGrpSpPr>
              <p:nvPr/>
            </p:nvGrpSpPr>
            <p:grpSpPr bwMode="auto">
              <a:xfrm>
                <a:off x="3264" y="2592"/>
                <a:ext cx="912" cy="96"/>
                <a:chOff x="3264" y="2544"/>
                <a:chExt cx="1152" cy="179"/>
              </a:xfrm>
            </p:grpSpPr>
            <p:grpSp>
              <p:nvGrpSpPr>
                <p:cNvPr id="31771" name="Group 46"/>
                <p:cNvGrpSpPr>
                  <a:grpSpLocks/>
                </p:cNvGrpSpPr>
                <p:nvPr/>
              </p:nvGrpSpPr>
              <p:grpSpPr bwMode="auto">
                <a:xfrm>
                  <a:off x="3264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3178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48" name="Arc 48"/>
                    <p:cNvSpPr>
                      <a:spLocks/>
                    </p:cNvSpPr>
                    <p:nvPr/>
                  </p:nvSpPr>
                  <p:spPr bwMode="auto">
                    <a:xfrm flipV="1">
                      <a:off x="3419" y="2352"/>
                      <a:ext cx="232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49" name="Arc 4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7" y="2346"/>
                      <a:ext cx="222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786" name="Group 50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51" name="Arc 51"/>
                    <p:cNvSpPr>
                      <a:spLocks/>
                    </p:cNvSpPr>
                    <p:nvPr/>
                  </p:nvSpPr>
                  <p:spPr bwMode="auto">
                    <a:xfrm flipV="1">
                      <a:off x="3418" y="2444"/>
                      <a:ext cx="232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52" name="Arc 5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86" y="2449"/>
                      <a:ext cx="222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78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54" name="Arc 54"/>
                    <p:cNvSpPr>
                      <a:spLocks/>
                    </p:cNvSpPr>
                    <p:nvPr/>
                  </p:nvSpPr>
                  <p:spPr bwMode="auto">
                    <a:xfrm flipV="1">
                      <a:off x="3416" y="2361"/>
                      <a:ext cx="25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55" name="Arc 5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8" y="2345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788" name="Group 56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57" name="Arc 57"/>
                    <p:cNvSpPr>
                      <a:spLocks/>
                    </p:cNvSpPr>
                    <p:nvPr/>
                  </p:nvSpPr>
                  <p:spPr bwMode="auto">
                    <a:xfrm flipV="1">
                      <a:off x="3414" y="2456"/>
                      <a:ext cx="232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58" name="Arc 5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70" y="2458"/>
                      <a:ext cx="232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  <p:grpSp>
              <p:nvGrpSpPr>
                <p:cNvPr id="31772" name="Group 59"/>
                <p:cNvGrpSpPr>
                  <a:grpSpLocks/>
                </p:cNvGrpSpPr>
                <p:nvPr/>
              </p:nvGrpSpPr>
              <p:grpSpPr bwMode="auto">
                <a:xfrm>
                  <a:off x="3840" y="2544"/>
                  <a:ext cx="576" cy="179"/>
                  <a:chOff x="3168" y="2448"/>
                  <a:chExt cx="576" cy="179"/>
                </a:xfrm>
              </p:grpSpPr>
              <p:grpSp>
                <p:nvGrpSpPr>
                  <p:cNvPr id="3177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3168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61" name="Arc 61"/>
                    <p:cNvSpPr>
                      <a:spLocks/>
                    </p:cNvSpPr>
                    <p:nvPr/>
                  </p:nvSpPr>
                  <p:spPr bwMode="auto">
                    <a:xfrm flipV="1">
                      <a:off x="3394" y="2358"/>
                      <a:ext cx="251" cy="22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62" name="Arc 6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1" y="2350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774" name="Group 63"/>
                  <p:cNvGrpSpPr>
                    <a:grpSpLocks/>
                  </p:cNvGrpSpPr>
                  <p:nvPr/>
                </p:nvGrpSpPr>
                <p:grpSpPr bwMode="auto">
                  <a:xfrm flipV="1">
                    <a:off x="3313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64" name="Arc 64"/>
                    <p:cNvSpPr>
                      <a:spLocks/>
                    </p:cNvSpPr>
                    <p:nvPr/>
                  </p:nvSpPr>
                  <p:spPr bwMode="auto">
                    <a:xfrm flipV="1">
                      <a:off x="3394" y="2444"/>
                      <a:ext cx="241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65" name="Arc 6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0" y="2446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775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456" y="2533"/>
                    <a:ext cx="143" cy="94"/>
                    <a:chOff x="3168" y="2400"/>
                    <a:chExt cx="478" cy="240"/>
                  </a:xfrm>
                </p:grpSpPr>
                <p:sp>
                  <p:nvSpPr>
                    <p:cNvPr id="947267" name="Arc 67"/>
                    <p:cNvSpPr>
                      <a:spLocks/>
                    </p:cNvSpPr>
                    <p:nvPr/>
                  </p:nvSpPr>
                  <p:spPr bwMode="auto">
                    <a:xfrm flipV="1">
                      <a:off x="3402" y="2361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68" name="Arc 6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63" y="2346"/>
                      <a:ext cx="241" cy="23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  <p:grpSp>
                <p:nvGrpSpPr>
                  <p:cNvPr id="31776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3601" y="2448"/>
                    <a:ext cx="143" cy="107"/>
                    <a:chOff x="3168" y="2400"/>
                    <a:chExt cx="478" cy="240"/>
                  </a:xfrm>
                </p:grpSpPr>
                <p:sp>
                  <p:nvSpPr>
                    <p:cNvPr id="947270" name="Arc 70"/>
                    <p:cNvSpPr>
                      <a:spLocks/>
                    </p:cNvSpPr>
                    <p:nvPr/>
                  </p:nvSpPr>
                  <p:spPr bwMode="auto">
                    <a:xfrm flipV="1">
                      <a:off x="3389" y="2448"/>
                      <a:ext cx="241" cy="23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  <p:sp>
                  <p:nvSpPr>
                    <p:cNvPr id="947271" name="Arc 7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153" y="2463"/>
                      <a:ext cx="241" cy="23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80"/>
                        <a:gd name="T1" fmla="*/ 0 h 21600"/>
                        <a:gd name="T2" fmla="*/ 21380 w 21380"/>
                        <a:gd name="T3" fmla="*/ 18522 h 21600"/>
                        <a:gd name="T4" fmla="*/ 0 w 2138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80" h="21600" fill="none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</a:path>
                        <a:path w="21380" h="21600" stroke="0" extrusionOk="0">
                          <a:moveTo>
                            <a:pt x="-1" y="0"/>
                          </a:moveTo>
                          <a:cubicBezTo>
                            <a:pt x="10740" y="0"/>
                            <a:pt x="19849" y="7891"/>
                            <a:pt x="21379" y="185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ar-EG"/>
                    </a:p>
                  </p:txBody>
                </p:sp>
              </p:grpSp>
            </p:grpSp>
          </p:grpSp>
          <p:sp>
            <p:nvSpPr>
              <p:cNvPr id="947272" name="Line 72"/>
              <p:cNvSpPr>
                <a:spLocks noChangeShapeType="1"/>
              </p:cNvSpPr>
              <p:nvPr/>
            </p:nvSpPr>
            <p:spPr bwMode="auto">
              <a:xfrm>
                <a:off x="4173" y="263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grpSp>
          <p:nvGrpSpPr>
            <p:cNvPr id="31766" name="Group 73"/>
            <p:cNvGrpSpPr>
              <a:grpSpLocks/>
            </p:cNvGrpSpPr>
            <p:nvPr/>
          </p:nvGrpSpPr>
          <p:grpSpPr bwMode="auto">
            <a:xfrm>
              <a:off x="4652" y="3024"/>
              <a:ext cx="244" cy="235"/>
              <a:chOff x="1868" y="2208"/>
              <a:chExt cx="244" cy="235"/>
            </a:xfrm>
          </p:grpSpPr>
          <p:sp>
            <p:nvSpPr>
              <p:cNvPr id="947274" name="Oval 74"/>
              <p:cNvSpPr>
                <a:spLocks noChangeArrowheads="1"/>
              </p:cNvSpPr>
              <p:nvPr/>
            </p:nvSpPr>
            <p:spPr bwMode="auto">
              <a:xfrm>
                <a:off x="1990" y="2287"/>
                <a:ext cx="120" cy="156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47275" name="Line 75"/>
              <p:cNvSpPr>
                <a:spLocks noChangeShapeType="1"/>
              </p:cNvSpPr>
              <p:nvPr/>
            </p:nvSpPr>
            <p:spPr bwMode="auto">
              <a:xfrm>
                <a:off x="1868" y="2210"/>
                <a:ext cx="162" cy="116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sp>
        <p:nvSpPr>
          <p:cNvPr id="947276" name="Text Box 76"/>
          <p:cNvSpPr txBox="1">
            <a:spLocks noChangeArrowheads="1"/>
          </p:cNvSpPr>
          <p:nvPr/>
        </p:nvSpPr>
        <p:spPr bwMode="auto">
          <a:xfrm>
            <a:off x="3124200" y="1905000"/>
            <a:ext cx="5486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energy of the atom </a:t>
            </a:r>
            <a:r>
              <a:rPr kumimoji="0"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 </a:t>
            </a: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on absorption (</a:t>
            </a:r>
            <a:r>
              <a:rPr kumimoji="0"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 n</a:t>
            </a:r>
            <a:r>
              <a:rPr kumimoji="0"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) and </a:t>
            </a:r>
            <a:r>
              <a:rPr kumimoji="0"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de-creases</a:t>
            </a: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on emission (</a:t>
            </a:r>
            <a:r>
              <a:rPr kumimoji="0"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n</a:t>
            </a:r>
            <a:r>
              <a:rPr kumimoji="0" lang="en-US" altLang="ar-EG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grpSp>
        <p:nvGrpSpPr>
          <p:cNvPr id="947277" name="Group 77"/>
          <p:cNvGrpSpPr>
            <a:grpSpLocks/>
          </p:cNvGrpSpPr>
          <p:nvPr/>
        </p:nvGrpSpPr>
        <p:grpSpPr bwMode="auto">
          <a:xfrm>
            <a:off x="3276600" y="3352800"/>
            <a:ext cx="4572000" cy="1098550"/>
            <a:chOff x="2064" y="2016"/>
            <a:chExt cx="2880" cy="692"/>
          </a:xfrm>
        </p:grpSpPr>
        <p:sp>
          <p:nvSpPr>
            <p:cNvPr id="947278" name="Rectangle 78"/>
            <p:cNvSpPr>
              <a:spLocks noChangeArrowheads="1"/>
            </p:cNvSpPr>
            <p:nvPr/>
          </p:nvSpPr>
          <p:spPr bwMode="auto">
            <a:xfrm>
              <a:off x="2064" y="2016"/>
              <a:ext cx="2880" cy="67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31754" name="Text Box 79"/>
            <p:cNvSpPr txBox="1">
              <a:spLocks noChangeArrowheads="1"/>
            </p:cNvSpPr>
            <p:nvPr/>
          </p:nvSpPr>
          <p:spPr bwMode="auto">
            <a:xfrm>
              <a:off x="2064" y="2112"/>
              <a:ext cx="120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ar-EG" sz="2800">
                  <a:solidFill>
                    <a:srgbClr val="000000"/>
                  </a:solidFill>
                  <a:effectLst/>
                </a:rPr>
                <a:t>Energy of nth level:</a:t>
              </a:r>
            </a:p>
          </p:txBody>
        </p:sp>
        <p:graphicFrame>
          <p:nvGraphicFramePr>
            <p:cNvPr id="31755" name="Object 80"/>
            <p:cNvGraphicFramePr>
              <a:graphicFrameLocks noChangeAspect="1"/>
            </p:cNvGraphicFramePr>
            <p:nvPr/>
          </p:nvGraphicFramePr>
          <p:xfrm>
            <a:off x="3456" y="2070"/>
            <a:ext cx="1344" cy="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7" name="Equation" r:id="rId6" imgW="901309" imgH="393529" progId="Equation.DSMT4">
                    <p:embed/>
                  </p:oleObj>
                </mc:Choice>
                <mc:Fallback>
                  <p:oleObj name="Equation" r:id="rId6" imgW="901309" imgH="393529" progId="Equation.DSMT4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070"/>
                          <a:ext cx="1344" cy="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7281" name="Text Box 81"/>
          <p:cNvSpPr txBox="1">
            <a:spLocks noChangeArrowheads="1"/>
          </p:cNvSpPr>
          <p:nvPr/>
        </p:nvSpPr>
        <p:spPr bwMode="auto">
          <a:xfrm>
            <a:off x="685800" y="44958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change in energy of the atom can be given in terms of initial </a:t>
            </a:r>
            <a:r>
              <a:rPr kumimoji="0"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en-US" altLang="ar-EG" i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and final </a:t>
            </a:r>
            <a:r>
              <a:rPr kumimoji="0" lang="en-US" altLang="ar-EG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en-US" altLang="ar-EG" i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levels:</a:t>
            </a:r>
          </a:p>
        </p:txBody>
      </p:sp>
      <p:graphicFrame>
        <p:nvGraphicFramePr>
          <p:cNvPr id="947282" name="Object 82"/>
          <p:cNvGraphicFramePr>
            <a:graphicFrameLocks noChangeAspect="1"/>
          </p:cNvGraphicFramePr>
          <p:nvPr/>
        </p:nvGraphicFramePr>
        <p:xfrm>
          <a:off x="2895600" y="5486400"/>
          <a:ext cx="3276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8" name="Equation" r:id="rId8" imgW="1524000" imgH="508000" progId="Equation.DSMT4">
                  <p:embed/>
                </p:oleObj>
              </mc:Choice>
              <mc:Fallback>
                <p:oleObj name="Equation" r:id="rId8" imgW="1524000" imgH="5080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86400"/>
                        <a:ext cx="3276600" cy="1092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2" grpId="0" autoUpdateAnimBg="0"/>
      <p:bldP spid="947203" grpId="0" autoUpdateAnimBg="0"/>
      <p:bldP spid="947276" grpId="0" autoUpdateAnimBg="0"/>
      <p:bldP spid="94728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Properties of Atoms</a:t>
            </a:r>
          </a:p>
        </p:txBody>
      </p:sp>
      <p:sp>
        <p:nvSpPr>
          <p:cNvPr id="917507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391400" cy="49863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277813" indent="-2778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Atoms are stable and electrically neutral.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Atoms have chemical properties which allow them to combine with other atoms.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Atoms emit and absorb electromagnetic radiation with discrete energy and momentum.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Early experiments showed that most of the mass of an atom was associated with positive charge.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ar-EG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Atoms have angular momentum and magnetism.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7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7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7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75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75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6" grpId="0" autoUpdateAnimBg="0"/>
      <p:bldP spid="917507" grpId="0" build="p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CONCLUSION: Chapter 38C</a:t>
            </a:r>
            <a:br>
              <a:rPr lang="en-US" altLang="ar-EG" smtClean="0"/>
            </a:br>
            <a:r>
              <a:rPr lang="en-US" altLang="ar-EG" smtClean="0"/>
              <a:t>Atomic Physics</a:t>
            </a:r>
          </a:p>
        </p:txBody>
      </p:sp>
      <p:graphicFrame>
        <p:nvGraphicFramePr>
          <p:cNvPr id="653315" name="Object 3"/>
          <p:cNvGraphicFramePr>
            <a:graphicFrameLocks noChangeAspect="1"/>
          </p:cNvGraphicFramePr>
          <p:nvPr/>
        </p:nvGraphicFramePr>
        <p:xfrm>
          <a:off x="2362200" y="2362200"/>
          <a:ext cx="4602163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Clip" r:id="rId6" imgW="2392822" imgH="1882923" progId="MS_ClipArt_Gallery.5">
                  <p:embed/>
                </p:oleObj>
              </mc:Choice>
              <mc:Fallback>
                <p:oleObj name="Clip" r:id="rId6" imgW="2392822" imgH="1882923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4602163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16" name="Picture 4" descr="pe01485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3340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Thompson’s Model for the Atom</a:t>
            </a:r>
          </a:p>
        </p:txBody>
      </p:sp>
      <p:grpSp>
        <p:nvGrpSpPr>
          <p:cNvPr id="918546" name="Group 18"/>
          <p:cNvGrpSpPr>
            <a:grpSpLocks/>
          </p:cNvGrpSpPr>
          <p:nvPr/>
        </p:nvGrpSpPr>
        <p:grpSpPr bwMode="auto">
          <a:xfrm>
            <a:off x="4800600" y="1524000"/>
            <a:ext cx="3505200" cy="2895600"/>
            <a:chOff x="2976" y="1104"/>
            <a:chExt cx="2208" cy="1824"/>
          </a:xfrm>
        </p:grpSpPr>
        <p:sp>
          <p:nvSpPr>
            <p:cNvPr id="918531" name="Rectangle 3"/>
            <p:cNvSpPr>
              <a:spLocks noChangeArrowheads="1"/>
            </p:cNvSpPr>
            <p:nvPr/>
          </p:nvSpPr>
          <p:spPr bwMode="auto">
            <a:xfrm>
              <a:off x="2976" y="1104"/>
              <a:ext cx="2208" cy="182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6154" name="Group 12"/>
            <p:cNvGrpSpPr>
              <a:grpSpLocks/>
            </p:cNvGrpSpPr>
            <p:nvPr/>
          </p:nvGrpSpPr>
          <p:grpSpPr bwMode="auto">
            <a:xfrm>
              <a:off x="3648" y="1488"/>
              <a:ext cx="816" cy="816"/>
              <a:chOff x="4032" y="1392"/>
              <a:chExt cx="816" cy="816"/>
            </a:xfrm>
          </p:grpSpPr>
          <p:sp>
            <p:nvSpPr>
              <p:cNvPr id="918532" name="Oval 4"/>
              <p:cNvSpPr>
                <a:spLocks noChangeArrowheads="1"/>
              </p:cNvSpPr>
              <p:nvPr/>
            </p:nvSpPr>
            <p:spPr bwMode="auto">
              <a:xfrm>
                <a:off x="4032" y="1392"/>
                <a:ext cx="816" cy="816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18534" name="Oval 6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18535" name="Oval 7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18536" name="Oval 8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18537" name="Oval 9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18538" name="Oval 10"/>
              <p:cNvSpPr>
                <a:spLocks noChangeArrowheads="1"/>
              </p:cNvSpPr>
              <p:nvPr/>
            </p:nvSpPr>
            <p:spPr bwMode="auto">
              <a:xfrm>
                <a:off x="4368" y="17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18539" name="Oval 11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918541" name="Line 13"/>
            <p:cNvSpPr>
              <a:spLocks noChangeShapeType="1"/>
            </p:cNvSpPr>
            <p:nvPr/>
          </p:nvSpPr>
          <p:spPr bwMode="auto">
            <a:xfrm flipH="1">
              <a:off x="4176" y="1488"/>
              <a:ext cx="336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156" name="Text Box 14"/>
            <p:cNvSpPr txBox="1">
              <a:spLocks noChangeArrowheads="1"/>
            </p:cNvSpPr>
            <p:nvPr/>
          </p:nvSpPr>
          <p:spPr bwMode="auto">
            <a:xfrm>
              <a:off x="4224" y="1248"/>
              <a:ext cx="91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Electron</a:t>
              </a:r>
            </a:p>
          </p:txBody>
        </p:sp>
        <p:sp>
          <p:nvSpPr>
            <p:cNvPr id="6157" name="Text Box 15"/>
            <p:cNvSpPr txBox="1">
              <a:spLocks noChangeArrowheads="1"/>
            </p:cNvSpPr>
            <p:nvPr/>
          </p:nvSpPr>
          <p:spPr bwMode="auto">
            <a:xfrm>
              <a:off x="2976" y="1152"/>
              <a:ext cx="81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Positive pudding</a:t>
              </a:r>
            </a:p>
          </p:txBody>
        </p:sp>
        <p:sp>
          <p:nvSpPr>
            <p:cNvPr id="918544" name="Line 16"/>
            <p:cNvSpPr>
              <a:spLocks noChangeShapeType="1"/>
            </p:cNvSpPr>
            <p:nvPr/>
          </p:nvSpPr>
          <p:spPr bwMode="auto">
            <a:xfrm>
              <a:off x="3408" y="1584"/>
              <a:ext cx="48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159" name="Text Box 17"/>
            <p:cNvSpPr txBox="1">
              <a:spLocks noChangeArrowheads="1"/>
            </p:cNvSpPr>
            <p:nvPr/>
          </p:nvSpPr>
          <p:spPr bwMode="auto">
            <a:xfrm>
              <a:off x="3216" y="2352"/>
              <a:ext cx="1824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Thompson’s plum pudding</a:t>
              </a:r>
            </a:p>
          </p:txBody>
        </p:sp>
      </p:grpSp>
      <p:sp>
        <p:nvSpPr>
          <p:cNvPr id="918547" name="Text Box 19"/>
          <p:cNvSpPr txBox="1">
            <a:spLocks noChangeArrowheads="1"/>
          </p:cNvSpPr>
          <p:nvPr/>
        </p:nvSpPr>
        <p:spPr bwMode="auto">
          <a:xfrm>
            <a:off x="762000" y="1447800"/>
            <a:ext cx="3886200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J.J. Thompson’s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plum pudding model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consists of a sphere of positive charge with electrons embedded inside.</a:t>
            </a:r>
          </a:p>
        </p:txBody>
      </p:sp>
      <p:sp>
        <p:nvSpPr>
          <p:cNvPr id="918548" name="Text Box 20"/>
          <p:cNvSpPr txBox="1">
            <a:spLocks noChangeArrowheads="1"/>
          </p:cNvSpPr>
          <p:nvPr/>
        </p:nvSpPr>
        <p:spPr bwMode="auto">
          <a:xfrm>
            <a:off x="762000" y="3581400"/>
            <a:ext cx="38862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This model would explain that most of the mass was positive charge and that the atom was electrically neutral.</a:t>
            </a:r>
          </a:p>
        </p:txBody>
      </p:sp>
      <p:sp>
        <p:nvSpPr>
          <p:cNvPr id="918549" name="Rectangle 21"/>
          <p:cNvSpPr>
            <a:spLocks noChangeArrowheads="1"/>
          </p:cNvSpPr>
          <p:nvPr/>
        </p:nvSpPr>
        <p:spPr bwMode="auto">
          <a:xfrm>
            <a:off x="1600200" y="3429000"/>
            <a:ext cx="1905000" cy="76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18550" name="Text Box 22"/>
          <p:cNvSpPr txBox="1">
            <a:spLocks noChangeArrowheads="1"/>
          </p:cNvSpPr>
          <p:nvPr/>
        </p:nvSpPr>
        <p:spPr bwMode="auto">
          <a:xfrm>
            <a:off x="4648200" y="4648200"/>
            <a:ext cx="37338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size of the atom (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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ar-EG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-10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m) prevented direct confirmation.</a:t>
            </a:r>
          </a:p>
        </p:txBody>
      </p:sp>
      <p:sp>
        <p:nvSpPr>
          <p:cNvPr id="918551" name="Rectangle 23"/>
          <p:cNvSpPr>
            <a:spLocks noChangeArrowheads="1"/>
          </p:cNvSpPr>
          <p:nvPr/>
        </p:nvSpPr>
        <p:spPr bwMode="auto">
          <a:xfrm>
            <a:off x="4495800" y="4648200"/>
            <a:ext cx="762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8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8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0" grpId="0" autoUpdateAnimBg="0"/>
      <p:bldP spid="918547" grpId="0" autoUpdateAnimBg="0"/>
      <p:bldP spid="918548" grpId="0" autoUpdateAnimBg="0"/>
      <p:bldP spid="918549" grpId="0" animBg="1"/>
      <p:bldP spid="918550" grpId="0" autoUpdateAnimBg="0"/>
      <p:bldP spid="9185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Rutherford’s Experiment</a:t>
            </a:r>
          </a:p>
        </p:txBody>
      </p:sp>
      <p:grpSp>
        <p:nvGrpSpPr>
          <p:cNvPr id="919604" name="Group 52"/>
          <p:cNvGrpSpPr>
            <a:grpSpLocks/>
          </p:cNvGrpSpPr>
          <p:nvPr/>
        </p:nvGrpSpPr>
        <p:grpSpPr bwMode="auto">
          <a:xfrm>
            <a:off x="609600" y="3276600"/>
            <a:ext cx="5105400" cy="2819400"/>
            <a:chOff x="384" y="1536"/>
            <a:chExt cx="3216" cy="1776"/>
          </a:xfrm>
        </p:grpSpPr>
        <p:sp>
          <p:nvSpPr>
            <p:cNvPr id="919555" name="Rectangle 3"/>
            <p:cNvSpPr>
              <a:spLocks noChangeArrowheads="1"/>
            </p:cNvSpPr>
            <p:nvPr/>
          </p:nvSpPr>
          <p:spPr bwMode="auto">
            <a:xfrm>
              <a:off x="384" y="1536"/>
              <a:ext cx="3216" cy="177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69" name="Rectangle 17"/>
            <p:cNvSpPr>
              <a:spLocks noChangeArrowheads="1"/>
            </p:cNvSpPr>
            <p:nvPr/>
          </p:nvSpPr>
          <p:spPr bwMode="auto">
            <a:xfrm>
              <a:off x="528" y="2112"/>
              <a:ext cx="758" cy="76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67" name="Rectangle 15"/>
            <p:cNvSpPr>
              <a:spLocks noChangeArrowheads="1"/>
            </p:cNvSpPr>
            <p:nvPr/>
          </p:nvSpPr>
          <p:spPr bwMode="auto">
            <a:xfrm>
              <a:off x="564" y="2147"/>
              <a:ext cx="686" cy="698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7177" name="Group 18"/>
            <p:cNvGrpSpPr>
              <a:grpSpLocks/>
            </p:cNvGrpSpPr>
            <p:nvPr/>
          </p:nvGrpSpPr>
          <p:grpSpPr bwMode="auto">
            <a:xfrm>
              <a:off x="564" y="2182"/>
              <a:ext cx="686" cy="593"/>
              <a:chOff x="2208" y="1872"/>
              <a:chExt cx="912" cy="815"/>
            </a:xfrm>
          </p:grpSpPr>
          <p:grpSp>
            <p:nvGrpSpPr>
              <p:cNvPr id="7197" name="Group 19"/>
              <p:cNvGrpSpPr>
                <a:grpSpLocks/>
              </p:cNvGrpSpPr>
              <p:nvPr/>
            </p:nvGrpSpPr>
            <p:grpSpPr bwMode="auto">
              <a:xfrm>
                <a:off x="2208" y="1872"/>
                <a:ext cx="912" cy="815"/>
                <a:chOff x="2208" y="1967"/>
                <a:chExt cx="720" cy="720"/>
              </a:xfrm>
            </p:grpSpPr>
            <p:sp>
              <p:nvSpPr>
                <p:cNvPr id="919572" name="Line 20"/>
                <p:cNvSpPr>
                  <a:spLocks noChangeShapeType="1"/>
                </p:cNvSpPr>
                <p:nvPr/>
              </p:nvSpPr>
              <p:spPr bwMode="auto">
                <a:xfrm>
                  <a:off x="2208" y="2352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19573" name="Line 2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209" y="2327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19574" name="Line 22"/>
                <p:cNvSpPr>
                  <a:spLocks noChangeShapeType="1"/>
                </p:cNvSpPr>
                <p:nvPr/>
              </p:nvSpPr>
              <p:spPr bwMode="auto">
                <a:xfrm rot="2510709">
                  <a:off x="2208" y="2352"/>
                  <a:ext cx="720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19575" name="Line 23"/>
                <p:cNvSpPr>
                  <a:spLocks noChangeShapeType="1"/>
                </p:cNvSpPr>
                <p:nvPr/>
              </p:nvSpPr>
              <p:spPr bwMode="auto">
                <a:xfrm rot="18983390">
                  <a:off x="2208" y="2352"/>
                  <a:ext cx="720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  <p:sp>
            <p:nvSpPr>
              <p:cNvPr id="919576" name="Oval 24"/>
              <p:cNvSpPr>
                <a:spLocks noChangeArrowheads="1"/>
              </p:cNvSpPr>
              <p:nvPr/>
            </p:nvSpPr>
            <p:spPr bwMode="auto">
              <a:xfrm>
                <a:off x="2544" y="2185"/>
                <a:ext cx="239" cy="239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19577" name="Oval 25"/>
              <p:cNvSpPr>
                <a:spLocks noChangeArrowheads="1"/>
              </p:cNvSpPr>
              <p:nvPr/>
            </p:nvSpPr>
            <p:spPr bwMode="auto">
              <a:xfrm>
                <a:off x="2592" y="2233"/>
                <a:ext cx="144" cy="14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919578" name="Rectangle 26"/>
            <p:cNvSpPr>
              <a:spLocks noChangeArrowheads="1"/>
            </p:cNvSpPr>
            <p:nvPr/>
          </p:nvSpPr>
          <p:spPr bwMode="auto">
            <a:xfrm>
              <a:off x="1224" y="2426"/>
              <a:ext cx="120" cy="11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81" name="Rectangle 29"/>
            <p:cNvSpPr>
              <a:spLocks noChangeArrowheads="1"/>
            </p:cNvSpPr>
            <p:nvPr/>
          </p:nvSpPr>
          <p:spPr bwMode="auto">
            <a:xfrm>
              <a:off x="2160" y="1968"/>
              <a:ext cx="73" cy="1035"/>
            </a:xfrm>
            <a:prstGeom prst="rect">
              <a:avLst/>
            </a:prstGeom>
            <a:solidFill>
              <a:srgbClr val="FFFF66"/>
            </a:solidFill>
            <a:ln w="381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82" name="Rectangle 30"/>
            <p:cNvSpPr>
              <a:spLocks noChangeArrowheads="1"/>
            </p:cNvSpPr>
            <p:nvPr/>
          </p:nvSpPr>
          <p:spPr bwMode="auto">
            <a:xfrm>
              <a:off x="3216" y="1728"/>
              <a:ext cx="144" cy="1488"/>
            </a:xfrm>
            <a:prstGeom prst="rect">
              <a:avLst/>
            </a:prstGeom>
            <a:solidFill>
              <a:schemeClr val="tx1"/>
            </a:solidFill>
            <a:ln w="381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181" name="Text Box 31"/>
            <p:cNvSpPr txBox="1">
              <a:spLocks noChangeArrowheads="1"/>
            </p:cNvSpPr>
            <p:nvPr/>
          </p:nvSpPr>
          <p:spPr bwMode="auto">
            <a:xfrm>
              <a:off x="384" y="1584"/>
              <a:ext cx="278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Rutherford Scattering Exp.</a:t>
              </a:r>
            </a:p>
          </p:txBody>
        </p:sp>
        <p:sp>
          <p:nvSpPr>
            <p:cNvPr id="7182" name="Text Box 32"/>
            <p:cNvSpPr txBox="1">
              <a:spLocks noChangeArrowheads="1"/>
            </p:cNvSpPr>
            <p:nvPr/>
          </p:nvSpPr>
          <p:spPr bwMode="auto">
            <a:xfrm>
              <a:off x="1248" y="3024"/>
              <a:ext cx="96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Gold foil</a:t>
              </a:r>
            </a:p>
          </p:txBody>
        </p:sp>
        <p:sp>
          <p:nvSpPr>
            <p:cNvPr id="7183" name="Rectangle 33"/>
            <p:cNvSpPr>
              <a:spLocks noChangeArrowheads="1"/>
            </p:cNvSpPr>
            <p:nvPr/>
          </p:nvSpPr>
          <p:spPr bwMode="auto">
            <a:xfrm>
              <a:off x="2352" y="3024"/>
              <a:ext cx="69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Screen</a:t>
              </a:r>
            </a:p>
          </p:txBody>
        </p:sp>
        <p:sp>
          <p:nvSpPr>
            <p:cNvPr id="919586" name="Line 34"/>
            <p:cNvSpPr>
              <a:spLocks noChangeShapeType="1"/>
            </p:cNvSpPr>
            <p:nvPr/>
          </p:nvSpPr>
          <p:spPr bwMode="auto">
            <a:xfrm>
              <a:off x="1296" y="2448"/>
              <a:ext cx="8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87" name="Line 35"/>
            <p:cNvSpPr>
              <a:spLocks noChangeShapeType="1"/>
            </p:cNvSpPr>
            <p:nvPr/>
          </p:nvSpPr>
          <p:spPr bwMode="auto">
            <a:xfrm>
              <a:off x="1296" y="2496"/>
              <a:ext cx="8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88" name="Line 36"/>
            <p:cNvSpPr>
              <a:spLocks noChangeShapeType="1"/>
            </p:cNvSpPr>
            <p:nvPr/>
          </p:nvSpPr>
          <p:spPr bwMode="auto">
            <a:xfrm>
              <a:off x="1296" y="2544"/>
              <a:ext cx="8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89" name="Line 37"/>
            <p:cNvSpPr>
              <a:spLocks noChangeShapeType="1"/>
            </p:cNvSpPr>
            <p:nvPr/>
          </p:nvSpPr>
          <p:spPr bwMode="auto">
            <a:xfrm flipH="1" flipV="1">
              <a:off x="1680" y="2160"/>
              <a:ext cx="384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0" name="Line 38"/>
            <p:cNvSpPr>
              <a:spLocks noChangeShapeType="1"/>
            </p:cNvSpPr>
            <p:nvPr/>
          </p:nvSpPr>
          <p:spPr bwMode="auto">
            <a:xfrm flipH="1">
              <a:off x="1680" y="2544"/>
              <a:ext cx="384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1" name="Line 39"/>
            <p:cNvSpPr>
              <a:spLocks noChangeShapeType="1"/>
            </p:cNvSpPr>
            <p:nvPr/>
          </p:nvSpPr>
          <p:spPr bwMode="auto">
            <a:xfrm flipV="1">
              <a:off x="2256" y="2304"/>
              <a:ext cx="912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2" name="Line 40"/>
            <p:cNvSpPr>
              <a:spLocks noChangeShapeType="1"/>
            </p:cNvSpPr>
            <p:nvPr/>
          </p:nvSpPr>
          <p:spPr bwMode="auto">
            <a:xfrm>
              <a:off x="2256" y="2544"/>
              <a:ext cx="912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3" name="Line 41"/>
            <p:cNvSpPr>
              <a:spLocks noChangeShapeType="1"/>
            </p:cNvSpPr>
            <p:nvPr/>
          </p:nvSpPr>
          <p:spPr bwMode="auto">
            <a:xfrm>
              <a:off x="2256" y="2496"/>
              <a:ext cx="9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4" name="Line 42"/>
            <p:cNvSpPr>
              <a:spLocks noChangeShapeType="1"/>
            </p:cNvSpPr>
            <p:nvPr/>
          </p:nvSpPr>
          <p:spPr bwMode="auto">
            <a:xfrm flipV="1">
              <a:off x="2208" y="2064"/>
              <a:ext cx="960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5" name="Line 43"/>
            <p:cNvSpPr>
              <a:spLocks noChangeShapeType="1"/>
            </p:cNvSpPr>
            <p:nvPr/>
          </p:nvSpPr>
          <p:spPr bwMode="auto">
            <a:xfrm>
              <a:off x="2208" y="2544"/>
              <a:ext cx="960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6" name="Line 44"/>
            <p:cNvSpPr>
              <a:spLocks noChangeShapeType="1"/>
            </p:cNvSpPr>
            <p:nvPr/>
          </p:nvSpPr>
          <p:spPr bwMode="auto">
            <a:xfrm flipV="1">
              <a:off x="1824" y="2832"/>
              <a:ext cx="336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9597" name="Line 45"/>
            <p:cNvSpPr>
              <a:spLocks noChangeShapeType="1"/>
            </p:cNvSpPr>
            <p:nvPr/>
          </p:nvSpPr>
          <p:spPr bwMode="auto">
            <a:xfrm flipV="1">
              <a:off x="2736" y="2784"/>
              <a:ext cx="432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196" name="Text Box 46"/>
            <p:cNvSpPr txBox="1">
              <a:spLocks noChangeArrowheads="1"/>
            </p:cNvSpPr>
            <p:nvPr/>
          </p:nvSpPr>
          <p:spPr bwMode="auto">
            <a:xfrm>
              <a:off x="384" y="1872"/>
              <a:ext cx="129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Alpha source</a:t>
              </a:r>
            </a:p>
          </p:txBody>
        </p:sp>
      </p:grpSp>
      <p:sp>
        <p:nvSpPr>
          <p:cNvPr id="919600" name="Text Box 48"/>
          <p:cNvSpPr txBox="1">
            <a:spLocks noChangeArrowheads="1"/>
          </p:cNvSpPr>
          <p:nvPr/>
        </p:nvSpPr>
        <p:spPr bwMode="auto">
          <a:xfrm>
            <a:off x="762000" y="1219200"/>
            <a:ext cx="7010400" cy="15843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The Thompson model was abandoned in 1911 when Rutherford bombarded a thin metal foil with a stream of positively charged alpha particles.</a:t>
            </a:r>
          </a:p>
        </p:txBody>
      </p:sp>
      <p:sp>
        <p:nvSpPr>
          <p:cNvPr id="919602" name="Text Box 50"/>
          <p:cNvSpPr txBox="1">
            <a:spLocks noChangeArrowheads="1"/>
          </p:cNvSpPr>
          <p:nvPr/>
        </p:nvSpPr>
        <p:spPr bwMode="auto">
          <a:xfrm>
            <a:off x="5943600" y="3352800"/>
            <a:ext cx="259080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Most particles pass right through the foil, but a few are scattered in a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backward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9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9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9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4" grpId="0" autoUpdateAnimBg="0"/>
      <p:bldP spid="919600" grpId="0" animBg="1" autoUpdateAnimBg="0"/>
      <p:bldP spid="91960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The Nucleus of an Atom</a:t>
            </a:r>
          </a:p>
        </p:txBody>
      </p:sp>
      <p:sp>
        <p:nvSpPr>
          <p:cNvPr id="92057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81534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If electrons were distributed uniformly, particles would pass straight through an atom.  Rutherford proposed an atom that is open space with positive charge concentrated in a very dense nucleus.</a:t>
            </a:r>
          </a:p>
        </p:txBody>
      </p:sp>
      <p:grpSp>
        <p:nvGrpSpPr>
          <p:cNvPr id="920613" name="Group 37"/>
          <p:cNvGrpSpPr>
            <a:grpSpLocks/>
          </p:cNvGrpSpPr>
          <p:nvPr/>
        </p:nvGrpSpPr>
        <p:grpSpPr bwMode="auto">
          <a:xfrm>
            <a:off x="762000" y="2819400"/>
            <a:ext cx="3581400" cy="2184400"/>
            <a:chOff x="2064" y="1776"/>
            <a:chExt cx="2256" cy="1376"/>
          </a:xfrm>
        </p:grpSpPr>
        <p:sp>
          <p:nvSpPr>
            <p:cNvPr id="920581" name="Rectangle 5"/>
            <p:cNvSpPr>
              <a:spLocks noChangeArrowheads="1"/>
            </p:cNvSpPr>
            <p:nvPr/>
          </p:nvSpPr>
          <p:spPr bwMode="auto">
            <a:xfrm>
              <a:off x="2064" y="1776"/>
              <a:ext cx="2256" cy="137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582" name="Rectangle 6"/>
            <p:cNvSpPr>
              <a:spLocks noChangeArrowheads="1"/>
            </p:cNvSpPr>
            <p:nvPr/>
          </p:nvSpPr>
          <p:spPr bwMode="auto">
            <a:xfrm>
              <a:off x="2165" y="2222"/>
              <a:ext cx="532" cy="59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583" name="Rectangle 7"/>
            <p:cNvSpPr>
              <a:spLocks noChangeArrowheads="1"/>
            </p:cNvSpPr>
            <p:nvPr/>
          </p:nvSpPr>
          <p:spPr bwMode="auto">
            <a:xfrm>
              <a:off x="2190" y="2249"/>
              <a:ext cx="481" cy="541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8223" name="Group 8"/>
            <p:cNvGrpSpPr>
              <a:grpSpLocks/>
            </p:cNvGrpSpPr>
            <p:nvPr/>
          </p:nvGrpSpPr>
          <p:grpSpPr bwMode="auto">
            <a:xfrm>
              <a:off x="2190" y="2277"/>
              <a:ext cx="481" cy="459"/>
              <a:chOff x="2208" y="1872"/>
              <a:chExt cx="912" cy="815"/>
            </a:xfrm>
          </p:grpSpPr>
          <p:grpSp>
            <p:nvGrpSpPr>
              <p:cNvPr id="8242" name="Group 9"/>
              <p:cNvGrpSpPr>
                <a:grpSpLocks/>
              </p:cNvGrpSpPr>
              <p:nvPr/>
            </p:nvGrpSpPr>
            <p:grpSpPr bwMode="auto">
              <a:xfrm>
                <a:off x="2208" y="1872"/>
                <a:ext cx="912" cy="815"/>
                <a:chOff x="2208" y="1967"/>
                <a:chExt cx="720" cy="720"/>
              </a:xfrm>
            </p:grpSpPr>
            <p:sp>
              <p:nvSpPr>
                <p:cNvPr id="920586" name="Line 10"/>
                <p:cNvSpPr>
                  <a:spLocks noChangeShapeType="1"/>
                </p:cNvSpPr>
                <p:nvPr/>
              </p:nvSpPr>
              <p:spPr bwMode="auto">
                <a:xfrm>
                  <a:off x="2208" y="2351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0587" name="Line 1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209" y="2327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0588" name="Line 12"/>
                <p:cNvSpPr>
                  <a:spLocks noChangeShapeType="1"/>
                </p:cNvSpPr>
                <p:nvPr/>
              </p:nvSpPr>
              <p:spPr bwMode="auto">
                <a:xfrm rot="2510709">
                  <a:off x="2208" y="2351"/>
                  <a:ext cx="720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0589" name="Line 13"/>
                <p:cNvSpPr>
                  <a:spLocks noChangeShapeType="1"/>
                </p:cNvSpPr>
                <p:nvPr/>
              </p:nvSpPr>
              <p:spPr bwMode="auto">
                <a:xfrm rot="18983390">
                  <a:off x="2208" y="2351"/>
                  <a:ext cx="720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  <p:sp>
            <p:nvSpPr>
              <p:cNvPr id="920590" name="Oval 14"/>
              <p:cNvSpPr>
                <a:spLocks noChangeArrowheads="1"/>
              </p:cNvSpPr>
              <p:nvPr/>
            </p:nvSpPr>
            <p:spPr bwMode="auto">
              <a:xfrm>
                <a:off x="2544" y="2185"/>
                <a:ext cx="241" cy="240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20591" name="Oval 15"/>
              <p:cNvSpPr>
                <a:spLocks noChangeArrowheads="1"/>
              </p:cNvSpPr>
              <p:nvPr/>
            </p:nvSpPr>
            <p:spPr bwMode="auto">
              <a:xfrm>
                <a:off x="2593" y="2232"/>
                <a:ext cx="142" cy="14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  <p:sp>
          <p:nvSpPr>
            <p:cNvPr id="920592" name="Rectangle 16"/>
            <p:cNvSpPr>
              <a:spLocks noChangeArrowheads="1"/>
            </p:cNvSpPr>
            <p:nvPr/>
          </p:nvSpPr>
          <p:spPr bwMode="auto">
            <a:xfrm>
              <a:off x="2653" y="2466"/>
              <a:ext cx="84" cy="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593" name="Rectangle 17"/>
            <p:cNvSpPr>
              <a:spLocks noChangeArrowheads="1"/>
            </p:cNvSpPr>
            <p:nvPr/>
          </p:nvSpPr>
          <p:spPr bwMode="auto">
            <a:xfrm>
              <a:off x="3310" y="2111"/>
              <a:ext cx="51" cy="802"/>
            </a:xfrm>
            <a:prstGeom prst="rect">
              <a:avLst/>
            </a:prstGeom>
            <a:solidFill>
              <a:srgbClr val="FFFF66"/>
            </a:solidFill>
            <a:ln w="381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594" name="Rectangle 18"/>
            <p:cNvSpPr>
              <a:spLocks noChangeArrowheads="1"/>
            </p:cNvSpPr>
            <p:nvPr/>
          </p:nvSpPr>
          <p:spPr bwMode="auto">
            <a:xfrm>
              <a:off x="4051" y="1925"/>
              <a:ext cx="101" cy="1153"/>
            </a:xfrm>
            <a:prstGeom prst="rect">
              <a:avLst/>
            </a:prstGeom>
            <a:solidFill>
              <a:schemeClr val="tx1"/>
            </a:solidFill>
            <a:ln w="381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227" name="Text Box 20"/>
            <p:cNvSpPr txBox="1">
              <a:spLocks noChangeArrowheads="1"/>
            </p:cNvSpPr>
            <p:nvPr/>
          </p:nvSpPr>
          <p:spPr bwMode="auto">
            <a:xfrm>
              <a:off x="2352" y="2880"/>
              <a:ext cx="87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Gold foil</a:t>
              </a:r>
            </a:p>
          </p:txBody>
        </p:sp>
        <p:sp>
          <p:nvSpPr>
            <p:cNvPr id="8228" name="Rectangle 21"/>
            <p:cNvSpPr>
              <a:spLocks noChangeArrowheads="1"/>
            </p:cNvSpPr>
            <p:nvPr/>
          </p:nvSpPr>
          <p:spPr bwMode="auto">
            <a:xfrm>
              <a:off x="3207" y="2893"/>
              <a:ext cx="75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Screen</a:t>
              </a:r>
            </a:p>
          </p:txBody>
        </p:sp>
        <p:sp>
          <p:nvSpPr>
            <p:cNvPr id="920598" name="Line 22"/>
            <p:cNvSpPr>
              <a:spLocks noChangeShapeType="1"/>
            </p:cNvSpPr>
            <p:nvPr/>
          </p:nvSpPr>
          <p:spPr bwMode="auto">
            <a:xfrm>
              <a:off x="2704" y="2483"/>
              <a:ext cx="5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599" name="Line 23"/>
            <p:cNvSpPr>
              <a:spLocks noChangeShapeType="1"/>
            </p:cNvSpPr>
            <p:nvPr/>
          </p:nvSpPr>
          <p:spPr bwMode="auto">
            <a:xfrm>
              <a:off x="2704" y="2520"/>
              <a:ext cx="5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0" name="Line 24"/>
            <p:cNvSpPr>
              <a:spLocks noChangeShapeType="1"/>
            </p:cNvSpPr>
            <p:nvPr/>
          </p:nvSpPr>
          <p:spPr bwMode="auto">
            <a:xfrm>
              <a:off x="2704" y="2557"/>
              <a:ext cx="5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1" name="Line 25"/>
            <p:cNvSpPr>
              <a:spLocks noChangeShapeType="1"/>
            </p:cNvSpPr>
            <p:nvPr/>
          </p:nvSpPr>
          <p:spPr bwMode="auto">
            <a:xfrm flipH="1" flipV="1">
              <a:off x="2973" y="2259"/>
              <a:ext cx="270" cy="2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2" name="Line 26"/>
            <p:cNvSpPr>
              <a:spLocks noChangeShapeType="1"/>
            </p:cNvSpPr>
            <p:nvPr/>
          </p:nvSpPr>
          <p:spPr bwMode="auto">
            <a:xfrm flipH="1">
              <a:off x="2973" y="2557"/>
              <a:ext cx="270" cy="2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3" name="Line 27"/>
            <p:cNvSpPr>
              <a:spLocks noChangeShapeType="1"/>
            </p:cNvSpPr>
            <p:nvPr/>
          </p:nvSpPr>
          <p:spPr bwMode="auto">
            <a:xfrm flipV="1">
              <a:off x="3377" y="2371"/>
              <a:ext cx="640" cy="1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4" name="Line 28"/>
            <p:cNvSpPr>
              <a:spLocks noChangeShapeType="1"/>
            </p:cNvSpPr>
            <p:nvPr/>
          </p:nvSpPr>
          <p:spPr bwMode="auto">
            <a:xfrm>
              <a:off x="3377" y="2557"/>
              <a:ext cx="640" cy="1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5" name="Line 29"/>
            <p:cNvSpPr>
              <a:spLocks noChangeShapeType="1"/>
            </p:cNvSpPr>
            <p:nvPr/>
          </p:nvSpPr>
          <p:spPr bwMode="auto">
            <a:xfrm>
              <a:off x="3377" y="2520"/>
              <a:ext cx="6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6" name="Line 30"/>
            <p:cNvSpPr>
              <a:spLocks noChangeShapeType="1"/>
            </p:cNvSpPr>
            <p:nvPr/>
          </p:nvSpPr>
          <p:spPr bwMode="auto">
            <a:xfrm flipV="1">
              <a:off x="3344" y="2185"/>
              <a:ext cx="673" cy="2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7" name="Line 31"/>
            <p:cNvSpPr>
              <a:spLocks noChangeShapeType="1"/>
            </p:cNvSpPr>
            <p:nvPr/>
          </p:nvSpPr>
          <p:spPr bwMode="auto">
            <a:xfrm>
              <a:off x="3344" y="2557"/>
              <a:ext cx="673" cy="2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8" name="Line 32"/>
            <p:cNvSpPr>
              <a:spLocks noChangeShapeType="1"/>
            </p:cNvSpPr>
            <p:nvPr/>
          </p:nvSpPr>
          <p:spPr bwMode="auto">
            <a:xfrm flipV="1">
              <a:off x="3074" y="2706"/>
              <a:ext cx="236" cy="1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09" name="Line 33"/>
            <p:cNvSpPr>
              <a:spLocks noChangeShapeType="1"/>
            </p:cNvSpPr>
            <p:nvPr/>
          </p:nvSpPr>
          <p:spPr bwMode="auto">
            <a:xfrm flipV="1">
              <a:off x="3748" y="2743"/>
              <a:ext cx="269" cy="1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241" name="Text Box 35"/>
            <p:cNvSpPr txBox="1">
              <a:spLocks noChangeArrowheads="1"/>
            </p:cNvSpPr>
            <p:nvPr/>
          </p:nvSpPr>
          <p:spPr bwMode="auto">
            <a:xfrm>
              <a:off x="2098" y="1812"/>
              <a:ext cx="1851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Alpha scattering</a:t>
              </a:r>
            </a:p>
          </p:txBody>
        </p:sp>
      </p:grpSp>
      <p:grpSp>
        <p:nvGrpSpPr>
          <p:cNvPr id="920639" name="Group 63"/>
          <p:cNvGrpSpPr>
            <a:grpSpLocks/>
          </p:cNvGrpSpPr>
          <p:nvPr/>
        </p:nvGrpSpPr>
        <p:grpSpPr bwMode="auto">
          <a:xfrm>
            <a:off x="4724400" y="2895600"/>
            <a:ext cx="2819400" cy="2133600"/>
            <a:chOff x="2976" y="1824"/>
            <a:chExt cx="1776" cy="1344"/>
          </a:xfrm>
        </p:grpSpPr>
        <p:sp>
          <p:nvSpPr>
            <p:cNvPr id="920614" name="Rectangle 38"/>
            <p:cNvSpPr>
              <a:spLocks noChangeArrowheads="1"/>
            </p:cNvSpPr>
            <p:nvPr/>
          </p:nvSpPr>
          <p:spPr bwMode="auto">
            <a:xfrm>
              <a:off x="2976" y="1824"/>
              <a:ext cx="1776" cy="1344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15" name="Oval 39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211" name="Text Box 40"/>
            <p:cNvSpPr txBox="1">
              <a:spLocks noChangeArrowheads="1"/>
            </p:cNvSpPr>
            <p:nvPr/>
          </p:nvSpPr>
          <p:spPr bwMode="auto">
            <a:xfrm>
              <a:off x="3888" y="2304"/>
              <a:ext cx="24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+</a:t>
              </a:r>
            </a:p>
          </p:txBody>
        </p:sp>
        <p:sp>
          <p:nvSpPr>
            <p:cNvPr id="920617" name="Oval 41"/>
            <p:cNvSpPr>
              <a:spLocks noChangeArrowheads="1"/>
            </p:cNvSpPr>
            <p:nvPr/>
          </p:nvSpPr>
          <p:spPr bwMode="auto">
            <a:xfrm rot="2274321">
              <a:off x="3456" y="2208"/>
              <a:ext cx="1200" cy="48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18" name="Oval 42"/>
            <p:cNvSpPr>
              <a:spLocks noChangeArrowheads="1"/>
            </p:cNvSpPr>
            <p:nvPr/>
          </p:nvSpPr>
          <p:spPr bwMode="auto">
            <a:xfrm rot="19325679" flipV="1">
              <a:off x="3456" y="2208"/>
              <a:ext cx="1200" cy="48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grpSp>
          <p:nvGrpSpPr>
            <p:cNvPr id="8214" name="Group 45"/>
            <p:cNvGrpSpPr>
              <a:grpSpLocks/>
            </p:cNvGrpSpPr>
            <p:nvPr/>
          </p:nvGrpSpPr>
          <p:grpSpPr bwMode="auto">
            <a:xfrm>
              <a:off x="4239" y="2726"/>
              <a:ext cx="240" cy="287"/>
              <a:chOff x="4239" y="2822"/>
              <a:chExt cx="240" cy="287"/>
            </a:xfrm>
          </p:grpSpPr>
          <p:sp>
            <p:nvSpPr>
              <p:cNvPr id="920619" name="Oval 43"/>
              <p:cNvSpPr>
                <a:spLocks noChangeArrowheads="1"/>
              </p:cNvSpPr>
              <p:nvPr/>
            </p:nvSpPr>
            <p:spPr bwMode="auto">
              <a:xfrm>
                <a:off x="4272" y="2880"/>
                <a:ext cx="144" cy="144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8219" name="Text Box 44"/>
              <p:cNvSpPr txBox="1">
                <a:spLocks noChangeArrowheads="1"/>
              </p:cNvSpPr>
              <p:nvPr/>
            </p:nvSpPr>
            <p:spPr bwMode="auto">
              <a:xfrm>
                <a:off x="4239" y="2822"/>
                <a:ext cx="240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ar-EG" sz="2800">
                    <a:solidFill>
                      <a:srgbClr val="000000"/>
                    </a:solidFill>
                    <a:effectLst/>
                  </a:rPr>
                  <a:t>-</a:t>
                </a:r>
              </a:p>
            </p:txBody>
          </p:sp>
        </p:grpSp>
        <p:grpSp>
          <p:nvGrpSpPr>
            <p:cNvPr id="8215" name="Group 51"/>
            <p:cNvGrpSpPr>
              <a:grpSpLocks/>
            </p:cNvGrpSpPr>
            <p:nvPr/>
          </p:nvGrpSpPr>
          <p:grpSpPr bwMode="auto">
            <a:xfrm>
              <a:off x="4176" y="1920"/>
              <a:ext cx="240" cy="287"/>
              <a:chOff x="4368" y="2016"/>
              <a:chExt cx="240" cy="287"/>
            </a:xfrm>
          </p:grpSpPr>
          <p:sp>
            <p:nvSpPr>
              <p:cNvPr id="920623" name="Oval 47"/>
              <p:cNvSpPr>
                <a:spLocks noChangeArrowheads="1"/>
              </p:cNvSpPr>
              <p:nvPr/>
            </p:nvSpPr>
            <p:spPr bwMode="auto">
              <a:xfrm>
                <a:off x="4401" y="2074"/>
                <a:ext cx="144" cy="144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8217" name="Text Box 48"/>
              <p:cNvSpPr txBox="1">
                <a:spLocks noChangeArrowheads="1"/>
              </p:cNvSpPr>
              <p:nvPr/>
            </p:nvSpPr>
            <p:spPr bwMode="auto">
              <a:xfrm>
                <a:off x="4368" y="2016"/>
                <a:ext cx="240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ar-EG" sz="2800">
                    <a:solidFill>
                      <a:srgbClr val="000000"/>
                    </a:solidFill>
                    <a:effectLst/>
                  </a:rPr>
                  <a:t>-</a:t>
                </a:r>
              </a:p>
            </p:txBody>
          </p:sp>
        </p:grpSp>
      </p:grpSp>
      <p:sp>
        <p:nvSpPr>
          <p:cNvPr id="920637" name="Text Box 61"/>
          <p:cNvSpPr txBox="1">
            <a:spLocks noChangeArrowheads="1"/>
          </p:cNvSpPr>
          <p:nvPr/>
        </p:nvSpPr>
        <p:spPr bwMode="auto">
          <a:xfrm>
            <a:off x="685800" y="5257800"/>
            <a:ext cx="7239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Electrons must orbit at a distance in order not to be attracted into the nucleus of atom.</a:t>
            </a:r>
          </a:p>
        </p:txBody>
      </p:sp>
      <p:grpSp>
        <p:nvGrpSpPr>
          <p:cNvPr id="920640" name="Group 64"/>
          <p:cNvGrpSpPr>
            <a:grpSpLocks/>
          </p:cNvGrpSpPr>
          <p:nvPr/>
        </p:nvGrpSpPr>
        <p:grpSpPr bwMode="auto">
          <a:xfrm>
            <a:off x="5105400" y="3163888"/>
            <a:ext cx="2343150" cy="417512"/>
            <a:chOff x="3216" y="2089"/>
            <a:chExt cx="1476" cy="263"/>
          </a:xfrm>
        </p:grpSpPr>
        <p:sp>
          <p:nvSpPr>
            <p:cNvPr id="920641" name="Line 65"/>
            <p:cNvSpPr>
              <a:spLocks noChangeShapeType="1"/>
            </p:cNvSpPr>
            <p:nvPr/>
          </p:nvSpPr>
          <p:spPr bwMode="auto">
            <a:xfrm>
              <a:off x="3216" y="2352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42" name="Arc 66"/>
            <p:cNvSpPr>
              <a:spLocks/>
            </p:cNvSpPr>
            <p:nvPr/>
          </p:nvSpPr>
          <p:spPr bwMode="auto">
            <a:xfrm flipV="1">
              <a:off x="3984" y="2256"/>
              <a:ext cx="432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43" name="Line 67"/>
            <p:cNvSpPr>
              <a:spLocks noChangeShapeType="1"/>
            </p:cNvSpPr>
            <p:nvPr/>
          </p:nvSpPr>
          <p:spPr bwMode="auto">
            <a:xfrm flipV="1">
              <a:off x="4404" y="2089"/>
              <a:ext cx="28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20645" name="Group 69"/>
          <p:cNvGrpSpPr>
            <a:grpSpLocks/>
          </p:cNvGrpSpPr>
          <p:nvPr/>
        </p:nvGrpSpPr>
        <p:grpSpPr bwMode="auto">
          <a:xfrm flipV="1">
            <a:off x="5105400" y="4154488"/>
            <a:ext cx="2343150" cy="417512"/>
            <a:chOff x="3216" y="2089"/>
            <a:chExt cx="1476" cy="263"/>
          </a:xfrm>
        </p:grpSpPr>
        <p:sp>
          <p:nvSpPr>
            <p:cNvPr id="920646" name="Line 70"/>
            <p:cNvSpPr>
              <a:spLocks noChangeShapeType="1"/>
            </p:cNvSpPr>
            <p:nvPr/>
          </p:nvSpPr>
          <p:spPr bwMode="auto">
            <a:xfrm>
              <a:off x="3216" y="2352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47" name="Arc 71"/>
            <p:cNvSpPr>
              <a:spLocks/>
            </p:cNvSpPr>
            <p:nvPr/>
          </p:nvSpPr>
          <p:spPr bwMode="auto">
            <a:xfrm flipV="1">
              <a:off x="3984" y="2256"/>
              <a:ext cx="432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0648" name="Line 72"/>
            <p:cNvSpPr>
              <a:spLocks noChangeShapeType="1"/>
            </p:cNvSpPr>
            <p:nvPr/>
          </p:nvSpPr>
          <p:spPr bwMode="auto">
            <a:xfrm flipV="1">
              <a:off x="4404" y="2089"/>
              <a:ext cx="28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920649" name="Line 73"/>
          <p:cNvSpPr>
            <a:spLocks noChangeShapeType="1"/>
          </p:cNvSpPr>
          <p:nvPr/>
        </p:nvSpPr>
        <p:spPr bwMode="auto">
          <a:xfrm>
            <a:off x="4953000" y="3733800"/>
            <a:ext cx="1143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  <p:sp>
        <p:nvSpPr>
          <p:cNvPr id="920650" name="Line 74"/>
          <p:cNvSpPr>
            <a:spLocks noChangeShapeType="1"/>
          </p:cNvSpPr>
          <p:nvPr/>
        </p:nvSpPr>
        <p:spPr bwMode="auto">
          <a:xfrm flipV="1">
            <a:off x="4953000" y="3886200"/>
            <a:ext cx="1143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0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0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0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0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0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0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0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0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0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0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0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2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0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0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8" grpId="0" autoUpdateAnimBg="0"/>
      <p:bldP spid="920579" grpId="0" autoUpdateAnimBg="0"/>
      <p:bldP spid="92063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Electron Orbits</a:t>
            </a:r>
          </a:p>
        </p:txBody>
      </p:sp>
      <p:sp>
        <p:nvSpPr>
          <p:cNvPr id="92160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153400" cy="12207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Consider the planetary model for electrons which move in a circle around the positive nucleus. The figure below is for the hydrogen atom.</a:t>
            </a:r>
          </a:p>
        </p:txBody>
      </p:sp>
      <p:grpSp>
        <p:nvGrpSpPr>
          <p:cNvPr id="921630" name="Group 30"/>
          <p:cNvGrpSpPr>
            <a:grpSpLocks/>
          </p:cNvGrpSpPr>
          <p:nvPr/>
        </p:nvGrpSpPr>
        <p:grpSpPr bwMode="auto">
          <a:xfrm>
            <a:off x="3048000" y="2819400"/>
            <a:ext cx="2819400" cy="2057400"/>
            <a:chOff x="1920" y="1776"/>
            <a:chExt cx="1776" cy="1296"/>
          </a:xfrm>
        </p:grpSpPr>
        <p:sp>
          <p:nvSpPr>
            <p:cNvPr id="921624" name="Rectangle 24"/>
            <p:cNvSpPr>
              <a:spLocks noChangeArrowheads="1"/>
            </p:cNvSpPr>
            <p:nvPr/>
          </p:nvSpPr>
          <p:spPr bwMode="auto">
            <a:xfrm>
              <a:off x="1968" y="1776"/>
              <a:ext cx="1728" cy="129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50" name="Text Box 20"/>
            <p:cNvSpPr txBox="1">
              <a:spLocks noChangeArrowheads="1"/>
            </p:cNvSpPr>
            <p:nvPr/>
          </p:nvSpPr>
          <p:spPr bwMode="auto">
            <a:xfrm>
              <a:off x="1920" y="1872"/>
              <a:ext cx="172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Coulomb’s law:</a:t>
              </a:r>
            </a:p>
          </p:txBody>
        </p:sp>
        <p:graphicFrame>
          <p:nvGraphicFramePr>
            <p:cNvPr id="9251" name="Object 22"/>
            <p:cNvGraphicFramePr>
              <a:graphicFrameLocks noChangeAspect="1"/>
            </p:cNvGraphicFramePr>
            <p:nvPr/>
          </p:nvGraphicFramePr>
          <p:xfrm>
            <a:off x="2112" y="2201"/>
            <a:ext cx="1296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name="Equation" r:id="rId6" imgW="800100" imgH="457200" progId="Equation.DSMT4">
                    <p:embed/>
                  </p:oleObj>
                </mc:Choice>
                <mc:Fallback>
                  <p:oleObj name="Equation" r:id="rId6" imgW="800100" imgH="4572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201"/>
                          <a:ext cx="1296" cy="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1629" name="Group 29"/>
          <p:cNvGrpSpPr>
            <a:grpSpLocks/>
          </p:cNvGrpSpPr>
          <p:nvPr/>
        </p:nvGrpSpPr>
        <p:grpSpPr bwMode="auto">
          <a:xfrm>
            <a:off x="5943600" y="2819400"/>
            <a:ext cx="2743200" cy="2057400"/>
            <a:chOff x="3744" y="1776"/>
            <a:chExt cx="1728" cy="1296"/>
          </a:xfrm>
        </p:grpSpPr>
        <p:sp>
          <p:nvSpPr>
            <p:cNvPr id="921625" name="Rectangle 25"/>
            <p:cNvSpPr>
              <a:spLocks noChangeArrowheads="1"/>
            </p:cNvSpPr>
            <p:nvPr/>
          </p:nvSpPr>
          <p:spPr bwMode="auto">
            <a:xfrm>
              <a:off x="3744" y="1776"/>
              <a:ext cx="1728" cy="129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47" name="Text Box 21"/>
            <p:cNvSpPr txBox="1">
              <a:spLocks noChangeArrowheads="1"/>
            </p:cNvSpPr>
            <p:nvPr/>
          </p:nvSpPr>
          <p:spPr bwMode="auto">
            <a:xfrm>
              <a:off x="3744" y="1872"/>
              <a:ext cx="16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Centripetal F</a:t>
              </a:r>
              <a:r>
                <a:rPr lang="en-US" altLang="ar-EG" sz="2800" baseline="-25000">
                  <a:solidFill>
                    <a:srgbClr val="000000"/>
                  </a:solidFill>
                  <a:effectLst/>
                </a:rPr>
                <a:t>C</a:t>
              </a:r>
              <a:r>
                <a:rPr lang="en-US" altLang="ar-EG" sz="2800">
                  <a:solidFill>
                    <a:srgbClr val="000000"/>
                  </a:solidFill>
                  <a:effectLst/>
                </a:rPr>
                <a:t>:</a:t>
              </a:r>
            </a:p>
          </p:txBody>
        </p:sp>
        <p:graphicFrame>
          <p:nvGraphicFramePr>
            <p:cNvPr id="9248" name="Object 23"/>
            <p:cNvGraphicFramePr>
              <a:graphicFrameLocks noChangeAspect="1"/>
            </p:cNvGraphicFramePr>
            <p:nvPr/>
          </p:nvGraphicFramePr>
          <p:xfrm>
            <a:off x="3984" y="2256"/>
            <a:ext cx="1056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Equation" r:id="rId8" imgW="634725" imgH="418918" progId="Equation.DSMT4">
                    <p:embed/>
                  </p:oleObj>
                </mc:Choice>
                <mc:Fallback>
                  <p:oleObj name="Equation" r:id="rId8" imgW="634725" imgH="418918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2256"/>
                          <a:ext cx="1056" cy="6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1626" name="Object 26"/>
          <p:cNvGraphicFramePr>
            <a:graphicFrameLocks noChangeAspect="1"/>
          </p:cNvGraphicFramePr>
          <p:nvPr/>
        </p:nvGraphicFramePr>
        <p:xfrm>
          <a:off x="990600" y="5256213"/>
          <a:ext cx="22860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0" imgW="901700" imgH="457200" progId="Equation.DSMT4">
                  <p:embed/>
                </p:oleObj>
              </mc:Choice>
              <mc:Fallback>
                <p:oleObj name="Equation" r:id="rId10" imgW="90170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6213"/>
                        <a:ext cx="22860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27" name="Text Box 27"/>
          <p:cNvSpPr txBox="1">
            <a:spLocks noChangeArrowheads="1"/>
          </p:cNvSpPr>
          <p:nvPr/>
        </p:nvSpPr>
        <p:spPr bwMode="auto">
          <a:xfrm>
            <a:off x="3429000" y="5410200"/>
            <a:ext cx="2667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Radius of Hydrogen atom</a:t>
            </a:r>
          </a:p>
        </p:txBody>
      </p:sp>
      <p:graphicFrame>
        <p:nvGraphicFramePr>
          <p:cNvPr id="921628" name="Object 28"/>
          <p:cNvGraphicFramePr>
            <a:graphicFrameLocks noChangeAspect="1"/>
          </p:cNvGraphicFramePr>
          <p:nvPr/>
        </p:nvGraphicFramePr>
        <p:xfrm>
          <a:off x="6400800" y="5257800"/>
          <a:ext cx="21336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12" imgW="812447" imgH="457002" progId="Equation.DSMT4">
                  <p:embed/>
                </p:oleObj>
              </mc:Choice>
              <mc:Fallback>
                <p:oleObj name="Equation" r:id="rId12" imgW="812447" imgH="45700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257800"/>
                        <a:ext cx="2133600" cy="12001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1" name="AutoShape 31"/>
          <p:cNvSpPr>
            <a:spLocks noChangeArrowheads="1"/>
          </p:cNvSpPr>
          <p:nvPr/>
        </p:nvSpPr>
        <p:spPr bwMode="auto">
          <a:xfrm rot="20342194">
            <a:off x="3200400" y="5181600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rgbClr val="66FF33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EG"/>
          </a:p>
        </p:txBody>
      </p:sp>
      <p:grpSp>
        <p:nvGrpSpPr>
          <p:cNvPr id="921636" name="Group 36"/>
          <p:cNvGrpSpPr>
            <a:grpSpLocks/>
          </p:cNvGrpSpPr>
          <p:nvPr/>
        </p:nvGrpSpPr>
        <p:grpSpPr bwMode="auto">
          <a:xfrm>
            <a:off x="609600" y="2667000"/>
            <a:ext cx="2362200" cy="2362200"/>
            <a:chOff x="384" y="1680"/>
            <a:chExt cx="1488" cy="1488"/>
          </a:xfrm>
        </p:grpSpPr>
        <p:grpSp>
          <p:nvGrpSpPr>
            <p:cNvPr id="9227" name="Group 33"/>
            <p:cNvGrpSpPr>
              <a:grpSpLocks/>
            </p:cNvGrpSpPr>
            <p:nvPr/>
          </p:nvGrpSpPr>
          <p:grpSpPr bwMode="auto">
            <a:xfrm>
              <a:off x="384" y="1680"/>
              <a:ext cx="1488" cy="1488"/>
              <a:chOff x="384" y="1680"/>
              <a:chExt cx="1488" cy="1488"/>
            </a:xfrm>
          </p:grpSpPr>
          <p:grpSp>
            <p:nvGrpSpPr>
              <p:cNvPr id="9230" name="Group 10"/>
              <p:cNvGrpSpPr>
                <a:grpSpLocks/>
              </p:cNvGrpSpPr>
              <p:nvPr/>
            </p:nvGrpSpPr>
            <p:grpSpPr bwMode="auto">
              <a:xfrm>
                <a:off x="384" y="1680"/>
                <a:ext cx="1440" cy="1488"/>
                <a:chOff x="384" y="1776"/>
                <a:chExt cx="1440" cy="1488"/>
              </a:xfrm>
            </p:grpSpPr>
            <p:sp>
              <p:nvSpPr>
                <p:cNvPr id="921609" name="Rectangle 9"/>
                <p:cNvSpPr>
                  <a:spLocks noChangeArrowheads="1"/>
                </p:cNvSpPr>
                <p:nvPr/>
              </p:nvSpPr>
              <p:spPr bwMode="auto">
                <a:xfrm>
                  <a:off x="384" y="1776"/>
                  <a:ext cx="1440" cy="1488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8100000" algn="ctr" rotWithShape="0">
                    <a:schemeClr val="bg2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1604" name="Oval 4"/>
                <p:cNvSpPr>
                  <a:spLocks noChangeArrowheads="1"/>
                </p:cNvSpPr>
                <p:nvPr/>
              </p:nvSpPr>
              <p:spPr bwMode="auto">
                <a:xfrm>
                  <a:off x="1008" y="2400"/>
                  <a:ext cx="192" cy="192"/>
                </a:xfrm>
                <a:prstGeom prst="ellipse">
                  <a:avLst/>
                </a:prstGeom>
                <a:solidFill>
                  <a:srgbClr val="FFCC99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1606" name="Oval 6"/>
                <p:cNvSpPr>
                  <a:spLocks noChangeArrowheads="1"/>
                </p:cNvSpPr>
                <p:nvPr/>
              </p:nvSpPr>
              <p:spPr bwMode="auto">
                <a:xfrm>
                  <a:off x="480" y="1872"/>
                  <a:ext cx="1200" cy="129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1605" name="Oval 5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192" cy="192"/>
                </a:xfrm>
                <a:prstGeom prst="ellipse">
                  <a:avLst/>
                </a:prstGeom>
                <a:solidFill>
                  <a:srgbClr val="CCFFCC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160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296" y="216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  <p:sp>
              <p:nvSpPr>
                <p:cNvPr id="92160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152" y="2304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ar-EG"/>
                </a:p>
              </p:txBody>
            </p:sp>
          </p:grpSp>
          <p:sp>
            <p:nvSpPr>
              <p:cNvPr id="921611" name="Line 11"/>
              <p:cNvSpPr>
                <a:spLocks noChangeShapeType="1"/>
              </p:cNvSpPr>
              <p:nvPr/>
            </p:nvSpPr>
            <p:spPr bwMode="auto">
              <a:xfrm flipH="1" flipV="1">
                <a:off x="1248" y="1776"/>
                <a:ext cx="192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21612" name="Line 12"/>
              <p:cNvSpPr>
                <a:spLocks noChangeShapeType="1"/>
              </p:cNvSpPr>
              <p:nvPr/>
            </p:nvSpPr>
            <p:spPr bwMode="auto">
              <a:xfrm flipV="1">
                <a:off x="1357" y="2844"/>
                <a:ext cx="192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21613" name="Line 13"/>
              <p:cNvSpPr>
                <a:spLocks noChangeShapeType="1"/>
              </p:cNvSpPr>
              <p:nvPr/>
            </p:nvSpPr>
            <p:spPr bwMode="auto">
              <a:xfrm flipH="1">
                <a:off x="513" y="1960"/>
                <a:ext cx="144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234" name="Text Box 14"/>
              <p:cNvSpPr txBox="1">
                <a:spLocks noChangeArrowheads="1"/>
              </p:cNvSpPr>
              <p:nvPr/>
            </p:nvSpPr>
            <p:spPr bwMode="auto">
              <a:xfrm>
                <a:off x="1008" y="1920"/>
                <a:ext cx="336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ar-EG" sz="2400" i="1">
                    <a:solidFill>
                      <a:srgbClr val="000000"/>
                    </a:solidFill>
                    <a:effectLst/>
                  </a:rPr>
                  <a:t>F</a:t>
                </a:r>
                <a:r>
                  <a:rPr lang="en-US" altLang="ar-EG" sz="2400" i="1" baseline="-25000">
                    <a:solidFill>
                      <a:srgbClr val="000000"/>
                    </a:solidFill>
                    <a:effectLst/>
                  </a:rPr>
                  <a:t>C</a:t>
                </a:r>
                <a:endParaRPr lang="en-US" altLang="ar-EG" sz="2400" i="1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9235" name="Text Box 15"/>
              <p:cNvSpPr txBox="1">
                <a:spLocks noChangeArrowheads="1"/>
              </p:cNvSpPr>
              <p:nvPr/>
            </p:nvSpPr>
            <p:spPr bwMode="auto">
              <a:xfrm>
                <a:off x="960" y="2256"/>
                <a:ext cx="288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ar-EG" sz="2800">
                    <a:solidFill>
                      <a:srgbClr val="000000"/>
                    </a:solidFill>
                    <a:effectLst/>
                  </a:rPr>
                  <a:t>+</a:t>
                </a:r>
              </a:p>
            </p:txBody>
          </p:sp>
          <p:sp>
            <p:nvSpPr>
              <p:cNvPr id="9236" name="Text Box 16"/>
              <p:cNvSpPr txBox="1">
                <a:spLocks noChangeArrowheads="1"/>
              </p:cNvSpPr>
              <p:nvPr/>
            </p:nvSpPr>
            <p:spPr bwMode="auto">
              <a:xfrm>
                <a:off x="1344" y="1824"/>
                <a:ext cx="288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ar-EG" sz="3200">
                    <a:solidFill>
                      <a:srgbClr val="000000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9237" name="Text Box 17"/>
              <p:cNvSpPr txBox="1">
                <a:spLocks noChangeArrowheads="1"/>
              </p:cNvSpPr>
              <p:nvPr/>
            </p:nvSpPr>
            <p:spPr bwMode="auto">
              <a:xfrm>
                <a:off x="624" y="2640"/>
                <a:ext cx="960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ar-EG" sz="2400">
                    <a:solidFill>
                      <a:srgbClr val="000000"/>
                    </a:solidFill>
                    <a:effectLst/>
                  </a:rPr>
                  <a:t>Nucleus</a:t>
                </a:r>
              </a:p>
            </p:txBody>
          </p:sp>
          <p:sp>
            <p:nvSpPr>
              <p:cNvPr id="921618" name="Line 18"/>
              <p:cNvSpPr>
                <a:spLocks noChangeShapeType="1"/>
              </p:cNvSpPr>
              <p:nvPr/>
            </p:nvSpPr>
            <p:spPr bwMode="auto">
              <a:xfrm flipV="1">
                <a:off x="912" y="2496"/>
                <a:ext cx="144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239" name="Text Box 19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384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altLang="ar-EG" sz="2400">
                    <a:solidFill>
                      <a:srgbClr val="000000"/>
                    </a:solidFill>
                    <a:effectLst/>
                  </a:rPr>
                  <a:t>e</a:t>
                </a:r>
                <a:r>
                  <a:rPr lang="en-US" altLang="ar-EG" sz="2400" baseline="30000">
                    <a:solidFill>
                      <a:srgbClr val="000000"/>
                    </a:solidFill>
                    <a:effectLst/>
                  </a:rPr>
                  <a:t>-</a:t>
                </a:r>
                <a:endParaRPr lang="en-US" altLang="ar-EG" sz="2400">
                  <a:solidFill>
                    <a:srgbClr val="000000"/>
                  </a:solidFill>
                  <a:effectLst/>
                </a:endParaRPr>
              </a:p>
            </p:txBody>
          </p:sp>
        </p:grpSp>
        <p:sp>
          <p:nvSpPr>
            <p:cNvPr id="921634" name="Line 34"/>
            <p:cNvSpPr>
              <a:spLocks noChangeShapeType="1"/>
            </p:cNvSpPr>
            <p:nvPr/>
          </p:nvSpPr>
          <p:spPr bwMode="auto">
            <a:xfrm flipH="1" flipV="1">
              <a:off x="672" y="1920"/>
              <a:ext cx="38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9" name="Text Box 35"/>
            <p:cNvSpPr txBox="1">
              <a:spLocks noChangeArrowheads="1"/>
            </p:cNvSpPr>
            <p:nvPr/>
          </p:nvSpPr>
          <p:spPr bwMode="auto">
            <a:xfrm>
              <a:off x="624" y="20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 i="1">
                  <a:solidFill>
                    <a:srgbClr val="000000"/>
                  </a:solidFill>
                  <a:effectLst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2" grpId="0" autoUpdateAnimBg="0"/>
      <p:bldP spid="921603" grpId="0" animBg="1" autoUpdateAnimBg="0"/>
      <p:bldP spid="921627" grpId="0" autoUpdateAnimBg="0"/>
      <p:bldP spid="9216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ar-EG" smtClean="0"/>
              <a:t>Failure of Classical Model</a:t>
            </a:r>
          </a:p>
        </p:txBody>
      </p:sp>
      <p:grpSp>
        <p:nvGrpSpPr>
          <p:cNvPr id="922659" name="Group 35"/>
          <p:cNvGrpSpPr>
            <a:grpSpLocks/>
          </p:cNvGrpSpPr>
          <p:nvPr/>
        </p:nvGrpSpPr>
        <p:grpSpPr bwMode="auto">
          <a:xfrm>
            <a:off x="838200" y="1828800"/>
            <a:ext cx="2971800" cy="4114800"/>
            <a:chOff x="528" y="1152"/>
            <a:chExt cx="1872" cy="2592"/>
          </a:xfrm>
        </p:grpSpPr>
        <p:sp>
          <p:nvSpPr>
            <p:cNvPr id="922629" name="Rectangle 5"/>
            <p:cNvSpPr>
              <a:spLocks noChangeArrowheads="1"/>
            </p:cNvSpPr>
            <p:nvPr/>
          </p:nvSpPr>
          <p:spPr bwMode="auto">
            <a:xfrm>
              <a:off x="768" y="1152"/>
              <a:ext cx="1440" cy="148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0" name="Oval 6"/>
            <p:cNvSpPr>
              <a:spLocks noChangeArrowheads="1"/>
            </p:cNvSpPr>
            <p:nvPr/>
          </p:nvSpPr>
          <p:spPr bwMode="auto">
            <a:xfrm>
              <a:off x="1392" y="1776"/>
              <a:ext cx="192" cy="192"/>
            </a:xfrm>
            <a:prstGeom prst="ellipse">
              <a:avLst/>
            </a:prstGeom>
            <a:solidFill>
              <a:srgbClr val="FFCC9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1" name="Oval 7"/>
            <p:cNvSpPr>
              <a:spLocks noChangeArrowheads="1"/>
            </p:cNvSpPr>
            <p:nvPr/>
          </p:nvSpPr>
          <p:spPr bwMode="auto">
            <a:xfrm>
              <a:off x="864" y="1248"/>
              <a:ext cx="1200" cy="129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2" name="Oval 8"/>
            <p:cNvSpPr>
              <a:spLocks noChangeArrowheads="1"/>
            </p:cNvSpPr>
            <p:nvPr/>
          </p:nvSpPr>
          <p:spPr bwMode="auto">
            <a:xfrm>
              <a:off x="1776" y="1344"/>
              <a:ext cx="192" cy="192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3" name="Line 9"/>
            <p:cNvSpPr>
              <a:spLocks noChangeShapeType="1"/>
            </p:cNvSpPr>
            <p:nvPr/>
          </p:nvSpPr>
          <p:spPr bwMode="auto">
            <a:xfrm flipH="1">
              <a:off x="1680" y="1536"/>
              <a:ext cx="14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4" name="Line 10"/>
            <p:cNvSpPr>
              <a:spLocks noChangeShapeType="1"/>
            </p:cNvSpPr>
            <p:nvPr/>
          </p:nvSpPr>
          <p:spPr bwMode="auto">
            <a:xfrm flipV="1">
              <a:off x="1536" y="1680"/>
              <a:ext cx="14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5" name="Line 11"/>
            <p:cNvSpPr>
              <a:spLocks noChangeShapeType="1"/>
            </p:cNvSpPr>
            <p:nvPr/>
          </p:nvSpPr>
          <p:spPr bwMode="auto">
            <a:xfrm flipH="1" flipV="1">
              <a:off x="1632" y="1248"/>
              <a:ext cx="192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6" name="Line 12"/>
            <p:cNvSpPr>
              <a:spLocks noChangeShapeType="1"/>
            </p:cNvSpPr>
            <p:nvPr/>
          </p:nvSpPr>
          <p:spPr bwMode="auto">
            <a:xfrm flipV="1">
              <a:off x="1741" y="2316"/>
              <a:ext cx="192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37" name="Line 13"/>
            <p:cNvSpPr>
              <a:spLocks noChangeShapeType="1"/>
            </p:cNvSpPr>
            <p:nvPr/>
          </p:nvSpPr>
          <p:spPr bwMode="auto">
            <a:xfrm flipH="1">
              <a:off x="897" y="1432"/>
              <a:ext cx="144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1392" y="1248"/>
              <a:ext cx="33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 i="1">
                  <a:solidFill>
                    <a:srgbClr val="000000"/>
                  </a:solidFill>
                  <a:effectLst/>
                </a:rPr>
                <a:t>v</a:t>
              </a: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1344" y="1728"/>
              <a:ext cx="28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800">
                  <a:solidFill>
                    <a:srgbClr val="000000"/>
                  </a:solidFill>
                  <a:effectLst/>
                </a:rPr>
                <a:t>+</a:t>
              </a:r>
            </a:p>
          </p:txBody>
        </p:sp>
        <p:sp>
          <p:nvSpPr>
            <p:cNvPr id="10262" name="Text Box 16"/>
            <p:cNvSpPr txBox="1">
              <a:spLocks noChangeArrowheads="1"/>
            </p:cNvSpPr>
            <p:nvPr/>
          </p:nvSpPr>
          <p:spPr bwMode="auto">
            <a:xfrm>
              <a:off x="1728" y="1296"/>
              <a:ext cx="288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3200">
                  <a:solidFill>
                    <a:srgbClr val="000000"/>
                  </a:solidFill>
                  <a:effectLst/>
                </a:rPr>
                <a:t>-</a:t>
              </a:r>
            </a:p>
          </p:txBody>
        </p:sp>
        <p:sp>
          <p:nvSpPr>
            <p:cNvPr id="10263" name="Text Box 17"/>
            <p:cNvSpPr txBox="1">
              <a:spLocks noChangeArrowheads="1"/>
            </p:cNvSpPr>
            <p:nvPr/>
          </p:nvSpPr>
          <p:spPr bwMode="auto">
            <a:xfrm>
              <a:off x="960" y="2064"/>
              <a:ext cx="96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Nucleus</a:t>
              </a:r>
            </a:p>
          </p:txBody>
        </p:sp>
        <p:sp>
          <p:nvSpPr>
            <p:cNvPr id="922642" name="Line 18"/>
            <p:cNvSpPr>
              <a:spLocks noChangeShapeType="1"/>
            </p:cNvSpPr>
            <p:nvPr/>
          </p:nvSpPr>
          <p:spPr bwMode="auto">
            <a:xfrm flipV="1">
              <a:off x="1296" y="1968"/>
              <a:ext cx="144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265" name="Text Box 19"/>
            <p:cNvSpPr txBox="1">
              <a:spLocks noChangeArrowheads="1"/>
            </p:cNvSpPr>
            <p:nvPr/>
          </p:nvSpPr>
          <p:spPr bwMode="auto">
            <a:xfrm>
              <a:off x="1872" y="1200"/>
              <a:ext cx="38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ar-EG" sz="2400">
                  <a:solidFill>
                    <a:srgbClr val="000000"/>
                  </a:solidFill>
                  <a:effectLst/>
                </a:rPr>
                <a:t>e</a:t>
              </a:r>
              <a:r>
                <a:rPr lang="en-US" altLang="ar-EG" sz="2400" baseline="30000">
                  <a:solidFill>
                    <a:srgbClr val="000000"/>
                  </a:solidFill>
                  <a:effectLst/>
                </a:rPr>
                <a:t>-</a:t>
              </a:r>
              <a:endParaRPr lang="en-US" altLang="ar-EG" sz="2400">
                <a:solidFill>
                  <a:srgbClr val="000000"/>
                </a:solidFill>
                <a:effectLst/>
              </a:endParaRPr>
            </a:p>
          </p:txBody>
        </p:sp>
        <p:graphicFrame>
          <p:nvGraphicFramePr>
            <p:cNvPr id="10266" name="Object 20"/>
            <p:cNvGraphicFramePr>
              <a:graphicFrameLocks noChangeAspect="1"/>
            </p:cNvGraphicFramePr>
            <p:nvPr/>
          </p:nvGraphicFramePr>
          <p:xfrm>
            <a:off x="816" y="2928"/>
            <a:ext cx="1344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1" name="Equation" r:id="rId5" imgW="812447" imgH="457002" progId="Equation.DSMT4">
                    <p:embed/>
                  </p:oleObj>
                </mc:Choice>
                <mc:Fallback>
                  <p:oleObj name="Equation" r:id="rId5" imgW="812447" imgH="457002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928"/>
                          <a:ext cx="1344" cy="756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8100000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45" name="Rectangle 21"/>
            <p:cNvSpPr>
              <a:spLocks noChangeArrowheads="1"/>
            </p:cNvSpPr>
            <p:nvPr/>
          </p:nvSpPr>
          <p:spPr bwMode="auto">
            <a:xfrm>
              <a:off x="2352" y="1152"/>
              <a:ext cx="48" cy="25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46" name="Rectangle 22"/>
            <p:cNvSpPr>
              <a:spLocks noChangeArrowheads="1"/>
            </p:cNvSpPr>
            <p:nvPr/>
          </p:nvSpPr>
          <p:spPr bwMode="auto">
            <a:xfrm>
              <a:off x="528" y="1152"/>
              <a:ext cx="48" cy="25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49" name="Arc 25"/>
            <p:cNvSpPr>
              <a:spLocks/>
            </p:cNvSpPr>
            <p:nvPr/>
          </p:nvSpPr>
          <p:spPr bwMode="auto">
            <a:xfrm flipH="1">
              <a:off x="1248" y="1266"/>
              <a:ext cx="379" cy="480"/>
            </a:xfrm>
            <a:custGeom>
              <a:avLst/>
              <a:gdLst>
                <a:gd name="G0" fmla="+- 6649 0 0"/>
                <a:gd name="G1" fmla="+- 21600 0 0"/>
                <a:gd name="G2" fmla="+- 21600 0 0"/>
                <a:gd name="T0" fmla="*/ 0 w 20375"/>
                <a:gd name="T1" fmla="*/ 1049 h 21600"/>
                <a:gd name="T2" fmla="*/ 20375 w 20375"/>
                <a:gd name="T3" fmla="*/ 4922 h 21600"/>
                <a:gd name="T4" fmla="*/ 6649 w 2037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75" h="21600" fill="none" extrusionOk="0">
                  <a:moveTo>
                    <a:pt x="-1" y="1048"/>
                  </a:moveTo>
                  <a:cubicBezTo>
                    <a:pt x="2147" y="353"/>
                    <a:pt x="4391" y="-1"/>
                    <a:pt x="6649" y="0"/>
                  </a:cubicBezTo>
                  <a:cubicBezTo>
                    <a:pt x="11656" y="0"/>
                    <a:pt x="16508" y="1739"/>
                    <a:pt x="20375" y="4921"/>
                  </a:cubicBezTo>
                </a:path>
                <a:path w="20375" h="21600" stroke="0" extrusionOk="0">
                  <a:moveTo>
                    <a:pt x="-1" y="1048"/>
                  </a:moveTo>
                  <a:cubicBezTo>
                    <a:pt x="2147" y="353"/>
                    <a:pt x="4391" y="-1"/>
                    <a:pt x="6649" y="0"/>
                  </a:cubicBezTo>
                  <a:cubicBezTo>
                    <a:pt x="11656" y="0"/>
                    <a:pt x="16508" y="1739"/>
                    <a:pt x="20375" y="4921"/>
                  </a:cubicBezTo>
                  <a:lnTo>
                    <a:pt x="6649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2650" name="Freeform 26"/>
            <p:cNvSpPr>
              <a:spLocks/>
            </p:cNvSpPr>
            <p:nvPr/>
          </p:nvSpPr>
          <p:spPr bwMode="auto">
            <a:xfrm>
              <a:off x="992" y="1344"/>
              <a:ext cx="880" cy="1032"/>
            </a:xfrm>
            <a:custGeom>
              <a:avLst/>
              <a:gdLst>
                <a:gd name="T0" fmla="*/ 304 w 880"/>
                <a:gd name="T1" fmla="*/ 0 h 1032"/>
                <a:gd name="T2" fmla="*/ 160 w 880"/>
                <a:gd name="T3" fmla="*/ 144 h 1032"/>
                <a:gd name="T4" fmla="*/ 16 w 880"/>
                <a:gd name="T5" fmla="*/ 432 h 1032"/>
                <a:gd name="T6" fmla="*/ 64 w 880"/>
                <a:gd name="T7" fmla="*/ 768 h 1032"/>
                <a:gd name="T8" fmla="*/ 304 w 880"/>
                <a:gd name="T9" fmla="*/ 1008 h 1032"/>
                <a:gd name="T10" fmla="*/ 736 w 880"/>
                <a:gd name="T11" fmla="*/ 912 h 1032"/>
                <a:gd name="T12" fmla="*/ 880 w 880"/>
                <a:gd name="T13" fmla="*/ 576 h 1032"/>
                <a:gd name="T14" fmla="*/ 736 w 880"/>
                <a:gd name="T15" fmla="*/ 288 h 1032"/>
                <a:gd name="T16" fmla="*/ 400 w 880"/>
                <a:gd name="T17" fmla="*/ 240 h 1032"/>
                <a:gd name="T18" fmla="*/ 208 w 880"/>
                <a:gd name="T19" fmla="*/ 480 h 1032"/>
                <a:gd name="T20" fmla="*/ 256 w 880"/>
                <a:gd name="T21" fmla="*/ 720 h 1032"/>
                <a:gd name="T22" fmla="*/ 592 w 880"/>
                <a:gd name="T23" fmla="*/ 768 h 1032"/>
                <a:gd name="T24" fmla="*/ 736 w 880"/>
                <a:gd name="T25" fmla="*/ 67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032">
                  <a:moveTo>
                    <a:pt x="304" y="0"/>
                  </a:moveTo>
                  <a:cubicBezTo>
                    <a:pt x="256" y="36"/>
                    <a:pt x="208" y="72"/>
                    <a:pt x="160" y="144"/>
                  </a:cubicBezTo>
                  <a:cubicBezTo>
                    <a:pt x="112" y="216"/>
                    <a:pt x="32" y="328"/>
                    <a:pt x="16" y="432"/>
                  </a:cubicBezTo>
                  <a:cubicBezTo>
                    <a:pt x="0" y="536"/>
                    <a:pt x="16" y="672"/>
                    <a:pt x="64" y="768"/>
                  </a:cubicBezTo>
                  <a:cubicBezTo>
                    <a:pt x="112" y="864"/>
                    <a:pt x="192" y="984"/>
                    <a:pt x="304" y="1008"/>
                  </a:cubicBezTo>
                  <a:cubicBezTo>
                    <a:pt x="416" y="1032"/>
                    <a:pt x="640" y="984"/>
                    <a:pt x="736" y="912"/>
                  </a:cubicBezTo>
                  <a:cubicBezTo>
                    <a:pt x="832" y="840"/>
                    <a:pt x="880" y="680"/>
                    <a:pt x="880" y="576"/>
                  </a:cubicBezTo>
                  <a:cubicBezTo>
                    <a:pt x="880" y="472"/>
                    <a:pt x="816" y="344"/>
                    <a:pt x="736" y="288"/>
                  </a:cubicBezTo>
                  <a:cubicBezTo>
                    <a:pt x="656" y="232"/>
                    <a:pt x="488" y="208"/>
                    <a:pt x="400" y="240"/>
                  </a:cubicBezTo>
                  <a:cubicBezTo>
                    <a:pt x="312" y="272"/>
                    <a:pt x="232" y="400"/>
                    <a:pt x="208" y="480"/>
                  </a:cubicBezTo>
                  <a:cubicBezTo>
                    <a:pt x="184" y="560"/>
                    <a:pt x="192" y="672"/>
                    <a:pt x="256" y="720"/>
                  </a:cubicBezTo>
                  <a:cubicBezTo>
                    <a:pt x="320" y="768"/>
                    <a:pt x="512" y="776"/>
                    <a:pt x="592" y="768"/>
                  </a:cubicBezTo>
                  <a:cubicBezTo>
                    <a:pt x="672" y="760"/>
                    <a:pt x="720" y="680"/>
                    <a:pt x="736" y="672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922652" name="Text Box 28"/>
          <p:cNvSpPr txBox="1">
            <a:spLocks noChangeArrowheads="1"/>
          </p:cNvSpPr>
          <p:nvPr/>
        </p:nvSpPr>
        <p:spPr bwMode="auto">
          <a:xfrm>
            <a:off x="4038600" y="1752600"/>
            <a:ext cx="46482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When an electron is acceler-ated by the central force, it must radiate </a:t>
            </a:r>
            <a:r>
              <a:rPr lang="en-US" altLang="ar-E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922657" name="Group 33"/>
          <p:cNvGrpSpPr>
            <a:grpSpLocks/>
          </p:cNvGrpSpPr>
          <p:nvPr/>
        </p:nvGrpSpPr>
        <p:grpSpPr bwMode="auto">
          <a:xfrm>
            <a:off x="4038600" y="3048000"/>
            <a:ext cx="4800600" cy="1698625"/>
            <a:chOff x="2544" y="1920"/>
            <a:chExt cx="3024" cy="1070"/>
          </a:xfrm>
        </p:grpSpPr>
        <p:sp>
          <p:nvSpPr>
            <p:cNvPr id="922653" name="Text Box 29"/>
            <p:cNvSpPr txBox="1">
              <a:spLocks noChangeArrowheads="1"/>
            </p:cNvSpPr>
            <p:nvPr/>
          </p:nvSpPr>
          <p:spPr bwMode="auto">
            <a:xfrm>
              <a:off x="2544" y="2016"/>
              <a:ext cx="3024" cy="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loss of energy should cause the velocity </a:t>
              </a:r>
              <a:r>
                <a:rPr lang="en-US" altLang="ar-EG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altLang="ar-EG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 de-crease, sending the electron crashing into the nucleus.</a:t>
              </a:r>
            </a:p>
          </p:txBody>
        </p:sp>
        <p:sp>
          <p:nvSpPr>
            <p:cNvPr id="922655" name="Rectangle 31"/>
            <p:cNvSpPr>
              <a:spLocks noChangeArrowheads="1"/>
            </p:cNvSpPr>
            <p:nvPr/>
          </p:nvSpPr>
          <p:spPr bwMode="auto">
            <a:xfrm>
              <a:off x="3264" y="1920"/>
              <a:ext cx="1200" cy="4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22658" name="Group 34"/>
          <p:cNvGrpSpPr>
            <a:grpSpLocks/>
          </p:cNvGrpSpPr>
          <p:nvPr/>
        </p:nvGrpSpPr>
        <p:grpSpPr bwMode="auto">
          <a:xfrm>
            <a:off x="4038600" y="4876800"/>
            <a:ext cx="4648200" cy="1047750"/>
            <a:chOff x="2544" y="3072"/>
            <a:chExt cx="2928" cy="660"/>
          </a:xfrm>
        </p:grpSpPr>
        <p:sp>
          <p:nvSpPr>
            <p:cNvPr id="922654" name="Text Box 30"/>
            <p:cNvSpPr txBox="1">
              <a:spLocks noChangeArrowheads="1"/>
            </p:cNvSpPr>
            <p:nvPr/>
          </p:nvSpPr>
          <p:spPr bwMode="auto">
            <a:xfrm>
              <a:off x="2544" y="3216"/>
              <a:ext cx="292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This does </a:t>
              </a:r>
              <a:r>
                <a:rPr lang="en-US" altLang="ar-EG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NOT</a:t>
              </a:r>
              <a:r>
                <a:rPr lang="en-US" altLang="ar-E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happen and the Rutherford atom fails.</a:t>
              </a:r>
            </a:p>
          </p:txBody>
        </p:sp>
        <p:sp>
          <p:nvSpPr>
            <p:cNvPr id="922656" name="Rectangle 32"/>
            <p:cNvSpPr>
              <a:spLocks noChangeArrowheads="1"/>
            </p:cNvSpPr>
            <p:nvPr/>
          </p:nvSpPr>
          <p:spPr bwMode="auto">
            <a:xfrm>
              <a:off x="3216" y="3072"/>
              <a:ext cx="1200" cy="4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6" grpId="0" autoUpdateAnimBg="0"/>
      <p:bldP spid="9226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altLang="ar-EG" smtClean="0"/>
              <a:t>Atomic Spectra</a:t>
            </a:r>
          </a:p>
        </p:txBody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990600" y="838200"/>
            <a:ext cx="7391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Earlier, we learned that objects continually emit and absorb electromagnetic radiation.</a:t>
            </a:r>
          </a:p>
        </p:txBody>
      </p:sp>
      <p:sp>
        <p:nvSpPr>
          <p:cNvPr id="938030" name="Text Box 46"/>
          <p:cNvSpPr txBox="1">
            <a:spLocks noChangeArrowheads="1"/>
          </p:cNvSpPr>
          <p:nvPr/>
        </p:nvSpPr>
        <p:spPr bwMode="auto">
          <a:xfrm>
            <a:off x="990600" y="1676400"/>
            <a:ext cx="71628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In an emission spectrum, light is separated into characteristic wavelengths.</a:t>
            </a:r>
          </a:p>
        </p:txBody>
      </p:sp>
      <p:sp>
        <p:nvSpPr>
          <p:cNvPr id="938031" name="Text Box 47"/>
          <p:cNvSpPr txBox="1">
            <a:spLocks noChangeArrowheads="1"/>
          </p:cNvSpPr>
          <p:nvPr/>
        </p:nvSpPr>
        <p:spPr bwMode="auto">
          <a:xfrm>
            <a:off x="762000" y="5715000"/>
            <a:ext cx="8001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In an absorption spectrum, a gas absorbs certain wave lengths, which identify the element.</a:t>
            </a:r>
          </a:p>
        </p:txBody>
      </p:sp>
      <p:pic>
        <p:nvPicPr>
          <p:cNvPr id="93800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7488"/>
            <a:ext cx="5105400" cy="278288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8041" name="Text Box 57"/>
          <p:cNvSpPr txBox="1">
            <a:spLocks noChangeArrowheads="1"/>
          </p:cNvSpPr>
          <p:nvPr/>
        </p:nvSpPr>
        <p:spPr bwMode="auto">
          <a:xfrm>
            <a:off x="2743200" y="27574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Emission Spectrum</a:t>
            </a:r>
          </a:p>
        </p:txBody>
      </p:sp>
      <p:pic>
        <p:nvPicPr>
          <p:cNvPr id="938042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14688"/>
            <a:ext cx="476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8043" name="Group 59"/>
          <p:cNvGrpSpPr>
            <a:grpSpLocks/>
          </p:cNvGrpSpPr>
          <p:nvPr/>
        </p:nvGrpSpPr>
        <p:grpSpPr bwMode="auto">
          <a:xfrm>
            <a:off x="1981200" y="3138488"/>
            <a:ext cx="990600" cy="1524000"/>
            <a:chOff x="1296" y="1440"/>
            <a:chExt cx="624" cy="960"/>
          </a:xfrm>
        </p:grpSpPr>
        <p:sp>
          <p:nvSpPr>
            <p:cNvPr id="938044" name="Text Box 60"/>
            <p:cNvSpPr txBox="1">
              <a:spLocks noChangeArrowheads="1"/>
            </p:cNvSpPr>
            <p:nvPr/>
          </p:nvSpPr>
          <p:spPr bwMode="auto">
            <a:xfrm>
              <a:off x="1296" y="144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>
                  <a:solidFill>
                    <a:srgbClr val="FF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Gas</a:t>
              </a:r>
            </a:p>
          </p:txBody>
        </p:sp>
        <p:grpSp>
          <p:nvGrpSpPr>
            <p:cNvPr id="11289" name="Group 61"/>
            <p:cNvGrpSpPr>
              <a:grpSpLocks/>
            </p:cNvGrpSpPr>
            <p:nvPr/>
          </p:nvGrpSpPr>
          <p:grpSpPr bwMode="auto">
            <a:xfrm>
              <a:off x="1392" y="1728"/>
              <a:ext cx="336" cy="672"/>
              <a:chOff x="1392" y="1728"/>
              <a:chExt cx="336" cy="672"/>
            </a:xfrm>
          </p:grpSpPr>
          <p:sp>
            <p:nvSpPr>
              <p:cNvPr id="938046" name="Freeform 62"/>
              <p:cNvSpPr>
                <a:spLocks/>
              </p:cNvSpPr>
              <p:nvPr/>
            </p:nvSpPr>
            <p:spPr bwMode="auto">
              <a:xfrm>
                <a:off x="1392" y="1824"/>
                <a:ext cx="336" cy="576"/>
              </a:xfrm>
              <a:custGeom>
                <a:avLst/>
                <a:gdLst>
                  <a:gd name="T0" fmla="*/ 144 w 336"/>
                  <a:gd name="T1" fmla="*/ 576 h 576"/>
                  <a:gd name="T2" fmla="*/ 48 w 336"/>
                  <a:gd name="T3" fmla="*/ 480 h 576"/>
                  <a:gd name="T4" fmla="*/ 0 w 336"/>
                  <a:gd name="T5" fmla="*/ 288 h 576"/>
                  <a:gd name="T6" fmla="*/ 96 w 336"/>
                  <a:gd name="T7" fmla="*/ 96 h 576"/>
                  <a:gd name="T8" fmla="*/ 240 w 336"/>
                  <a:gd name="T9" fmla="*/ 0 h 576"/>
                  <a:gd name="T10" fmla="*/ 336 w 336"/>
                  <a:gd name="T11" fmla="*/ 192 h 576"/>
                  <a:gd name="T12" fmla="*/ 336 w 336"/>
                  <a:gd name="T13" fmla="*/ 336 h 576"/>
                  <a:gd name="T14" fmla="*/ 288 w 336"/>
                  <a:gd name="T15" fmla="*/ 528 h 576"/>
                  <a:gd name="T16" fmla="*/ 144 w 336"/>
                  <a:gd name="T1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576">
                    <a:moveTo>
                      <a:pt x="144" y="576"/>
                    </a:moveTo>
                    <a:lnTo>
                      <a:pt x="48" y="480"/>
                    </a:lnTo>
                    <a:lnTo>
                      <a:pt x="0" y="288"/>
                    </a:lnTo>
                    <a:lnTo>
                      <a:pt x="96" y="96"/>
                    </a:lnTo>
                    <a:lnTo>
                      <a:pt x="240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288" y="528"/>
                    </a:lnTo>
                    <a:lnTo>
                      <a:pt x="144" y="576"/>
                    </a:lnTo>
                    <a:close/>
                  </a:path>
                </a:pathLst>
              </a:custGeom>
              <a:solidFill>
                <a:srgbClr val="FFCC99">
                  <a:alpha val="50000"/>
                </a:srgbClr>
              </a:solidFill>
              <a:ln w="19050" cap="flat" cmpd="sng">
                <a:solidFill>
                  <a:srgbClr val="FFCC99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  <p:sp>
            <p:nvSpPr>
              <p:cNvPr id="938047" name="Line 63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EG"/>
              </a:p>
            </p:txBody>
          </p:sp>
        </p:grpSp>
      </p:grpSp>
      <p:grpSp>
        <p:nvGrpSpPr>
          <p:cNvPr id="938048" name="Group 64"/>
          <p:cNvGrpSpPr>
            <a:grpSpLocks/>
          </p:cNvGrpSpPr>
          <p:nvPr/>
        </p:nvGrpSpPr>
        <p:grpSpPr bwMode="auto">
          <a:xfrm>
            <a:off x="2667000" y="3824288"/>
            <a:ext cx="3962400" cy="228600"/>
            <a:chOff x="1728" y="2016"/>
            <a:chExt cx="2496" cy="144"/>
          </a:xfrm>
        </p:grpSpPr>
        <p:sp>
          <p:nvSpPr>
            <p:cNvPr id="938049" name="Line 65"/>
            <p:cNvSpPr>
              <a:spLocks noChangeShapeType="1"/>
            </p:cNvSpPr>
            <p:nvPr/>
          </p:nvSpPr>
          <p:spPr bwMode="auto">
            <a:xfrm>
              <a:off x="2112" y="2016"/>
              <a:ext cx="21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0" name="Line 66"/>
            <p:cNvSpPr>
              <a:spLocks noChangeShapeType="1"/>
            </p:cNvSpPr>
            <p:nvPr/>
          </p:nvSpPr>
          <p:spPr bwMode="auto">
            <a:xfrm>
              <a:off x="2112" y="2064"/>
              <a:ext cx="1488" cy="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1" name="Line 67"/>
            <p:cNvSpPr>
              <a:spLocks noChangeShapeType="1"/>
            </p:cNvSpPr>
            <p:nvPr/>
          </p:nvSpPr>
          <p:spPr bwMode="auto">
            <a:xfrm>
              <a:off x="3840" y="2160"/>
              <a:ext cx="33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2" name="Line 68"/>
            <p:cNvSpPr>
              <a:spLocks noChangeShapeType="1"/>
            </p:cNvSpPr>
            <p:nvPr/>
          </p:nvSpPr>
          <p:spPr bwMode="auto">
            <a:xfrm flipV="1">
              <a:off x="1728" y="2064"/>
              <a:ext cx="19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3" name="Line 69"/>
            <p:cNvSpPr>
              <a:spLocks noChangeShapeType="1"/>
            </p:cNvSpPr>
            <p:nvPr/>
          </p:nvSpPr>
          <p:spPr bwMode="auto">
            <a:xfrm flipV="1">
              <a:off x="1728" y="2016"/>
              <a:ext cx="19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4" name="Line 70"/>
            <p:cNvSpPr>
              <a:spLocks noChangeShapeType="1"/>
            </p:cNvSpPr>
            <p:nvPr/>
          </p:nvSpPr>
          <p:spPr bwMode="auto">
            <a:xfrm>
              <a:off x="1920" y="2016"/>
              <a:ext cx="2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5" name="Line 71"/>
            <p:cNvSpPr>
              <a:spLocks noChangeShapeType="1"/>
            </p:cNvSpPr>
            <p:nvPr/>
          </p:nvSpPr>
          <p:spPr bwMode="auto">
            <a:xfrm>
              <a:off x="1897" y="2077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</p:grpSp>
      <p:grpSp>
        <p:nvGrpSpPr>
          <p:cNvPr id="938063" name="Group 79"/>
          <p:cNvGrpSpPr>
            <a:grpSpLocks/>
          </p:cNvGrpSpPr>
          <p:nvPr/>
        </p:nvGrpSpPr>
        <p:grpSpPr bwMode="auto">
          <a:xfrm>
            <a:off x="6477000" y="2986088"/>
            <a:ext cx="762000" cy="1874837"/>
            <a:chOff x="4080" y="1248"/>
            <a:chExt cx="480" cy="1181"/>
          </a:xfrm>
        </p:grpSpPr>
        <p:sp>
          <p:nvSpPr>
            <p:cNvPr id="938057" name="Line 73"/>
            <p:cNvSpPr>
              <a:spLocks noChangeShapeType="1"/>
            </p:cNvSpPr>
            <p:nvPr/>
          </p:nvSpPr>
          <p:spPr bwMode="auto">
            <a:xfrm flipH="1" flipV="1">
              <a:off x="4128" y="1920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8" name="Line 74"/>
            <p:cNvSpPr>
              <a:spLocks noChangeShapeType="1"/>
            </p:cNvSpPr>
            <p:nvPr/>
          </p:nvSpPr>
          <p:spPr bwMode="auto">
            <a:xfrm flipH="1">
              <a:off x="4128" y="1632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8059" name="Text Box 75"/>
            <p:cNvSpPr txBox="1">
              <a:spLocks noChangeArrowheads="1"/>
            </p:cNvSpPr>
            <p:nvPr/>
          </p:nvSpPr>
          <p:spPr bwMode="auto">
            <a:xfrm>
              <a:off x="4080" y="2064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kumimoji="0" lang="en-US" altLang="ar-EG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endParaRPr kumimoji="0" lang="en-US" altLang="ar-EG" sz="32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938060" name="Text Box 76"/>
            <p:cNvSpPr txBox="1">
              <a:spLocks noChangeArrowheads="1"/>
            </p:cNvSpPr>
            <p:nvPr/>
          </p:nvSpPr>
          <p:spPr bwMode="auto">
            <a:xfrm>
              <a:off x="4080" y="1248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kumimoji="0" lang="en-US" altLang="ar-EG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kumimoji="0" lang="en-US" altLang="ar-EG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1</a:t>
              </a:r>
              <a:endParaRPr kumimoji="0" lang="en-US" altLang="ar-EG" sz="32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endParaRPr>
            </a:p>
          </p:txBody>
        </p:sp>
      </p:grpSp>
      <p:sp>
        <p:nvSpPr>
          <p:cNvPr id="938061" name="Text Box 77"/>
          <p:cNvSpPr txBox="1">
            <a:spLocks noChangeArrowheads="1"/>
          </p:cNvSpPr>
          <p:nvPr/>
        </p:nvSpPr>
        <p:spPr bwMode="auto">
          <a:xfrm>
            <a:off x="2590800" y="50434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kumimoji="0" lang="en-US" altLang="ar-EG">
                <a:effectLst>
                  <a:outerShdw blurRad="38100" dist="38100" dir="2700000" algn="tl">
                    <a:srgbClr val="000000"/>
                  </a:outerShdw>
                </a:effectLst>
              </a:rPr>
              <a:t>Absorption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7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8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8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8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8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8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8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3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8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3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autoUpdateAnimBg="0"/>
      <p:bldP spid="937987" grpId="0" autoUpdateAnimBg="0"/>
      <p:bldP spid="938030" grpId="0" autoUpdateAnimBg="0"/>
      <p:bldP spid="938031" grpId="0" autoUpdateAnimBg="0"/>
      <p:bldP spid="938041" grpId="0" autoUpdateAnimBg="0"/>
      <p:bldP spid="938061" grpId="0" autoUpdateAnimBg="0"/>
    </p:bldLst>
  </p:timing>
</p:sld>
</file>

<file path=ppt/theme/theme1.xml><?xml version="1.0" encoding="utf-8"?>
<a:theme xmlns:a="http://schemas.openxmlformats.org/drawingml/2006/main" name="Facilitating A Meeting - Dale Carnegie Training (R)">
  <a:themeElements>
    <a:clrScheme name="Facilitating A Meeting - Dale Carnegie Training (R)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Facilitating A Meeting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ar-EG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altLang="ar-EG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cilitating A Meeting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Designs\NOTEBOOK.POT</Template>
  <TotalTime>19636</TotalTime>
  <Words>1556</Words>
  <Application>Microsoft Office PowerPoint</Application>
  <PresentationFormat>On-screen Show (4:3)</PresentationFormat>
  <Paragraphs>206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Tahoma</vt:lpstr>
      <vt:lpstr>Arial</vt:lpstr>
      <vt:lpstr>Times New Roman</vt:lpstr>
      <vt:lpstr>Symbol</vt:lpstr>
      <vt:lpstr>Facilitating A Meeting - Dale Carnegie Training (R)</vt:lpstr>
      <vt:lpstr>Microsoft Clip Gallery</vt:lpstr>
      <vt:lpstr>MathType 4.0 Equation</vt:lpstr>
      <vt:lpstr>Chapter 38C - Atomic Physics</vt:lpstr>
      <vt:lpstr>Objectives: After completing this module, you should be able to:</vt:lpstr>
      <vt:lpstr>Properties of Atoms</vt:lpstr>
      <vt:lpstr>Thompson’s Model for the Atom</vt:lpstr>
      <vt:lpstr>Rutherford’s Experiment</vt:lpstr>
      <vt:lpstr>The Nucleus of an Atom</vt:lpstr>
      <vt:lpstr>Electron Orbits</vt:lpstr>
      <vt:lpstr>Failure of Classical Model</vt:lpstr>
      <vt:lpstr>Atomic Spectra</vt:lpstr>
      <vt:lpstr>Emission Spectrum for H Atom</vt:lpstr>
      <vt:lpstr>Example 1: Use the Balmer equation to find the wavelength of the first line (n = 3) in the Balmer series. How can you find the energy?</vt:lpstr>
      <vt:lpstr>The Bohr Atom</vt:lpstr>
      <vt:lpstr>Wave Analysis of Orbits</vt:lpstr>
      <vt:lpstr>The Bohr Atom</vt:lpstr>
      <vt:lpstr>Bohr’s Atom and Radiation</vt:lpstr>
      <vt:lpstr>Radius of the Hydrogen Atom</vt:lpstr>
      <vt:lpstr>Example 2: Find the radius of the Hydrogen atom in its most stable state (n = 1).</vt:lpstr>
      <vt:lpstr>Total Energy of an Atom</vt:lpstr>
      <vt:lpstr>Energy for a Particular State</vt:lpstr>
      <vt:lpstr>Balmer Revisited</vt:lpstr>
      <vt:lpstr>Energy Levels</vt:lpstr>
      <vt:lpstr>Spectral Series for an Atom</vt:lpstr>
      <vt:lpstr>Example 3: What is the energy of an emitted photon if an electron drops from the n = 3 level to the n = 1 level for the hydrogen atom?</vt:lpstr>
      <vt:lpstr>Modern Theory of the Atom</vt:lpstr>
      <vt:lpstr>Modern Atomic Theory (Cont.)</vt:lpstr>
      <vt:lpstr>Summary</vt:lpstr>
      <vt:lpstr>Summary (Cont.)</vt:lpstr>
      <vt:lpstr>Summary (Cont.)</vt:lpstr>
      <vt:lpstr>Summary (Cont.)</vt:lpstr>
      <vt:lpstr>CONCLUSION: Chapter 38C Atomic Physics</vt:lpstr>
    </vt:vector>
  </TitlesOfParts>
  <Company>Southern Polytechnic State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Physics</dc:title>
  <dc:creator>Paul E. Tippens</dc:creator>
  <cp:lastModifiedBy>ahmed77</cp:lastModifiedBy>
  <cp:revision>1067</cp:revision>
  <dcterms:created xsi:type="dcterms:W3CDTF">1998-07-23T13:54:06Z</dcterms:created>
  <dcterms:modified xsi:type="dcterms:W3CDTF">2020-03-24T16:23:17Z</dcterms:modified>
</cp:coreProperties>
</file>