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219200"/>
            <a:ext cx="71628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Course: Plant Physiology</a:t>
            </a:r>
          </a:p>
          <a:p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Code: 308 Bot</a:t>
            </a: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Students:  Third year Botany</a:t>
            </a: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Lecture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(Plant Mineral Nutrition)</a:t>
            </a: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Dr.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Taha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Mohamed El-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Katony</a:t>
            </a:r>
            <a:endParaRPr lang="ar-EG" sz="24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579" y="530201"/>
            <a:ext cx="8109423" cy="432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lvl="0" indent="-53816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Phosphorus  is  found  also  in  inositol  phosphate  (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phytic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acid) and sugar phosphates. </a:t>
            </a:r>
          </a:p>
          <a:p>
            <a:pPr marL="538163" indent="-53816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In  contrast  to  N  and  S,  which  must  be  reduced within the cell before assimilation, P is not reduced and remains  in  the  oxidized  state. </a:t>
            </a:r>
          </a:p>
          <a:p>
            <a:pPr marL="538163" indent="-53816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Heavy   concentrations   of  P  are  found   in the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meristematic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regions, where it is involved  in  the  synthesis  of  nucleoproteins. </a:t>
            </a:r>
          </a:p>
          <a:p>
            <a:pPr marL="538163" lvl="0" indent="-53816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8114" y="1146720"/>
            <a:ext cx="820891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4500" marR="0" lvl="0" indent="-444500" algn="justLow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P  has  a dual  role  in nucleoprotein synthesis:</a:t>
            </a:r>
          </a:p>
          <a:p>
            <a:pPr marL="444500" marR="0" lvl="0" indent="-444500" algn="justLow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  <a:cs typeface="Arial" pitchFamily="34" charset="0"/>
              </a:rPr>
              <a:t>   1- as  a  constituent of the nucleic acid moiety.  </a:t>
            </a:r>
          </a:p>
          <a:p>
            <a:pPr marL="444500" lvl="0" indent="-444500" algn="justLow" rtl="0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  2-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  <a:cs typeface="Arial" pitchFamily="34" charset="0"/>
              </a:rPr>
              <a:t>in the activation  of amino   acids  </a:t>
            </a:r>
            <a:r>
              <a:rPr lang="en-US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(through  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ATP) </a:t>
            </a:r>
            <a:r>
              <a:rPr lang="en-US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for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  <a:cs typeface="Arial" pitchFamily="34" charset="0"/>
              </a:rPr>
              <a:t>the  synthesis  of  the  protein moiety.</a:t>
            </a:r>
          </a:p>
        </p:txBody>
      </p:sp>
    </p:spTree>
    <p:extLst>
      <p:ext uri="{BB962C8B-B14F-4D97-AF65-F5344CB8AC3E}">
        <p14:creationId xmlns:p14="http://schemas.microsoft.com/office/powerpoint/2010/main" val="417257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2068" y="811522"/>
            <a:ext cx="8112950" cy="505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93738" marR="0" lvl="0" indent="-693738" algn="justLow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Deficiency symptoms</a:t>
            </a:r>
          </a:p>
          <a:p>
            <a:pPr marL="693738" marR="0" lvl="0" indent="-693738" algn="justLow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Like N</a:t>
            </a:r>
            <a:endParaRPr kumimoji="0" lang="ar-EG" sz="24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693738" lvl="0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Stunted   growth,   </a:t>
            </a: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p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remature   leaf   fall   and   purple/red   anthocyanin pigmentation of petioles and veins.</a:t>
            </a:r>
          </a:p>
          <a:p>
            <a:pPr marL="693738" lvl="0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kumimoji="0" lang="en-US" altLang="zh-CN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Unlike  N: </a:t>
            </a:r>
          </a:p>
          <a:p>
            <a:pPr marL="693738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1. Dark   green   or   blue-green  leaves </a:t>
            </a: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as a </a:t>
            </a:r>
            <a:r>
              <a:rPr lang="en-US" altLang="zh-CN" sz="2400" b="1" dirty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result of  greater  retardation in leaf expansion  than in chlorophyll formation  (higher </a:t>
            </a: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  </a:t>
            </a:r>
            <a:r>
              <a:rPr lang="en-US" altLang="zh-CN" sz="2400" b="1" dirty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chlorophyll content</a:t>
            </a: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 </a:t>
            </a:r>
            <a:r>
              <a:rPr lang="en-US" altLang="zh-CN" sz="2400" b="1" dirty="0">
                <a:latin typeface="Cambria Math" pitchFamily="18" charset="0"/>
                <a:ea typeface="Cambria Math" pitchFamily="18" charset="0"/>
                <a:cs typeface="Courier New" pitchFamily="49" charset="0"/>
              </a:rPr>
              <a:t>per unit   leaf  area).</a:t>
            </a:r>
          </a:p>
          <a:p>
            <a:pPr marL="693738" lvl="0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2. D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evelopment of  necrotic areas on leaves, petioles or fruits. </a:t>
            </a:r>
          </a:p>
        </p:txBody>
      </p:sp>
    </p:spTree>
    <p:extLst>
      <p:ext uri="{BB962C8B-B14F-4D97-AF65-F5344CB8AC3E}">
        <p14:creationId xmlns:p14="http://schemas.microsoft.com/office/powerpoint/2010/main" val="276853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/>
          <p:cNvSpPr/>
          <p:nvPr/>
        </p:nvSpPr>
        <p:spPr>
          <a:xfrm>
            <a:off x="357157" y="312052"/>
            <a:ext cx="8103845" cy="6288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3738" lvl="0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Courier New" pitchFamily="49" charset="0"/>
              </a:rPr>
              <a:t>3. Distortion  of  leaves (</a:t>
            </a:r>
            <a:r>
              <a:rPr lang="en-US" altLang="zh-CN" sz="2400" b="1" u="sng" dirty="0" smtClean="0">
                <a:latin typeface="Cambria" pitchFamily="18" charset="0"/>
                <a:ea typeface="Cambria Math" pitchFamily="18" charset="0"/>
                <a:cs typeface="Courier New" pitchFamily="49" charset="0"/>
              </a:rPr>
              <a:t>like Zn</a:t>
            </a: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Courier New" pitchFamily="49" charset="0"/>
              </a:rPr>
              <a:t>).</a:t>
            </a:r>
            <a:endParaRPr lang="en-US" altLang="zh-CN" sz="2400" b="1" dirty="0" smtClean="0">
              <a:latin typeface="Cambria" pitchFamily="18" charset="0"/>
              <a:ea typeface="Cambria Math" pitchFamily="18" charset="0"/>
              <a:cs typeface="Arial" pitchFamily="34" charset="0"/>
            </a:endParaRPr>
          </a:p>
          <a:p>
            <a:pPr marL="693738" lvl="0" indent="-6937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      Deficiency </a:t>
            </a:r>
            <a:r>
              <a:rPr lang="en-US" altLang="zh-CN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symptoms </a:t>
            </a: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appear first in older leaves (P is highly mobile in the plant). </a:t>
            </a:r>
          </a:p>
          <a:p>
            <a:pPr marL="515938" lvl="0" indent="-5159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4</a:t>
            </a: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. Formation   of   large   pith and small  vascular tissues. </a:t>
            </a:r>
          </a:p>
          <a:p>
            <a:pPr marL="515938" indent="-5159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5</a:t>
            </a: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.  Phloem  </a:t>
            </a:r>
            <a:r>
              <a:rPr lang="en-US" altLang="zh-CN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and  xylem  elements  are poorly  developed with  thin walls. </a:t>
            </a:r>
            <a:endParaRPr lang="en-US" altLang="zh-CN" sz="2400" b="1" dirty="0" smtClean="0">
              <a:latin typeface="Cambria" pitchFamily="18" charset="0"/>
              <a:ea typeface="Cambria Math" pitchFamily="18" charset="0"/>
              <a:cs typeface="Arial" pitchFamily="34" charset="0"/>
            </a:endParaRPr>
          </a:p>
          <a:p>
            <a:pPr marL="515938" lvl="0" indent="-5159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6. Central   pith  cells   disintegrate  and   those   remained  are large, succulent and thin walled with large intercellular spaces. </a:t>
            </a:r>
          </a:p>
          <a:p>
            <a:pPr marL="515938" lvl="0" indent="-515938" algn="justLow" rtl="0" fontAlgn="base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7. Accumulation  of  carbohydrates in plant tissues due to greater inhibition  in respiration than in photosynthesis. </a:t>
            </a:r>
          </a:p>
        </p:txBody>
      </p:sp>
    </p:spTree>
    <p:extLst>
      <p:ext uri="{BB962C8B-B14F-4D97-AF65-F5344CB8AC3E}">
        <p14:creationId xmlns:p14="http://schemas.microsoft.com/office/powerpoint/2010/main" val="198595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enst2.umd.edu/enst411/PhosphorusTomatoRR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50871"/>
            <a:ext cx="359413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orn-P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208" y="159046"/>
            <a:ext cx="3569545" cy="306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trawberry plant leaves showing Phosphorus deficiency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276600"/>
            <a:ext cx="3594130" cy="342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File:Tomato Phosphorous deficiency Leaf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6991" y="3307080"/>
            <a:ext cx="3494762" cy="33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976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4098" y="615032"/>
            <a:ext cx="8352928" cy="549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ctr" defTabSz="9144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Calcium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574675" marR="0" lvl="0" indent="-574675" algn="justLow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1- Functions</a:t>
            </a:r>
            <a:endParaRPr lang="ar-EG" sz="2400" b="1" u="sng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574675" marR="0" lvl="0" indent="-574675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kumimoji="0" lang="ar-EG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can   reach  </a:t>
            </a:r>
            <a:r>
              <a:rPr lang="en-US" sz="2400" b="1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&gt;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10%   plant  </a:t>
            </a:r>
            <a:r>
              <a:rPr lang="en-US" sz="2400" b="1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DW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without  toxicity. </a:t>
            </a:r>
          </a:p>
          <a:p>
            <a:pPr marL="574675" marR="0" lvl="0" indent="-574675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is  located   mainly   in  the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apoplasm</a:t>
            </a:r>
            <a:r>
              <a:rPr lang="en-US" sz="2400" b="1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  and vacuoles, with low concentration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in the cytosol. </a:t>
            </a:r>
          </a:p>
          <a:p>
            <a:pPr marL="574675" marR="0" lvl="0" indent="-574675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The   mobility   of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in  the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symplasm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and   in   the  phloem  is  low.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Cambria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lang="en-US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  is  a  constituent   of   middle  lamella in the form of calcium </a:t>
            </a:r>
            <a:r>
              <a:rPr lang="en-US" sz="2400" b="1" dirty="0" err="1">
                <a:latin typeface="Cambria" pitchFamily="18" charset="0"/>
                <a:ea typeface="Cambria Math" pitchFamily="18" charset="0"/>
                <a:cs typeface="Arial" pitchFamily="34" charset="0"/>
              </a:rPr>
              <a:t>pectate</a:t>
            </a:r>
            <a:r>
              <a:rPr lang="en-US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.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Cambria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lang="en-US" sz="24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  salt  of  lecithin  is  involved in the organization  of  cell membranes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28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/>
          <p:cNvSpPr/>
          <p:nvPr/>
        </p:nvSpPr>
        <p:spPr>
          <a:xfrm>
            <a:off x="468114" y="504552"/>
            <a:ext cx="8352928" cy="5052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Treatment   of   </a:t>
            </a:r>
            <a:r>
              <a:rPr lang="en-US" sz="2200" b="1" i="1" dirty="0" err="1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Avena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   coleoptile   with   EDTA    stimulates  growth</a:t>
            </a:r>
            <a:r>
              <a:rPr lang="en-US" sz="22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as  a  result of: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    1- increased   wall   plasticity  by  removal  of  </a:t>
            </a:r>
            <a:r>
              <a:rPr lang="en-US" sz="2200" b="1" dirty="0" err="1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pectate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-bound Ca.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    2- increased   cell   permeability  by removal of membrane-bound Ca.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err="1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is necessary for chromatin   or  spindle  organization,  and  thus for  normal mitosis, 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Nucleoprotein  particles  are  held  together  by  Ca</a:t>
            </a:r>
            <a:r>
              <a:rPr lang="en-US" sz="2200" b="1" baseline="30000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2+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.</a:t>
            </a:r>
          </a:p>
          <a:p>
            <a:pPr marL="633413" lvl="0" indent="-63341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err="1">
                <a:latin typeface="Cambria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lang="en-US" sz="2200" b="1" dirty="0">
                <a:latin typeface="Cambria" pitchFamily="18" charset="0"/>
                <a:ea typeface="Cambria Math" pitchFamily="18" charset="0"/>
                <a:cs typeface="Arial" pitchFamily="34" charset="0"/>
              </a:rPr>
              <a:t> deficiency </a:t>
            </a:r>
            <a:r>
              <a:rPr lang="en-US" sz="2200" b="1" dirty="0" smtClean="0">
                <a:latin typeface="Cambria" pitchFamily="18" charset="0"/>
                <a:ea typeface="Cambria Math" pitchFamily="18" charset="0"/>
                <a:cs typeface="Arial" pitchFamily="34" charset="0"/>
              </a:rPr>
              <a:t> increases chromosome abnormalities. </a:t>
            </a:r>
          </a:p>
        </p:txBody>
      </p:sp>
    </p:spTree>
    <p:extLst>
      <p:ext uri="{BB962C8B-B14F-4D97-AF65-F5344CB8AC3E}">
        <p14:creationId xmlns:p14="http://schemas.microsoft.com/office/powerpoint/2010/main" val="137990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6146" y="647092"/>
            <a:ext cx="7704856" cy="28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 is an activator for certain enzymes such as:</a:t>
            </a:r>
          </a:p>
          <a:p>
            <a:pPr marL="457200" marR="0" lvl="0" indent="-457200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 phospholipase,     arginine kinase,     ATPase, 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adenylate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kinase  and  potato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apyrase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. </a:t>
            </a:r>
          </a:p>
          <a:p>
            <a:pPr marL="457200" lvl="0" indent="-457200" algn="justLow" rtl="0" fontAlgn="base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is  essential  for  mitochondrial   integrity,   and  (like B) for carbohydrate  translocation   within the plant.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84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6106" y="152754"/>
            <a:ext cx="8208912" cy="58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Deficiency symptoms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515938" marR="0" lvl="0" indent="-515938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1-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Meristematic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regions are  affected   and  die, thus terminating growth. </a:t>
            </a:r>
          </a:p>
          <a:p>
            <a:pPr marL="515938" marR="0" lvl="0" indent="-515938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2-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Roots are short,  stubby  and  brown. </a:t>
            </a:r>
          </a:p>
          <a:p>
            <a:pPr marL="515938" marR="0" lvl="0" indent="-515938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3-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Chlorosis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,   then  necrosis   along  the margins of younger  leaves. </a:t>
            </a:r>
          </a:p>
          <a:p>
            <a:pPr marL="515938" marR="0" lvl="0" indent="-515938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4- Malformation  (distortion)  of  younger leaves with hooking  of  leaf  tip. </a:t>
            </a:r>
          </a:p>
          <a:p>
            <a:pPr marL="515938" marR="0" lvl="0" indent="-515938" algn="justLow" defTabSz="914400" rtl="0" eaLnBrk="1" fontAlgn="base" latinLnBrk="0" hangingPunct="1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Symptoms   appear  first  in  younger  leaves  and  meristems as  a  consequence  of   immobility  of   Ca in the  plant.</a:t>
            </a:r>
          </a:p>
        </p:txBody>
      </p:sp>
    </p:spTree>
    <p:extLst>
      <p:ext uri="{BB962C8B-B14F-4D97-AF65-F5344CB8AC3E}">
        <p14:creationId xmlns:p14="http://schemas.microsoft.com/office/powerpoint/2010/main" val="251753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/>
          <p:cNvSpPr/>
          <p:nvPr/>
        </p:nvSpPr>
        <p:spPr>
          <a:xfrm>
            <a:off x="421901" y="468095"/>
            <a:ext cx="8039101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lvl="0" indent="-515938" algn="just" rtl="0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5- Cell  wall  is  brittle, and cell enlargement,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vacuolation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and  differentiation  occur  closer  to  the  apex.</a:t>
            </a:r>
          </a:p>
          <a:p>
            <a:pPr marL="515938" indent="-515938" algn="just" rtl="0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6- :  Blossom   end  rot  and  bitter  pits  of   fleshy   fruits. </a:t>
            </a:r>
          </a:p>
          <a:p>
            <a:pPr marL="515938" indent="-515938" algn="just" rtl="0">
              <a:lnSpc>
                <a:spcPts val="3300"/>
              </a:lnSpc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Blossom-end  rot </a:t>
            </a:r>
          </a:p>
          <a:p>
            <a:pPr marL="515938" indent="-515938" algn="just" rtl="0">
              <a:lnSpc>
                <a:spcPts val="33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 Is  a  disorder  of  tomato,   squash  and   pepper.</a:t>
            </a:r>
          </a:p>
          <a:p>
            <a:pPr marL="515938" indent="-515938" algn="just" rtl="0">
              <a:lnSpc>
                <a:spcPts val="33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 It develops  as  a  dry  sunken  decay  on  the  blossom  end  of  early   fruits.  </a:t>
            </a:r>
          </a:p>
          <a:p>
            <a:pPr marL="515938" indent="-515938" algn="just" rtl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Bitter  pits</a:t>
            </a:r>
          </a:p>
          <a:p>
            <a:pPr marL="515938" indent="-515938" algn="just" rtl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 Appears   as   small  sunken pits on the surface of the apple. </a:t>
            </a:r>
          </a:p>
          <a:p>
            <a:pPr marL="515938" indent="-515938" algn="just" rtl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 The  flesh  beneath  the  pits  is discolored  and dry, with an  unpleasant,  bitter  taste.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67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098" y="226105"/>
            <a:ext cx="8352928" cy="630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1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Chapter 3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31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Functions of mineral nutrients and deficiency symptoms</a:t>
            </a:r>
          </a:p>
          <a:p>
            <a:pPr lvl="0" algn="ctr" rtl="0">
              <a:lnSpc>
                <a:spcPts val="3100"/>
              </a:lnSpc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Macronutrients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</a:p>
          <a:p>
            <a:pPr lvl="0" algn="just" rt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1- Nitrogen</a:t>
            </a:r>
          </a:p>
          <a:p>
            <a:pPr algn="just" rt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Functions </a:t>
            </a:r>
          </a:p>
          <a:p>
            <a:pPr marL="538163" indent="-538163" algn="just" rt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N is   the  largest   mineral   element   required   by   plants. </a:t>
            </a:r>
          </a:p>
          <a:p>
            <a:pPr marL="538163" indent="-538163" algn="just" rt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It   amounts  to  about 1–5%  of   total   plant   dry  matter. </a:t>
            </a:r>
          </a:p>
          <a:p>
            <a:pPr marL="538163" indent="-538163" algn="just" rt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N nutrition (NH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;     NO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-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) affects</a:t>
            </a:r>
          </a:p>
          <a:p>
            <a:pPr marL="900113" indent="-900113" algn="just" rtl="0">
              <a:lnSpc>
                <a:spcPts val="31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    a)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cation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–anion relationships in plants because about     70%  of the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cations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and  anions   taken up by plants are either  NH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or  NO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-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. </a:t>
            </a:r>
          </a:p>
          <a:p>
            <a:pPr marL="900113" indent="-812800" algn="just" rtl="0">
              <a:lnSpc>
                <a:spcPts val="31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ar-EG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b) pH of the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rhizosphere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NH</a:t>
            </a:r>
            <a:r>
              <a:rPr lang="en-US" sz="2400" b="1" baseline="-25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lowers  pH, whereas NO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b="1" baseline="30000" dirty="0" smtClean="0">
                <a:latin typeface="Cambria Math" pitchFamily="18" charset="0"/>
                <a:ea typeface="Cambria Math" pitchFamily="18" charset="0"/>
              </a:rPr>
              <a:t>-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increases  pH  of 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rhizosphere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722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fancy_img" descr="strawberry_P1030758_01_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7097" y="63601"/>
            <a:ext cx="3888432" cy="339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ettuce-tipbu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8817"/>
            <a:ext cx="3641553" cy="3222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s://encrypted-tbn3.gstatic.com/images?q=tbn:ANd9GcRulkYh9qgpi6GswewstJYTuTGC3laNDozQsYW9yCrjtqn1Est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7097" y="3487360"/>
            <a:ext cx="3862337" cy="322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enst2.umd.edu/enst411/CalciumTomatoPP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2867" y="3443803"/>
            <a:ext cx="3638208" cy="3308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95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098" y="173012"/>
            <a:ext cx="8239398" cy="6236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448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244450"/>
            <a:ext cx="8031836" cy="3057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Nitrogen </a:t>
            </a:r>
            <a:r>
              <a:rPr lang="ar-EG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enters  in  the  structure  of  proteins. </a:t>
            </a:r>
          </a:p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In addition to the 20 amino acids of protein there is about 200  non-protein amino acids found particularly in the seeds. </a:t>
            </a:r>
          </a:p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In addition to amino acids, N is found in purines, 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pyrimidines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and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porphyrins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624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114" y="468095"/>
            <a:ext cx="7992888" cy="4557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Purines </a:t>
            </a:r>
            <a:r>
              <a:rPr lang="en-US" sz="2400" b="1" dirty="0">
                <a:latin typeface="Cambria" pitchFamily="18" charset="0"/>
                <a:ea typeface="Cambria Math" pitchFamily="18" charset="0"/>
              </a:rPr>
              <a:t>(adenine and guanine) and </a:t>
            </a:r>
            <a:r>
              <a:rPr lang="en-US" sz="2400" b="1" dirty="0" err="1" smtClean="0">
                <a:latin typeface="Cambria" pitchFamily="18" charset="0"/>
                <a:ea typeface="Cambria Math" pitchFamily="18" charset="0"/>
              </a:rPr>
              <a:t>pyrimidines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 </a:t>
            </a:r>
            <a:r>
              <a:rPr lang="en-US" sz="2400" b="1" dirty="0">
                <a:latin typeface="Cambria" pitchFamily="18" charset="0"/>
                <a:ea typeface="Cambria Math" pitchFamily="18" charset="0"/>
              </a:rPr>
              <a:t> (thymine, uracil   and  cytosine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) are found in the nucleic acids. </a:t>
            </a:r>
          </a:p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There are many non-nucleic acid purines and </a:t>
            </a:r>
            <a:r>
              <a:rPr lang="en-US" sz="2400" b="1" dirty="0" err="1" smtClean="0">
                <a:latin typeface="Cambria" pitchFamily="18" charset="0"/>
                <a:ea typeface="Cambria Math" pitchFamily="18" charset="0"/>
              </a:rPr>
              <a:t>pyrimidines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.</a:t>
            </a:r>
          </a:p>
          <a:p>
            <a:pPr marL="712788" indent="-712788"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err="1" smtClean="0">
                <a:latin typeface="Cambria" pitchFamily="18" charset="0"/>
                <a:ea typeface="Cambria Math" pitchFamily="18" charset="0"/>
              </a:rPr>
              <a:t>Porphyrins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  are  found  in chlorophyll and cytochrome essential for photosynthesis and respiration. </a:t>
            </a:r>
          </a:p>
          <a:p>
            <a:pPr algn="just" rtl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N also occurs in coenzymes and vitamins,   alkaloids, </a:t>
            </a:r>
            <a:r>
              <a:rPr lang="en-US" sz="2400" b="1" dirty="0" err="1" smtClean="0">
                <a:latin typeface="Cambria" pitchFamily="18" charset="0"/>
                <a:ea typeface="Cambria Math" pitchFamily="18" charset="0"/>
              </a:rPr>
              <a:t>cyanogenic</a:t>
            </a:r>
            <a:r>
              <a:rPr lang="en-US" sz="2400" b="1" dirty="0" smtClean="0">
                <a:latin typeface="Cambria" pitchFamily="18" charset="0"/>
                <a:ea typeface="Cambria Math" pitchFamily="18" charset="0"/>
              </a:rPr>
              <a:t>  compounds  and  amines.  </a:t>
            </a:r>
          </a:p>
        </p:txBody>
      </p:sp>
    </p:spTree>
    <p:extLst>
      <p:ext uri="{BB962C8B-B14F-4D97-AF65-F5344CB8AC3E}">
        <p14:creationId xmlns:p14="http://schemas.microsoft.com/office/powerpoint/2010/main" val="117033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4098" y="186097"/>
            <a:ext cx="8352928" cy="54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06450" marR="0" lvl="0" indent="-806450" algn="justLow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Deficiency symptoms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1- Extensive yellowing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chlorosis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) of old, mature leaves.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  Because  N  is  highly  mobile  in  the  plant,   younger  leaves  retain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their  N  and  also  withdraw  N  from older leaves. </a:t>
            </a:r>
          </a:p>
          <a:p>
            <a:pPr marL="449263" lvl="0" indent="-449263" algn="justLow" rtl="0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2-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Under   severe  deficiency,  old  leaves  will  be  </a:t>
            </a:r>
            <a:r>
              <a:rPr lang="en-US" sz="2400" b="1" dirty="0">
                <a:latin typeface="Cambria Math" pitchFamily="18" charset="0"/>
                <a:ea typeface="Cambria Math" pitchFamily="18" charset="0"/>
                <a:cs typeface="Arial" pitchFamily="34" charset="0"/>
              </a:rPr>
              <a:t>yellow dry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and  will  abscise  and  the  topmost  leaves are pale green.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3- 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roduction  of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anthocyanins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in  the  petioles,  veins and stems.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4- 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ecrease   in  protein   synthesis,   which   leads  to  decrease   in  cell  size  and  cell  number  (cell division). </a:t>
            </a:r>
          </a:p>
        </p:txBody>
      </p:sp>
    </p:spTree>
    <p:extLst>
      <p:ext uri="{BB962C8B-B14F-4D97-AF65-F5344CB8AC3E}">
        <p14:creationId xmlns:p14="http://schemas.microsoft.com/office/powerpoint/2010/main" val="98845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d9GcSgfh1a98jti4hxbq2EPimHhgJ3ztXdQCQA0mRcd1QYMk07tf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6013"/>
            <a:ext cx="3881022" cy="31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g_hi" descr="ANd9GcTvNgceKhxlZZjK3rutdOSrNSyhvhZtW3uPeyyhW-0js4zXii-Vz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91031"/>
            <a:ext cx="2863099" cy="32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NitrogenTobaccoRR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602036"/>
            <a:ext cx="3809584" cy="3079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ANd9GcQ3SsaMTJaJT-asiCtuL-uHhvHEG2eajiFXjjBaCi_XTWZYPl3x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79098" y="3514302"/>
            <a:ext cx="2786081" cy="31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757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5720" y="356688"/>
            <a:ext cx="831929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38163" marR="0" lvl="0" indent="-538163" algn="ctr" defTabSz="914400" rtl="0" eaLnBrk="0" fontAlgn="base" latinLnBrk="0" hangingPunct="0">
              <a:lnSpc>
                <a:spcPts val="3300"/>
              </a:lnSpc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Phosphorus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Functions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The  average  P  content  of  plant  tissues is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about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0.5%. 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P conc. &gt; 2% in leaves can be considered toxic. 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P  along  with  N and K are the fertilizer elements.  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P  is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  constituent  of  nucleic   acids   and  phospholipids  of  the membranes. </a:t>
            </a:r>
          </a:p>
          <a:p>
            <a:pPr marL="538163" marR="0" lvl="0" indent="-5381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The phosphate  group  is  responsible  for: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981075" marR="0" lvl="0" indent="-981075" algn="justLow" defTabSz="914400" rtl="0" eaLnBrk="0" fontAlgn="base" latinLnBrk="0" hangingPunct="0">
              <a:lnSpc>
                <a:spcPts val="33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   1- The  acidic  behavior  of  DNA  and  RNA (the sugar-phosphate    backbone). </a:t>
            </a:r>
          </a:p>
          <a:p>
            <a:pPr marL="981075" marR="0" lvl="0" indent="-981075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    2- The  polar  behavior  of   the  phospholipid  head (along  with  other  groups  such  as  alcohols and sugars). </a:t>
            </a:r>
          </a:p>
        </p:txBody>
      </p:sp>
    </p:spTree>
    <p:extLst>
      <p:ext uri="{BB962C8B-B14F-4D97-AF65-F5344CB8AC3E}">
        <p14:creationId xmlns:p14="http://schemas.microsoft.com/office/powerpoint/2010/main" val="319963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648568"/>
            <a:ext cx="8176422" cy="363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algn="justLow" rtl="0" eaLnBrk="0" fontAlgn="base" hangingPunct="0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P  is  a  constituent  of  the  coenzymes  NAD,  NADP  and ATP (and  the  other high-energy  compounds). </a:t>
            </a:r>
          </a:p>
          <a:p>
            <a:pPr marL="538163" indent="-538163" algn="justLow" rtl="0" eaLnBrk="0" fontAlgn="base" hangingPunct="0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NAD and NADP are hydrogen carriers in respiration, photosynthesis,  nitrogen  metabolism, carbohydrate and fatty acid syntheses. </a:t>
            </a:r>
          </a:p>
          <a:p>
            <a:pPr marL="538163" lvl="0" indent="-538163" algn="justLow" rtl="0" eaLnBrk="0" fontAlgn="base" hangingPunct="0">
              <a:lnSpc>
                <a:spcPts val="33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ATP  and  its  analogues  GTP,   CTP, ….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etc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are important   for energy transfer within  the  cell. </a:t>
            </a:r>
          </a:p>
        </p:txBody>
      </p:sp>
    </p:spTree>
    <p:extLst>
      <p:ext uri="{BB962C8B-B14F-4D97-AF65-F5344CB8AC3E}">
        <p14:creationId xmlns:p14="http://schemas.microsoft.com/office/powerpoint/2010/main" val="181982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1060</Words>
  <Application>Microsoft Office PowerPoint</Application>
  <PresentationFormat>On-screen Show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</dc:creator>
  <cp:lastModifiedBy>mm</cp:lastModifiedBy>
  <cp:revision>9</cp:revision>
  <dcterms:created xsi:type="dcterms:W3CDTF">2006-08-16T00:00:00Z</dcterms:created>
  <dcterms:modified xsi:type="dcterms:W3CDTF">2020-03-16T15:20:03Z</dcterms:modified>
</cp:coreProperties>
</file>