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219200"/>
            <a:ext cx="71628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Course: Plant Physiology</a:t>
            </a:r>
          </a:p>
          <a:p>
            <a:r>
              <a:rPr lang="en-US" sz="2400" b="1" dirty="0">
                <a:latin typeface="Cambria Math" pitchFamily="18" charset="0"/>
                <a:ea typeface="Cambria Math" pitchFamily="18" charset="0"/>
              </a:rPr>
              <a:t>Code: 308 Bot</a:t>
            </a:r>
          </a:p>
          <a:p>
            <a:endParaRPr lang="en-US" sz="2400" b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Students:  Third year Botany</a:t>
            </a:r>
          </a:p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Lecture 3 (Water  relationships)</a:t>
            </a:r>
          </a:p>
          <a:p>
            <a:endParaRPr lang="en-US" sz="2400" b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Dr.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Taha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Mohamed El-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Katony</a:t>
            </a:r>
            <a:endParaRPr lang="ar-EG" sz="2400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1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67544" y="332656"/>
            <a:ext cx="8229600" cy="381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u="sng" smtClean="0">
                <a:solidFill>
                  <a:srgbClr val="FF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The cohesion-tension theory</a:t>
            </a:r>
            <a:r>
              <a:rPr lang="en-GB" sz="2000" b="1" u="sng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GB" sz="2000" b="1" u="sng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</a:br>
            <a:endParaRPr lang="en-GB" sz="2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7544" y="836712"/>
            <a:ext cx="4330824" cy="55165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indent="-182563" algn="justLow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2000" b="1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In the figure: a long tube full of water is submerged by one of its ends in water and a soaked sponge was put at the other end of the tube so as water is continuous in the system.</a:t>
            </a:r>
          </a:p>
          <a:p>
            <a:pPr marL="182563" indent="-182563" algn="justLow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2000" b="1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Observation: an unbroken column of water is pulling up from the beaker. </a:t>
            </a:r>
          </a:p>
          <a:p>
            <a:pPr marL="182563" indent="-182563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endParaRPr lang="en-GB" sz="2000" dirty="0"/>
          </a:p>
        </p:txBody>
      </p:sp>
      <p:pic>
        <p:nvPicPr>
          <p:cNvPr id="9" name="Content Placeholder 4" descr="D:\educ\courses\undergrad\third pysiol\Watr relations\course\Scans\19 001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932039" y="764704"/>
            <a:ext cx="3744417" cy="536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069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404664"/>
            <a:ext cx="7056784" cy="4163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lvl="0" indent="-442913" algn="justLow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latin typeface="Arial Black" pitchFamily="34" charset="0"/>
                <a:ea typeface="Times New Roman" pitchFamily="18" charset="0"/>
                <a:cs typeface="Arial" pitchFamily="34" charset="0"/>
              </a:rPr>
              <a:t>The process can be accelerated </a:t>
            </a:r>
            <a:r>
              <a:rPr lang="en-US" b="1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by                               * a </a:t>
            </a:r>
            <a:r>
              <a:rPr lang="en-US" b="1" dirty="0">
                <a:latin typeface="Arial Black" pitchFamily="34" charset="0"/>
                <a:ea typeface="Times New Roman" pitchFamily="18" charset="0"/>
                <a:cs typeface="Arial" pitchFamily="34" charset="0"/>
              </a:rPr>
              <a:t>fan to move dry air over the sponge </a:t>
            </a:r>
            <a:r>
              <a:rPr lang="en-US" b="1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and  by       * heat </a:t>
            </a:r>
            <a:r>
              <a:rPr lang="en-US" b="1" dirty="0">
                <a:latin typeface="Arial Black" pitchFamily="34" charset="0"/>
                <a:ea typeface="Times New Roman" pitchFamily="18" charset="0"/>
                <a:cs typeface="Arial" pitchFamily="34" charset="0"/>
              </a:rPr>
              <a:t>to increase  temperature of the air </a:t>
            </a:r>
            <a:r>
              <a:rPr lang="en-US" b="1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   surrounding </a:t>
            </a:r>
            <a:r>
              <a:rPr lang="en-US" b="1" dirty="0">
                <a:latin typeface="Arial Black" pitchFamily="34" charset="0"/>
                <a:ea typeface="Times New Roman" pitchFamily="18" charset="0"/>
                <a:cs typeface="Arial" pitchFamily="34" charset="0"/>
              </a:rPr>
              <a:t>the sponge. </a:t>
            </a:r>
          </a:p>
          <a:p>
            <a:pPr marL="182563" lvl="0" indent="-182563" algn="justLow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latin typeface="Arial Black" pitchFamily="34" charset="0"/>
                <a:ea typeface="Times New Roman" pitchFamily="18" charset="0"/>
                <a:cs typeface="Arial" pitchFamily="34" charset="0"/>
              </a:rPr>
              <a:t>The rate of water ascent in the tube is directly related to its rate of evaporation from the sponge. </a:t>
            </a:r>
            <a:endParaRPr lang="en-US" b="1" dirty="0" smtClean="0"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182563" lvl="0" indent="-182563" algn="justLow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As </a:t>
            </a:r>
            <a:r>
              <a:rPr lang="en-US" b="1" dirty="0">
                <a:latin typeface="Arial Black" pitchFamily="34" charset="0"/>
                <a:ea typeface="Times New Roman" pitchFamily="18" charset="0"/>
                <a:cs typeface="Arial" pitchFamily="34" charset="0"/>
              </a:rPr>
              <a:t>water evaporates from the sponge it is replaced by water from the tube, which in turn is replaced by water from the beaker.</a:t>
            </a:r>
            <a:endParaRPr lang="en-US" b="1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575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5135" y="476672"/>
            <a:ext cx="757956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5125" marR="0" lvl="0" indent="-365125" algn="justLow" defTabSz="914400" rtl="0" eaLnBrk="1" fontAlgn="base" latinLnBrk="0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Two questions:</a:t>
            </a:r>
          </a:p>
          <a:p>
            <a:pPr marL="365125" marR="0" lvl="0" indent="-365125" algn="justLow" defTabSz="914400" rtl="0" eaLnBrk="1" fontAlgn="base" latinLnBrk="0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1. How can a column of water be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pulled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up in the  tube without break? </a:t>
            </a:r>
          </a:p>
          <a:p>
            <a:pPr marL="365125" marR="0" lvl="0" indent="-365125" algn="justLow" defTabSz="914400" rtl="0" eaLnBrk="1" fontAlgn="base" latinLnBrk="0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2. Why does not the column of water when under tension pull away from the wall of the tube? </a:t>
            </a:r>
          </a:p>
          <a:p>
            <a:pPr marL="365125" marR="0" lvl="0" indent="-365125" algn="justLow" defTabSz="914400" rtl="0" eaLnBrk="1" fontAlgn="base" latinLnBrk="0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The answer is in the </a:t>
            </a:r>
            <a:r>
              <a:rPr kumimoji="0" lang="en-US" sz="20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cohesive</a:t>
            </a:r>
            <a:r>
              <a:rPr kumimoji="0" lang="en-US" sz="2000" b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(1)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adhesive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(2)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properties of water. </a:t>
            </a:r>
          </a:p>
          <a:p>
            <a:pPr marL="365125" marR="0" lvl="0" indent="-365125" algn="justLow" defTabSz="914400" rtl="0" eaLnBrk="1" fontAlgn="base" latinLnBrk="0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Water molecules (1) cohere to each other and (2)  adhere to the wall of the tube. </a:t>
            </a:r>
          </a:p>
          <a:p>
            <a:pPr marL="365125" marR="0" lvl="0" indent="-365125" algn="justLow" defTabSz="914400" rtl="0" eaLnBrk="1" fontAlgn="base" latinLnBrk="0" hangingPunct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Therefore, the water column will not break (this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can done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by an interruption of the column by air.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534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631389"/>
            <a:ext cx="701040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74638" marR="0" lvl="0" indent="-274638" algn="just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This physical example is comparable to  the plant. </a:t>
            </a:r>
          </a:p>
          <a:p>
            <a:pPr marL="274638" marR="0" lvl="0" indent="-274638" algn="just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Water in the beaker  is analogous to the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soil water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274638" marR="0" lvl="0" indent="-274638" algn="just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The glass tube is analogous to the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tracheary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elements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(xylem vessels) of the stem. </a:t>
            </a:r>
          </a:p>
          <a:p>
            <a:pPr marL="274638" marR="0" lvl="0" indent="-274638" algn="just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The sponge is similar to the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leaf mesophyll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274638" lvl="0" indent="-274638" algn="just" fontAlgn="base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As water evaporates from the leaf's mesophyll cells  their </a:t>
            </a:r>
            <a:r>
              <a:rPr lang="el-GR" sz="20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000" b="1" baseline="-25000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w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becomes   more  negative. </a:t>
            </a:r>
          </a:p>
          <a:p>
            <a:pPr marL="274638" lvl="0" indent="-274638" algn="just" fontAlgn="base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Water lost is replaced by water moving from cell to cell within the mesophyll along   the  </a:t>
            </a:r>
            <a:r>
              <a:rPr lang="el-GR" sz="20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000" b="1" baseline="-25000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0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gradient.</a:t>
            </a:r>
          </a:p>
        </p:txBody>
      </p:sp>
    </p:spTree>
    <p:extLst>
      <p:ext uri="{BB962C8B-B14F-4D97-AF65-F5344CB8AC3E}">
        <p14:creationId xmlns:p14="http://schemas.microsoft.com/office/powerpoint/2010/main" val="1985957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533400"/>
            <a:ext cx="6707088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638" lvl="0" indent="-274638" algn="just" fontAlgn="base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Finally the pull of water within the leaf will be transmitted to </a:t>
            </a:r>
            <a:r>
              <a:rPr lang="en-US" sz="20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water </a:t>
            </a:r>
            <a:r>
              <a:rPr lang="en-US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in the xylem elements in the veins, hence putting water in the </a:t>
            </a:r>
            <a:r>
              <a:rPr lang="en-US" sz="2000" b="1" dirty="0" err="1">
                <a:latin typeface="Cambria" pitchFamily="18" charset="0"/>
                <a:ea typeface="Times New Roman" pitchFamily="18" charset="0"/>
                <a:cs typeface="Arial" pitchFamily="34" charset="0"/>
              </a:rPr>
              <a:t>lumina</a:t>
            </a:r>
            <a:r>
              <a:rPr lang="en-US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 of xylem vessels under tension. </a:t>
            </a:r>
          </a:p>
          <a:p>
            <a:pPr marL="274638" lvl="0" indent="-274638" algn="just" fontAlgn="base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This tension is continuous through unbroken columns of water (due to the cohesive and adhesive properties of water) from the leaves to the root system. </a:t>
            </a:r>
          </a:p>
          <a:p>
            <a:pPr marL="274638" lvl="0" indent="-274638" algn="just" fontAlgn="base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The  </a:t>
            </a:r>
            <a:r>
              <a:rPr lang="el-GR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000" b="1" baseline="-25000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 in living cells of root </a:t>
            </a:r>
            <a:r>
              <a:rPr lang="en-US" sz="20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becomes </a:t>
            </a:r>
            <a:r>
              <a:rPr lang="en-US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more negative relative to the </a:t>
            </a:r>
            <a:r>
              <a:rPr lang="el-GR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000" b="1" baseline="-25000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000" b="1" dirty="0">
                <a:latin typeface="Cambria" pitchFamily="18" charset="0"/>
                <a:ea typeface="Times New Roman" pitchFamily="18" charset="0"/>
                <a:cs typeface="Arial" pitchFamily="34" charset="0"/>
              </a:rPr>
              <a:t> of soil solution, thus promoting absorption. </a:t>
            </a:r>
            <a:endParaRPr lang="en-GB" sz="2000" b="1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767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457200"/>
            <a:ext cx="6840760" cy="4218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Evidence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in favor </a:t>
            </a: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of 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the </a:t>
            </a: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presence 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tension  in xylem vessels. </a:t>
            </a:r>
          </a:p>
          <a:p>
            <a:pPr marL="265113" lvl="0" indent="-265113" algn="justLow" eaLnBrk="0" fontAlgn="base" hangingPunct="0">
              <a:lnSpc>
                <a:spcPts val="3000"/>
              </a:lnSpc>
              <a:spcAft>
                <a:spcPts val="600"/>
              </a:spcAft>
              <a:buAutoNum type="arabicPeriod"/>
            </a:pP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A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leafy </a:t>
            </a: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shoot   cut   under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water and sealed to a manometer supports  a column of mercury above barometric level</a:t>
            </a: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265113" lvl="0" indent="-265113" algn="justLow" eaLnBrk="0" fontAlgn="base" hangingPunct="0">
              <a:lnSpc>
                <a:spcPts val="3000"/>
              </a:lnSpc>
              <a:spcAft>
                <a:spcPts val="600"/>
              </a:spcAft>
              <a:buAutoNum type="arabicPeriod"/>
            </a:pPr>
            <a:endParaRPr lang="en-US" sz="2000" b="1" dirty="0">
              <a:latin typeface="Cambria Math" pitchFamily="18" charset="0"/>
              <a:cs typeface="Arial" pitchFamily="34" charset="0"/>
            </a:endParaRPr>
          </a:p>
          <a:p>
            <a:pPr marL="265113" indent="-265113" algn="justLow" eaLnBrk="0" fontAlgn="base" hangingPunct="0">
              <a:lnSpc>
                <a:spcPts val="3000"/>
              </a:lnSpc>
              <a:spcAft>
                <a:spcPts val="600"/>
              </a:spcAft>
              <a:buFontTx/>
              <a:buAutoNum type="arabicPeriod"/>
            </a:pP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If </a:t>
            </a: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a   twig   of   a  transpiring  plant  is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cut, water in the xylem </a:t>
            </a: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elements   snaps  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away </a:t>
            </a: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from   the   cut   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surface; this </a:t>
            </a: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is  the  basis   for  the   pressure  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bomb </a:t>
            </a:r>
            <a:r>
              <a:rPr lang="en-US" sz="20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procedure 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used to  determine </a:t>
            </a:r>
            <a:r>
              <a:rPr lang="el-GR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000" b="1" baseline="-25000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0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265113" lvl="0" indent="-265113" algn="justLow" eaLnBrk="0" fontAlgn="base" hangingPunct="0">
              <a:lnSpc>
                <a:spcPts val="3000"/>
              </a:lnSpc>
              <a:spcAft>
                <a:spcPts val="600"/>
              </a:spcAft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5289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5" descr="D:\educ\courses\undergrad\third pysiol\Watr relations\course\Scans\20 001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400"/>
            <a:ext cx="6660232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3"/>
          <p:cNvSpPr txBox="1">
            <a:spLocks/>
          </p:cNvSpPr>
          <p:nvPr/>
        </p:nvSpPr>
        <p:spPr>
          <a:xfrm>
            <a:off x="251520" y="533400"/>
            <a:ext cx="1944216" cy="5592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2000" b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3.The  Dendrograph measures  diurnal  variation in diameter of tree trunks. </a:t>
            </a:r>
            <a:endParaRPr lang="en-US" sz="2000" b="1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990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11" descr="http://www.wsl.ch/dienstleistungen/produkte/glossare/dendro_glossary/figures/fig73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24744"/>
            <a:ext cx="3333750" cy="4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9"/>
          <p:cNvSpPr txBox="1">
            <a:spLocks/>
          </p:cNvSpPr>
          <p:nvPr/>
        </p:nvSpPr>
        <p:spPr>
          <a:xfrm>
            <a:off x="0" y="457200"/>
            <a:ext cx="4788024" cy="566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2000" b="1" smtClean="0">
                <a:latin typeface="Arial Black" pitchFamily="34" charset="0"/>
              </a:rPr>
              <a:t>When water in the xylem elements is under tension, it will, because of its adhesive properties, cause a shrinkage in the diameters of xylem vessels. </a:t>
            </a:r>
          </a:p>
          <a:p>
            <a:pPr marL="265113" indent="-265113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2000" b="1" smtClean="0">
                <a:latin typeface="Arial Black" pitchFamily="34" charset="0"/>
              </a:rPr>
              <a:t>This decrease in diameter is small in individual vessels, but the total effect can be recorded by  a dendrograph.</a:t>
            </a:r>
          </a:p>
          <a:p>
            <a:pPr marL="265113" indent="-265113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84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FG32_07FR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9912" y="1700808"/>
            <a:ext cx="5025752" cy="42484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51521" y="548680"/>
            <a:ext cx="3456384" cy="480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2000" b="1" smtClean="0">
                <a:latin typeface="Arial Black" pitchFamily="34" charset="0"/>
              </a:rPr>
              <a:t>This instrument gives a continuous record of changes in the diameter of a trunk over a period of time. </a:t>
            </a:r>
          </a:p>
          <a:p>
            <a:pPr marL="265113" indent="-265113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2000" b="1" smtClean="0">
                <a:latin typeface="Arial Black" pitchFamily="34" charset="0"/>
              </a:rPr>
              <a:t>Diameter decreases during periods of high transpiration (summer, day) and  increases in periods of low transpiration (spring, night). </a:t>
            </a:r>
            <a:endParaRPr lang="en-US" sz="2000" b="1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3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457200"/>
            <a:ext cx="734677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The question now is: </a:t>
            </a:r>
            <a:r>
              <a:rPr lang="en-US" sz="2000" b="1" dirty="0">
                <a:latin typeface="Arial Black" pitchFamily="34" charset="0"/>
              </a:rPr>
              <a:t>Can the tensile strength of water support </a:t>
            </a:r>
            <a:r>
              <a:rPr lang="en-US" sz="2000" b="1" dirty="0" smtClean="0">
                <a:latin typeface="Arial Black" pitchFamily="34" charset="0"/>
              </a:rPr>
              <a:t>rise of </a:t>
            </a:r>
            <a:r>
              <a:rPr lang="en-US" sz="2000" b="1" dirty="0">
                <a:latin typeface="Arial Black" pitchFamily="34" charset="0"/>
              </a:rPr>
              <a:t>water </a:t>
            </a:r>
            <a:r>
              <a:rPr lang="en-US" sz="2000" b="1" dirty="0" smtClean="0">
                <a:latin typeface="Arial Black" pitchFamily="34" charset="0"/>
              </a:rPr>
              <a:t>to the </a:t>
            </a:r>
            <a:r>
              <a:rPr lang="en-US" sz="2000" b="1" dirty="0">
                <a:latin typeface="Arial Black" pitchFamily="34" charset="0"/>
              </a:rPr>
              <a:t>tops of the highest trees? </a:t>
            </a:r>
          </a:p>
          <a:p>
            <a:pPr marL="442913" indent="-442913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The </a:t>
            </a:r>
            <a:r>
              <a:rPr lang="en-US" sz="2000" b="1" dirty="0">
                <a:latin typeface="Arial Black" pitchFamily="34" charset="0"/>
              </a:rPr>
              <a:t>tensile strength of water </a:t>
            </a:r>
            <a:r>
              <a:rPr lang="en-US" sz="2000" b="1" dirty="0" smtClean="0">
                <a:latin typeface="Arial Black" pitchFamily="34" charset="0"/>
              </a:rPr>
              <a:t> &gt; 300 </a:t>
            </a:r>
            <a:r>
              <a:rPr lang="en-US" sz="2000" b="1" dirty="0">
                <a:latin typeface="Arial Black" pitchFamily="34" charset="0"/>
              </a:rPr>
              <a:t>bars. </a:t>
            </a:r>
            <a:endParaRPr lang="en-US" sz="2000" b="1" dirty="0" smtClean="0">
              <a:latin typeface="Arial Black" pitchFamily="34" charset="0"/>
            </a:endParaRPr>
          </a:p>
          <a:p>
            <a:pPr marL="442913" indent="-442913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Raising </a:t>
            </a:r>
            <a:r>
              <a:rPr lang="en-US" sz="2000" b="1" dirty="0">
                <a:latin typeface="Arial Black" pitchFamily="34" charset="0"/>
              </a:rPr>
              <a:t>water to the top of </a:t>
            </a:r>
            <a:r>
              <a:rPr lang="en-US" sz="2000" b="1" dirty="0" smtClean="0">
                <a:latin typeface="Arial Black" pitchFamily="34" charset="0"/>
              </a:rPr>
              <a:t>400 feet tree  requires </a:t>
            </a:r>
            <a:r>
              <a:rPr lang="en-US" sz="2000" b="1" dirty="0">
                <a:latin typeface="Arial Black" pitchFamily="34" charset="0"/>
              </a:rPr>
              <a:t>a difference in pressure of </a:t>
            </a:r>
            <a:r>
              <a:rPr lang="en-US" sz="2000" b="1" dirty="0" smtClean="0">
                <a:latin typeface="Arial Black" pitchFamily="34" charset="0"/>
              </a:rPr>
              <a:t>12 </a:t>
            </a:r>
            <a:r>
              <a:rPr lang="en-US" sz="2000" b="1" dirty="0">
                <a:latin typeface="Arial Black" pitchFamily="34" charset="0"/>
              </a:rPr>
              <a:t>bars </a:t>
            </a:r>
            <a:r>
              <a:rPr lang="en-US" sz="2000" b="1" dirty="0" smtClean="0">
                <a:latin typeface="Arial Black" pitchFamily="34" charset="0"/>
              </a:rPr>
              <a:t>between </a:t>
            </a:r>
            <a:r>
              <a:rPr lang="en-US" sz="2000" b="1" dirty="0">
                <a:latin typeface="Arial Black" pitchFamily="34" charset="0"/>
              </a:rPr>
              <a:t>the top and bottom. </a:t>
            </a:r>
            <a:endParaRPr lang="en-US" sz="2000" b="1" dirty="0" smtClean="0">
              <a:latin typeface="Arial Black" pitchFamily="34" charset="0"/>
            </a:endParaRPr>
          </a:p>
          <a:p>
            <a:pPr marL="442913" indent="-442913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In </a:t>
            </a:r>
            <a:r>
              <a:rPr lang="en-US" sz="2000" b="1" dirty="0">
                <a:latin typeface="Arial Black" pitchFamily="34" charset="0"/>
              </a:rPr>
              <a:t>addition, water encounters considerable </a:t>
            </a:r>
            <a:r>
              <a:rPr lang="en-US" sz="2000" b="1" dirty="0" smtClean="0">
                <a:latin typeface="Arial Black" pitchFamily="34" charset="0"/>
              </a:rPr>
              <a:t>friction </a:t>
            </a:r>
            <a:r>
              <a:rPr lang="en-US" sz="2000" b="1" dirty="0">
                <a:latin typeface="Arial Black" pitchFamily="34" charset="0"/>
              </a:rPr>
              <a:t>as it moves through the xylem tissue. </a:t>
            </a:r>
          </a:p>
          <a:p>
            <a:pPr marL="442913" indent="-442913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The </a:t>
            </a:r>
            <a:r>
              <a:rPr lang="en-US" sz="2000" b="1" dirty="0">
                <a:latin typeface="Arial Black" pitchFamily="34" charset="0"/>
              </a:rPr>
              <a:t>tensile strength of water is sufficient to overcome the frictional and gravitational forces encountered in its </a:t>
            </a:r>
            <a:r>
              <a:rPr lang="en-US" sz="2000" b="1" dirty="0" smtClean="0">
                <a:latin typeface="Arial Black" pitchFamily="34" charset="0"/>
              </a:rPr>
              <a:t>rise </a:t>
            </a:r>
            <a:r>
              <a:rPr lang="en-US" sz="2000" b="1" dirty="0">
                <a:latin typeface="Arial Black" pitchFamily="34" charset="0"/>
              </a:rPr>
              <a:t>in the plant.</a:t>
            </a:r>
          </a:p>
        </p:txBody>
      </p:sp>
    </p:spTree>
    <p:extLst>
      <p:ext uri="{BB962C8B-B14F-4D97-AF65-F5344CB8AC3E}">
        <p14:creationId xmlns:p14="http://schemas.microsoft.com/office/powerpoint/2010/main" val="115267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3568" y="404664"/>
            <a:ext cx="7283152" cy="5292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9875" marR="0" lvl="0" indent="-269875" algn="ctr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Translocation of water 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69875" marR="0" lvl="0" indent="-269875" algn="justLow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Root pressure</a:t>
            </a:r>
            <a:endParaRPr kumimoji="0" lang="en-US" sz="22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69875" marR="0" lvl="0" indent="-269875" algn="justLow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The  stump  of  a 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detopped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herbaceous  plant  exudes watery  sap,  w</a:t>
            </a:r>
            <a:r>
              <a:rPr lang="en-US" sz="22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hich  can   build  up  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f  the stump is attached   with  a  rubber  sleeve  to  a glass tube containing  water. </a:t>
            </a:r>
          </a:p>
          <a:p>
            <a:pPr marL="269875" marR="0" lvl="0" indent="-269875" algn="justLow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Root   pressure   is  the pressure developing in  xylem  vessels  as  a  result  of  the  metabolic  activities of the root. </a:t>
            </a:r>
          </a:p>
          <a:p>
            <a:pPr marL="269875" marR="0" lvl="0" indent="-269875" algn="justLow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Root pressure is  an active process; due to osmotic mechanisms,   as  a result  of  the  active  absorption  of  salts by the root. 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722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472" y="1196752"/>
            <a:ext cx="7704936" cy="4343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smtClean="0">
                <a:solidFill>
                  <a:srgbClr val="FF0000"/>
                </a:solidFill>
                <a:latin typeface="Arial Black" pitchFamily="34" charset="0"/>
              </a:rPr>
              <a:t>In conclusion:</a:t>
            </a:r>
          </a:p>
          <a:p>
            <a:pPr marL="442913" indent="-442913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1- The </a:t>
            </a:r>
            <a:r>
              <a:rPr lang="en-US" sz="2000" b="1" dirty="0">
                <a:latin typeface="Arial Black" pitchFamily="34" charset="0"/>
              </a:rPr>
              <a:t>cohesion-tension theory is the most plausible explanation </a:t>
            </a:r>
            <a:r>
              <a:rPr lang="en-US" sz="2000" b="1" dirty="0" smtClean="0">
                <a:latin typeface="Arial Black" pitchFamily="34" charset="0"/>
              </a:rPr>
              <a:t>of </a:t>
            </a:r>
            <a:r>
              <a:rPr lang="en-US" sz="2000" b="1" dirty="0">
                <a:latin typeface="Arial Black" pitchFamily="34" charset="0"/>
              </a:rPr>
              <a:t>the translocation of water </a:t>
            </a:r>
            <a:r>
              <a:rPr lang="en-US" sz="2000" b="1" dirty="0" smtClean="0">
                <a:latin typeface="Arial Black" pitchFamily="34" charset="0"/>
              </a:rPr>
              <a:t>in </a:t>
            </a:r>
            <a:r>
              <a:rPr lang="en-US" sz="2000" b="1" dirty="0">
                <a:latin typeface="Arial Black" pitchFamily="34" charset="0"/>
              </a:rPr>
              <a:t>a vigorously transpiring plant</a:t>
            </a:r>
            <a:r>
              <a:rPr lang="en-US" sz="2000" b="1" dirty="0" smtClean="0">
                <a:latin typeface="Arial Black" pitchFamily="34" charset="0"/>
              </a:rPr>
              <a:t>. </a:t>
            </a:r>
          </a:p>
          <a:p>
            <a:pPr marL="442913" indent="-442913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2- Root </a:t>
            </a:r>
            <a:r>
              <a:rPr lang="en-US" sz="2000" b="1" dirty="0">
                <a:latin typeface="Arial Black" pitchFamily="34" charset="0"/>
              </a:rPr>
              <a:t>pressure </a:t>
            </a:r>
            <a:r>
              <a:rPr lang="en-US" sz="2000" b="1" dirty="0" smtClean="0">
                <a:latin typeface="Arial Black" pitchFamily="34" charset="0"/>
              </a:rPr>
              <a:t> can  raise water, </a:t>
            </a:r>
            <a:r>
              <a:rPr lang="en-US" sz="2000" b="1" dirty="0">
                <a:latin typeface="Arial Black" pitchFamily="34" charset="0"/>
              </a:rPr>
              <a:t>but not in the </a:t>
            </a:r>
            <a:r>
              <a:rPr lang="en-US" sz="2000" b="1" dirty="0" smtClean="0">
                <a:latin typeface="Arial Black" pitchFamily="34" charset="0"/>
              </a:rPr>
              <a:t>proper quantity </a:t>
            </a:r>
            <a:r>
              <a:rPr lang="en-US" sz="2000" b="1" dirty="0">
                <a:latin typeface="Arial Black" pitchFamily="34" charset="0"/>
              </a:rPr>
              <a:t>and </a:t>
            </a:r>
            <a:r>
              <a:rPr lang="en-US" sz="2000" b="1" dirty="0" smtClean="0">
                <a:latin typeface="Arial Black" pitchFamily="34" charset="0"/>
              </a:rPr>
              <a:t>height. </a:t>
            </a:r>
          </a:p>
          <a:p>
            <a:pPr marL="442913" indent="-442913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3- </a:t>
            </a:r>
            <a:r>
              <a:rPr lang="en-US" sz="2000" b="1" dirty="0">
                <a:latin typeface="Arial Black" pitchFamily="34" charset="0"/>
              </a:rPr>
              <a:t>I</a:t>
            </a:r>
            <a:r>
              <a:rPr lang="en-US" sz="2000" b="1" dirty="0" smtClean="0">
                <a:latin typeface="Arial Black" pitchFamily="34" charset="0"/>
              </a:rPr>
              <a:t>n general, </a:t>
            </a:r>
            <a:r>
              <a:rPr lang="en-US" sz="2000" b="1" dirty="0">
                <a:latin typeface="Arial Black" pitchFamily="34" charset="0"/>
              </a:rPr>
              <a:t>any physiological event (water loss, solute buildup or translocation, mineral absorption) that </a:t>
            </a:r>
            <a:r>
              <a:rPr lang="en-US" sz="2000" b="1" dirty="0" smtClean="0">
                <a:latin typeface="Arial Black" pitchFamily="34" charset="0"/>
              </a:rPr>
              <a:t>causes more negative  </a:t>
            </a:r>
            <a:r>
              <a:rPr lang="el-GR" sz="2000" b="1" dirty="0" smtClean="0">
                <a:latin typeface="Arial Black" pitchFamily="34" charset="0"/>
              </a:rPr>
              <a:t>ψ</a:t>
            </a:r>
            <a:r>
              <a:rPr lang="en-US" sz="2000" b="1" baseline="-25000" dirty="0" smtClean="0">
                <a:latin typeface="Arial Black" pitchFamily="34" charset="0"/>
              </a:rPr>
              <a:t>w</a:t>
            </a:r>
            <a:r>
              <a:rPr lang="en-US" sz="2000" b="1" dirty="0" smtClean="0">
                <a:latin typeface="Arial Black" pitchFamily="34" charset="0"/>
              </a:rPr>
              <a:t> (high </a:t>
            </a:r>
            <a:r>
              <a:rPr lang="el-GR" sz="2000" b="1" dirty="0" smtClean="0">
                <a:latin typeface="Arial Black" pitchFamily="34" charset="0"/>
              </a:rPr>
              <a:t>ψ</a:t>
            </a:r>
            <a:r>
              <a:rPr lang="en-US" sz="2000" b="1" baseline="-25000" dirty="0">
                <a:latin typeface="Arial Black" pitchFamily="34" charset="0"/>
              </a:rPr>
              <a:t>w </a:t>
            </a:r>
            <a:r>
              <a:rPr lang="en-US" sz="2000" b="1" dirty="0" smtClean="0">
                <a:latin typeface="Arial Black" pitchFamily="34" charset="0"/>
              </a:rPr>
              <a:t>  gradients between two points) will </a:t>
            </a:r>
            <a:r>
              <a:rPr lang="en-US" sz="2000" b="1" dirty="0">
                <a:latin typeface="Arial Black" pitchFamily="34" charset="0"/>
              </a:rPr>
              <a:t>influence water movement.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7995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educ\courses\undergrad\third pysiol\Watr relations\course\Scans\17 0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6851104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482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343718"/>
            <a:ext cx="6781800" cy="3984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74638" marR="0" lvl="0" indent="-274638" algn="justLow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Root   pressure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is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affected  by  factors   that   affect respiration (e.g. O</a:t>
            </a:r>
            <a:r>
              <a:rPr kumimoji="0" lang="en-US" sz="2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tension,  narcotics, 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auxin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and respiration  inhibitors). </a:t>
            </a:r>
          </a:p>
          <a:p>
            <a:pPr marL="274638" marR="0" lvl="0" indent="-274638" algn="justLow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The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exudations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caused  by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root pressure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exhibit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diurnal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 fluctuation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 and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there  is  a  close   agreement   between  the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periodicity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of   root   pressure   and  the  exudation rate.</a:t>
            </a:r>
          </a:p>
          <a:p>
            <a:pPr marL="274638" lvl="0" indent="-274638" algn="justLow" fontAlgn="base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2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Exudation   rate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is  the  speed  of  </a:t>
            </a:r>
            <a:r>
              <a:rPr lang="en-US" sz="22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release  of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liquid  at  the cut surface  of  the  stem.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24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educ\courses\undergrad\third pysiol\Watr relations\course\Scans\18 0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856895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033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555346"/>
            <a:ext cx="7719392" cy="49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74638" lvl="0" indent="-274638" algn="justLow" fontAlgn="base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Exudation rate  of 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d</a:t>
            </a:r>
            <a:r>
              <a:rPr lang="en-US" sz="2200" b="1" dirty="0" err="1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etopped</a:t>
            </a:r>
            <a:r>
              <a:rPr lang="en-US" sz="22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 plants is proportional to the concentration  of  salt  in  the  medium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274638" marR="0" lvl="0" indent="-274638" algn="justLow" defTabSz="914400" rtl="0" eaLnBrk="1" fontAlgn="base" latinLnBrk="0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The diurnal fluctuation of exudation rate is caused by a periodicity of salt transfer into the xylem. </a:t>
            </a:r>
          </a:p>
          <a:p>
            <a:pPr marL="274638" lvl="0" indent="-274638" algn="justLow" fontAlgn="base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This causes a periodicity in </a:t>
            </a:r>
            <a:r>
              <a:rPr kumimoji="0" lang="el-G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200" b="1" baseline="-25000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s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of  the xylem ducts, which affects  the  rate  of  water  absorption  in  accordance with  a  change  in </a:t>
            </a:r>
            <a:r>
              <a:rPr lang="el-GR" sz="22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kumimoji="0" lang="en-US" sz="2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gradients.</a:t>
            </a:r>
          </a:p>
          <a:p>
            <a:pPr marL="274638" lvl="0" indent="-274638" algn="justLow" fontAlgn="base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</a:rPr>
              <a:t>Absorption  of  water  does not require a direct expenditure  of  energy. </a:t>
            </a:r>
          </a:p>
          <a:p>
            <a:pPr marL="274638" lvl="0" indent="-274638" algn="justLow" fontAlgn="base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</a:rPr>
              <a:t>Energy  is  expended in the  absorption and accumulation of salts; but the </a:t>
            </a:r>
            <a:r>
              <a:rPr lang="el-GR" sz="22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200" b="1" baseline="-25000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200" b="1" dirty="0" smtClean="0">
                <a:latin typeface="Cambria" pitchFamily="18" charset="0"/>
                <a:ea typeface="Times New Roman" pitchFamily="18" charset="0"/>
                <a:cs typeface="Arial" pitchFamily="34" charset="0"/>
              </a:rPr>
              <a:t> gradient  </a:t>
            </a:r>
            <a:r>
              <a:rPr lang="en-US" sz="2200" b="1" dirty="0" smtClean="0">
                <a:latin typeface="Cambria" pitchFamily="18" charset="0"/>
              </a:rPr>
              <a:t>is the driving force for water absorption.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45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457200"/>
            <a:ext cx="7571184" cy="5292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638" indent="-274638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u="sng" dirty="0" smtClean="0">
                <a:solidFill>
                  <a:srgbClr val="FF0000"/>
                </a:solidFill>
                <a:latin typeface="Cambria" pitchFamily="18" charset="0"/>
              </a:rPr>
              <a:t>Participation of  root pressure</a:t>
            </a:r>
          </a:p>
          <a:p>
            <a:pPr marL="274638" indent="-274638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</a:rPr>
              <a:t>Earlier opinion: Rise of water in plants is primarily the result  of  root  pressure. </a:t>
            </a:r>
          </a:p>
          <a:p>
            <a:pPr marL="274638" indent="-274638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</a:rPr>
              <a:t>But now, root pressure has a minor role in ascent of sap because:</a:t>
            </a:r>
          </a:p>
          <a:p>
            <a:pPr marL="274638" indent="-274638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</a:rPr>
              <a:t>1. It is of low magnitude, not sufficient to push water in most trees. Root pressure  averages around 2 </a:t>
            </a:r>
            <a:r>
              <a:rPr lang="en-US" sz="2200" b="1" dirty="0" err="1" smtClean="0">
                <a:latin typeface="Cambria" pitchFamily="18" charset="0"/>
              </a:rPr>
              <a:t>atm</a:t>
            </a:r>
            <a:r>
              <a:rPr lang="en-US" sz="2200" b="1" dirty="0" smtClean="0">
                <a:latin typeface="Cambria" pitchFamily="18" charset="0"/>
              </a:rPr>
              <a:t>;  occasionally may  reach  6 </a:t>
            </a:r>
            <a:r>
              <a:rPr lang="en-US" sz="2200" b="1" dirty="0" err="1" smtClean="0">
                <a:latin typeface="Cambria" pitchFamily="18" charset="0"/>
              </a:rPr>
              <a:t>atm</a:t>
            </a:r>
            <a:r>
              <a:rPr lang="en-US" sz="2200" b="1" dirty="0" smtClean="0">
                <a:latin typeface="Cambria" pitchFamily="18" charset="0"/>
              </a:rPr>
              <a:t>  and is absent in  conifers  which  are  among  the  tallest  trees. </a:t>
            </a:r>
          </a:p>
          <a:p>
            <a:pPr marL="274638" indent="-274638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Cambria" pitchFamily="18" charset="0"/>
              </a:rPr>
              <a:t>     In addition, the friction encountered in the passage of water  through  the  xylem  ducts  should  be considered.</a:t>
            </a:r>
            <a:endParaRPr lang="en-GB" sz="22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7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1000" y="585638"/>
            <a:ext cx="7143328" cy="38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41325" marR="0" lvl="0" indent="-441325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2.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E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xudation   rates   are   generally   much    slower   than normal   transpiration  rates.  </a:t>
            </a:r>
            <a:r>
              <a:rPr lang="en-US" sz="22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                                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Xylem   sap  is  usually  under  tension   instead    of pressure. </a:t>
            </a:r>
          </a:p>
          <a:p>
            <a:pPr marL="441325" marR="0" lvl="0" indent="-441325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Nevertheless,   when  transpiration  is  low,  root  pressure may  be  a  significant  factor  in  the   ascent  of   sap. </a:t>
            </a:r>
          </a:p>
          <a:p>
            <a:pPr marL="441325" marR="0" lvl="0" indent="-441325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In  some  plants,  liquid   water   loss,  (guttation),  caused by  root  pressure,  is  observed  under   conditions unfavorable   for   transpiration.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63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905296"/>
            <a:ext cx="7507560" cy="368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The vital theory</a:t>
            </a:r>
          </a:p>
          <a:p>
            <a:pPr algn="justLow" fontAlgn="base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Early investigators believed that the ascent of water in plants is controlled by vital activities in the stem. </a:t>
            </a:r>
          </a:p>
          <a:p>
            <a:pPr algn="justLow" fontAlgn="base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Evidence: Xylem tissue contains living cells (xylem parenchyma and xylem ray cells). </a:t>
            </a:r>
          </a:p>
          <a:p>
            <a:pPr algn="justLow" fontAlgn="base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Arial Black" pitchFamily="34" charset="0"/>
              </a:rPr>
              <a:t>However, stems in which the living cells were poisoned are still capable of water translocation.</a:t>
            </a:r>
            <a:endParaRPr lang="en-GB" sz="2000" b="1" dirty="0" smtClean="0">
              <a:latin typeface="Arial Black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82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1226</Words>
  <Application>Microsoft Office PowerPoint</Application>
  <PresentationFormat>On-screen Show (4:3)</PresentationFormat>
  <Paragraphs>71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</dc:creator>
  <cp:lastModifiedBy>mm</cp:lastModifiedBy>
  <cp:revision>10</cp:revision>
  <dcterms:created xsi:type="dcterms:W3CDTF">2006-08-16T00:00:00Z</dcterms:created>
  <dcterms:modified xsi:type="dcterms:W3CDTF">2020-03-16T15:55:16Z</dcterms:modified>
</cp:coreProperties>
</file>