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219200"/>
            <a:ext cx="7162800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Course: Plant Physiology</a:t>
            </a:r>
          </a:p>
          <a:p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Code: 308 Bot</a:t>
            </a:r>
          </a:p>
          <a:p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Students:  Third year Botany</a:t>
            </a:r>
          </a:p>
          <a:p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Lecture 1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(Water relationships)</a:t>
            </a: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  <a:p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Dr.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Taha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Mohamed El-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Katony</a:t>
            </a:r>
            <a:endParaRPr lang="ar-EG" sz="2400" b="1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430046"/>
            <a:ext cx="8568952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49263" marR="0" lvl="0" indent="-449263" algn="ctr" defTabSz="914400" rtl="0" eaLnBrk="1" fontAlgn="base" latinLnBrk="0" hangingPunct="1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5. Availability of water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9263" marR="0" lvl="0" indent="-449263" algn="justLow" defTabSz="914400" rtl="0" eaLnBrk="0" fontAlgn="base" latinLnBrk="0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Not all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of the soil  water is available to the plant. </a:t>
            </a:r>
          </a:p>
          <a:p>
            <a:pPr marL="449263" lvl="0" indent="-4492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As  the  soil  dries  up  the  absorption of   water by roots  slows down due  to  the  decreased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 gradient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between roots and soil solution. </a:t>
            </a:r>
          </a:p>
          <a:p>
            <a:pPr marL="449263" indent="-4492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Eventually   the  physical factors  that hold water to the soil overcome the  physical  factors  involved  in  the  uptake  of water by roots. </a:t>
            </a:r>
          </a:p>
          <a:p>
            <a:pPr marL="449263" indent="-449263" algn="justLow" eaLnBrk="0" fontAlgn="base" hangingPunct="0">
              <a:lnSpc>
                <a:spcPts val="3000"/>
              </a:lnSpc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Three  parameter  of  soil-water relationships: </a:t>
            </a:r>
          </a:p>
          <a:p>
            <a:pPr marL="449263" indent="-449263" algn="justLow" eaLnBrk="0" fontAlgn="base" hangingPunct="0">
              <a:lnSpc>
                <a:spcPts val="3000"/>
              </a:lnSpc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* Field capacity (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FC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), </a:t>
            </a:r>
          </a:p>
          <a:p>
            <a:pPr marL="449263" indent="-449263" algn="justLow" eaLnBrk="0" fontAlgn="base" hangingPunct="0">
              <a:lnSpc>
                <a:spcPts val="3000"/>
              </a:lnSpc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* Permanent  wilting  percentage (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PWP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 and </a:t>
            </a:r>
          </a:p>
          <a:p>
            <a:pPr marL="449263" indent="-449263" algn="justLow" eaLnBrk="0" fontAlgn="base" hangingPunct="0">
              <a:lnSpc>
                <a:spcPts val="3000"/>
              </a:lnSpc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* Total soil moisture stress (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TSMS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Times New Roman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69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609600"/>
            <a:ext cx="8568952" cy="529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indent="-4492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Field  capacity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(FC) is the water content of the soil after  cessation of the capillary movement of water. </a:t>
            </a:r>
          </a:p>
          <a:p>
            <a:pPr marL="449263" indent="-4492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Permanent  wilting  percentage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(PWP)  is  the percentage  of  soil water  left  when the leaves  of a plant   growing  in  the  soil  first exhibit the symptoms of permanent wilting –                      that is the leaves do not regain turgor when placed in a saturated atmosphere. </a:t>
            </a:r>
          </a:p>
          <a:p>
            <a:pPr marL="449263" indent="-4492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TSMS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=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of the soil solution + soil moisture tension. </a:t>
            </a:r>
          </a:p>
          <a:p>
            <a:pPr marL="449263" indent="-4492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Soil moisture tension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is the   sum  of 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gravitational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adsorptive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and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hydrostatic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forces that hold water to the soil. </a:t>
            </a:r>
            <a:r>
              <a:rPr lang="en-US" sz="2400" b="1" u="sng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(non osmotic forces).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2575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63" y="116633"/>
            <a:ext cx="8892474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8534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1788" y="692696"/>
            <a:ext cx="8928992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indent="-360363" algn="justLow" defTabSz="914400" rtl="0" eaLnBrk="1" fontAlgn="base" latinLnBrk="0" hangingPunct="1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FC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and PWP of clay soil &gt;&gt; than those of  sand. </a:t>
            </a:r>
          </a:p>
          <a:p>
            <a:pPr marL="360363" marR="0" lvl="0" indent="-360363" algn="justLow" defTabSz="914400" rtl="0" eaLnBrk="1" fontAlgn="base" latinLnBrk="0" hangingPunct="1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FC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is  a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soil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moisture  constant;  it depends  only  on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type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of soil.</a:t>
            </a:r>
          </a:p>
          <a:p>
            <a:pPr marL="360363" marR="0" lvl="0" indent="-360363" algn="justLow" defTabSz="914400" rtl="0" eaLnBrk="1" fontAlgn="base" latinLnBrk="0" hangingPunct="1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PWP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depends  on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type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of   soil  and 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particularly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on the test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plant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360363" marR="0" lvl="0" indent="-360363" algn="justLow" defTabSz="914400" rtl="0" eaLnBrk="1" fontAlgn="base" latinLnBrk="0" hangingPunct="1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The  plant  osmotic  factors  rather  than  the soil  factors determine the PWP of a soil. </a:t>
            </a:r>
          </a:p>
          <a:p>
            <a:pPr marL="360363" lvl="0" indent="-360363" algn="justLow" fontAlgn="base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 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mesophytic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leaf 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has 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of  -20  bars,  while  a halophytic leaf  has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of &lt;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-200 bars. </a:t>
            </a:r>
          </a:p>
          <a:p>
            <a:pPr marL="360363" lvl="0" indent="-360363" algn="justLow" fontAlgn="base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This  large  difference  in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means  different  capacity  to  draw water from the soil.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957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504" y="372195"/>
            <a:ext cx="8856984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indent="-449263" algn="just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During the day, as the soil dries up the TSMS  increases (more –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). </a:t>
            </a:r>
          </a:p>
          <a:p>
            <a:pPr marL="449263" indent="-449263" algn="just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The TSMS  decreases  during  the night  (less –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, night recovery) as water moves from bulk soil to the surface of the root.</a:t>
            </a:r>
          </a:p>
          <a:p>
            <a:pPr marL="449263" indent="-449263" algn="just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The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of  the plant follows the same pattern;  more –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during the  day and  less –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during  the  night. </a:t>
            </a:r>
          </a:p>
          <a:p>
            <a:pPr marL="449263" indent="-449263" algn="just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The  plant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always  remains  more –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than  the TSMS; for  water  to  move  into  rather  than  out  of  a  plant. </a:t>
            </a:r>
          </a:p>
          <a:p>
            <a:pPr marL="449263" indent="-449263" algn="just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As the soil dries up a little more each day, the TSMS and also the plant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become progressively  more  negative.</a:t>
            </a:r>
          </a:p>
          <a:p>
            <a:pPr marL="449263" indent="-449263" algn="just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The daily  progressive –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coupled with progressive slower night recoveries lead to  loss of   turgor  by  the  leaves.</a:t>
            </a:r>
            <a:endParaRPr lang="ar-EG" sz="2400" b="1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767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1000" y="307329"/>
            <a:ext cx="8367464" cy="447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630238" lvl="0" indent="-630238" algn="justLow" fontAlgn="base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 Finally,  a point  is  reached  at which the TSMS   equals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 (also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)  of plant leaves (about -14 bars). </a:t>
            </a:r>
          </a:p>
          <a:p>
            <a:pPr marL="630238" lvl="0" indent="-630238" algn="justLow" fontAlgn="base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Recovery  of  turgor  at  this  level  is  impossible  because   the leaf 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 – TSMS  equilibrium   established   at   night is  at a lower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 that allows for only zero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p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. </a:t>
            </a:r>
          </a:p>
          <a:p>
            <a:pPr marL="630238" lvl="0" indent="-630238" algn="justLow" fontAlgn="base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The PWP is obtained at this point. </a:t>
            </a:r>
          </a:p>
          <a:p>
            <a:pPr marL="630238" lvl="0" indent="-630238" algn="justLow" fontAlgn="base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PWP can  be  redefined  as  the   soil   water   content   when  the  plant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or  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en-US" sz="2400" b="1" baseline="-30000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and    the soil TSMS   are  at   equilibrium,  and the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mbria Math" pitchFamily="18" charset="0"/>
                <a:cs typeface="Arial" pitchFamily="34" charset="0"/>
              </a:rPr>
              <a:t> of plant leaves is zero. </a:t>
            </a:r>
          </a:p>
        </p:txBody>
      </p:sp>
    </p:spTree>
    <p:extLst>
      <p:ext uri="{BB962C8B-B14F-4D97-AF65-F5344CB8AC3E}">
        <p14:creationId xmlns:p14="http://schemas.microsoft.com/office/powerpoint/2010/main" val="2505289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0"/>
            <a:ext cx="8640960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7990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7899" y="332656"/>
            <a:ext cx="8439472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49263" marR="0" lvl="0" indent="-449263" algn="ctr" defTabSz="914400" rtl="0" eaLnBrk="1" fontAlgn="base" latinLnBrk="0" hangingPunct="1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Chapter II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9263" marR="0" lvl="0" indent="-449263" algn="ctr" defTabSz="914400" rtl="0" eaLnBrk="0" fontAlgn="base" latinLnBrk="0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Absorption  and  translocation of  water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Large  amounts  of  water  are  continuously  absorbed from the soil and translocated through the plant.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Most of the water absorbed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is lost to the atmosphere by transpiration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and a small proportion is used in the physiological processes.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cs typeface="Arial" pitchFamily="34" charset="0"/>
              </a:rPr>
              <a:t>Water  use  by the plant is inefficient.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It is easy to account for rise of water in herbaceous plants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But this is difficult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in case of the tall trees. </a:t>
            </a:r>
          </a:p>
        </p:txBody>
      </p:sp>
    </p:spTree>
    <p:extLst>
      <p:ext uri="{BB962C8B-B14F-4D97-AF65-F5344CB8AC3E}">
        <p14:creationId xmlns:p14="http://schemas.microsoft.com/office/powerpoint/2010/main" val="935722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23528" y="457200"/>
            <a:ext cx="8712968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263" lvl="0" indent="-449263" algn="justLow" eaLnBrk="0" fontAlgn="base" hangingPunct="0">
              <a:lnSpc>
                <a:spcPts val="2700"/>
              </a:lnSpc>
            </a:pPr>
            <a:r>
              <a:rPr lang="en-US" sz="2400" b="1" dirty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Water translocation depends on: </a:t>
            </a:r>
          </a:p>
          <a:p>
            <a:pPr marL="449263" lvl="0" indent="-449263" algn="justLow" eaLnBrk="0" fontAlgn="base" hangingPunct="0">
              <a:lnSpc>
                <a:spcPts val="2700"/>
              </a:lnSpc>
              <a:buFontTx/>
              <a:buAutoNum type="arabicPeriod"/>
            </a:pP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The adhesive and cohesive properties of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water 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and </a:t>
            </a:r>
          </a:p>
          <a:p>
            <a:pPr marL="449263" lvl="0" indent="-449263" algn="justLow" eaLnBrk="0" fontAlgn="base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The </a:t>
            </a:r>
            <a:r>
              <a:rPr lang="en-US" sz="2400" b="1" dirty="0" err="1">
                <a:latin typeface="Cambria Math" pitchFamily="18" charset="0"/>
                <a:ea typeface="Times New Roman" pitchFamily="18" charset="0"/>
                <a:cs typeface="Arial" pitchFamily="34" charset="0"/>
              </a:rPr>
              <a:t>Ψ</a:t>
            </a:r>
            <a:r>
              <a:rPr lang="en-US" sz="2400" b="1" baseline="-30000" dirty="0" err="1">
                <a:latin typeface="Cambria Math" pitchFamily="18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gradient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from 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the soil all the way through the leaves and into the atmosphere. </a:t>
            </a:r>
          </a:p>
          <a:p>
            <a:pPr marL="449263" lvl="0" indent="-449263" algn="just" eaLnBrk="0" fontAlgn="base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Although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Arial" pitchFamily="34" charset="0"/>
              </a:rPr>
              <a:t>physically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water runs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Arial" pitchFamily="34" charset="0"/>
              </a:rPr>
              <a:t>uphill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to  the tops of trees ( &gt; 100 m) energetically it follows  a  downhill  gradient. </a:t>
            </a:r>
          </a:p>
          <a:p>
            <a:pPr marL="449263" indent="-449263" algn="just" eaLnBrk="0" fontAlgn="base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>
                <a:solidFill>
                  <a:schemeClr val="accent2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While water physically ascends the tree, it in reality descends</a:t>
            </a:r>
            <a:r>
              <a:rPr lang="en-US" sz="2400" b="1" u="sng" dirty="0" smtClean="0">
                <a:solidFill>
                  <a:schemeClr val="accent2">
                    <a:lumMod val="75000"/>
                  </a:schemeClr>
                </a:solidFill>
                <a:latin typeface="Cambria Math" pitchFamily="18" charset="0"/>
                <a:ea typeface="Cambria Math" pitchFamily="18" charset="0"/>
              </a:rPr>
              <a:t>.</a:t>
            </a:r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Cambria Math" pitchFamily="18" charset="0"/>
              <a:ea typeface="Cambria Math" pitchFamily="18" charset="0"/>
              <a:cs typeface="Arial" pitchFamily="34" charset="0"/>
            </a:endParaRPr>
          </a:p>
          <a:p>
            <a:pPr marL="449263" lvl="0" indent="-449263" algn="just" eaLnBrk="0" fontAlgn="base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The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 gradient (between what and what) is influenced by several factors particularly those of the soil and the atmosphere. </a:t>
            </a:r>
          </a:p>
          <a:p>
            <a:pPr marL="449263" indent="-449263" algn="just">
              <a:lnSpc>
                <a:spcPts val="2700"/>
              </a:lnSpc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Soil  conditions  are  more  important  than  atmospheric   conditions. </a:t>
            </a:r>
          </a:p>
          <a:p>
            <a:pPr marL="449263" indent="-449263" algn="just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Soil factors are: (1) temperature, (2)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s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of soil solution, (3) aeration, (4) concentration of  CO</a:t>
            </a:r>
            <a:r>
              <a:rPr lang="en-US" sz="2400" b="1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  and  (5)  availability  of   water. </a:t>
            </a:r>
          </a:p>
        </p:txBody>
      </p:sp>
    </p:spTree>
    <p:extLst>
      <p:ext uri="{BB962C8B-B14F-4D97-AF65-F5344CB8AC3E}">
        <p14:creationId xmlns:p14="http://schemas.microsoft.com/office/powerpoint/2010/main" val="354482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35925" y="317848"/>
            <a:ext cx="8712968" cy="5747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49263" marR="0" lvl="0" indent="-449263" algn="ctr" defTabSz="914400" rtl="0" eaLnBrk="1" fontAlgn="base" latinLnBrk="0" hangingPunct="1">
              <a:lnSpc>
                <a:spcPts val="33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AutoNum type="arabicPeriod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Temperature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Low soil temperature inhibits  water absorption.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Placing  crushed ice  on the surface of soil in which a  plant is growing  under  conditions  good  for  transpiration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led  to wilting  of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the plant.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If  the ice was  removed  the  plant  will  gradually regain turgidity.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49263" marR="0" lvl="0" indent="-449263" algn="justLow" defTabSz="914400" rtl="0" eaLnBrk="0" fontAlgn="base" latinLnBrk="0" hangingPunct="0">
              <a:lnSpc>
                <a:spcPts val="3000"/>
              </a:lnSpc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At low temperature: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000"/>
              </a:lnSpc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     * water is more viscous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and less mobile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,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000"/>
              </a:lnSpc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       * the protoplasm is less permeable to water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(Short term)</a:t>
            </a:r>
            <a:endParaRPr lang="en-US" sz="2400" b="1" dirty="0" smtClean="0">
              <a:latin typeface="Cambria Math" pitchFamily="18" charset="0"/>
              <a:ea typeface="Times New Roman" pitchFamily="18" charset="0"/>
              <a:cs typeface="Arial" pitchFamily="34" charset="0"/>
            </a:endParaRPr>
          </a:p>
          <a:p>
            <a:pPr marL="449263" marR="0" lvl="0" indent="-449263" algn="justLow" defTabSz="914400" rtl="0" eaLnBrk="0" fontAlgn="base" latinLnBrk="0" hangingPunct="0">
              <a:lnSpc>
                <a:spcPts val="3000"/>
              </a:lnSpc>
              <a:spcBef>
                <a:spcPts val="600"/>
              </a:spcBef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  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000"/>
              </a:lnSpc>
              <a:spcBef>
                <a:spcPts val="600"/>
              </a:spcBef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*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root growth is inhibited   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(long term)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449263" marR="0" lvl="0" indent="-4492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All these factors reduce water absorption.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240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03916" y="289248"/>
            <a:ext cx="8316555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indent="-360363" algn="ctr" defTabSz="914400" rtl="0" eaLnBrk="1" fontAlgn="base" latinLnBrk="0" hangingPunct="1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2. Osmotic potential of soil solution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A 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gradient  between  the  soil  solution  and  cell sap or the interior of root cells is necessary for water absorption.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The 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of  the  soil  solution  is  usually  higher  (less  -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ve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) than that of the root cells.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If  the 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of  the  soil  solution  is  lower  than that of the cell  sap  of   the  root  cells,  water  will  move  out of the plant instead of  being  absorbed. 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335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381000"/>
            <a:ext cx="8280920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u="sng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Halophytes </a:t>
            </a:r>
          </a:p>
          <a:p>
            <a:pPr marL="539750" lvl="0" indent="-539750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tolerate  high  salt  concentrations  (very  -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ve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 in the    soil solution. </a:t>
            </a:r>
          </a:p>
          <a:p>
            <a:pPr marL="539750" lvl="0" indent="-539750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hey  can   lower  the </a:t>
            </a:r>
            <a:r>
              <a:rPr lang="en-US" sz="2400" b="1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Ψ</a:t>
            </a:r>
            <a:r>
              <a:rPr lang="en-US" sz="2400" b="1" baseline="-30000" dirty="0" err="1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of  their cells to  more negative  value than  in the soil solution for the water  balance to be  in  their  favor.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This can be accomplished through 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accumulation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of:               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  *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inorganic salts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or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     * compatible organic solutes.</a:t>
            </a:r>
            <a:endParaRPr lang="en-US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457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260648"/>
            <a:ext cx="8640960" cy="61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indent="-360363" algn="ctr" defTabSz="914400" rtl="0" eaLnBrk="1" fontAlgn="base" latinLnBrk="0" hangingPunct="1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3. Aeration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60363" indent="-360363" algn="justLow" eaLnBrk="0" fontAlgn="base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Much water makes the plant </a:t>
            </a:r>
            <a:r>
              <a:rPr lang="en-US" sz="2400" b="1" u="sng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thirsty.</a:t>
            </a:r>
            <a:endParaRPr kumimoji="0" lang="en-US" sz="24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mbria Math" pitchFamily="18" charset="0"/>
              <a:ea typeface="Times New Roman" pitchFamily="18" charset="0"/>
              <a:cs typeface="Arial" pitchFamily="34" charset="0"/>
            </a:endParaRPr>
          </a:p>
          <a:p>
            <a:pPr marL="360363" marR="0" lvl="0" indent="-3603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Saturation  of  a  field  with  water  leads to wilting of  growing  plants particularly in bright sunlight. </a:t>
            </a:r>
          </a:p>
          <a:p>
            <a:pPr marL="360363" marR="0" lvl="0" indent="-3603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This phenomenon  is called "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flopping". </a:t>
            </a:r>
          </a:p>
          <a:p>
            <a:pPr marL="360363" marR="0" lvl="0" indent="-3603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Flopping of  leaves is most severe under poor drainage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.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Why?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mbria Math" pitchFamily="18" charset="0"/>
              <a:ea typeface="Times New Roman" pitchFamily="18" charset="0"/>
              <a:cs typeface="Arial" pitchFamily="34" charset="0"/>
            </a:endParaRPr>
          </a:p>
          <a:p>
            <a:pPr marL="360363" marR="0" lvl="0" indent="-3603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Flopping is caused by a retardation of   water  absorption  as  a  result of  displacement of soil gases by water, 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thereby  leaving  the roots poorly aerated. </a:t>
            </a:r>
          </a:p>
          <a:p>
            <a:pPr marL="360363" marR="0" lvl="0" indent="-360363" algn="justLow" defTabSz="914400" rtl="0" eaLnBrk="0" fontAlgn="base" latinLnBrk="0" hangingPunct="0">
              <a:lnSpc>
                <a:spcPts val="33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Rapid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transpiration in the bright sunlight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enhances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the development of water deficit in the plant.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571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457201"/>
            <a:ext cx="8640960" cy="4888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indent="-3603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Root 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growth  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and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metabolism  are  retarded 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under low oxygen tension. 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360363" lvl="0" indent="-3603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u="sng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In the short term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: immediate   effects   of  reduced metabolic rate of the root   and the capability  of  the root  to take up and accumulate salt would seriously affect its water absorption. (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efficiency  factor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</a:t>
            </a:r>
          </a:p>
          <a:p>
            <a:pPr marL="360363" indent="-3603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In the long term</a:t>
            </a: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: inhibited root growth  have a significant effect on water absorption.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volume factor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).</a:t>
            </a:r>
          </a:p>
          <a:p>
            <a:pPr marL="360363" lvl="0" indent="-360363" algn="justLow" eaLnBrk="0" fontAlgn="base" hangingPunct="0">
              <a:lnSpc>
                <a:spcPts val="32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A direct  effect  of  lowered   oxygen  tension  on  water  absorption is also probable. (water  channels or </a:t>
            </a:r>
            <a:r>
              <a:rPr lang="en-US" sz="2400" b="1" dirty="0" err="1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aquaporins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).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63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79512" y="140808"/>
            <a:ext cx="8640960" cy="617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0363" marR="0" lvl="0" indent="-360363" algn="ctr" defTabSz="914400" rtl="0" eaLnBrk="1" fontAlgn="base" latinLnBrk="0" hangingPunct="1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4. Concentration of CO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The  inhibitory  effect  of  CO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on   water  absorption  is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greater  than that of lowered oxygen tension.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How  ?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Plants   wilted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more   rapidly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 when  the   soil  air  was   replaced   by CO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than when it was replaced by N</a:t>
            </a:r>
            <a:r>
              <a: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2400" b="1" u="sng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Additional  effect  of  CO</a:t>
            </a:r>
            <a:r>
              <a:rPr lang="en-US" sz="2400" b="1" u="sng" baseline="-25000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endParaRPr kumimoji="0" lang="en-US" sz="2400" b="1" i="0" u="sng" strike="noStrike" cap="none" normalizeH="0" baseline="-25000" dirty="0" smtClean="0">
              <a:ln>
                <a:noFill/>
              </a:ln>
              <a:solidFill>
                <a:srgbClr val="FF0000"/>
              </a:solidFill>
              <a:effectLst/>
              <a:latin typeface="Cambria Math" pitchFamily="18" charset="0"/>
              <a:ea typeface="Times New Roman" pitchFamily="18" charset="0"/>
              <a:cs typeface="Arial" pitchFamily="34" charset="0"/>
            </a:endParaRPr>
          </a:p>
          <a:p>
            <a:pPr marL="360363" lvl="0" indent="-360363" algn="justLow" eaLnBrk="0" fontAlgn="base" hangingPunct="0">
              <a:lnSpc>
                <a:spcPts val="3000"/>
              </a:lnSpc>
              <a:spcBef>
                <a:spcPts val="600"/>
              </a:spcBef>
              <a:spcAft>
                <a:spcPts val="12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High  CO</a:t>
            </a:r>
            <a:r>
              <a: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levels  retard  water  absorption  through  increasing   the viscosity  of  protoplasm and  decreasing  the root's  permeability to water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Times New Roman" pitchFamily="18" charset="0"/>
              <a:cs typeface="Arial" pitchFamily="34" charset="0"/>
            </a:endParaRPr>
          </a:p>
          <a:p>
            <a:pPr marL="360363" lvl="0" indent="-360363" algn="justLow" eaLnBrk="0" fontAlgn="base" hangingPunct="0">
              <a:lnSpc>
                <a:spcPts val="3000"/>
              </a:lnSpc>
            </a:pP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However,   this  factor  is  of  </a:t>
            </a:r>
            <a:r>
              <a:rPr lang="en-US" sz="2400" b="1" dirty="0" smtClean="0">
                <a:solidFill>
                  <a:srgbClr val="FF0000"/>
                </a:solidFill>
                <a:latin typeface="Cambria Math" pitchFamily="18" charset="0"/>
                <a:ea typeface="Times New Roman" pitchFamily="18" charset="0"/>
                <a:cs typeface="Arial" pitchFamily="34" charset="0"/>
              </a:rPr>
              <a:t>minor  importance 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since:   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CO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 rarely  accumulates   in the soil atmosphere  to  toxic   levels  under field conditions.</a:t>
            </a:r>
          </a:p>
          <a:p>
            <a:pPr marL="360363" lvl="0" indent="-360363" algn="justLow" eaLnBrk="0" fontAlgn="base" hangingPunct="0">
              <a:lnSpc>
                <a:spcPts val="3000"/>
              </a:lnSpc>
            </a:pPr>
            <a:r>
              <a:rPr lang="en-US" sz="2400" b="1" dirty="0">
                <a:latin typeface="Cambria Math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Cambria Math" pitchFamily="18" charset="0"/>
                <a:ea typeface="Times New Roman" pitchFamily="18" charset="0"/>
                <a:cs typeface="Arial" pitchFamily="34" charset="0"/>
              </a:rPr>
              <a:t>  this  is because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roots can tolerate high CO</a:t>
            </a:r>
            <a:r>
              <a: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Arial" pitchFamily="34" charset="0"/>
              </a:rPr>
              <a:t> levels. 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821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1277</Words>
  <Application>Microsoft Office PowerPoint</Application>
  <PresentationFormat>On-screen Show (4:3)</PresentationFormat>
  <Paragraphs>88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mm</dc:creator>
  <cp:lastModifiedBy>User</cp:lastModifiedBy>
  <cp:revision>4</cp:revision>
  <dcterms:created xsi:type="dcterms:W3CDTF">2006-08-16T00:00:00Z</dcterms:created>
  <dcterms:modified xsi:type="dcterms:W3CDTF">2020-03-16T05:11:49Z</dcterms:modified>
</cp:coreProperties>
</file>