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219200"/>
            <a:ext cx="7162800" cy="2677656"/>
          </a:xfrm>
          <a:prstGeom prst="rect">
            <a:avLst/>
          </a:prstGeom>
          <a:noFill/>
        </p:spPr>
        <p:txBody>
          <a:bodyPr wrap="square" rtlCol="1">
            <a:spAutoFit/>
          </a:bodyPr>
          <a:lstStyle/>
          <a:p>
            <a:r>
              <a:rPr lang="en-US" sz="2400" b="1" dirty="0" smtClean="0">
                <a:latin typeface="Cambria Math" pitchFamily="18" charset="0"/>
                <a:ea typeface="Cambria Math" pitchFamily="18" charset="0"/>
              </a:rPr>
              <a:t>Course: Plant Physiology</a:t>
            </a:r>
          </a:p>
          <a:p>
            <a:r>
              <a:rPr lang="en-US" sz="2400" b="1" dirty="0">
                <a:latin typeface="Cambria Math" pitchFamily="18" charset="0"/>
                <a:ea typeface="Cambria Math" pitchFamily="18" charset="0"/>
              </a:rPr>
              <a:t>Code: 308 Bot</a:t>
            </a:r>
          </a:p>
          <a:p>
            <a:endParaRPr lang="en-US" sz="2400" b="1" dirty="0" smtClean="0">
              <a:latin typeface="Cambria Math" pitchFamily="18" charset="0"/>
              <a:ea typeface="Cambria Math" pitchFamily="18" charset="0"/>
            </a:endParaRPr>
          </a:p>
          <a:p>
            <a:r>
              <a:rPr lang="en-US" sz="2400" b="1" dirty="0" smtClean="0">
                <a:latin typeface="Cambria Math" pitchFamily="18" charset="0"/>
                <a:ea typeface="Cambria Math" pitchFamily="18" charset="0"/>
              </a:rPr>
              <a:t>Students:  Third year Botany</a:t>
            </a:r>
          </a:p>
          <a:p>
            <a:r>
              <a:rPr lang="en-US" sz="2400" b="1" dirty="0" smtClean="0">
                <a:latin typeface="Cambria Math" pitchFamily="18" charset="0"/>
                <a:ea typeface="Cambria Math" pitchFamily="18" charset="0"/>
              </a:rPr>
              <a:t>Lecture </a:t>
            </a:r>
            <a:r>
              <a:rPr lang="en-US" sz="2400" b="1" dirty="0" smtClean="0">
                <a:latin typeface="Cambria Math" pitchFamily="18" charset="0"/>
                <a:ea typeface="Cambria Math" pitchFamily="18" charset="0"/>
              </a:rPr>
              <a:t>2 </a:t>
            </a:r>
            <a:r>
              <a:rPr lang="en-US" sz="2400" b="1" dirty="0" smtClean="0">
                <a:latin typeface="Cambria Math" pitchFamily="18" charset="0"/>
                <a:ea typeface="Cambria Math" pitchFamily="18" charset="0"/>
              </a:rPr>
              <a:t>(Plant Mineral Nutrition)</a:t>
            </a:r>
          </a:p>
          <a:p>
            <a:endParaRPr lang="en-US" sz="2400" b="1" dirty="0" smtClean="0">
              <a:latin typeface="Cambria Math" pitchFamily="18" charset="0"/>
              <a:ea typeface="Cambria Math" pitchFamily="18" charset="0"/>
            </a:endParaRPr>
          </a:p>
          <a:p>
            <a:r>
              <a:rPr lang="en-US" sz="2400" b="1" dirty="0" smtClean="0">
                <a:latin typeface="Cambria Math" pitchFamily="18" charset="0"/>
                <a:ea typeface="Cambria Math" pitchFamily="18" charset="0"/>
              </a:rPr>
              <a:t>Dr. </a:t>
            </a:r>
            <a:r>
              <a:rPr lang="en-US" sz="2400" b="1" dirty="0" err="1" smtClean="0">
                <a:latin typeface="Cambria Math" pitchFamily="18" charset="0"/>
                <a:ea typeface="Cambria Math" pitchFamily="18" charset="0"/>
              </a:rPr>
              <a:t>Taha</a:t>
            </a:r>
            <a:r>
              <a:rPr lang="en-US" sz="2400" b="1" dirty="0" smtClean="0">
                <a:latin typeface="Cambria Math" pitchFamily="18" charset="0"/>
                <a:ea typeface="Cambria Math" pitchFamily="18" charset="0"/>
              </a:rPr>
              <a:t> Mohamed El-</a:t>
            </a:r>
            <a:r>
              <a:rPr lang="en-US" sz="2400" b="1" dirty="0" err="1" smtClean="0">
                <a:latin typeface="Cambria Math" pitchFamily="18" charset="0"/>
                <a:ea typeface="Cambria Math" pitchFamily="18" charset="0"/>
              </a:rPr>
              <a:t>Katony</a:t>
            </a:r>
            <a:endParaRPr lang="ar-EG" sz="2400" b="1" dirty="0">
              <a:latin typeface="Cambria Math" pitchFamily="18" charset="0"/>
              <a:ea typeface="Cambria Math" pitchFamily="18" charset="0"/>
            </a:endParaRPr>
          </a:p>
        </p:txBody>
      </p:sp>
    </p:spTree>
    <p:extLst>
      <p:ext uri="{BB962C8B-B14F-4D97-AF65-F5344CB8AC3E}">
        <p14:creationId xmlns:p14="http://schemas.microsoft.com/office/powerpoint/2010/main" val="26069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142978" y="244450"/>
            <a:ext cx="7102000" cy="6668814"/>
          </a:xfrm>
          <a:prstGeom prst="rect">
            <a:avLst/>
          </a:prstGeom>
          <a:noFill/>
          <a:ln w="9525">
            <a:noFill/>
            <a:miter lim="800000"/>
            <a:headEnd/>
            <a:tailEnd/>
          </a:ln>
        </p:spPr>
      </p:pic>
    </p:spTree>
    <p:extLst>
      <p:ext uri="{BB962C8B-B14F-4D97-AF65-F5344CB8AC3E}">
        <p14:creationId xmlns:p14="http://schemas.microsoft.com/office/powerpoint/2010/main" val="27706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1"/>
          <p:cNvGraphicFramePr>
            <a:graphicFrameLocks noGrp="1"/>
          </p:cNvGraphicFramePr>
          <p:nvPr>
            <p:extLst>
              <p:ext uri="{D42A27DB-BD31-4B8C-83A1-F6EECF244321}">
                <p14:modId xmlns:p14="http://schemas.microsoft.com/office/powerpoint/2010/main" val="1642085117"/>
              </p:ext>
            </p:extLst>
          </p:nvPr>
        </p:nvGraphicFramePr>
        <p:xfrm>
          <a:off x="381000" y="304800"/>
          <a:ext cx="7992888" cy="6372000"/>
        </p:xfrm>
        <a:graphic>
          <a:graphicData uri="http://schemas.openxmlformats.org/drawingml/2006/table">
            <a:tbl>
              <a:tblPr/>
              <a:tblGrid>
                <a:gridCol w="1656184"/>
                <a:gridCol w="1443099"/>
                <a:gridCol w="1653245"/>
                <a:gridCol w="1728192"/>
                <a:gridCol w="1512168"/>
              </a:tblGrid>
              <a:tr h="498171">
                <a:tc rowSpan="2">
                  <a:txBody>
                    <a:bodyPr/>
                    <a:lstStyle/>
                    <a:p>
                      <a:pPr algn="l" rtl="0">
                        <a:lnSpc>
                          <a:spcPct val="150000"/>
                        </a:lnSpc>
                        <a:spcAft>
                          <a:spcPts val="0"/>
                        </a:spcAft>
                      </a:pPr>
                      <a:r>
                        <a:rPr lang="en-US" sz="2000" b="1" dirty="0">
                          <a:latin typeface="Times New Roman"/>
                          <a:ea typeface="Times New Roman"/>
                          <a:cs typeface="Arial"/>
                        </a:rPr>
                        <a:t>Section</a:t>
                      </a:r>
                    </a:p>
                  </a:txBody>
                  <a:tcPr marL="67509" marR="67509"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rtl="0">
                        <a:lnSpc>
                          <a:spcPts val="1600"/>
                        </a:lnSpc>
                        <a:spcBef>
                          <a:spcPts val="1800"/>
                        </a:spcBef>
                        <a:spcAft>
                          <a:spcPts val="0"/>
                        </a:spcAft>
                      </a:pPr>
                      <a:r>
                        <a:rPr lang="en-US" sz="2000" b="1" u="sng" dirty="0">
                          <a:latin typeface="Times New Roman"/>
                          <a:ea typeface="Times New Roman"/>
                          <a:cs typeface="Arial"/>
                        </a:rPr>
                        <a:t>Stripped </a:t>
                      </a:r>
                      <a:r>
                        <a:rPr lang="en-US" sz="2000" b="1" u="sng" dirty="0" smtClean="0">
                          <a:latin typeface="Times New Roman"/>
                          <a:ea typeface="Times New Roman"/>
                          <a:cs typeface="Arial"/>
                        </a:rPr>
                        <a:t>        </a:t>
                      </a:r>
                      <a:r>
                        <a:rPr lang="en-US" sz="2000" b="1" u="sng" dirty="0">
                          <a:latin typeface="Times New Roman"/>
                          <a:ea typeface="Times New Roman"/>
                          <a:cs typeface="Arial"/>
                        </a:rPr>
                        <a:t>branch</a:t>
                      </a:r>
                      <a:endParaRPr lang="en-US" sz="2000" b="1" dirty="0">
                        <a:latin typeface="Times New Roman"/>
                        <a:ea typeface="Times New Roman"/>
                        <a:cs typeface="Arial"/>
                      </a:endParaRPr>
                    </a:p>
                  </a:txBody>
                  <a:tcPr marL="67509" marR="67509"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rtl="0">
                        <a:lnSpc>
                          <a:spcPts val="1600"/>
                        </a:lnSpc>
                        <a:spcBef>
                          <a:spcPts val="1800"/>
                        </a:spcBef>
                        <a:spcAft>
                          <a:spcPts val="0"/>
                        </a:spcAft>
                      </a:pPr>
                      <a:r>
                        <a:rPr lang="en-US" sz="2000" b="1" u="sng" dirty="0" err="1" smtClean="0">
                          <a:latin typeface="Times New Roman"/>
                          <a:ea typeface="Times New Roman"/>
                          <a:cs typeface="Arial"/>
                        </a:rPr>
                        <a:t>Unstripped</a:t>
                      </a:r>
                      <a:r>
                        <a:rPr lang="en-US" sz="2000" b="1" u="sng" dirty="0" smtClean="0">
                          <a:latin typeface="Times New Roman"/>
                          <a:ea typeface="Times New Roman"/>
                          <a:cs typeface="Arial"/>
                        </a:rPr>
                        <a:t>         </a:t>
                      </a:r>
                      <a:r>
                        <a:rPr lang="en-US" sz="2000" b="1" u="sng" dirty="0">
                          <a:latin typeface="Times New Roman"/>
                          <a:ea typeface="Times New Roman"/>
                          <a:cs typeface="Arial"/>
                        </a:rPr>
                        <a:t>branch</a:t>
                      </a:r>
                      <a:endParaRPr lang="en-US" sz="2000" b="1" dirty="0">
                        <a:latin typeface="Times New Roman"/>
                        <a:ea typeface="Times New Roman"/>
                        <a:cs typeface="Arial"/>
                      </a:endParaRPr>
                    </a:p>
                  </a:txBody>
                  <a:tcPr marL="67509" marR="67509"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583373">
                <a:tc vMerge="1">
                  <a:txBody>
                    <a:bodyPr/>
                    <a:lstStyle/>
                    <a:p>
                      <a:endParaRPr lang="en-US"/>
                    </a:p>
                  </a:txBody>
                  <a:tcPr/>
                </a:tc>
                <a:tc>
                  <a:txBody>
                    <a:bodyPr/>
                    <a:lstStyle/>
                    <a:p>
                      <a:pPr algn="ctr" rtl="0">
                        <a:lnSpc>
                          <a:spcPts val="1200"/>
                        </a:lnSpc>
                        <a:spcAft>
                          <a:spcPts val="0"/>
                        </a:spcAft>
                      </a:pPr>
                      <a:r>
                        <a:rPr lang="en-US" sz="2000" b="1" baseline="30000" dirty="0">
                          <a:latin typeface="Times New Roman"/>
                          <a:ea typeface="Times New Roman"/>
                          <a:cs typeface="Arial"/>
                        </a:rPr>
                        <a:t>42</a:t>
                      </a:r>
                      <a:r>
                        <a:rPr lang="en-US" sz="2000" b="1" dirty="0">
                          <a:latin typeface="Times New Roman"/>
                          <a:ea typeface="Times New Roman"/>
                          <a:cs typeface="Arial"/>
                        </a:rPr>
                        <a:t>K in bark</a:t>
                      </a:r>
                    </a:p>
                    <a:p>
                      <a:pPr algn="ctr" rtl="0">
                        <a:lnSpc>
                          <a:spcPts val="1200"/>
                        </a:lnSpc>
                        <a:spcAft>
                          <a:spcPts val="0"/>
                        </a:spcAft>
                      </a:pPr>
                      <a:r>
                        <a:rPr lang="en-US" sz="2000" b="1" dirty="0">
                          <a:latin typeface="Times New Roman"/>
                          <a:ea typeface="Times New Roman"/>
                          <a:cs typeface="Arial"/>
                        </a:rPr>
                        <a:t>(</a:t>
                      </a:r>
                      <a:r>
                        <a:rPr lang="en-US" sz="2000" b="1" dirty="0" err="1">
                          <a:latin typeface="Times New Roman"/>
                          <a:ea typeface="Times New Roman"/>
                          <a:cs typeface="Arial"/>
                        </a:rPr>
                        <a:t>ppm</a:t>
                      </a:r>
                      <a:r>
                        <a:rPr lang="en-US" sz="2000" b="1" dirty="0">
                          <a:latin typeface="Times New Roman"/>
                          <a:ea typeface="Times New Roman"/>
                          <a:cs typeface="Arial"/>
                        </a:rPr>
                        <a:t>)</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1200"/>
                        </a:lnSpc>
                        <a:spcAft>
                          <a:spcPts val="0"/>
                        </a:spcAft>
                      </a:pPr>
                      <a:r>
                        <a:rPr lang="en-US" sz="2000" b="1" baseline="30000" dirty="0">
                          <a:latin typeface="Times New Roman"/>
                          <a:ea typeface="Times New Roman"/>
                          <a:cs typeface="Arial"/>
                        </a:rPr>
                        <a:t>42</a:t>
                      </a:r>
                      <a:r>
                        <a:rPr lang="en-US" sz="2000" b="1" dirty="0">
                          <a:latin typeface="Times New Roman"/>
                          <a:ea typeface="Times New Roman"/>
                          <a:cs typeface="Arial"/>
                        </a:rPr>
                        <a:t>K in wood</a:t>
                      </a:r>
                    </a:p>
                    <a:p>
                      <a:pPr algn="ctr" rtl="0">
                        <a:lnSpc>
                          <a:spcPts val="1200"/>
                        </a:lnSpc>
                        <a:spcAft>
                          <a:spcPts val="0"/>
                        </a:spcAft>
                      </a:pPr>
                      <a:r>
                        <a:rPr lang="en-US" sz="2000" b="1" dirty="0">
                          <a:latin typeface="Times New Roman"/>
                          <a:ea typeface="Times New Roman"/>
                          <a:cs typeface="Arial"/>
                        </a:rPr>
                        <a:t>(</a:t>
                      </a:r>
                      <a:r>
                        <a:rPr lang="en-US" sz="2000" b="1" dirty="0" err="1">
                          <a:latin typeface="Times New Roman"/>
                          <a:ea typeface="Times New Roman"/>
                          <a:cs typeface="Arial"/>
                        </a:rPr>
                        <a:t>ppm</a:t>
                      </a:r>
                      <a:r>
                        <a:rPr lang="en-US" sz="2000" b="1" dirty="0">
                          <a:latin typeface="Times New Roman"/>
                          <a:ea typeface="Times New Roman"/>
                          <a:cs typeface="Arial"/>
                        </a:rPr>
                        <a:t>)</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1200"/>
                        </a:lnSpc>
                        <a:spcAft>
                          <a:spcPts val="0"/>
                        </a:spcAft>
                      </a:pPr>
                      <a:r>
                        <a:rPr lang="en-US" sz="2000" b="1" baseline="30000" dirty="0">
                          <a:latin typeface="Times New Roman"/>
                          <a:ea typeface="Times New Roman"/>
                          <a:cs typeface="Arial"/>
                        </a:rPr>
                        <a:t>42</a:t>
                      </a:r>
                      <a:r>
                        <a:rPr lang="en-US" sz="2000" b="1" dirty="0">
                          <a:latin typeface="Times New Roman"/>
                          <a:ea typeface="Times New Roman"/>
                          <a:cs typeface="Arial"/>
                        </a:rPr>
                        <a:t>K in bark</a:t>
                      </a:r>
                    </a:p>
                    <a:p>
                      <a:pPr algn="ctr" rtl="0">
                        <a:lnSpc>
                          <a:spcPts val="1200"/>
                        </a:lnSpc>
                        <a:spcAft>
                          <a:spcPts val="0"/>
                        </a:spcAft>
                      </a:pPr>
                      <a:r>
                        <a:rPr lang="en-US" sz="2000" b="1" dirty="0">
                          <a:latin typeface="Times New Roman"/>
                          <a:ea typeface="Times New Roman"/>
                          <a:cs typeface="Arial"/>
                        </a:rPr>
                        <a:t>(</a:t>
                      </a:r>
                      <a:r>
                        <a:rPr lang="en-US" sz="2000" b="1" dirty="0" err="1">
                          <a:latin typeface="Times New Roman"/>
                          <a:ea typeface="Times New Roman"/>
                          <a:cs typeface="Arial"/>
                        </a:rPr>
                        <a:t>ppm</a:t>
                      </a:r>
                      <a:r>
                        <a:rPr lang="en-US" sz="2000" b="1" dirty="0">
                          <a:latin typeface="Times New Roman"/>
                          <a:ea typeface="Times New Roman"/>
                          <a:cs typeface="Arial"/>
                        </a:rPr>
                        <a:t>)</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1200"/>
                        </a:lnSpc>
                        <a:spcAft>
                          <a:spcPts val="0"/>
                        </a:spcAft>
                      </a:pPr>
                      <a:r>
                        <a:rPr lang="en-US" sz="2000" b="1" baseline="30000" dirty="0">
                          <a:latin typeface="Times New Roman"/>
                          <a:ea typeface="Times New Roman"/>
                          <a:cs typeface="Arial"/>
                        </a:rPr>
                        <a:t>42</a:t>
                      </a:r>
                      <a:r>
                        <a:rPr lang="en-US" sz="2000" b="1" dirty="0">
                          <a:latin typeface="Times New Roman"/>
                          <a:ea typeface="Times New Roman"/>
                          <a:cs typeface="Arial"/>
                        </a:rPr>
                        <a:t>K in wood</a:t>
                      </a:r>
                    </a:p>
                    <a:p>
                      <a:pPr algn="ctr" rtl="0">
                        <a:lnSpc>
                          <a:spcPts val="1200"/>
                        </a:lnSpc>
                        <a:spcAft>
                          <a:spcPts val="0"/>
                        </a:spcAft>
                      </a:pPr>
                      <a:r>
                        <a:rPr lang="en-US" sz="2000" b="1" dirty="0">
                          <a:latin typeface="Times New Roman"/>
                          <a:ea typeface="Times New Roman"/>
                          <a:cs typeface="Arial"/>
                        </a:rPr>
                        <a:t>(</a:t>
                      </a:r>
                      <a:r>
                        <a:rPr lang="en-US" sz="2000" b="1" dirty="0" err="1">
                          <a:latin typeface="Times New Roman"/>
                          <a:ea typeface="Times New Roman"/>
                          <a:cs typeface="Arial"/>
                        </a:rPr>
                        <a:t>ppm</a:t>
                      </a:r>
                      <a:r>
                        <a:rPr lang="en-US" sz="2000" b="1" dirty="0">
                          <a:latin typeface="Times New Roman"/>
                          <a:ea typeface="Times New Roman"/>
                          <a:cs typeface="Arial"/>
                        </a:rPr>
                        <a:t>)</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r>
              <a:tr h="661307">
                <a:tc>
                  <a:txBody>
                    <a:bodyPr/>
                    <a:lstStyle/>
                    <a:p>
                      <a:pPr algn="justLow" rtl="0">
                        <a:lnSpc>
                          <a:spcPct val="150000"/>
                        </a:lnSpc>
                        <a:spcAft>
                          <a:spcPts val="0"/>
                        </a:spcAft>
                      </a:pPr>
                      <a:r>
                        <a:rPr lang="en-US" sz="2000" b="1" dirty="0">
                          <a:latin typeface="Times New Roman"/>
                          <a:ea typeface="Times New Roman"/>
                          <a:cs typeface="Arial"/>
                        </a:rPr>
                        <a:t>SA</a:t>
                      </a:r>
                    </a:p>
                  </a:txBody>
                  <a:tcPr marL="67509" marR="67509"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r>
                        <a:rPr lang="en-US" sz="2000" b="1">
                          <a:latin typeface="Times New Roman"/>
                          <a:ea typeface="Times New Roman"/>
                          <a:cs typeface="Arial"/>
                        </a:rPr>
                        <a:t>53.0</a:t>
                      </a:r>
                    </a:p>
                  </a:txBody>
                  <a:tcPr marL="67509" marR="67509"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r>
                        <a:rPr lang="en-US" sz="2000" b="1" dirty="0">
                          <a:latin typeface="Times New Roman"/>
                          <a:ea typeface="Times New Roman"/>
                          <a:cs typeface="Arial"/>
                        </a:rPr>
                        <a:t>47</a:t>
                      </a:r>
                    </a:p>
                  </a:txBody>
                  <a:tcPr marL="67509" marR="67509"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r>
                        <a:rPr lang="en-US" sz="2000" b="1" dirty="0">
                          <a:latin typeface="Times New Roman"/>
                          <a:ea typeface="Times New Roman"/>
                          <a:cs typeface="Arial"/>
                        </a:rPr>
                        <a:t>64</a:t>
                      </a:r>
                    </a:p>
                  </a:txBody>
                  <a:tcPr marL="67509" marR="67509"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r>
                        <a:rPr lang="en-US" sz="2000" b="1" dirty="0">
                          <a:latin typeface="Times New Roman"/>
                          <a:ea typeface="Times New Roman"/>
                          <a:cs typeface="Arial"/>
                        </a:rPr>
                        <a:t>56</a:t>
                      </a:r>
                    </a:p>
                  </a:txBody>
                  <a:tcPr marL="67509" marR="67509" marT="0" marB="0" anchor="ctr">
                    <a:lnL>
                      <a:noFill/>
                    </a:lnL>
                    <a:lnR>
                      <a:noFill/>
                    </a:lnR>
                    <a:lnT w="19050" cap="flat" cmpd="sng" algn="ctr">
                      <a:solidFill>
                        <a:srgbClr val="000000"/>
                      </a:solidFill>
                      <a:prstDash val="solid"/>
                      <a:round/>
                      <a:headEnd type="none" w="med" len="med"/>
                      <a:tailEnd type="none" w="med" len="med"/>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S6</a:t>
                      </a:r>
                    </a:p>
                  </a:txBody>
                  <a:tcPr marL="67509" marR="67509" marT="0" marB="0">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11.6</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119</a:t>
                      </a: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S5</a:t>
                      </a:r>
                    </a:p>
                  </a:txBody>
                  <a:tcPr marL="67509" marR="67509" marT="0" marB="0">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0.9</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122</a:t>
                      </a: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S4</a:t>
                      </a:r>
                    </a:p>
                  </a:txBody>
                  <a:tcPr marL="67509" marR="67509" marT="0" marB="0">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0.7</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112</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87</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69</a:t>
                      </a:r>
                    </a:p>
                  </a:txBody>
                  <a:tcPr marL="67509" marR="67509" marT="0" marB="0" anchor="ctr">
                    <a:lnL>
                      <a:noFill/>
                    </a:lnL>
                    <a:lnR>
                      <a:noFill/>
                    </a:lnR>
                    <a:lnT>
                      <a:noFill/>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S3</a:t>
                      </a:r>
                    </a:p>
                  </a:txBody>
                  <a:tcPr marL="67509" marR="67509" marT="0" marB="0">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0.3</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98</a:t>
                      </a: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S2</a:t>
                      </a:r>
                    </a:p>
                  </a:txBody>
                  <a:tcPr marL="67509" marR="67509" marT="0" marB="0">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0.3</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108</a:t>
                      </a: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S1</a:t>
                      </a:r>
                    </a:p>
                  </a:txBody>
                  <a:tcPr marL="67509" marR="67509" marT="0" marB="0">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20.0</a:t>
                      </a:r>
                    </a:p>
                  </a:txBody>
                  <a:tcPr marL="67509" marR="67509"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113</a:t>
                      </a: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7509" marR="67509" marT="0" marB="0" anchor="ctr">
                    <a:lnL>
                      <a:noFill/>
                    </a:lnL>
                    <a:lnR>
                      <a:noFill/>
                    </a:lnR>
                    <a:lnT>
                      <a:noFill/>
                    </a:lnT>
                    <a:lnB>
                      <a:noFill/>
                    </a:lnB>
                  </a:tcPr>
                </a:tc>
              </a:tr>
              <a:tr h="661307">
                <a:tc>
                  <a:txBody>
                    <a:bodyPr/>
                    <a:lstStyle/>
                    <a:p>
                      <a:pPr algn="justLow" rtl="0">
                        <a:lnSpc>
                          <a:spcPct val="150000"/>
                        </a:lnSpc>
                        <a:spcAft>
                          <a:spcPts val="0"/>
                        </a:spcAft>
                      </a:pPr>
                      <a:r>
                        <a:rPr lang="en-US" sz="2000" b="1" dirty="0">
                          <a:latin typeface="Times New Roman"/>
                          <a:ea typeface="Times New Roman"/>
                          <a:cs typeface="Arial"/>
                        </a:rPr>
                        <a:t>SB</a:t>
                      </a:r>
                    </a:p>
                  </a:txBody>
                  <a:tcPr marL="67509" marR="67509"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2000" b="1" dirty="0">
                          <a:latin typeface="Times New Roman"/>
                          <a:ea typeface="Times New Roman"/>
                          <a:cs typeface="Arial"/>
                        </a:rPr>
                        <a:t>84.0</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2000" b="1" dirty="0">
                          <a:latin typeface="Times New Roman"/>
                          <a:ea typeface="Times New Roman"/>
                          <a:cs typeface="Arial"/>
                        </a:rPr>
                        <a:t>58</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2000" b="1" dirty="0">
                          <a:latin typeface="Times New Roman"/>
                          <a:ea typeface="Times New Roman"/>
                          <a:cs typeface="Arial"/>
                        </a:rPr>
                        <a:t>74</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2000" b="1" dirty="0">
                          <a:latin typeface="Times New Roman"/>
                          <a:ea typeface="Times New Roman"/>
                          <a:cs typeface="Arial"/>
                        </a:rPr>
                        <a:t>67</a:t>
                      </a:r>
                    </a:p>
                  </a:txBody>
                  <a:tcPr marL="67509" marR="67509"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257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38368" y="1368648"/>
            <a:ext cx="8104414" cy="4451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ts val="3000"/>
              </a:lnSpc>
              <a:spcBef>
                <a:spcPts val="1200"/>
              </a:spcBef>
              <a:spcAft>
                <a:spcPts val="1200"/>
              </a:spcAft>
              <a:buClrTx/>
              <a:buSzTx/>
              <a:buFontTx/>
              <a:buNone/>
              <a:tabLst/>
            </a:pPr>
            <a:r>
              <a:rPr kumimoji="0" lang="en-US" sz="2400" b="1" i="0" u="sng" strike="noStrike" cap="none" normalizeH="0" baseline="0" dirty="0" smtClean="0">
                <a:ln>
                  <a:noFill/>
                </a:ln>
                <a:solidFill>
                  <a:srgbClr val="FF0000"/>
                </a:solidFill>
                <a:effectLst/>
                <a:latin typeface="Cambria Math" pitchFamily="18" charset="0"/>
                <a:ea typeface="Cambria Math" pitchFamily="18" charset="0"/>
                <a:cs typeface="Arial" pitchFamily="34" charset="0"/>
              </a:rPr>
              <a:t>B:  Results and conclusion</a:t>
            </a:r>
          </a:p>
          <a:p>
            <a:pPr marL="515938" marR="0" lvl="0" indent="-515938" algn="justLow" defTabSz="914400" rtl="0" eaLnBrk="1" fontAlgn="base" latinLnBrk="0" hangingPunct="1">
              <a:lnSpc>
                <a:spcPts val="3000"/>
              </a:lnSpc>
              <a:spcBef>
                <a:spcPts val="1200"/>
              </a:spcBef>
              <a:spcAft>
                <a:spcPts val="1200"/>
              </a:spcAft>
              <a:buClrTx/>
              <a:buSzTx/>
              <a:buFontTx/>
              <a:buNone/>
              <a:tabLst/>
            </a:pPr>
            <a:r>
              <a:rPr kumimoji="0" lang="en-US" sz="2400" b="1" i="0" u="none" strike="noStrike" cap="none" normalizeH="0" dirty="0" smtClean="0">
                <a:ln>
                  <a:noFill/>
                </a:ln>
                <a:solidFill>
                  <a:schemeClr val="tx1"/>
                </a:solidFill>
                <a:effectLst/>
                <a:latin typeface="Cambria" pitchFamily="18" charset="0"/>
                <a:ea typeface="Cambria Math" pitchFamily="18" charset="0"/>
                <a:cs typeface="Arial" pitchFamily="34" charset="0"/>
              </a:rPr>
              <a:t>1- </a:t>
            </a:r>
            <a:r>
              <a:rPr kumimoji="0" lang="en-US" sz="2400" b="1" i="0" u="none" strike="noStrike" cap="none" normalizeH="0" baseline="30000" dirty="0" smtClean="0">
                <a:ln>
                  <a:noFill/>
                </a:ln>
                <a:solidFill>
                  <a:schemeClr val="tx1"/>
                </a:solidFill>
                <a:effectLst/>
                <a:latin typeface="Cambria" pitchFamily="18" charset="0"/>
                <a:ea typeface="Cambria Math" pitchFamily="18" charset="0"/>
                <a:cs typeface="Arial" pitchFamily="34" charset="0"/>
              </a:rPr>
              <a:t>42</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K </a:t>
            </a:r>
            <a:r>
              <a:rPr lang="en-US" sz="2400" b="1" dirty="0">
                <a:latin typeface="Cambria" pitchFamily="18" charset="0"/>
                <a:ea typeface="Cambria Math" pitchFamily="18" charset="0"/>
                <a:cs typeface="Arial" pitchFamily="34" charset="0"/>
              </a:rPr>
              <a:t> </a:t>
            </a:r>
            <a:r>
              <a:rPr kumimoji="0" lang="en-US" sz="2400" b="1" i="0" u="none" strike="noStrike" cap="none" normalizeH="0" baseline="0" dirty="0" err="1" smtClean="0">
                <a:ln>
                  <a:noFill/>
                </a:ln>
                <a:solidFill>
                  <a:schemeClr val="tx1"/>
                </a:solidFill>
                <a:effectLst/>
                <a:latin typeface="Cambria" pitchFamily="18" charset="0"/>
                <a:ea typeface="Cambria Math" pitchFamily="18" charset="0"/>
                <a:cs typeface="Arial" pitchFamily="34" charset="0"/>
              </a:rPr>
              <a:t>translocates</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upward in the xylem. </a:t>
            </a:r>
          </a:p>
          <a:p>
            <a:pPr marL="515938" marR="0" lvl="0" indent="-515938" algn="justLow" defTabSz="914400" rtl="0" eaLnBrk="1" fontAlgn="base" latinLnBrk="0" hangingPunct="1">
              <a:lnSpc>
                <a:spcPts val="3000"/>
              </a:lnSpc>
              <a:spcBef>
                <a:spcPts val="120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2- </a:t>
            </a:r>
            <a:r>
              <a:rPr kumimoji="0" lang="en-US" sz="2400" b="1" i="0" u="none" strike="noStrike" cap="none" normalizeH="0" baseline="0" dirty="0" smtClean="0">
                <a:ln>
                  <a:noFill/>
                </a:ln>
                <a:solidFill>
                  <a:srgbClr val="FF0000"/>
                </a:solidFill>
                <a:effectLst/>
                <a:latin typeface="Cambria" pitchFamily="18" charset="0"/>
                <a:ea typeface="Cambria Math" pitchFamily="18" charset="0"/>
                <a:cs typeface="Arial" pitchFamily="34" charset="0"/>
              </a:rPr>
              <a:t>Lateral  interchange</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of </a:t>
            </a:r>
            <a:r>
              <a:rPr kumimoji="0" lang="en-US" sz="2400" b="1" i="0" u="none" strike="noStrike" cap="none" normalizeH="0" baseline="30000" dirty="0" smtClean="0">
                <a:ln>
                  <a:noFill/>
                </a:ln>
                <a:solidFill>
                  <a:schemeClr val="tx1"/>
                </a:solidFill>
                <a:effectLst/>
                <a:latin typeface="Cambria" pitchFamily="18" charset="0"/>
                <a:ea typeface="Cambria Math" pitchFamily="18" charset="0"/>
                <a:cs typeface="Arial" pitchFamily="34" charset="0"/>
              </a:rPr>
              <a:t>42</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K between  phloem  and  xylem (through cambium) occurs  within the intact region  but </a:t>
            </a:r>
            <a:r>
              <a:rPr kumimoji="0" lang="en-US" sz="2400" b="1" i="0" u="none" strike="noStrike" cap="none" normalizeH="0" baseline="0" dirty="0" smtClean="0">
                <a:ln>
                  <a:noFill/>
                </a:ln>
                <a:solidFill>
                  <a:srgbClr val="FF0000"/>
                </a:solidFill>
                <a:effectLst/>
                <a:latin typeface="Cambria" pitchFamily="18" charset="0"/>
                <a:ea typeface="Cambria Math" pitchFamily="18" charset="0"/>
                <a:cs typeface="Arial" pitchFamily="34" charset="0"/>
              </a:rPr>
              <a:t>further translocation</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either  upward   or  downward   in the </a:t>
            </a:r>
            <a:r>
              <a:rPr kumimoji="0" lang="en-US" sz="2400" b="1" i="0" u="none" strike="noStrike" cap="none" normalizeH="0" baseline="0" dirty="0" smtClean="0">
                <a:ln>
                  <a:noFill/>
                </a:ln>
                <a:solidFill>
                  <a:srgbClr val="FF0000"/>
                </a:solidFill>
                <a:effectLst/>
                <a:latin typeface="Cambria" pitchFamily="18" charset="0"/>
                <a:ea typeface="Cambria Math" pitchFamily="18" charset="0"/>
                <a:cs typeface="Arial" pitchFamily="34" charset="0"/>
              </a:rPr>
              <a:t>phloem</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is </a:t>
            </a:r>
            <a:r>
              <a:rPr kumimoji="0" lang="en-US" sz="2400" b="1" i="0" u="none" strike="noStrike" cap="none" normalizeH="0" baseline="0" dirty="0" smtClean="0">
                <a:ln>
                  <a:noFill/>
                </a:ln>
                <a:solidFill>
                  <a:srgbClr val="FF0000"/>
                </a:solidFill>
                <a:effectLst/>
                <a:latin typeface="Cambria" pitchFamily="18" charset="0"/>
                <a:ea typeface="Cambria Math" pitchFamily="18" charset="0"/>
                <a:cs typeface="Arial" pitchFamily="34" charset="0"/>
              </a:rPr>
              <a:t>slow</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a:t>
            </a:r>
          </a:p>
          <a:p>
            <a:pPr marL="515938" lvl="0" indent="-515938" algn="justLow" rtl="0" fontAlgn="base">
              <a:lnSpc>
                <a:spcPts val="3000"/>
              </a:lnSpc>
              <a:spcBef>
                <a:spcPts val="1200"/>
              </a:spcBef>
              <a:spcAft>
                <a:spcPts val="1200"/>
              </a:spcAft>
            </a:pPr>
            <a:r>
              <a:rPr lang="en-US" sz="2400" b="1" dirty="0" smtClean="0">
                <a:latin typeface="Cambria" pitchFamily="18" charset="0"/>
                <a:ea typeface="Cambria Math" pitchFamily="18" charset="0"/>
                <a:cs typeface="Arial" pitchFamily="34" charset="0"/>
              </a:rPr>
              <a:t>3- The small  amounts  of  </a:t>
            </a:r>
            <a:r>
              <a:rPr lang="en-US" sz="2400" b="1" baseline="30000" dirty="0" smtClean="0">
                <a:latin typeface="Cambria" pitchFamily="18" charset="0"/>
                <a:ea typeface="Cambria Math" pitchFamily="18" charset="0"/>
                <a:cs typeface="Arial" pitchFamily="34" charset="0"/>
              </a:rPr>
              <a:t>42</a:t>
            </a:r>
            <a:r>
              <a:rPr lang="en-US" sz="2400" b="1" dirty="0" smtClean="0">
                <a:latin typeface="Cambria" pitchFamily="18" charset="0"/>
                <a:ea typeface="Cambria Math" pitchFamily="18" charset="0"/>
                <a:cs typeface="Arial" pitchFamily="34" charset="0"/>
              </a:rPr>
              <a:t>K  in  the bark along the stripped area  suggests </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that  little  </a:t>
            </a:r>
            <a:r>
              <a:rPr kumimoji="0" lang="en-US" sz="2400" b="1" i="0" u="none" strike="noStrike" cap="none" normalizeH="0" baseline="0" dirty="0" smtClean="0">
                <a:ln>
                  <a:noFill/>
                </a:ln>
                <a:solidFill>
                  <a:srgbClr val="FF0000"/>
                </a:solidFill>
                <a:effectLst/>
                <a:latin typeface="Cambria" pitchFamily="18" charset="0"/>
                <a:ea typeface="Cambria Math" pitchFamily="18" charset="0"/>
                <a:cs typeface="Arial" pitchFamily="34" charset="0"/>
              </a:rPr>
              <a:t>translocation</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takes  place  in  the  </a:t>
            </a:r>
            <a:r>
              <a:rPr kumimoji="0" lang="en-US" sz="2400" b="1" i="0" u="none" strike="noStrike" cap="none" normalizeH="0" baseline="0" dirty="0" smtClean="0">
                <a:ln>
                  <a:noFill/>
                </a:ln>
                <a:solidFill>
                  <a:srgbClr val="FF0000"/>
                </a:solidFill>
                <a:effectLst/>
                <a:latin typeface="Cambria" pitchFamily="18" charset="0"/>
                <a:ea typeface="Cambria Math" pitchFamily="18" charset="0"/>
                <a:cs typeface="Arial" pitchFamily="34" charset="0"/>
              </a:rPr>
              <a:t>phloem</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 tissue. </a:t>
            </a:r>
          </a:p>
        </p:txBody>
      </p:sp>
    </p:spTree>
    <p:extLst>
      <p:ext uri="{BB962C8B-B14F-4D97-AF65-F5344CB8AC3E}">
        <p14:creationId xmlns:p14="http://schemas.microsoft.com/office/powerpoint/2010/main" val="276853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9123" y="498937"/>
            <a:ext cx="8245895" cy="5990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3000"/>
              </a:lnSpc>
              <a:spcBef>
                <a:spcPts val="600"/>
              </a:spcBef>
              <a:spcAft>
                <a:spcPts val="600"/>
              </a:spcAft>
              <a:buClrTx/>
              <a:buSzTx/>
              <a:buFontTx/>
              <a:buNone/>
              <a:tabLst/>
            </a:pPr>
            <a:r>
              <a:rPr kumimoji="0" lang="en-US" sz="24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Lateral translocation of salts</a:t>
            </a:r>
            <a:endPar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a:p>
            <a:pPr marL="515938" marR="0" lvl="0" indent="-515938" algn="justLow" defTabSz="914400" rtl="0" eaLnBrk="0" fontAlgn="base" latinLnBrk="0" hangingPunct="0">
              <a:lnSpc>
                <a:spcPts val="3000"/>
              </a:lnSpc>
              <a:spcBef>
                <a:spcPts val="600"/>
              </a:spcBef>
              <a:spcAft>
                <a:spcPts val="600"/>
              </a:spcAft>
              <a:buClrTx/>
              <a:buSzTx/>
              <a:buFontTx/>
              <a:buNone/>
              <a:tabLst/>
            </a:pPr>
            <a:r>
              <a:rPr lang="en-US" sz="2400" b="1" dirty="0" smtClean="0">
                <a:latin typeface="Cambria Math" pitchFamily="18" charset="0"/>
                <a:ea typeface="Cambria Math" pitchFamily="18" charset="0"/>
                <a:cs typeface="Arial" pitchFamily="34" charset="0"/>
              </a:rPr>
              <a:t>T</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he above  experiment  revealed: </a:t>
            </a:r>
          </a:p>
          <a:p>
            <a:pPr marL="515938" marR="0" lvl="0" indent="-515938" algn="justLow" defTabSz="914400" rtl="0" eaLnBrk="0" fontAlgn="base" latinLnBrk="0" hangingPunct="0">
              <a:lnSpc>
                <a:spcPts val="30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1- upward  translocation of  salts  in  xylem</a:t>
            </a:r>
            <a:r>
              <a:rPr kumimoji="0" lang="en-US" sz="2400" b="1" i="0" u="none" strike="noStrike" cap="none" normalizeH="0" dirty="0" smtClean="0">
                <a:ln>
                  <a:noFill/>
                </a:ln>
                <a:solidFill>
                  <a:schemeClr val="tx1"/>
                </a:solidFill>
                <a:effectLst/>
                <a:latin typeface="Cambria Math" pitchFamily="18" charset="0"/>
                <a:ea typeface="Cambria Math" pitchFamily="18" charset="0"/>
                <a:cs typeface="Arial" pitchFamily="34" charset="0"/>
              </a:rPr>
              <a:t>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and </a:t>
            </a:r>
          </a:p>
          <a:p>
            <a:pPr marL="515938" marR="0" lvl="0" indent="-515938" algn="justLow" defTabSz="914400" rtl="0" eaLnBrk="0" fontAlgn="base" latinLnBrk="0" hangingPunct="0">
              <a:lnSpc>
                <a:spcPts val="30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2-  lateral  movement  between  xylem  and  phloem   through cambium. </a:t>
            </a:r>
          </a:p>
          <a:p>
            <a:pPr marL="515938" marR="0" lvl="0" indent="-515938" algn="justLow" defTabSz="914400" rtl="0" eaLnBrk="0" fontAlgn="base" latinLnBrk="0" hangingPunct="0">
              <a:lnSpc>
                <a:spcPts val="30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Cambium  regulates   the   amount  of   salts  carried   up  in the transpiration stream. </a:t>
            </a:r>
          </a:p>
          <a:p>
            <a:pPr marL="515938" lvl="0" indent="-515938" algn="justLow" rtl="0" eaLnBrk="0" fontAlgn="base" hangingPunct="0">
              <a:lnSpc>
                <a:spcPts val="3000"/>
              </a:lnSpc>
              <a:spcBef>
                <a:spcPts val="600"/>
              </a:spcBef>
              <a:spcAft>
                <a:spcPts val="6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If  the  upward movement of salts were not regulated,  certain  areas  of  the plant  </a:t>
            </a:r>
            <a:r>
              <a:rPr lang="en-US" sz="2400" b="1" dirty="0" smtClean="0">
                <a:latin typeface="Cambria Math" pitchFamily="18" charset="0"/>
                <a:ea typeface="Cambria Math" pitchFamily="18" charset="0"/>
                <a:cs typeface="Arial" pitchFamily="34" charset="0"/>
              </a:rPr>
              <a:t>(shoot   and  root  tips)  would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not be  accommodated. </a:t>
            </a:r>
          </a:p>
          <a:p>
            <a:pPr marL="515938" marR="0" lvl="0" indent="-515938" algn="justLow" defTabSz="914400" rtl="0" eaLnBrk="0" fontAlgn="base" latinLnBrk="0" hangingPunct="0">
              <a:lnSpc>
                <a:spcPts val="30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  cambium  position  allows - both  </a:t>
            </a:r>
            <a:r>
              <a:rPr kumimoji="0" lang="en-US" sz="24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metabolically</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and </a:t>
            </a:r>
            <a:r>
              <a:rPr kumimoji="0" lang="en-US" sz="24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physically</a:t>
            </a:r>
            <a:r>
              <a:rPr kumimoji="0" lang="en-US" sz="2400" b="1" i="0" u="none" strike="noStrike" cap="none" normalizeH="0" dirty="0" smtClean="0">
                <a:ln>
                  <a:noFill/>
                </a:ln>
                <a:solidFill>
                  <a:srgbClr val="FF0000"/>
                </a:solidFill>
                <a:effectLst/>
                <a:latin typeface="Cambria Math" pitchFamily="18" charset="0"/>
                <a:ea typeface="Cambria Math" pitchFamily="18" charset="0"/>
                <a:cs typeface="Arial" pitchFamily="34" charset="0"/>
              </a:rPr>
              <a:t>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a:t>
            </a:r>
            <a:r>
              <a:rPr lang="en-US" sz="2400" b="1" dirty="0" smtClean="0">
                <a:latin typeface="Cambria Math" pitchFamily="18" charset="0"/>
                <a:ea typeface="Cambria Math" pitchFamily="18" charset="0"/>
                <a:cs typeface="Arial" pitchFamily="34" charset="0"/>
              </a:rPr>
              <a:t>re</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gulation of the upward, lateral and downward  movement  of  salt. </a:t>
            </a:r>
          </a:p>
        </p:txBody>
      </p:sp>
    </p:spTree>
    <p:extLst>
      <p:ext uri="{BB962C8B-B14F-4D97-AF65-F5344CB8AC3E}">
        <p14:creationId xmlns:p14="http://schemas.microsoft.com/office/powerpoint/2010/main" val="198595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449878" y="792584"/>
            <a:ext cx="8104414" cy="4057586"/>
          </a:xfrm>
          <a:prstGeom prst="rect">
            <a:avLst/>
          </a:prstGeom>
        </p:spPr>
        <p:txBody>
          <a:bodyPr wrap="square">
            <a:spAutoFit/>
          </a:bodyPr>
          <a:lstStyle/>
          <a:p>
            <a:pPr marL="633413" lvl="0" indent="-633413" algn="justLow"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The  active   accumulation   of  salt  by  the cambial  cells  acts  as  a  deterrent   against  an  indiscriminate  sweep   of   salts  upward  in  the  transpiration   stream. </a:t>
            </a:r>
            <a:endParaRPr lang="en-US" sz="2400" b="1" dirty="0">
              <a:solidFill>
                <a:srgbClr val="FF0000"/>
              </a:solidFill>
              <a:latin typeface="Cambria Math" pitchFamily="18" charset="0"/>
              <a:ea typeface="Cambria Math" pitchFamily="18" charset="0"/>
              <a:cs typeface="Arial" pitchFamily="34" charset="0"/>
            </a:endParaRPr>
          </a:p>
          <a:p>
            <a:pPr marL="633413" lvl="0" indent="-633413" algn="justLow" rtl="0" eaLnBrk="0" fontAlgn="base" hangingPunct="0">
              <a:lnSpc>
                <a:spcPts val="3300"/>
              </a:lnSpc>
              <a:spcBef>
                <a:spcPts val="1200"/>
              </a:spcBef>
              <a:spcAft>
                <a:spcPts val="1200"/>
              </a:spcAft>
            </a:pPr>
            <a:r>
              <a:rPr lang="en-US" sz="2400" b="1" dirty="0" smtClean="0">
                <a:solidFill>
                  <a:srgbClr val="FF0000"/>
                </a:solidFill>
                <a:latin typeface="Cambria Math" pitchFamily="18" charset="0"/>
                <a:ea typeface="Cambria Math" pitchFamily="18" charset="0"/>
                <a:cs typeface="Arial" pitchFamily="34" charset="0"/>
              </a:rPr>
              <a:t>The lateral movement from xylem to phloem correlates inversely with element content in the phloem </a:t>
            </a:r>
          </a:p>
          <a:p>
            <a:pPr marL="633413" lvl="0" indent="-633413" algn="justLow"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high  concentration of an element in  the  phloem,  slows  down  the lateral  translocation  into  the  phloem  and  low  concentration</a:t>
            </a:r>
            <a:r>
              <a:rPr lang="en-US" sz="2400" b="1" dirty="0">
                <a:latin typeface="Cambria Math" pitchFamily="18" charset="0"/>
                <a:ea typeface="Cambria Math" pitchFamily="18" charset="0"/>
                <a:cs typeface="Arial" pitchFamily="34" charset="0"/>
              </a:rPr>
              <a:t> </a:t>
            </a:r>
            <a:r>
              <a:rPr lang="en-US" sz="2400" b="1" dirty="0" smtClean="0">
                <a:latin typeface="Cambria Math" pitchFamily="18" charset="0"/>
                <a:ea typeface="Cambria Math" pitchFamily="18" charset="0"/>
                <a:cs typeface="Arial" pitchFamily="34" charset="0"/>
              </a:rPr>
              <a:t>enhances lateral movement. </a:t>
            </a:r>
          </a:p>
        </p:txBody>
      </p:sp>
    </p:spTree>
    <p:extLst>
      <p:ext uri="{BB962C8B-B14F-4D97-AF65-F5344CB8AC3E}">
        <p14:creationId xmlns:p14="http://schemas.microsoft.com/office/powerpoint/2010/main" val="256976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0082" y="658440"/>
            <a:ext cx="8424936"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3000"/>
              </a:lnSpc>
              <a:spcBef>
                <a:spcPts val="600"/>
              </a:spcBef>
              <a:spcAft>
                <a:spcPts val="600"/>
              </a:spcAft>
              <a:buClrTx/>
              <a:buSzTx/>
              <a:buFontTx/>
              <a:buNone/>
              <a:tabLst/>
            </a:pPr>
            <a:r>
              <a:rPr kumimoji="0" lang="en-US" sz="28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Translocation of salts in the phloem       </a:t>
            </a:r>
          </a:p>
          <a:p>
            <a:pPr marL="515938" marR="0" lvl="0" indent="-515938" algn="justLow" defTabSz="914400" rtl="0" eaLnBrk="0" fontAlgn="base" latinLnBrk="0" hangingPunct="0">
              <a:lnSpc>
                <a:spcPts val="3000"/>
              </a:lnSpc>
              <a:spcBef>
                <a:spcPts val="1200"/>
              </a:spcBef>
              <a:spcAft>
                <a:spcPts val="1200"/>
              </a:spcAft>
              <a:buClrTx/>
              <a:buSzTx/>
              <a:buFontTx/>
              <a:buNone/>
              <a:tabLst/>
            </a:pPr>
            <a:r>
              <a:rPr kumimoji="0" lang="en-US" sz="21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  initial  upward  movement  of  salts  occurs in the xylem. </a:t>
            </a:r>
          </a:p>
          <a:p>
            <a:pPr marL="515938" marR="0" lvl="0" indent="-515938" algn="justLow" defTabSz="914400" rtl="0" eaLnBrk="0" fontAlgn="base" latinLnBrk="0" hangingPunct="0">
              <a:lnSpc>
                <a:spcPts val="3000"/>
              </a:lnSpc>
              <a:spcBef>
                <a:spcPts val="1200"/>
              </a:spcBef>
              <a:spcAft>
                <a:spcPts val="1200"/>
              </a:spcAft>
              <a:buClrTx/>
              <a:buSzTx/>
              <a:buFontTx/>
              <a:buNone/>
              <a:tabLst/>
            </a:pPr>
            <a:r>
              <a:rPr kumimoji="0" lang="en-US" sz="21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But upward movement  may occur  also in the phloem.</a:t>
            </a:r>
            <a:r>
              <a:rPr kumimoji="0" lang="en-US" sz="21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a:t>
            </a:r>
          </a:p>
          <a:p>
            <a:pPr marL="515938" marR="0" lvl="0" indent="-515938" algn="justLow" defTabSz="914400" rtl="0" eaLnBrk="0" fontAlgn="base" latinLnBrk="0" hangingPunct="0">
              <a:lnSpc>
                <a:spcPts val="3000"/>
              </a:lnSpc>
              <a:spcBef>
                <a:spcPts val="600"/>
              </a:spcBef>
              <a:spcAft>
                <a:spcPts val="600"/>
              </a:spcAft>
              <a:buClrTx/>
              <a:buSzTx/>
              <a:buFontTx/>
              <a:buNone/>
              <a:tabLst/>
            </a:pPr>
            <a:r>
              <a:rPr lang="en-US" sz="2100" b="1" u="sng" dirty="0" smtClean="0">
                <a:solidFill>
                  <a:srgbClr val="FF0000"/>
                </a:solidFill>
                <a:latin typeface="Cambria Math" pitchFamily="18" charset="0"/>
                <a:ea typeface="Cambria Math" pitchFamily="18" charset="0"/>
                <a:cs typeface="Arial" pitchFamily="34" charset="0"/>
              </a:rPr>
              <a:t>Evidence on upward movement:</a:t>
            </a:r>
            <a:endParaRPr kumimoji="0" lang="en-US" sz="2100" b="1" i="0" u="sng" strike="noStrike" cap="none" normalizeH="0" baseline="0" dirty="0" smtClean="0">
              <a:ln>
                <a:noFill/>
              </a:ln>
              <a:solidFill>
                <a:srgbClr val="FF0000"/>
              </a:solidFill>
              <a:effectLst/>
              <a:latin typeface="Cambria Math" pitchFamily="18" charset="0"/>
              <a:ea typeface="Cambria Math" pitchFamily="18" charset="0"/>
              <a:cs typeface="Arial" pitchFamily="34" charset="0"/>
            </a:endParaRPr>
          </a:p>
          <a:p>
            <a:pPr marL="515938" marR="0" lvl="0" indent="-515938" algn="justLow" defTabSz="914400" rtl="0" eaLnBrk="0" fontAlgn="base" latinLnBrk="0" hangingPunct="0">
              <a:lnSpc>
                <a:spcPts val="3000"/>
              </a:lnSpc>
              <a:spcBef>
                <a:spcPts val="600"/>
              </a:spcBef>
              <a:spcAft>
                <a:spcPts val="600"/>
              </a:spcAft>
              <a:buClrTx/>
              <a:buSzTx/>
              <a:buFontTx/>
              <a:buNone/>
              <a:tabLst/>
            </a:pPr>
            <a:r>
              <a:rPr kumimoji="0" lang="en-US" sz="21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1- Ringing  bark  high up in the stem</a:t>
            </a:r>
            <a:r>
              <a:rPr kumimoji="0" lang="en-US" sz="2100" b="1" i="0" u="none" strike="noStrike" cap="none" normalizeH="0" dirty="0" smtClean="0">
                <a:ln>
                  <a:noFill/>
                </a:ln>
                <a:solidFill>
                  <a:schemeClr val="tx1"/>
                </a:solidFill>
                <a:effectLst/>
                <a:latin typeface="Cambria Math" pitchFamily="18" charset="0"/>
                <a:ea typeface="Cambria Math" pitchFamily="18" charset="0"/>
                <a:cs typeface="Arial" pitchFamily="34" charset="0"/>
              </a:rPr>
              <a:t>  </a:t>
            </a:r>
            <a:r>
              <a:rPr lang="en-US" sz="2100" b="1" dirty="0" smtClean="0">
                <a:latin typeface="Cambria Math" pitchFamily="18" charset="0"/>
                <a:ea typeface="Cambria Math" pitchFamily="18" charset="0"/>
                <a:cs typeface="Arial" pitchFamily="34" charset="0"/>
              </a:rPr>
              <a:t>retarded  s</a:t>
            </a:r>
            <a:r>
              <a:rPr kumimoji="0" lang="en-US" sz="21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tem tip growth. </a:t>
            </a:r>
          </a:p>
          <a:p>
            <a:pPr marL="796925" indent="-457200" algn="justLow" rtl="0" eaLnBrk="0" fontAlgn="base" hangingPunct="0">
              <a:lnSpc>
                <a:spcPts val="3000"/>
              </a:lnSpc>
              <a:spcBef>
                <a:spcPts val="1200"/>
              </a:spcBef>
              <a:spcAft>
                <a:spcPts val="1200"/>
              </a:spcAft>
            </a:pPr>
            <a:r>
              <a:rPr lang="en-US" sz="2100" b="1" dirty="0" smtClean="0">
                <a:latin typeface="Cambria Math" pitchFamily="18" charset="0"/>
                <a:ea typeface="Cambria Math" pitchFamily="18" charset="0"/>
                <a:cs typeface="Arial" pitchFamily="34" charset="0"/>
              </a:rPr>
              <a:t>But  ringing at stem base has no effect on salt nutrition of the whole plant including stem tip. </a:t>
            </a:r>
          </a:p>
          <a:p>
            <a:pPr marL="63500" algn="justLow" rtl="0" eaLnBrk="0" fontAlgn="base" hangingPunct="0">
              <a:lnSpc>
                <a:spcPts val="3000"/>
              </a:lnSpc>
              <a:spcBef>
                <a:spcPts val="1200"/>
              </a:spcBef>
              <a:spcAft>
                <a:spcPts val="1200"/>
              </a:spcAft>
            </a:pPr>
            <a:r>
              <a:rPr lang="en-US" sz="2100" b="1" dirty="0" smtClean="0">
                <a:latin typeface="Cambria Math" pitchFamily="18" charset="0"/>
                <a:ea typeface="Cambria Math" pitchFamily="18" charset="0"/>
                <a:cs typeface="Arial" pitchFamily="34" charset="0"/>
              </a:rPr>
              <a:t>Thus,  the  influence  on  stem  tip  growth  was  because  of  the blockage  of  salts  moving  out  of  the  lower  leaves  and  transported  upward  in the phloem and not because of the root-absorbed salts. </a:t>
            </a:r>
          </a:p>
        </p:txBody>
      </p:sp>
    </p:spTree>
    <p:extLst>
      <p:ext uri="{BB962C8B-B14F-4D97-AF65-F5344CB8AC3E}">
        <p14:creationId xmlns:p14="http://schemas.microsoft.com/office/powerpoint/2010/main" val="250528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500034" y="530203"/>
            <a:ext cx="8176992" cy="5363007"/>
          </a:xfrm>
          <a:prstGeom prst="rect">
            <a:avLst/>
          </a:prstGeom>
        </p:spPr>
        <p:txBody>
          <a:bodyPr wrap="square">
            <a:spAutoFit/>
          </a:bodyPr>
          <a:lstStyle/>
          <a:p>
            <a:pPr marL="803275" indent="-803275" algn="justLow" rtl="0" eaLnBrk="0" fontAlgn="base" hangingPunct="0">
              <a:lnSpc>
                <a:spcPts val="3300"/>
              </a:lnSpc>
              <a:spcBef>
                <a:spcPts val="600"/>
              </a:spcBef>
              <a:spcAft>
                <a:spcPts val="600"/>
              </a:spcAft>
            </a:pPr>
            <a:r>
              <a:rPr lang="en-US" sz="2400" b="1" u="sng" dirty="0" smtClean="0">
                <a:solidFill>
                  <a:srgbClr val="FF0000"/>
                </a:solidFill>
                <a:latin typeface="Cambria Math" pitchFamily="18" charset="0"/>
                <a:ea typeface="Cambria Math" pitchFamily="18" charset="0"/>
                <a:cs typeface="Arial" pitchFamily="34" charset="0"/>
              </a:rPr>
              <a:t>Evidence on downward movement:</a:t>
            </a:r>
            <a:endParaRPr lang="en-US" sz="2400" b="1" dirty="0" smtClean="0">
              <a:latin typeface="Cambria Math" pitchFamily="18" charset="0"/>
              <a:ea typeface="Cambria Math" pitchFamily="18" charset="0"/>
              <a:cs typeface="Arial" pitchFamily="34" charset="0"/>
            </a:endParaRPr>
          </a:p>
          <a:p>
            <a:pPr marL="803275" lvl="0" indent="-803275"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2- Dissection experiment with Radioactive tracers. </a:t>
            </a:r>
          </a:p>
          <a:p>
            <a:pPr marL="973138" lvl="0" indent="-973138" algn="justLow" rtl="0" eaLnBrk="0" fontAlgn="base" hangingPunct="0">
              <a:lnSpc>
                <a:spcPts val="3300"/>
              </a:lnSpc>
              <a:spcBef>
                <a:spcPts val="600"/>
              </a:spcBef>
              <a:spcAft>
                <a:spcPts val="600"/>
              </a:spcAft>
            </a:pPr>
            <a:r>
              <a:rPr lang="en-US" sz="2400" b="1" u="sng" dirty="0" smtClean="0">
                <a:solidFill>
                  <a:srgbClr val="FF0000"/>
                </a:solidFill>
                <a:latin typeface="Cambria Math" pitchFamily="18" charset="0"/>
                <a:ea typeface="Cambria Math" pitchFamily="18" charset="0"/>
                <a:cs typeface="Arial" pitchFamily="34" charset="0"/>
              </a:rPr>
              <a:t>Procedure</a:t>
            </a:r>
            <a:r>
              <a:rPr lang="en-US" sz="2400" b="1" u="sng" dirty="0" smtClean="0">
                <a:latin typeface="Cambria Math" pitchFamily="18" charset="0"/>
                <a:ea typeface="Cambria Math" pitchFamily="18" charset="0"/>
                <a:cs typeface="Arial" pitchFamily="34" charset="0"/>
              </a:rPr>
              <a:t>:</a:t>
            </a:r>
          </a:p>
          <a:p>
            <a:pPr marL="973138" lvl="0" indent="-973138" algn="justLow"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A-   The  bark  was  separated   from wood  </a:t>
            </a:r>
            <a:r>
              <a:rPr lang="en-US" sz="2400" b="1" dirty="0">
                <a:latin typeface="Cambria Math" pitchFamily="18" charset="0"/>
                <a:ea typeface="Cambria Math" pitchFamily="18" charset="0"/>
                <a:cs typeface="Arial" pitchFamily="34" charset="0"/>
              </a:rPr>
              <a:t>by waxed paper </a:t>
            </a:r>
            <a:r>
              <a:rPr lang="en-US" sz="2400" b="1" dirty="0" smtClean="0">
                <a:latin typeface="Cambria Math" pitchFamily="18" charset="0"/>
                <a:ea typeface="Cambria Math" pitchFamily="18" charset="0"/>
                <a:cs typeface="Arial" pitchFamily="34" charset="0"/>
              </a:rPr>
              <a:t>immediately below   leaf  petiole of a cotton plant. </a:t>
            </a:r>
          </a:p>
          <a:p>
            <a:pPr marL="973138" lvl="0" indent="-973138" algn="justLow"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B-   Bark and wood were left intact. </a:t>
            </a:r>
          </a:p>
          <a:p>
            <a:pPr marL="973138" lvl="0" indent="-973138" algn="justLow"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C-   </a:t>
            </a:r>
            <a:r>
              <a:rPr lang="en-US" sz="2400" b="1" baseline="30000" dirty="0" smtClean="0">
                <a:latin typeface="Cambria Math" pitchFamily="18" charset="0"/>
                <a:ea typeface="Cambria Math" pitchFamily="18" charset="0"/>
                <a:cs typeface="Arial" pitchFamily="34" charset="0"/>
              </a:rPr>
              <a:t>32</a:t>
            </a:r>
            <a:r>
              <a:rPr lang="en-US" sz="2400" b="1" dirty="0" smtClean="0">
                <a:latin typeface="Cambria Math" pitchFamily="18" charset="0"/>
                <a:ea typeface="Cambria Math" pitchFamily="18" charset="0"/>
                <a:cs typeface="Arial" pitchFamily="34" charset="0"/>
              </a:rPr>
              <a:t>P  was  injected  into  leaf   blade   just   above  the separated area. </a:t>
            </a:r>
          </a:p>
          <a:p>
            <a:pPr marL="973138" lvl="0" indent="-973138" algn="justLow"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D-   </a:t>
            </a:r>
            <a:r>
              <a:rPr lang="en-US" sz="2400" b="1" dirty="0" smtClean="0">
                <a:solidFill>
                  <a:srgbClr val="FF0000"/>
                </a:solidFill>
                <a:latin typeface="Cambria Math" pitchFamily="18" charset="0"/>
                <a:ea typeface="Cambria Math" pitchFamily="18" charset="0"/>
                <a:cs typeface="Arial" pitchFamily="34" charset="0"/>
              </a:rPr>
              <a:t>One  hour  </a:t>
            </a:r>
            <a:r>
              <a:rPr lang="en-US" sz="2400" b="1" dirty="0" smtClean="0">
                <a:latin typeface="Cambria Math" pitchFamily="18" charset="0"/>
                <a:ea typeface="Cambria Math" pitchFamily="18" charset="0"/>
                <a:cs typeface="Arial" pitchFamily="34" charset="0"/>
              </a:rPr>
              <a:t>later,   sections  of  stem  were analyzed for </a:t>
            </a:r>
            <a:r>
              <a:rPr lang="en-US" sz="2400" b="1" baseline="30000" dirty="0" smtClean="0">
                <a:latin typeface="Cambria Math" pitchFamily="18" charset="0"/>
                <a:ea typeface="Cambria Math" pitchFamily="18" charset="0"/>
                <a:cs typeface="Arial" pitchFamily="34" charset="0"/>
              </a:rPr>
              <a:t>32</a:t>
            </a:r>
            <a:r>
              <a:rPr lang="en-US" sz="2400" b="1" dirty="0" smtClean="0">
                <a:latin typeface="Cambria Math" pitchFamily="18" charset="0"/>
                <a:ea typeface="Cambria Math" pitchFamily="18" charset="0"/>
                <a:cs typeface="Arial" pitchFamily="34" charset="0"/>
              </a:rPr>
              <a:t>P. </a:t>
            </a:r>
          </a:p>
        </p:txBody>
      </p:sp>
    </p:spTree>
    <p:extLst>
      <p:ext uri="{BB962C8B-B14F-4D97-AF65-F5344CB8AC3E}">
        <p14:creationId xmlns:p14="http://schemas.microsoft.com/office/powerpoint/2010/main" val="13799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80082" y="458766"/>
            <a:ext cx="7592318" cy="6076181"/>
          </a:xfrm>
          <a:prstGeom prst="rect">
            <a:avLst/>
          </a:prstGeom>
          <a:noFill/>
          <a:ln w="9525">
            <a:noFill/>
            <a:miter lim="800000"/>
            <a:headEnd/>
            <a:tailEnd/>
          </a:ln>
        </p:spPr>
      </p:pic>
    </p:spTree>
    <p:extLst>
      <p:ext uri="{BB962C8B-B14F-4D97-AF65-F5344CB8AC3E}">
        <p14:creationId xmlns:p14="http://schemas.microsoft.com/office/powerpoint/2010/main" val="123988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1"/>
          <p:cNvGraphicFramePr>
            <a:graphicFrameLocks noGrp="1"/>
          </p:cNvGraphicFramePr>
          <p:nvPr>
            <p:extLst>
              <p:ext uri="{D42A27DB-BD31-4B8C-83A1-F6EECF244321}">
                <p14:modId xmlns:p14="http://schemas.microsoft.com/office/powerpoint/2010/main" val="992781264"/>
              </p:ext>
            </p:extLst>
          </p:nvPr>
        </p:nvGraphicFramePr>
        <p:xfrm>
          <a:off x="180082" y="576561"/>
          <a:ext cx="8424936" cy="5999420"/>
        </p:xfrm>
        <a:graphic>
          <a:graphicData uri="http://schemas.openxmlformats.org/drawingml/2006/table">
            <a:tbl>
              <a:tblPr/>
              <a:tblGrid>
                <a:gridCol w="1111928"/>
                <a:gridCol w="1247053"/>
                <a:gridCol w="758244"/>
                <a:gridCol w="1707311"/>
                <a:gridCol w="1440160"/>
                <a:gridCol w="812250"/>
                <a:gridCol w="1347990"/>
              </a:tblGrid>
              <a:tr h="433584">
                <a:tc rowSpan="2">
                  <a:txBody>
                    <a:bodyPr/>
                    <a:lstStyle/>
                    <a:p>
                      <a:pPr algn="ctr" rtl="0">
                        <a:lnSpc>
                          <a:spcPct val="150000"/>
                        </a:lnSpc>
                        <a:spcAft>
                          <a:spcPts val="0"/>
                        </a:spcAft>
                      </a:pPr>
                      <a:r>
                        <a:rPr lang="en-US" sz="2000" b="1" dirty="0">
                          <a:latin typeface="Times New Roman"/>
                          <a:ea typeface="Times New Roman"/>
                          <a:cs typeface="Arial"/>
                        </a:rPr>
                        <a:t>Section</a:t>
                      </a:r>
                    </a:p>
                  </a:txBody>
                  <a:tcPr marL="64268" marR="64268"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rtl="0">
                        <a:lnSpc>
                          <a:spcPct val="150000"/>
                        </a:lnSpc>
                        <a:spcAft>
                          <a:spcPts val="0"/>
                        </a:spcAft>
                      </a:pPr>
                      <a:r>
                        <a:rPr lang="en-US" sz="2000" b="1" u="sng" dirty="0">
                          <a:latin typeface="Times New Roman"/>
                          <a:ea typeface="Times New Roman"/>
                          <a:cs typeface="Arial"/>
                        </a:rPr>
                        <a:t>Stripped </a:t>
                      </a:r>
                      <a:r>
                        <a:rPr lang="en-US" sz="2000" b="1" u="sng" dirty="0" smtClean="0">
                          <a:latin typeface="Times New Roman"/>
                          <a:ea typeface="Times New Roman"/>
                          <a:cs typeface="Arial"/>
                        </a:rPr>
                        <a:t>                    plant</a:t>
                      </a:r>
                      <a:endParaRPr lang="en-US" sz="2000" b="1" dirty="0">
                        <a:latin typeface="Times New Roman"/>
                        <a:ea typeface="Times New Roman"/>
                        <a:cs typeface="Arial"/>
                      </a:endParaRPr>
                    </a:p>
                  </a:txBody>
                  <a:tcPr marL="64268" marR="64268"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rtl="0">
                        <a:lnSpc>
                          <a:spcPct val="150000"/>
                        </a:lnSpc>
                        <a:spcAft>
                          <a:spcPts val="0"/>
                        </a:spcAft>
                      </a:pPr>
                      <a:r>
                        <a:rPr lang="en-US" sz="2000" b="1" u="sng" dirty="0" err="1" smtClean="0">
                          <a:latin typeface="Times New Roman"/>
                          <a:ea typeface="Times New Roman"/>
                          <a:cs typeface="Arial"/>
                        </a:rPr>
                        <a:t>Unstripped</a:t>
                      </a:r>
                      <a:r>
                        <a:rPr lang="en-US" sz="2000" b="1" u="sng" dirty="0" smtClean="0">
                          <a:latin typeface="Times New Roman"/>
                          <a:ea typeface="Times New Roman"/>
                          <a:cs typeface="Arial"/>
                        </a:rPr>
                        <a:t>                   </a:t>
                      </a:r>
                      <a:r>
                        <a:rPr lang="en-US" sz="2000" b="1" u="sng" dirty="0">
                          <a:latin typeface="Times New Roman"/>
                          <a:ea typeface="Times New Roman"/>
                          <a:cs typeface="Arial"/>
                        </a:rPr>
                        <a:t>plant</a:t>
                      </a:r>
                      <a:endParaRPr lang="en-US" sz="2000" b="1" dirty="0">
                        <a:latin typeface="Times New Roman"/>
                        <a:ea typeface="Times New Roman"/>
                        <a:cs typeface="Arial"/>
                      </a:endParaRPr>
                    </a:p>
                  </a:txBody>
                  <a:tcPr marL="64268" marR="64268"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030996">
                <a:tc vMerge="1">
                  <a:txBody>
                    <a:bodyPr/>
                    <a:lstStyle/>
                    <a:p>
                      <a:endParaRPr lang="en-US"/>
                    </a:p>
                  </a:txBody>
                  <a:tcPr/>
                </a:tc>
                <a:tc>
                  <a:txBody>
                    <a:bodyPr/>
                    <a:lstStyle/>
                    <a:p>
                      <a:pPr algn="ctr" rtl="0">
                        <a:lnSpc>
                          <a:spcPts val="2400"/>
                        </a:lnSpc>
                        <a:spcAft>
                          <a:spcPts val="0"/>
                        </a:spcAft>
                      </a:pPr>
                      <a:r>
                        <a:rPr lang="en-US" sz="2000" b="1" baseline="30000" dirty="0">
                          <a:latin typeface="Times New Roman"/>
                          <a:ea typeface="Times New Roman"/>
                          <a:cs typeface="Arial"/>
                        </a:rPr>
                        <a:t>32</a:t>
                      </a:r>
                      <a:r>
                        <a:rPr lang="en-US" sz="2000" b="1" dirty="0">
                          <a:latin typeface="Times New Roman"/>
                          <a:ea typeface="Times New Roman"/>
                          <a:cs typeface="Arial"/>
                        </a:rPr>
                        <a:t>P in bark</a:t>
                      </a:r>
                    </a:p>
                    <a:p>
                      <a:pPr algn="ctr" rtl="0">
                        <a:lnSpc>
                          <a:spcPts val="2400"/>
                        </a:lnSpc>
                        <a:spcAft>
                          <a:spcPts val="0"/>
                        </a:spcAft>
                      </a:pPr>
                      <a:r>
                        <a:rPr lang="en-US" sz="2000" b="1" dirty="0">
                          <a:latin typeface="Times New Roman"/>
                          <a:ea typeface="Times New Roman"/>
                          <a:cs typeface="Arial"/>
                        </a:rPr>
                        <a:t>(mg)</a:t>
                      </a: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24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2400"/>
                        </a:lnSpc>
                        <a:spcAft>
                          <a:spcPts val="0"/>
                        </a:spcAft>
                      </a:pPr>
                      <a:r>
                        <a:rPr lang="en-US" sz="2000" b="1" baseline="30000" dirty="0">
                          <a:latin typeface="Times New Roman"/>
                          <a:ea typeface="Times New Roman"/>
                          <a:cs typeface="Arial"/>
                        </a:rPr>
                        <a:t>32</a:t>
                      </a:r>
                      <a:r>
                        <a:rPr lang="en-US" sz="2000" b="1" dirty="0">
                          <a:latin typeface="Times New Roman"/>
                          <a:ea typeface="Times New Roman"/>
                          <a:cs typeface="Arial"/>
                        </a:rPr>
                        <a:t>P in wood</a:t>
                      </a:r>
                    </a:p>
                    <a:p>
                      <a:pPr algn="ctr" rtl="0">
                        <a:lnSpc>
                          <a:spcPts val="2400"/>
                        </a:lnSpc>
                        <a:spcAft>
                          <a:spcPts val="0"/>
                        </a:spcAft>
                      </a:pPr>
                      <a:r>
                        <a:rPr lang="en-US" sz="2000" b="1" dirty="0">
                          <a:latin typeface="Times New Roman"/>
                          <a:ea typeface="Times New Roman"/>
                          <a:cs typeface="Arial"/>
                        </a:rPr>
                        <a:t>(mg)</a:t>
                      </a: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2400"/>
                        </a:lnSpc>
                        <a:spcAft>
                          <a:spcPts val="0"/>
                        </a:spcAft>
                      </a:pPr>
                      <a:r>
                        <a:rPr lang="en-US" sz="2000" b="1" baseline="30000" dirty="0">
                          <a:latin typeface="Times New Roman"/>
                          <a:ea typeface="Times New Roman"/>
                          <a:cs typeface="Arial"/>
                        </a:rPr>
                        <a:t>32</a:t>
                      </a:r>
                      <a:r>
                        <a:rPr lang="en-US" sz="2000" b="1" dirty="0">
                          <a:latin typeface="Times New Roman"/>
                          <a:ea typeface="Times New Roman"/>
                          <a:cs typeface="Arial"/>
                        </a:rPr>
                        <a:t>P in bark</a:t>
                      </a:r>
                    </a:p>
                    <a:p>
                      <a:pPr algn="ctr" rtl="0">
                        <a:lnSpc>
                          <a:spcPts val="2400"/>
                        </a:lnSpc>
                        <a:spcAft>
                          <a:spcPts val="0"/>
                        </a:spcAft>
                      </a:pPr>
                      <a:r>
                        <a:rPr lang="en-US" sz="2000" b="1" dirty="0">
                          <a:latin typeface="Times New Roman"/>
                          <a:ea typeface="Times New Roman"/>
                          <a:cs typeface="Arial"/>
                        </a:rPr>
                        <a:t>(mg)</a:t>
                      </a: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2400"/>
                        </a:lnSpc>
                        <a:spcAft>
                          <a:spcPts val="0"/>
                        </a:spcAft>
                      </a:pPr>
                      <a:endParaRPr lang="en-US" sz="2000" b="1" dirty="0">
                        <a:latin typeface="Times New Roman"/>
                        <a:ea typeface="Times New Roman"/>
                        <a:cs typeface="Arial"/>
                      </a:endParaRP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ts val="2400"/>
                        </a:lnSpc>
                        <a:spcAft>
                          <a:spcPts val="0"/>
                        </a:spcAft>
                      </a:pPr>
                      <a:r>
                        <a:rPr lang="en-US" sz="2000" b="1" baseline="30000" dirty="0">
                          <a:latin typeface="Times New Roman"/>
                          <a:ea typeface="Times New Roman"/>
                          <a:cs typeface="Arial"/>
                        </a:rPr>
                        <a:t>32</a:t>
                      </a:r>
                      <a:r>
                        <a:rPr lang="en-US" sz="2000" b="1" dirty="0">
                          <a:latin typeface="Times New Roman"/>
                          <a:ea typeface="Times New Roman"/>
                          <a:cs typeface="Arial"/>
                        </a:rPr>
                        <a:t>P in wood</a:t>
                      </a:r>
                    </a:p>
                    <a:p>
                      <a:pPr algn="ctr" rtl="0">
                        <a:lnSpc>
                          <a:spcPts val="2400"/>
                        </a:lnSpc>
                        <a:spcAft>
                          <a:spcPts val="0"/>
                        </a:spcAft>
                      </a:pPr>
                      <a:r>
                        <a:rPr lang="en-US" sz="2000" b="1" dirty="0">
                          <a:latin typeface="Times New Roman"/>
                          <a:ea typeface="Times New Roman"/>
                          <a:cs typeface="Arial"/>
                        </a:rPr>
                        <a:t>(mg)</a:t>
                      </a: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r>
              <a:tr h="451505">
                <a:tc>
                  <a:txBody>
                    <a:bodyPr/>
                    <a:lstStyle/>
                    <a:p>
                      <a:pPr algn="ctr" rtl="0">
                        <a:lnSpc>
                          <a:spcPct val="150000"/>
                        </a:lnSpc>
                        <a:spcAft>
                          <a:spcPts val="0"/>
                        </a:spcAft>
                      </a:pPr>
                      <a:r>
                        <a:rPr lang="en-US" sz="2000" b="1" dirty="0">
                          <a:latin typeface="Times New Roman"/>
                          <a:ea typeface="Times New Roman"/>
                          <a:cs typeface="Arial"/>
                        </a:rPr>
                        <a:t>A</a:t>
                      </a:r>
                    </a:p>
                  </a:txBody>
                  <a:tcPr marL="64268" marR="6426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r>
                        <a:rPr lang="en-US" sz="2000" b="1" dirty="0">
                          <a:latin typeface="Times New Roman"/>
                          <a:ea typeface="Times New Roman"/>
                          <a:cs typeface="Arial"/>
                        </a:rPr>
                        <a:t>1.11</a:t>
                      </a:r>
                    </a:p>
                  </a:txBody>
                  <a:tcPr marL="64268" marR="6426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lnL>
                      <a:noFill/>
                    </a:lnL>
                    <a:lnR>
                      <a:noFill/>
                    </a:lnR>
                    <a:lnT w="19050" cap="flat" cmpd="sng" algn="ctr">
                      <a:solidFill>
                        <a:srgbClr val="000000"/>
                      </a:solidFill>
                      <a:prstDash val="solid"/>
                      <a:round/>
                      <a:headEnd type="none" w="med" len="med"/>
                      <a:tailEnd type="none" w="med" len="med"/>
                    </a:lnT>
                    <a:lnB>
                      <a:noFill/>
                    </a:lnB>
                  </a:tcPr>
                </a:tc>
              </a:tr>
              <a:tr h="451505">
                <a:tc>
                  <a:txBody>
                    <a:bodyPr/>
                    <a:lstStyle/>
                    <a:p>
                      <a:pPr algn="ctr" rtl="0">
                        <a:lnSpc>
                          <a:spcPct val="150000"/>
                        </a:lnSpc>
                        <a:spcAft>
                          <a:spcPts val="0"/>
                        </a:spcAft>
                      </a:pPr>
                      <a:r>
                        <a:rPr lang="en-US" sz="2000" b="1" dirty="0">
                          <a:latin typeface="Times New Roman"/>
                          <a:ea typeface="Times New Roman"/>
                          <a:cs typeface="Arial"/>
                        </a:rPr>
                        <a:t>I</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0.485</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0.100</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0.444</a:t>
                      </a:r>
                    </a:p>
                  </a:txBody>
                  <a:tcPr marL="64268" marR="64268" marT="0" marB="0">
                    <a:lnL>
                      <a:noFill/>
                    </a:lnL>
                    <a:lnR>
                      <a:noFill/>
                    </a:lnR>
                    <a:lnT>
                      <a:noFill/>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lnL>
                      <a:noFill/>
                    </a:lnL>
                    <a:lnR>
                      <a:noFill/>
                    </a:lnR>
                    <a:lnT>
                      <a:noFill/>
                    </a:lnT>
                    <a:lnB>
                      <a:noFill/>
                    </a:lnB>
                  </a:tcPr>
                </a:tc>
              </a:tr>
              <a:tr h="451505">
                <a:tc>
                  <a:txBody>
                    <a:bodyPr/>
                    <a:lstStyle/>
                    <a:p>
                      <a:pPr algn="ctr" rtl="0">
                        <a:lnSpc>
                          <a:spcPct val="150000"/>
                        </a:lnSpc>
                        <a:spcAft>
                          <a:spcPts val="0"/>
                        </a:spcAft>
                      </a:pPr>
                      <a:r>
                        <a:rPr lang="en-US" sz="2000" b="1" dirty="0">
                          <a:latin typeface="Times New Roman"/>
                          <a:ea typeface="Times New Roman"/>
                          <a:cs typeface="Arial"/>
                        </a:rPr>
                        <a:t>C</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0.610</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lnL>
                      <a:noFill/>
                    </a:lnL>
                    <a:lnR>
                      <a:noFill/>
                    </a:lnR>
                    <a:lnT>
                      <a:noFill/>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lnL>
                      <a:noFill/>
                    </a:lnL>
                    <a:lnR>
                      <a:noFill/>
                    </a:lnR>
                    <a:lnT>
                      <a:noFill/>
                    </a:lnT>
                    <a:lnB>
                      <a:noFill/>
                    </a:lnB>
                  </a:tcPr>
                </a:tc>
              </a:tr>
              <a:tr h="676510">
                <a:tc>
                  <a:txBody>
                    <a:bodyPr/>
                    <a:lstStyle/>
                    <a:p>
                      <a:pPr algn="ctr" rtl="0">
                        <a:lnSpc>
                          <a:spcPct val="150000"/>
                        </a:lnSpc>
                        <a:spcAft>
                          <a:spcPts val="0"/>
                        </a:spcAft>
                      </a:pPr>
                      <a:r>
                        <a:rPr lang="en-US" sz="2000" b="1" dirty="0">
                          <a:latin typeface="Times New Roman"/>
                          <a:ea typeface="Times New Roman"/>
                          <a:cs typeface="Arial"/>
                        </a:rPr>
                        <a:t>S1</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0.554</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0.064</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0.160</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0.055</a:t>
                      </a:r>
                    </a:p>
                  </a:txBody>
                  <a:tcPr marL="64268" marR="64268" marT="0" marB="0" anchor="ctr">
                    <a:lnL>
                      <a:noFill/>
                    </a:lnL>
                    <a:lnR>
                      <a:noFill/>
                    </a:lnR>
                    <a:lnT>
                      <a:noFill/>
                    </a:lnT>
                    <a:lnB>
                      <a:noFill/>
                    </a:lnB>
                  </a:tcPr>
                </a:tc>
              </a:tr>
              <a:tr h="676510">
                <a:tc>
                  <a:txBody>
                    <a:bodyPr/>
                    <a:lstStyle/>
                    <a:p>
                      <a:pPr algn="ctr" rtl="0">
                        <a:lnSpc>
                          <a:spcPct val="150000"/>
                        </a:lnSpc>
                        <a:spcAft>
                          <a:spcPts val="0"/>
                        </a:spcAft>
                      </a:pPr>
                      <a:r>
                        <a:rPr lang="en-US" sz="2000" b="1" dirty="0">
                          <a:latin typeface="Times New Roman"/>
                          <a:ea typeface="Times New Roman"/>
                          <a:cs typeface="Arial"/>
                        </a:rPr>
                        <a:t>S2</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0.332</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0.004</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0.103</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0.063</a:t>
                      </a:r>
                    </a:p>
                  </a:txBody>
                  <a:tcPr marL="64268" marR="64268" marT="0" marB="0" anchor="ctr">
                    <a:lnL>
                      <a:noFill/>
                    </a:lnL>
                    <a:lnR>
                      <a:noFill/>
                    </a:lnR>
                    <a:lnT>
                      <a:noFill/>
                    </a:lnT>
                    <a:lnB>
                      <a:noFill/>
                    </a:lnB>
                  </a:tcPr>
                </a:tc>
              </a:tr>
              <a:tr h="676510">
                <a:tc>
                  <a:txBody>
                    <a:bodyPr/>
                    <a:lstStyle/>
                    <a:p>
                      <a:pPr algn="ctr" rtl="0">
                        <a:lnSpc>
                          <a:spcPct val="150000"/>
                        </a:lnSpc>
                        <a:spcAft>
                          <a:spcPts val="0"/>
                        </a:spcAft>
                      </a:pPr>
                      <a:r>
                        <a:rPr lang="en-US" sz="2000" b="1" dirty="0">
                          <a:latin typeface="Times New Roman"/>
                          <a:ea typeface="Times New Roman"/>
                          <a:cs typeface="Arial"/>
                        </a:rPr>
                        <a:t>S3</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0.592</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000</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0.055</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0.018</a:t>
                      </a:r>
                    </a:p>
                  </a:txBody>
                  <a:tcPr marL="64268" marR="64268" marT="0" marB="0" anchor="ctr">
                    <a:lnL>
                      <a:noFill/>
                    </a:lnL>
                    <a:lnR>
                      <a:noFill/>
                    </a:lnR>
                    <a:lnT>
                      <a:noFill/>
                    </a:lnT>
                    <a:lnB>
                      <a:noFill/>
                    </a:lnB>
                  </a:tcPr>
                </a:tc>
              </a:tr>
              <a:tr h="676510">
                <a:tc>
                  <a:txBody>
                    <a:bodyPr/>
                    <a:lstStyle/>
                    <a:p>
                      <a:pPr algn="ctr" rtl="0">
                        <a:lnSpc>
                          <a:spcPct val="150000"/>
                        </a:lnSpc>
                        <a:spcAft>
                          <a:spcPts val="0"/>
                        </a:spcAft>
                      </a:pPr>
                      <a:r>
                        <a:rPr lang="en-US" sz="2000" b="1" dirty="0">
                          <a:latin typeface="Times New Roman"/>
                          <a:ea typeface="Times New Roman"/>
                          <a:cs typeface="Arial"/>
                        </a:rPr>
                        <a:t>S4</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0.228</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a:latin typeface="Times New Roman"/>
                        <a:ea typeface="Times New Roman"/>
                        <a:cs typeface="Arial"/>
                      </a:endParaRP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a:latin typeface="Times New Roman"/>
                          <a:ea typeface="Times New Roman"/>
                          <a:cs typeface="Arial"/>
                        </a:rPr>
                        <a:t>0.004</a:t>
                      </a:r>
                    </a:p>
                  </a:txBody>
                  <a:tcPr marL="64268" marR="64268" marT="0" marB="0" anchor="ctr">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0.026</a:t>
                      </a:r>
                    </a:p>
                  </a:txBody>
                  <a:tcPr marL="64268" marR="64268" marT="0" marB="0" anchor="ctr">
                    <a:lnL>
                      <a:noFill/>
                    </a:lnL>
                    <a:lnR>
                      <a:noFill/>
                    </a:lnR>
                    <a:lnT>
                      <a:noFill/>
                    </a:lnT>
                    <a:lnB>
                      <a:noFill/>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lnL>
                      <a:noFill/>
                    </a:lnL>
                    <a:lnR>
                      <a:noFill/>
                    </a:lnR>
                    <a:lnT>
                      <a:noFill/>
                    </a:lnT>
                    <a:lnB>
                      <a:noFill/>
                    </a:lnB>
                  </a:tcPr>
                </a:tc>
                <a:tc>
                  <a:txBody>
                    <a:bodyPr/>
                    <a:lstStyle/>
                    <a:p>
                      <a:pPr algn="ctr" rtl="0">
                        <a:lnSpc>
                          <a:spcPct val="150000"/>
                        </a:lnSpc>
                        <a:spcAft>
                          <a:spcPts val="0"/>
                        </a:spcAft>
                      </a:pPr>
                      <a:r>
                        <a:rPr lang="en-US" sz="2000" b="1" dirty="0">
                          <a:latin typeface="Times New Roman"/>
                          <a:ea typeface="Times New Roman"/>
                          <a:cs typeface="Arial"/>
                        </a:rPr>
                        <a:t>0.007</a:t>
                      </a:r>
                    </a:p>
                  </a:txBody>
                  <a:tcPr marL="64268" marR="64268" marT="0" marB="0" anchor="ctr">
                    <a:lnL>
                      <a:noFill/>
                    </a:lnL>
                    <a:lnR>
                      <a:noFill/>
                    </a:lnR>
                    <a:lnT>
                      <a:noFill/>
                    </a:lnT>
                    <a:lnB>
                      <a:noFill/>
                    </a:lnB>
                  </a:tcPr>
                </a:tc>
              </a:tr>
              <a:tr h="451505">
                <a:tc>
                  <a:txBody>
                    <a:bodyPr/>
                    <a:lstStyle/>
                    <a:p>
                      <a:pPr algn="ctr" rtl="0">
                        <a:lnSpc>
                          <a:spcPct val="150000"/>
                        </a:lnSpc>
                        <a:spcAft>
                          <a:spcPts val="0"/>
                        </a:spcAft>
                      </a:pPr>
                      <a:r>
                        <a:rPr lang="en-US" sz="2000" b="1" dirty="0" smtClean="0">
                          <a:latin typeface="Times New Roman"/>
                          <a:ea typeface="Times New Roman"/>
                          <a:cs typeface="Arial"/>
                        </a:rPr>
                        <a:t>B</a:t>
                      </a:r>
                      <a:endParaRPr lang="en-US" sz="2000" b="1" dirty="0">
                        <a:latin typeface="Times New Roman"/>
                        <a:ea typeface="Times New Roman"/>
                        <a:cs typeface="Arial"/>
                      </a:endParaRPr>
                    </a:p>
                  </a:txBody>
                  <a:tcPr marL="64268" marR="6426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2000" b="1" dirty="0">
                          <a:latin typeface="Times New Roman"/>
                          <a:ea typeface="Times New Roman"/>
                          <a:cs typeface="Arial"/>
                        </a:rPr>
                        <a:t>0.653</a:t>
                      </a:r>
                    </a:p>
                  </a:txBody>
                  <a:tcPr marL="64268" marR="6426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2000" b="1" dirty="0">
                          <a:latin typeface="Times New Roman"/>
                          <a:ea typeface="Times New Roman"/>
                          <a:cs typeface="Arial"/>
                        </a:rPr>
                        <a:t>0.152</a:t>
                      </a: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2000" b="1" dirty="0">
                        <a:latin typeface="Times New Roman"/>
                        <a:ea typeface="Times New Roman"/>
                        <a:cs typeface="Arial"/>
                      </a:endParaRPr>
                    </a:p>
                  </a:txBody>
                  <a:tcPr marL="64268" marR="64268"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75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428596" y="530202"/>
            <a:ext cx="8032406" cy="4265976"/>
          </a:xfrm>
          <a:prstGeom prst="rect">
            <a:avLst/>
          </a:prstGeom>
        </p:spPr>
        <p:txBody>
          <a:bodyPr wrap="square">
            <a:spAutoFit/>
          </a:bodyPr>
          <a:lstStyle/>
          <a:p>
            <a:pPr algn="l" rtl="0">
              <a:lnSpc>
                <a:spcPts val="3200"/>
              </a:lnSpc>
              <a:spcBef>
                <a:spcPts val="1200"/>
              </a:spcBef>
              <a:spcAft>
                <a:spcPts val="1200"/>
              </a:spcAft>
            </a:pPr>
            <a:r>
              <a:rPr lang="en-US" sz="2400" b="1" u="sng" dirty="0" smtClean="0">
                <a:solidFill>
                  <a:srgbClr val="FF0000"/>
                </a:solidFill>
                <a:latin typeface="Cambria Math" pitchFamily="18" charset="0"/>
                <a:ea typeface="Cambria Math" pitchFamily="18" charset="0"/>
                <a:cs typeface="Arial" pitchFamily="34" charset="0"/>
              </a:rPr>
              <a:t>Results and conclusion</a:t>
            </a:r>
            <a:endParaRPr lang="en-US" sz="2400" b="1" dirty="0" smtClean="0">
              <a:latin typeface="Cambria Math" pitchFamily="18" charset="0"/>
              <a:ea typeface="Cambria Math" pitchFamily="18" charset="0"/>
              <a:cs typeface="Arial" pitchFamily="34" charset="0"/>
            </a:endParaRPr>
          </a:p>
          <a:p>
            <a:pPr marL="574675" indent="-574675" algn="just" rtl="0">
              <a:lnSpc>
                <a:spcPts val="3200"/>
              </a:lnSpc>
              <a:spcBef>
                <a:spcPts val="1200"/>
              </a:spcBef>
              <a:spcAft>
                <a:spcPts val="1200"/>
              </a:spcAft>
            </a:pPr>
            <a:r>
              <a:rPr lang="en-US" sz="2400" b="1" dirty="0" smtClean="0">
                <a:latin typeface="Cambria Math" pitchFamily="18" charset="0"/>
                <a:ea typeface="Cambria Math" pitchFamily="18" charset="0"/>
                <a:cs typeface="Arial" pitchFamily="34" charset="0"/>
              </a:rPr>
              <a:t>1- Salts entering the main vascular stream from leaf move primarily in a downward  as well as upward direction in the  phloem.  </a:t>
            </a:r>
          </a:p>
          <a:p>
            <a:pPr marL="574675" indent="-574675" algn="just" rtl="0">
              <a:lnSpc>
                <a:spcPts val="3200"/>
              </a:lnSpc>
              <a:spcBef>
                <a:spcPts val="1200"/>
              </a:spcBef>
              <a:spcAft>
                <a:spcPts val="1200"/>
              </a:spcAft>
            </a:pPr>
            <a:r>
              <a:rPr lang="en-US" sz="2400" b="1" dirty="0">
                <a:latin typeface="Cambria Math" pitchFamily="18" charset="0"/>
                <a:ea typeface="Cambria Math" pitchFamily="18" charset="0"/>
                <a:cs typeface="Arial" pitchFamily="34" charset="0"/>
              </a:rPr>
              <a:t>2</a:t>
            </a:r>
            <a:r>
              <a:rPr lang="en-US" sz="2400" b="1" dirty="0" smtClean="0">
                <a:latin typeface="Cambria Math" pitchFamily="18" charset="0"/>
                <a:ea typeface="Cambria Math" pitchFamily="18" charset="0"/>
                <a:cs typeface="Arial" pitchFamily="34" charset="0"/>
              </a:rPr>
              <a:t>- Lateral transport between the vascular tissues takes place  where the phloem and xylem are not separated. </a:t>
            </a:r>
          </a:p>
          <a:p>
            <a:pPr marL="398463" lvl="0" indent="-398463" algn="just" rtl="0" fontAlgn="base">
              <a:lnSpc>
                <a:spcPts val="3200"/>
              </a:lnSpc>
              <a:spcBef>
                <a:spcPts val="1200"/>
              </a:spcBef>
              <a:spcAft>
                <a:spcPts val="1200"/>
              </a:spcAft>
            </a:pPr>
            <a:r>
              <a:rPr lang="en-US" sz="2400" b="1" dirty="0" smtClean="0">
                <a:latin typeface="Cambria Math" pitchFamily="18" charset="0"/>
                <a:ea typeface="Cambria Math" pitchFamily="18" charset="0"/>
                <a:cs typeface="Arial" pitchFamily="34" charset="0"/>
              </a:rPr>
              <a:t>4- Both tissues may thus be involved with the upward translocation   of   mineral  salts moving out from leaves. </a:t>
            </a:r>
          </a:p>
        </p:txBody>
      </p:sp>
    </p:spTree>
    <p:extLst>
      <p:ext uri="{BB962C8B-B14F-4D97-AF65-F5344CB8AC3E}">
        <p14:creationId xmlns:p14="http://schemas.microsoft.com/office/powerpoint/2010/main" val="115267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62000" y="457200"/>
            <a:ext cx="7358114" cy="5411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35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Absorption and translocation</a:t>
            </a:r>
          </a:p>
        </p:txBody>
      </p:sp>
      <p:sp>
        <p:nvSpPr>
          <p:cNvPr id="4" name="Rectangle 1"/>
          <p:cNvSpPr>
            <a:spLocks noChangeArrowheads="1"/>
          </p:cNvSpPr>
          <p:nvPr/>
        </p:nvSpPr>
        <p:spPr bwMode="auto">
          <a:xfrm>
            <a:off x="182880" y="1295400"/>
            <a:ext cx="8104414" cy="4670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4675" indent="-574675" algn="justLow" rtl="0" fontAlgn="base">
              <a:lnSpc>
                <a:spcPts val="3300"/>
              </a:lnSpc>
              <a:spcBef>
                <a:spcPts val="600"/>
              </a:spcBef>
              <a:spcAft>
                <a:spcPts val="600"/>
              </a:spcAft>
            </a:pPr>
            <a:r>
              <a:rPr lang="en-US" sz="2800" b="1" u="sng" dirty="0" smtClean="0">
                <a:solidFill>
                  <a:srgbClr val="FF0000"/>
                </a:solidFill>
                <a:latin typeface="Cambria Math" pitchFamily="18" charset="0"/>
                <a:ea typeface="Cambria Math" pitchFamily="18" charset="0"/>
                <a:cs typeface="Arial" pitchFamily="34" charset="0"/>
              </a:rPr>
              <a:t>The path of ions across the root</a:t>
            </a:r>
            <a:endParaRPr lang="en-US" sz="2800" b="1" dirty="0" smtClean="0">
              <a:latin typeface="Cambria Math" pitchFamily="18" charset="0"/>
              <a:ea typeface="Cambria Math" pitchFamily="18" charset="0"/>
              <a:cs typeface="Arial" pitchFamily="34" charset="0"/>
            </a:endParaRPr>
          </a:p>
          <a:p>
            <a:pPr marL="574675" marR="0" lvl="0" indent="-574675" algn="justLow" defTabSz="914400" rtl="0" eaLnBrk="1" fontAlgn="base" latinLnBrk="0" hangingPunct="1">
              <a:lnSpc>
                <a:spcPts val="33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Absorption  of  salts  by  roots  is  both  passive  and  active. </a:t>
            </a:r>
          </a:p>
          <a:p>
            <a:pPr marL="574675" marR="0" lvl="0" indent="-574675" algn="justLow" defTabSz="914400" rtl="0" eaLnBrk="1" fontAlgn="base" latinLnBrk="0" hangingPunct="1">
              <a:lnSpc>
                <a:spcPts val="33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  movement  of  ions  into  the AFS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apoplasm</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is passive  (by free diffusion).</a:t>
            </a:r>
          </a:p>
          <a:p>
            <a:pPr marL="574675" lvl="0" indent="-574675" algn="justLow" rtl="0" eaLnBrk="0" fontAlgn="base" hangingPunct="0">
              <a:lnSpc>
                <a:spcPts val="3300"/>
              </a:lnSpc>
              <a:spcBef>
                <a:spcPts val="600"/>
              </a:spcBef>
              <a:spcAft>
                <a:spcPts val="6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Ions  can  move  freely  in  the  </a:t>
            </a:r>
            <a:r>
              <a:rPr lang="en-US" sz="2400" b="1" dirty="0" smtClean="0">
                <a:latin typeface="Cambria Math" pitchFamily="18" charset="0"/>
                <a:ea typeface="Cambria Math" pitchFamily="18" charset="0"/>
                <a:cs typeface="Arial" pitchFamily="34" charset="0"/>
              </a:rPr>
              <a:t>wet  cell  walls  (</a:t>
            </a:r>
            <a:r>
              <a:rPr lang="en-US" sz="2400" b="1" dirty="0" err="1" smtClean="0">
                <a:latin typeface="Cambria Math" pitchFamily="18" charset="0"/>
                <a:ea typeface="Cambria Math" pitchFamily="18" charset="0"/>
                <a:cs typeface="Arial" pitchFamily="34" charset="0"/>
              </a:rPr>
              <a:t>apoplast</a:t>
            </a:r>
            <a:r>
              <a:rPr lang="en-US" sz="2400" b="1" dirty="0" smtClean="0">
                <a:latin typeface="Cambria Math" pitchFamily="18" charset="0"/>
                <a:ea typeface="Cambria Math" pitchFamily="18" charset="0"/>
                <a:cs typeface="Arial" pitchFamily="34" charset="0"/>
              </a:rPr>
              <a:t>) of  the r</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oot  as far as the endodermis. </a:t>
            </a:r>
          </a:p>
          <a:p>
            <a:pPr marL="574675" marR="0" lvl="0" indent="-574675" algn="justLow" defTabSz="914400" rtl="0" eaLnBrk="0" fontAlgn="base" latinLnBrk="0" hangingPunct="0">
              <a:lnSpc>
                <a:spcPts val="33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Further  penetration  is  retarded  by  the  </a:t>
            </a:r>
            <a:r>
              <a:rPr lang="en-US" sz="2400" b="1" dirty="0" err="1" smtClean="0">
                <a:latin typeface="Cambria Math" pitchFamily="18" charset="0"/>
                <a:ea typeface="Cambria Math" pitchFamily="18" charset="0"/>
                <a:cs typeface="Arial" pitchFamily="34" charset="0"/>
              </a:rPr>
              <a:t>C</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asparian</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strip. </a:t>
            </a:r>
          </a:p>
          <a:p>
            <a:pPr marL="574675" indent="-574675" algn="justLow" rtl="0" eaLnBrk="0" fontAlgn="base" hangingPunct="0">
              <a:lnSpc>
                <a:spcPts val="3300"/>
              </a:lnSpc>
              <a:spcBef>
                <a:spcPts val="600"/>
              </a:spcBef>
              <a:spcAft>
                <a:spcPts val="6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 continuum of cytoplasm and the connecting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palsmodesmata</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is called the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symplast</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a:t>
            </a:r>
          </a:p>
        </p:txBody>
      </p:sp>
    </p:spTree>
    <p:extLst>
      <p:ext uri="{BB962C8B-B14F-4D97-AF65-F5344CB8AC3E}">
        <p14:creationId xmlns:p14="http://schemas.microsoft.com/office/powerpoint/2010/main" val="93572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2"/>
          <p:cNvSpPr/>
          <p:nvPr/>
        </p:nvSpPr>
        <p:spPr>
          <a:xfrm>
            <a:off x="571474" y="744515"/>
            <a:ext cx="7961536" cy="3016210"/>
          </a:xfrm>
          <a:prstGeom prst="rect">
            <a:avLst/>
          </a:prstGeom>
        </p:spPr>
        <p:txBody>
          <a:bodyPr wrap="square">
            <a:spAutoFit/>
          </a:bodyPr>
          <a:lstStyle/>
          <a:p>
            <a:pPr marL="398463" lvl="0" indent="-398463" algn="justLow" rtl="0" fontAlgn="base">
              <a:lnSpc>
                <a:spcPts val="3000"/>
              </a:lnSpc>
              <a:spcBef>
                <a:spcPts val="600"/>
              </a:spcBef>
              <a:spcAft>
                <a:spcPts val="600"/>
              </a:spcAft>
            </a:pPr>
            <a:r>
              <a:rPr lang="en-US" sz="2400" b="1" dirty="0" smtClean="0">
                <a:latin typeface="Cambria Math" pitchFamily="18" charset="0"/>
                <a:ea typeface="Cambria Math" pitchFamily="18" charset="0"/>
                <a:cs typeface="Arial" pitchFamily="34" charset="0"/>
              </a:rPr>
              <a:t>The  movement  of   salts in the phloem is bidirectional. </a:t>
            </a:r>
          </a:p>
          <a:p>
            <a:pPr marL="398463" lvl="0" indent="-398463" algn="justLow" rtl="0" fontAlgn="base">
              <a:lnSpc>
                <a:spcPts val="3000"/>
              </a:lnSpc>
              <a:spcBef>
                <a:spcPts val="600"/>
              </a:spcBef>
              <a:spcAft>
                <a:spcPts val="600"/>
              </a:spcAft>
            </a:pPr>
            <a:r>
              <a:rPr lang="en-US" sz="2400" b="1" dirty="0" smtClean="0">
                <a:latin typeface="Cambria Math" pitchFamily="18" charset="0"/>
                <a:ea typeface="Cambria Math" pitchFamily="18" charset="0"/>
                <a:cs typeface="Arial" pitchFamily="34" charset="0"/>
              </a:rPr>
              <a:t>This bidirectional movement might occur:</a:t>
            </a:r>
          </a:p>
          <a:p>
            <a:pPr marL="398463" lvl="0" indent="-398463" algn="justLow" rtl="0" fontAlgn="base">
              <a:lnSpc>
                <a:spcPts val="3000"/>
              </a:lnSpc>
              <a:spcBef>
                <a:spcPts val="600"/>
              </a:spcBef>
              <a:spcAft>
                <a:spcPts val="600"/>
              </a:spcAft>
            </a:pPr>
            <a:r>
              <a:rPr lang="en-US" sz="2400" b="1" dirty="0" smtClean="0">
                <a:latin typeface="Cambria Math" pitchFamily="18" charset="0"/>
                <a:ea typeface="Cambria Math" pitchFamily="18" charset="0"/>
                <a:cs typeface="Arial" pitchFamily="34" charset="0"/>
              </a:rPr>
              <a:t>    1- Simultaneously  in the same sieve elements.  </a:t>
            </a:r>
          </a:p>
          <a:p>
            <a:pPr marL="398463" lvl="0" indent="-398463" algn="justLow" rtl="0" fontAlgn="base">
              <a:lnSpc>
                <a:spcPts val="3000"/>
              </a:lnSpc>
              <a:spcBef>
                <a:spcPts val="600"/>
              </a:spcBef>
              <a:spcAft>
                <a:spcPts val="600"/>
              </a:spcAft>
            </a:pPr>
            <a:r>
              <a:rPr lang="en-US" sz="2400" b="1" dirty="0" smtClean="0">
                <a:latin typeface="Cambria Math" pitchFamily="18" charset="0"/>
                <a:ea typeface="Cambria Math" pitchFamily="18" charset="0"/>
                <a:cs typeface="Arial" pitchFamily="34" charset="0"/>
              </a:rPr>
              <a:t>Or</a:t>
            </a:r>
          </a:p>
          <a:p>
            <a:pPr marL="398463" lvl="0" indent="-398463" algn="justLow" rtl="0" fontAlgn="base">
              <a:lnSpc>
                <a:spcPts val="3000"/>
              </a:lnSpc>
              <a:spcBef>
                <a:spcPts val="600"/>
              </a:spcBef>
              <a:spcAft>
                <a:spcPts val="600"/>
              </a:spcAft>
            </a:pPr>
            <a:r>
              <a:rPr lang="en-US" sz="2400" b="1" dirty="0" smtClean="0">
                <a:latin typeface="Cambria Math" pitchFamily="18" charset="0"/>
                <a:ea typeface="Cambria Math" pitchFamily="18" charset="0"/>
                <a:cs typeface="Arial" pitchFamily="34" charset="0"/>
              </a:rPr>
              <a:t>     2- In  two  different  phloem   channels,   one  toward  the  tip  and  the  other  toward   the  base of the plant. </a:t>
            </a:r>
          </a:p>
        </p:txBody>
      </p:sp>
    </p:spTree>
    <p:extLst>
      <p:ext uri="{BB962C8B-B14F-4D97-AF65-F5344CB8AC3E}">
        <p14:creationId xmlns:p14="http://schemas.microsoft.com/office/powerpoint/2010/main" val="357995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2090" y="743685"/>
            <a:ext cx="8352928"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3300"/>
              </a:lnSpc>
              <a:spcBef>
                <a:spcPts val="1200"/>
              </a:spcBef>
              <a:spcAft>
                <a:spcPts val="1200"/>
              </a:spcAft>
              <a:buClrTx/>
              <a:buSzTx/>
              <a:buFontTx/>
              <a:buNone/>
              <a:tabLst/>
            </a:pPr>
            <a:r>
              <a:rPr kumimoji="0" lang="en-US" sz="28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Outward  movement of salts from leaves</a:t>
            </a:r>
            <a:endParaRPr kumimoji="0" lang="en-US" sz="28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a:p>
            <a:pPr marL="538163" lvl="0" indent="-538163" algn="just"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cs typeface="Arial" pitchFamily="34" charset="0"/>
              </a:rPr>
              <a:t>In the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leaves of deciduous plants,  </a:t>
            </a:r>
            <a:r>
              <a:rPr lang="en-US" sz="2400" b="1" dirty="0" smtClean="0">
                <a:latin typeface="Cambria Math" pitchFamily="18" charset="0"/>
                <a:ea typeface="Cambria Math" pitchFamily="18" charset="0"/>
                <a:cs typeface="Arial" pitchFamily="34" charset="0"/>
              </a:rPr>
              <a:t>mineral salts  move out  of the leaf</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just  prior  to  abscission.</a:t>
            </a:r>
          </a:p>
          <a:p>
            <a:pPr marL="538163" lvl="0" indent="-538163" algn="just" rtl="0" eaLnBrk="0" fontAlgn="base" hangingPunct="0">
              <a:lnSpc>
                <a:spcPts val="3300"/>
              </a:lnSpc>
              <a:spcBef>
                <a:spcPts val="1200"/>
              </a:spcBef>
              <a:spcAft>
                <a:spcPts val="12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 mineral nutrients moving  out  of  leaves  are  N,  K,  P,   S,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Cl</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and  </a:t>
            </a:r>
            <a:r>
              <a:rPr lang="en-US" sz="2400" b="1" dirty="0">
                <a:latin typeface="Cambria Math" pitchFamily="18" charset="0"/>
                <a:ea typeface="Cambria Math" pitchFamily="18" charset="0"/>
                <a:cs typeface="Arial" pitchFamily="34" charset="0"/>
              </a:rPr>
              <a:t>(</a:t>
            </a:r>
            <a:r>
              <a:rPr lang="en-US" sz="2400" b="1" dirty="0" smtClean="0">
                <a:latin typeface="Cambria Math" pitchFamily="18" charset="0"/>
                <a:ea typeface="Cambria Math" pitchFamily="18" charset="0"/>
                <a:cs typeface="Arial" pitchFamily="34" charset="0"/>
              </a:rPr>
              <a:t>Mg  and  Fe). </a:t>
            </a:r>
            <a:endPar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a:p>
            <a:pPr marL="538163" lvl="0" indent="-538163" algn="just" rtl="0" eaLnBrk="0" fontAlgn="base" hangingPunct="0">
              <a:lnSpc>
                <a:spcPts val="3300"/>
              </a:lnSpc>
              <a:spcBef>
                <a:spcPts val="1200"/>
              </a:spcBef>
              <a:spcAft>
                <a:spcPts val="12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Those   remaining    include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Ca</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B,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Mn</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and   Si. </a:t>
            </a:r>
          </a:p>
          <a:p>
            <a:pPr marL="538163" indent="-538163" algn="just" rtl="0" eaLnBrk="0" fontAlgn="base" hangingPunct="0">
              <a:lnSpc>
                <a:spcPts val="3300"/>
              </a:lnSpc>
              <a:spcBef>
                <a:spcPts val="1200"/>
              </a:spcBef>
              <a:spcAft>
                <a:spcPts val="12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Mineral nutrients move out of leaves primarily in the phloem. </a:t>
            </a:r>
          </a:p>
          <a:p>
            <a:pPr marL="538163" indent="-538163" algn="just" rtl="0" eaLnBrk="0" fontAlgn="base" hangingPunct="0">
              <a:lnSpc>
                <a:spcPts val="3300"/>
              </a:lnSpc>
              <a:spcBef>
                <a:spcPts val="1200"/>
              </a:spcBef>
              <a:spcAft>
                <a:spcPts val="1200"/>
              </a:spcAft>
            </a:pPr>
            <a:r>
              <a:rPr lang="en-US" sz="2400" b="1" dirty="0" smtClean="0">
                <a:latin typeface="Cambria Math" pitchFamily="18" charset="0"/>
                <a:ea typeface="Cambria Math" pitchFamily="18" charset="0"/>
              </a:rPr>
              <a:t>When </a:t>
            </a:r>
            <a:r>
              <a:rPr lang="en-US" sz="2400" b="1" baseline="30000" dirty="0" smtClean="0">
                <a:latin typeface="Cambria Math" pitchFamily="18" charset="0"/>
                <a:ea typeface="Cambria Math" pitchFamily="18" charset="0"/>
              </a:rPr>
              <a:t>32</a:t>
            </a:r>
            <a:r>
              <a:rPr lang="en-US" sz="2400" b="1" dirty="0" smtClean="0">
                <a:latin typeface="Cambria Math" pitchFamily="18" charset="0"/>
                <a:ea typeface="Cambria Math" pitchFamily="18" charset="0"/>
              </a:rPr>
              <a:t>P  was introduced to leaves   at  different  levels  on the  plant: P from base leaves moves downward toward the root</a:t>
            </a:r>
            <a:r>
              <a:rPr lang="en-US" sz="2400" b="1" dirty="0">
                <a:latin typeface="Cambria Math" pitchFamily="18" charset="0"/>
                <a:ea typeface="Cambria Math" pitchFamily="18" charset="0"/>
              </a:rPr>
              <a:t> </a:t>
            </a:r>
            <a:r>
              <a:rPr lang="en-US" sz="2400" b="1" dirty="0" smtClean="0">
                <a:latin typeface="Cambria Math" pitchFamily="18" charset="0"/>
                <a:ea typeface="Cambria Math" pitchFamily="18" charset="0"/>
              </a:rPr>
              <a:t> while P from  top leaves moves upward  to  tip.</a:t>
            </a:r>
          </a:p>
        </p:txBody>
      </p:sp>
    </p:spTree>
    <p:extLst>
      <p:ext uri="{BB962C8B-B14F-4D97-AF65-F5344CB8AC3E}">
        <p14:creationId xmlns:p14="http://schemas.microsoft.com/office/powerpoint/2010/main" val="256609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95262" y="576560"/>
            <a:ext cx="816756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3000"/>
              </a:lnSpc>
              <a:spcBef>
                <a:spcPts val="600"/>
              </a:spcBef>
              <a:spcAft>
                <a:spcPts val="600"/>
              </a:spcAft>
              <a:buClrTx/>
              <a:buSzTx/>
              <a:buFontTx/>
              <a:buNone/>
              <a:tabLst/>
            </a:pPr>
            <a:r>
              <a:rPr kumimoji="0" lang="en-US" sz="28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Circulation and reutilization</a:t>
            </a:r>
          </a:p>
          <a:p>
            <a:pPr marL="631825" marR="0" lvl="0" indent="-631825" algn="just" defTabSz="914400" rtl="0" eaLnBrk="0" fontAlgn="base" latinLnBrk="0" hangingPunct="0">
              <a:lnSpc>
                <a:spcPts val="3300"/>
              </a:lnSpc>
              <a:spcBef>
                <a:spcPts val="120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Minerals  are  taken  up  in  the  transpiration  stream.</a:t>
            </a:r>
          </a:p>
          <a:p>
            <a:pPr marL="631825" marR="0" lvl="0" indent="-631825" algn="just" defTabSz="914400" rtl="0" eaLnBrk="0" fontAlgn="base" latinLnBrk="0" hangingPunct="0">
              <a:lnSpc>
                <a:spcPts val="3300"/>
              </a:lnSpc>
              <a:spcBef>
                <a:spcPts val="120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Move  primarily   in  the   xylem  vessels  to  the  leaves.</a:t>
            </a:r>
          </a:p>
          <a:p>
            <a:pPr marL="631825" marR="0" lvl="0" indent="-631825" algn="just" defTabSz="914400" rtl="0" eaLnBrk="0" fontAlgn="base" latinLnBrk="0" hangingPunct="0">
              <a:lnSpc>
                <a:spcPts val="3300"/>
              </a:lnSpc>
              <a:spcBef>
                <a:spcPts val="120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Excess quantities are withdrawn from leaves</a:t>
            </a:r>
            <a:r>
              <a:rPr kumimoji="0" lang="en-US" sz="2400" b="1" i="0" u="none" strike="noStrike" cap="none" normalizeH="0" dirty="0" smtClean="0">
                <a:ln>
                  <a:noFill/>
                </a:ln>
                <a:solidFill>
                  <a:schemeClr val="tx1"/>
                </a:solidFill>
                <a:effectLst/>
                <a:latin typeface="Cambria Math" pitchFamily="18" charset="0"/>
                <a:ea typeface="Cambria Math" pitchFamily="18" charset="0"/>
                <a:cs typeface="Arial" pitchFamily="34" charset="0"/>
              </a:rPr>
              <a:t> and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re-</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translocated</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downward in the phloem.</a:t>
            </a:r>
          </a:p>
          <a:p>
            <a:pPr marL="631825" marR="0" lvl="0" indent="-631825" algn="just" defTabSz="914400" rtl="0" eaLnBrk="0" fontAlgn="base" latinLnBrk="0" hangingPunct="0">
              <a:lnSpc>
                <a:spcPts val="3300"/>
              </a:lnSpc>
              <a:spcBef>
                <a:spcPts val="120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Then they could be laterally transported into the xylem</a:t>
            </a:r>
            <a:r>
              <a:rPr kumimoji="0" lang="en-US" sz="2400" b="1" i="0" u="none" strike="noStrike" cap="none" normalizeH="0" dirty="0" smtClean="0">
                <a:ln>
                  <a:noFill/>
                </a:ln>
                <a:solidFill>
                  <a:schemeClr val="tx1"/>
                </a:solidFill>
                <a:effectLst/>
                <a:latin typeface="Cambria Math" pitchFamily="18" charset="0"/>
                <a:ea typeface="Cambria Math" pitchFamily="18" charset="0"/>
                <a:cs typeface="Arial" pitchFamily="34" charset="0"/>
              </a:rPr>
              <a:t>  w</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here upward   translocation   could take place again. </a:t>
            </a:r>
          </a:p>
          <a:p>
            <a:pPr marL="631825" marR="0" lvl="0" indent="-631825" algn="just" defTabSz="914400" rtl="0" eaLnBrk="0" fontAlgn="base" latinLnBrk="0" hangingPunct="0">
              <a:lnSpc>
                <a:spcPts val="3300"/>
              </a:lnSpc>
              <a:spcBef>
                <a:spcPts val="120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Elements   such  as   N,  K and  P move readily in this circuit. </a:t>
            </a:r>
          </a:p>
          <a:p>
            <a:pPr marL="631825" indent="-631825" algn="just" rtl="0" eaLnBrk="0" fontAlgn="base" hangingPunct="0">
              <a:lnSpc>
                <a:spcPts val="3300"/>
              </a:lnSpc>
              <a:spcBef>
                <a:spcPts val="1200"/>
              </a:spcBef>
              <a:spcAft>
                <a:spcPts val="1200"/>
              </a:spcAf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Calcium ascends the stem but does not relocate in the phloem. </a:t>
            </a:r>
          </a:p>
        </p:txBody>
      </p:sp>
    </p:spTree>
    <p:extLst>
      <p:ext uri="{BB962C8B-B14F-4D97-AF65-F5344CB8AC3E}">
        <p14:creationId xmlns:p14="http://schemas.microsoft.com/office/powerpoint/2010/main" val="333610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098" y="576560"/>
            <a:ext cx="8352928" cy="5442580"/>
          </a:xfrm>
          <a:prstGeom prst="rect">
            <a:avLst/>
          </a:prstGeom>
        </p:spPr>
        <p:txBody>
          <a:bodyPr wrap="square">
            <a:spAutoFit/>
          </a:bodyPr>
          <a:lstStyle/>
          <a:p>
            <a:pPr marL="631825" indent="-631825" algn="justLow" rtl="0" eaLnBrk="0" fontAlgn="base" hangingPunct="0">
              <a:lnSpc>
                <a:spcPts val="3300"/>
              </a:lnSpc>
              <a:spcBef>
                <a:spcPts val="600"/>
              </a:spcBef>
              <a:spcAft>
                <a:spcPts val="1200"/>
              </a:spcAft>
            </a:pPr>
            <a:r>
              <a:rPr lang="en-US" sz="2400" b="1" u="sng" dirty="0" smtClean="0">
                <a:solidFill>
                  <a:srgbClr val="FF0000"/>
                </a:solidFill>
                <a:latin typeface="Cambria Math" pitchFamily="18" charset="0"/>
                <a:ea typeface="Cambria Math" pitchFamily="18" charset="0"/>
              </a:rPr>
              <a:t>Phosphorus </a:t>
            </a:r>
          </a:p>
          <a:p>
            <a:pPr marL="631825" indent="-631825" algn="justLow" rtl="0" eaLnBrk="0" fontAlgn="base" hangingPunct="0">
              <a:lnSpc>
                <a:spcPts val="3300"/>
              </a:lnSpc>
              <a:spcBef>
                <a:spcPts val="600"/>
              </a:spcBef>
              <a:spcAft>
                <a:spcPts val="1200"/>
              </a:spcAft>
            </a:pPr>
            <a:r>
              <a:rPr lang="en-US" sz="2400" b="1" dirty="0" smtClean="0">
                <a:latin typeface="Cambria Math" pitchFamily="18" charset="0"/>
                <a:ea typeface="Cambria Math" pitchFamily="18" charset="0"/>
              </a:rPr>
              <a:t>P is highly mobile in the  plant and it is in continuous circulation. </a:t>
            </a:r>
          </a:p>
          <a:p>
            <a:pPr marL="538163" indent="-538163" algn="justLow" rtl="0" eaLnBrk="0" fontAlgn="base" hangingPunct="0">
              <a:lnSpc>
                <a:spcPts val="3300"/>
              </a:lnSpc>
              <a:spcBef>
                <a:spcPts val="600"/>
              </a:spcBef>
              <a:spcAft>
                <a:spcPts val="1200"/>
              </a:spcAft>
            </a:pPr>
            <a:r>
              <a:rPr lang="en-US" sz="2400" b="1" dirty="0" smtClean="0">
                <a:latin typeface="Cambria Math" pitchFamily="18" charset="0"/>
                <a:ea typeface="Cambria Math" pitchFamily="18" charset="0"/>
              </a:rPr>
              <a:t>P mobility is an essential feature  of  plant  growth. </a:t>
            </a:r>
          </a:p>
          <a:p>
            <a:pPr marL="538163" indent="-538163" algn="justLow" rtl="0" eaLnBrk="0" fontAlgn="base" hangingPunct="0">
              <a:lnSpc>
                <a:spcPts val="3300"/>
              </a:lnSpc>
              <a:spcBef>
                <a:spcPts val="600"/>
              </a:spcBef>
              <a:spcAft>
                <a:spcPts val="1200"/>
              </a:spcAft>
            </a:pPr>
            <a:r>
              <a:rPr lang="en-US" sz="2400" b="1" dirty="0" smtClean="0">
                <a:latin typeface="Cambria Math" pitchFamily="18" charset="0"/>
                <a:ea typeface="Cambria Math" pitchFamily="18" charset="0"/>
              </a:rPr>
              <a:t>P  is  needed  in  such  metabolic  schemes as photosynthesis,  starch  synthesis, glycolysis, and the synthesis of  fats  and  proteins. </a:t>
            </a:r>
          </a:p>
          <a:p>
            <a:pPr marL="538163" indent="-538163" algn="justLow" rtl="0" eaLnBrk="0" fontAlgn="base" hangingPunct="0">
              <a:lnSpc>
                <a:spcPts val="3300"/>
              </a:lnSpc>
              <a:spcBef>
                <a:spcPts val="600"/>
              </a:spcBef>
              <a:spcAft>
                <a:spcPts val="1200"/>
              </a:spcAft>
            </a:pPr>
            <a:r>
              <a:rPr lang="en-US" sz="2400" b="1" dirty="0" smtClean="0">
                <a:latin typeface="Cambria Math" pitchFamily="18" charset="0"/>
                <a:ea typeface="Cambria Math" pitchFamily="18" charset="0"/>
              </a:rPr>
              <a:t>P is thus needed at various points in the plant. </a:t>
            </a:r>
          </a:p>
          <a:p>
            <a:pPr marL="538163" indent="-538163" algn="justLow" rtl="0" eaLnBrk="0" fontAlgn="base" hangingPunct="0">
              <a:lnSpc>
                <a:spcPts val="3300"/>
              </a:lnSpc>
              <a:spcBef>
                <a:spcPts val="600"/>
              </a:spcBef>
              <a:spcAft>
                <a:spcPts val="1200"/>
              </a:spcAft>
            </a:pPr>
            <a:r>
              <a:rPr lang="en-US" sz="2400" b="1" dirty="0" smtClean="0">
                <a:latin typeface="Cambria Math" pitchFamily="18" charset="0"/>
                <a:ea typeface="Cambria Math" pitchFamily="18" charset="0"/>
              </a:rPr>
              <a:t>A pool  of   P in  a useable  form  is  maintained  throughout the plant  in  a  relatively uniform  concentration. </a:t>
            </a:r>
          </a:p>
        </p:txBody>
      </p:sp>
    </p:spTree>
    <p:extLst>
      <p:ext uri="{BB962C8B-B14F-4D97-AF65-F5344CB8AC3E}">
        <p14:creationId xmlns:p14="http://schemas.microsoft.com/office/powerpoint/2010/main" val="254593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072" y="432544"/>
            <a:ext cx="8424936" cy="6212022"/>
          </a:xfrm>
          <a:prstGeom prst="rect">
            <a:avLst/>
          </a:prstGeom>
        </p:spPr>
        <p:txBody>
          <a:bodyPr wrap="square">
            <a:spAutoFit/>
          </a:bodyPr>
          <a:lstStyle/>
          <a:p>
            <a:pPr marL="538163" indent="-538163" algn="justLow" rtl="0" eaLnBrk="0" fontAlgn="base" hangingPunct="0">
              <a:lnSpc>
                <a:spcPts val="3300"/>
              </a:lnSpc>
              <a:spcBef>
                <a:spcPts val="600"/>
              </a:spcBef>
              <a:spcAft>
                <a:spcPts val="600"/>
              </a:spcAft>
            </a:pPr>
            <a:r>
              <a:rPr lang="en-US" sz="2400" b="1" u="sng" dirty="0" smtClean="0">
                <a:solidFill>
                  <a:srgbClr val="FF0000"/>
                </a:solidFill>
                <a:latin typeface="Cambria Math" pitchFamily="18" charset="0"/>
                <a:ea typeface="Cambria Math" pitchFamily="18" charset="0"/>
              </a:rPr>
              <a:t>Sulfur</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Sulfur is mobile in plants but to a lower extent than P.</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This  is  because  of   its   rapid  incorporation into  metabolic  compounds. </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Absorbed  *S  rapidly  ascends  in the xylem to the leaves. </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Within   24  h most of  the  *S  was  found in the younger leaves. </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The  older  leaves  having  lost  their  S  to  the  young actively  growing  leaves. </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S  is a  constituent  of  protein  and  protein  synthesis  occurs heavily  in the younger leaves.  </a:t>
            </a:r>
          </a:p>
          <a:p>
            <a:pPr marL="538163" indent="-538163" algn="justLow" rtl="0" eaLnBrk="0" fontAlgn="base" hangingPunct="0">
              <a:lnSpc>
                <a:spcPts val="3300"/>
              </a:lnSpc>
              <a:spcBef>
                <a:spcPts val="600"/>
              </a:spcBef>
              <a:spcAft>
                <a:spcPts val="600"/>
              </a:spcAft>
            </a:pPr>
            <a:r>
              <a:rPr lang="en-US" sz="2400" b="1" dirty="0" smtClean="0">
                <a:latin typeface="Cambria Math" pitchFamily="18" charset="0"/>
                <a:ea typeface="Cambria Math" pitchFamily="18" charset="0"/>
              </a:rPr>
              <a:t>S</a:t>
            </a:r>
            <a:r>
              <a:rPr lang="en-US" sz="2400" b="1" dirty="0">
                <a:latin typeface="Cambria Math" pitchFamily="18" charset="0"/>
                <a:ea typeface="Cambria Math" pitchFamily="18" charset="0"/>
              </a:rPr>
              <a:t>, then,  is  freely  mobile  in  the  plant  but  is rendered   immobile  rather quickly  in  metabolic reactions. </a:t>
            </a:r>
          </a:p>
        </p:txBody>
      </p:sp>
    </p:spTree>
    <p:extLst>
      <p:ext uri="{BB962C8B-B14F-4D97-AF65-F5344CB8AC3E}">
        <p14:creationId xmlns:p14="http://schemas.microsoft.com/office/powerpoint/2010/main" val="182818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2090" y="519361"/>
            <a:ext cx="8208912"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12788" indent="-712788" algn="justLow" rtl="0" fontAlgn="base">
              <a:lnSpc>
                <a:spcPts val="3000"/>
              </a:lnSpc>
              <a:spcBef>
                <a:spcPts val="600"/>
              </a:spcBef>
              <a:spcAft>
                <a:spcPts val="600"/>
              </a:spcAft>
            </a:pPr>
            <a:r>
              <a:rPr lang="en-US" sz="2400" b="1" u="sng" dirty="0" smtClean="0">
                <a:solidFill>
                  <a:srgbClr val="FF0000"/>
                </a:solidFill>
                <a:latin typeface="Cambria Math" pitchFamily="18" charset="0"/>
                <a:ea typeface="Cambria Math" pitchFamily="18" charset="0"/>
                <a:cs typeface="Arial" pitchFamily="34" charset="0"/>
              </a:rPr>
              <a:t>Iron</a:t>
            </a:r>
            <a:r>
              <a:rPr lang="en-US" sz="2400" b="1" dirty="0" smtClean="0">
                <a:solidFill>
                  <a:srgbClr val="FF0000"/>
                </a:solidFill>
                <a:latin typeface="Cambria Math" pitchFamily="18" charset="0"/>
                <a:ea typeface="Cambria Math" pitchFamily="18" charset="0"/>
                <a:cs typeface="Arial" pitchFamily="34" charset="0"/>
              </a:rPr>
              <a:t> </a:t>
            </a:r>
            <a:endParaRPr lang="en-US" sz="2400" b="1" dirty="0">
              <a:solidFill>
                <a:srgbClr val="FF0000"/>
              </a:solidFill>
              <a:latin typeface="Cambria Math" pitchFamily="18" charset="0"/>
              <a:ea typeface="Cambria Math" pitchFamily="18" charset="0"/>
              <a:cs typeface="Arial" pitchFamily="34" charset="0"/>
            </a:endParaRPr>
          </a:p>
          <a:p>
            <a:pPr marL="712788" indent="-712788" algn="justLow" rtl="0" fontAlgn="base">
              <a:lnSpc>
                <a:spcPts val="3000"/>
              </a:lnSpc>
              <a:spcBef>
                <a:spcPts val="600"/>
              </a:spcBef>
              <a:spcAft>
                <a:spcPts val="600"/>
              </a:spcAft>
            </a:pPr>
            <a:r>
              <a:rPr lang="en-US" sz="2400" b="1" dirty="0">
                <a:latin typeface="Cambria Math" pitchFamily="18" charset="0"/>
                <a:ea typeface="Cambria Math" pitchFamily="18" charset="0"/>
              </a:rPr>
              <a:t>Mobility of iron in the plant </a:t>
            </a:r>
            <a:r>
              <a:rPr lang="en-US" sz="2400" b="1" dirty="0" smtClean="0">
                <a:latin typeface="Cambria Math" pitchFamily="18" charset="0"/>
                <a:ea typeface="Cambria Math" pitchFamily="18" charset="0"/>
              </a:rPr>
              <a:t>depends on :</a:t>
            </a:r>
            <a:endParaRPr lang="en-US" sz="2400" b="1" dirty="0">
              <a:latin typeface="Cambria Math" pitchFamily="18" charset="0"/>
              <a:ea typeface="Cambria Math" pitchFamily="18" charset="0"/>
            </a:endParaRPr>
          </a:p>
          <a:p>
            <a:pPr marL="712788" indent="-712788" algn="justLow" rtl="0" fontAlgn="base">
              <a:lnSpc>
                <a:spcPts val="3000"/>
              </a:lnSpc>
              <a:spcBef>
                <a:spcPts val="600"/>
              </a:spcBef>
              <a:spcAft>
                <a:spcPts val="600"/>
              </a:spcAft>
            </a:pPr>
            <a:r>
              <a:rPr lang="en-US" sz="2400" b="1" dirty="0">
                <a:latin typeface="Cambria Math" pitchFamily="18" charset="0"/>
                <a:ea typeface="Cambria Math" pitchFamily="18" charset="0"/>
              </a:rPr>
              <a:t>1- </a:t>
            </a:r>
            <a:r>
              <a:rPr lang="en-US" sz="2400" b="1" dirty="0" smtClean="0">
                <a:latin typeface="Cambria Math" pitchFamily="18" charset="0"/>
                <a:ea typeface="Cambria Math" pitchFamily="18" charset="0"/>
              </a:rPr>
              <a:t>Fe concentration </a:t>
            </a:r>
            <a:r>
              <a:rPr lang="en-US" sz="2400" b="1" dirty="0">
                <a:latin typeface="Cambria Math" pitchFamily="18" charset="0"/>
                <a:ea typeface="Cambria Math" pitchFamily="18" charset="0"/>
              </a:rPr>
              <a:t>of the plant tissues</a:t>
            </a:r>
            <a:r>
              <a:rPr lang="en-US" sz="2400" b="1" dirty="0" smtClean="0">
                <a:latin typeface="Cambria Math" pitchFamily="18" charset="0"/>
                <a:ea typeface="Cambria Math" pitchFamily="18" charset="0"/>
              </a:rPr>
              <a:t>. </a:t>
            </a:r>
          </a:p>
          <a:p>
            <a:pPr marL="712788" indent="-712788" algn="justLow" rtl="0" fontAlgn="base">
              <a:lnSpc>
                <a:spcPts val="3000"/>
              </a:lnSpc>
              <a:spcBef>
                <a:spcPts val="600"/>
              </a:spcBef>
              <a:spcAft>
                <a:spcPts val="600"/>
              </a:spcAft>
            </a:pPr>
            <a:r>
              <a:rPr lang="en-US" sz="2400" b="1" dirty="0" smtClean="0">
                <a:latin typeface="Cambria Math" pitchFamily="18" charset="0"/>
                <a:ea typeface="Cambria Math" pitchFamily="18" charset="0"/>
              </a:rPr>
              <a:t>Being  highest at low  </a:t>
            </a:r>
            <a:r>
              <a:rPr lang="en-US" sz="2400" b="1" dirty="0">
                <a:latin typeface="Cambria Math" pitchFamily="18" charset="0"/>
                <a:ea typeface="Cambria Math" pitchFamily="18" charset="0"/>
              </a:rPr>
              <a:t>Fe  concentration  in  the  plant </a:t>
            </a:r>
            <a:r>
              <a:rPr lang="en-US" sz="2400" b="1" dirty="0" smtClean="0">
                <a:latin typeface="Cambria Math" pitchFamily="18" charset="0"/>
                <a:ea typeface="Cambria Math" pitchFamily="18" charset="0"/>
              </a:rPr>
              <a:t>and  </a:t>
            </a:r>
            <a:r>
              <a:rPr lang="en-US" sz="2400" b="1" dirty="0">
                <a:latin typeface="Cambria Math" pitchFamily="18" charset="0"/>
                <a:ea typeface="Cambria Math" pitchFamily="18" charset="0"/>
              </a:rPr>
              <a:t>decreases  at high concentration. </a:t>
            </a:r>
          </a:p>
          <a:p>
            <a:pPr marL="712788" indent="-712788" algn="justLow" rtl="0" fontAlgn="base">
              <a:lnSpc>
                <a:spcPts val="3000"/>
              </a:lnSpc>
              <a:spcBef>
                <a:spcPts val="600"/>
              </a:spcBef>
              <a:spcAft>
                <a:spcPts val="600"/>
              </a:spcAft>
            </a:pPr>
            <a:r>
              <a:rPr lang="en-US" sz="2400" b="1" dirty="0">
                <a:latin typeface="Cambria Math" pitchFamily="18" charset="0"/>
                <a:ea typeface="Cambria Math" pitchFamily="18" charset="0"/>
              </a:rPr>
              <a:t>2- P </a:t>
            </a:r>
            <a:r>
              <a:rPr lang="en-US" sz="2400" b="1" dirty="0" smtClean="0">
                <a:latin typeface="Cambria Math" pitchFamily="18" charset="0"/>
                <a:ea typeface="Cambria Math" pitchFamily="18" charset="0"/>
              </a:rPr>
              <a:t>availability.  </a:t>
            </a:r>
          </a:p>
          <a:p>
            <a:pPr marL="712788" indent="-712788" algn="justLow" rtl="0" fontAlgn="base">
              <a:lnSpc>
                <a:spcPts val="3000"/>
              </a:lnSpc>
              <a:spcBef>
                <a:spcPts val="600"/>
              </a:spcBef>
              <a:spcAft>
                <a:spcPts val="600"/>
              </a:spcAft>
            </a:pPr>
            <a:r>
              <a:rPr lang="en-US" sz="2400" b="1" dirty="0" smtClean="0">
                <a:latin typeface="Cambria Math" pitchFamily="18" charset="0"/>
                <a:ea typeface="Cambria Math" pitchFamily="18" charset="0"/>
              </a:rPr>
              <a:t>High </a:t>
            </a:r>
            <a:r>
              <a:rPr lang="en-US" sz="2400" b="1" dirty="0">
                <a:latin typeface="Cambria Math" pitchFamily="18" charset="0"/>
                <a:ea typeface="Cambria Math" pitchFamily="18" charset="0"/>
              </a:rPr>
              <a:t>P concentrations in the plant  tissues  render  iron immobile in the veins of  the  leaf</a:t>
            </a:r>
            <a:r>
              <a:rPr lang="en-US" sz="2400" b="1" dirty="0" smtClean="0">
                <a:latin typeface="Cambria Math" pitchFamily="18" charset="0"/>
                <a:ea typeface="Cambria Math" pitchFamily="18" charset="0"/>
              </a:rPr>
              <a:t>.</a:t>
            </a:r>
          </a:p>
          <a:p>
            <a:pPr marL="712788" indent="-712788" algn="justLow" rtl="0" fontAlgn="base">
              <a:lnSpc>
                <a:spcPts val="3000"/>
              </a:lnSpc>
              <a:spcBef>
                <a:spcPts val="600"/>
              </a:spcBef>
              <a:spcAft>
                <a:spcPts val="600"/>
              </a:spcAft>
            </a:pPr>
            <a:r>
              <a:rPr lang="en-US" sz="2400" b="1" dirty="0">
                <a:latin typeface="Cambria Math" pitchFamily="18" charset="0"/>
                <a:ea typeface="Cambria Math" pitchFamily="18" charset="0"/>
              </a:rPr>
              <a:t>3- pH of the rooting medium. </a:t>
            </a:r>
            <a:r>
              <a:rPr lang="en-US" sz="2400" b="1" dirty="0" smtClean="0">
                <a:latin typeface="Cambria Math" pitchFamily="18" charset="0"/>
                <a:ea typeface="Cambria Math" pitchFamily="18" charset="0"/>
              </a:rPr>
              <a:t> </a:t>
            </a:r>
          </a:p>
          <a:p>
            <a:pPr marL="712788" indent="-712788" algn="justLow" rtl="0" fontAlgn="base">
              <a:lnSpc>
                <a:spcPts val="3000"/>
              </a:lnSpc>
              <a:spcBef>
                <a:spcPts val="600"/>
              </a:spcBef>
              <a:spcAft>
                <a:spcPts val="600"/>
              </a:spcAft>
            </a:pPr>
            <a:r>
              <a:rPr lang="en-US" sz="2400" b="1" dirty="0" smtClean="0">
                <a:latin typeface="Cambria Math" pitchFamily="18" charset="0"/>
                <a:ea typeface="Cambria Math" pitchFamily="18" charset="0"/>
              </a:rPr>
              <a:t> A </a:t>
            </a:r>
            <a:r>
              <a:rPr lang="en-US" sz="2400" b="1" dirty="0">
                <a:latin typeface="Cambria Math" pitchFamily="18" charset="0"/>
                <a:ea typeface="Cambria Math" pitchFamily="18" charset="0"/>
              </a:rPr>
              <a:t>pH of  4 </a:t>
            </a:r>
            <a:r>
              <a:rPr lang="en-US" sz="2400" b="1" dirty="0" smtClean="0">
                <a:latin typeface="Cambria Math" pitchFamily="18" charset="0"/>
                <a:ea typeface="Cambria Math" pitchFamily="18" charset="0"/>
              </a:rPr>
              <a:t>gives </a:t>
            </a:r>
            <a:r>
              <a:rPr lang="en-US" sz="2400" b="1" dirty="0">
                <a:latin typeface="Cambria Math" pitchFamily="18" charset="0"/>
                <a:ea typeface="Cambria Math" pitchFamily="18" charset="0"/>
              </a:rPr>
              <a:t>high iron </a:t>
            </a:r>
            <a:r>
              <a:rPr lang="en-US" sz="2400" b="1" dirty="0" smtClean="0">
                <a:latin typeface="Cambria Math" pitchFamily="18" charset="0"/>
                <a:ea typeface="Cambria Math" pitchFamily="18" charset="0"/>
              </a:rPr>
              <a:t>mobility  and  mobility </a:t>
            </a:r>
            <a:r>
              <a:rPr lang="en-US" sz="2400" b="1" dirty="0">
                <a:latin typeface="Cambria Math" pitchFamily="18" charset="0"/>
                <a:ea typeface="Cambria Math" pitchFamily="18" charset="0"/>
              </a:rPr>
              <a:t>decreases </a:t>
            </a:r>
            <a:r>
              <a:rPr lang="en-US" sz="2400" b="1" dirty="0" smtClean="0">
                <a:latin typeface="Cambria Math" pitchFamily="18" charset="0"/>
                <a:ea typeface="Cambria Math" pitchFamily="18" charset="0"/>
              </a:rPr>
              <a:t>at pH of  </a:t>
            </a:r>
            <a:r>
              <a:rPr lang="en-US" sz="2400" b="1" dirty="0">
                <a:latin typeface="Cambria Math" pitchFamily="18" charset="0"/>
                <a:ea typeface="Cambria Math" pitchFamily="18" charset="0"/>
              </a:rPr>
              <a:t>7.</a:t>
            </a:r>
          </a:p>
        </p:txBody>
      </p:sp>
    </p:spTree>
    <p:extLst>
      <p:ext uri="{BB962C8B-B14F-4D97-AF65-F5344CB8AC3E}">
        <p14:creationId xmlns:p14="http://schemas.microsoft.com/office/powerpoint/2010/main" val="253920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106" y="432544"/>
            <a:ext cx="8064896" cy="2323713"/>
          </a:xfrm>
          <a:prstGeom prst="rect">
            <a:avLst/>
          </a:prstGeom>
        </p:spPr>
        <p:txBody>
          <a:bodyPr wrap="square">
            <a:spAutoFit/>
          </a:bodyPr>
          <a:lstStyle/>
          <a:p>
            <a:pPr marL="538163" indent="-538163" algn="justLow" rtl="0" eaLnBrk="0" fontAlgn="base" hangingPunct="0">
              <a:lnSpc>
                <a:spcPts val="3000"/>
              </a:lnSpc>
              <a:spcBef>
                <a:spcPts val="600"/>
              </a:spcBef>
              <a:spcAft>
                <a:spcPts val="600"/>
              </a:spcAft>
            </a:pPr>
            <a:r>
              <a:rPr lang="en-US" sz="2400" b="1" u="sng" dirty="0">
                <a:solidFill>
                  <a:srgbClr val="FF0000"/>
                </a:solidFill>
                <a:latin typeface="Cambria Math" pitchFamily="18" charset="0"/>
                <a:ea typeface="Cambria Math" pitchFamily="18" charset="0"/>
                <a:cs typeface="Arial" pitchFamily="34" charset="0"/>
              </a:rPr>
              <a:t>Calcium</a:t>
            </a:r>
            <a:r>
              <a:rPr lang="en-US" sz="2400" b="1" dirty="0">
                <a:solidFill>
                  <a:srgbClr val="FF0000"/>
                </a:solidFill>
                <a:latin typeface="Cambria Math" pitchFamily="18" charset="0"/>
                <a:ea typeface="Cambria Math" pitchFamily="18" charset="0"/>
                <a:cs typeface="Arial" pitchFamily="34" charset="0"/>
              </a:rPr>
              <a:t> </a:t>
            </a:r>
          </a:p>
          <a:p>
            <a:pPr lvl="0" algn="justLow" rtl="0" fontAlgn="base">
              <a:lnSpc>
                <a:spcPts val="3000"/>
              </a:lnSpc>
              <a:spcBef>
                <a:spcPts val="600"/>
              </a:spcBef>
              <a:spcAft>
                <a:spcPts val="600"/>
              </a:spcAft>
            </a:pPr>
            <a:r>
              <a:rPr lang="en-US" sz="2400" b="1" dirty="0">
                <a:latin typeface="Cambria Math" pitchFamily="18" charset="0"/>
                <a:ea typeface="Cambria Math" pitchFamily="18" charset="0"/>
                <a:cs typeface="Arial" pitchFamily="34" charset="0"/>
              </a:rPr>
              <a:t>Absorbed  *</a:t>
            </a:r>
            <a:r>
              <a:rPr lang="en-US" sz="2400" b="1" dirty="0" err="1">
                <a:latin typeface="Cambria Math" pitchFamily="18" charset="0"/>
                <a:ea typeface="Cambria Math" pitchFamily="18" charset="0"/>
                <a:cs typeface="Arial" pitchFamily="34" charset="0"/>
              </a:rPr>
              <a:t>Ca</a:t>
            </a:r>
            <a:r>
              <a:rPr lang="en-US" sz="2400" b="1" dirty="0">
                <a:latin typeface="Cambria Math" pitchFamily="18" charset="0"/>
                <a:ea typeface="Cambria Math" pitchFamily="18" charset="0"/>
                <a:cs typeface="Arial" pitchFamily="34" charset="0"/>
              </a:rPr>
              <a:t>  ascends  in  the  transpiration  stream to  the  different  areas  of  the  plant. </a:t>
            </a:r>
          </a:p>
          <a:p>
            <a:pPr algn="justLow" rtl="0" fontAlgn="base">
              <a:lnSpc>
                <a:spcPts val="3000"/>
              </a:lnSpc>
              <a:spcBef>
                <a:spcPts val="600"/>
              </a:spcBef>
              <a:spcAft>
                <a:spcPts val="600"/>
              </a:spcAft>
            </a:pPr>
            <a:r>
              <a:rPr lang="en-US" sz="2400" b="1" dirty="0" err="1">
                <a:latin typeface="Cambria Math" pitchFamily="18" charset="0"/>
                <a:ea typeface="Cambria Math" pitchFamily="18" charset="0"/>
                <a:cs typeface="Arial" pitchFamily="34" charset="0"/>
              </a:rPr>
              <a:t>Ca</a:t>
            </a:r>
            <a:r>
              <a:rPr lang="en-US" sz="2400" b="1" dirty="0">
                <a:latin typeface="Cambria Math" pitchFamily="18" charset="0"/>
                <a:ea typeface="Cambria Math" pitchFamily="18" charset="0"/>
                <a:cs typeface="Arial" pitchFamily="34" charset="0"/>
              </a:rPr>
              <a:t>  is  immobile in the phloem,  and  once delivered  by the transpiration stream, it remains stationary</a:t>
            </a:r>
            <a:r>
              <a:rPr lang="en-US" sz="2400" b="1" dirty="0">
                <a:latin typeface="Arial" pitchFamily="34" charset="0"/>
                <a:ea typeface="Cambria Math" pitchFamily="18" charset="0"/>
                <a:cs typeface="Arial" pitchFamily="34" charset="0"/>
              </a:rPr>
              <a:t>. </a:t>
            </a:r>
          </a:p>
        </p:txBody>
      </p:sp>
    </p:spTree>
    <p:extLst>
      <p:ext uri="{BB962C8B-B14F-4D97-AF65-F5344CB8AC3E}">
        <p14:creationId xmlns:p14="http://schemas.microsoft.com/office/powerpoint/2010/main" val="2459166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2090" y="432544"/>
            <a:ext cx="849694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ts val="3000"/>
              </a:lnSpc>
              <a:spcBef>
                <a:spcPts val="600"/>
              </a:spcBef>
              <a:spcAft>
                <a:spcPts val="600"/>
              </a:spcAft>
              <a:buClrTx/>
              <a:buSzTx/>
              <a:buFontTx/>
              <a:buNone/>
              <a:tabLst/>
            </a:pPr>
            <a:r>
              <a:rPr kumimoji="0" lang="en-US" sz="2400" b="1" i="0" u="sng" strike="noStrike" cap="none" normalizeH="0" baseline="0" dirty="0" smtClean="0">
                <a:ln>
                  <a:noFill/>
                </a:ln>
                <a:solidFill>
                  <a:srgbClr val="FF0000"/>
                </a:solidFill>
                <a:effectLst/>
                <a:latin typeface="Cambria Math" pitchFamily="18" charset="0"/>
                <a:ea typeface="Cambria Math" pitchFamily="18" charset="0"/>
                <a:cs typeface="Arial" pitchFamily="34" charset="0"/>
              </a:rPr>
              <a:t>In conclusion:</a:t>
            </a:r>
          </a:p>
          <a:p>
            <a:pPr marL="444500" marR="0" lvl="0" indent="-444500" algn="justLow" defTabSz="914400" rtl="0" eaLnBrk="1" fontAlgn="base" latinLnBrk="0" hangingPunct="1">
              <a:lnSpc>
                <a:spcPts val="30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1- </a:t>
            </a:r>
            <a:r>
              <a:rPr lang="en-US" sz="2400" b="1" dirty="0" smtClean="0">
                <a:latin typeface="Cambria Math" pitchFamily="18" charset="0"/>
                <a:ea typeface="Cambria Math" pitchFamily="18" charset="0"/>
                <a:cs typeface="Arial" pitchFamily="34" charset="0"/>
              </a:rPr>
              <a:t>T</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here are four general directions of  ion movement in the plant: </a:t>
            </a:r>
            <a:r>
              <a:rPr lang="en-US" sz="2400" b="1" dirty="0">
                <a:latin typeface="Cambria Math" pitchFamily="18" charset="0"/>
                <a:ea typeface="Cambria Math" pitchFamily="18" charset="0"/>
                <a:cs typeface="Arial" pitchFamily="34" charset="0"/>
              </a:rPr>
              <a:t>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upward, downward, lateral and outward. </a:t>
            </a:r>
          </a:p>
          <a:p>
            <a:pPr marL="444500" marR="0" lvl="0" indent="-444500" algn="justLow" defTabSz="914400" rtl="0" eaLnBrk="1" fontAlgn="base" latinLnBrk="0" hangingPunct="1">
              <a:lnSpc>
                <a:spcPts val="3000"/>
              </a:lnSpc>
              <a:spcBef>
                <a:spcPts val="600"/>
              </a:spcBef>
              <a:spcAft>
                <a:spcPts val="600"/>
              </a:spcAft>
              <a:buClrTx/>
              <a:buSzTx/>
              <a:buFontTx/>
              <a:buNone/>
              <a:tabLst/>
            </a:pPr>
            <a:r>
              <a:rPr lang="en-US" sz="2400" b="1" dirty="0" smtClean="0">
                <a:latin typeface="Cambria Math" pitchFamily="18" charset="0"/>
                <a:ea typeface="Cambria Math" pitchFamily="18" charset="0"/>
                <a:cs typeface="Arial" pitchFamily="34" charset="0"/>
              </a:rPr>
              <a:t>3- </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The  upward   translocation   of   salts takes place primarily in the xylem, but also in the phloem. </a:t>
            </a:r>
          </a:p>
          <a:p>
            <a:pPr marL="444500" lvl="0" indent="-444500" algn="justLow" rtl="0" fontAlgn="base">
              <a:lnSpc>
                <a:spcPts val="3000"/>
              </a:lnSpc>
              <a:spcBef>
                <a:spcPts val="600"/>
              </a:spcBef>
              <a:spcAft>
                <a:spcPts val="600"/>
              </a:spcAft>
            </a:pPr>
            <a:r>
              <a:rPr lang="en-US" sz="2400" b="1" dirty="0">
                <a:latin typeface="Cambria Math" pitchFamily="18" charset="0"/>
                <a:ea typeface="Cambria Math" pitchFamily="18" charset="0"/>
                <a:cs typeface="Arial" pitchFamily="34" charset="0"/>
              </a:rPr>
              <a:t>4- Downward movement takes place in the phloem where upward movement also occurs. </a:t>
            </a:r>
          </a:p>
          <a:p>
            <a:pPr marL="444500" lvl="0" indent="-444500" algn="justLow" rtl="0" fontAlgn="base">
              <a:lnSpc>
                <a:spcPts val="3000"/>
              </a:lnSpc>
              <a:spcBef>
                <a:spcPts val="600"/>
              </a:spcBef>
              <a:spcAft>
                <a:spcPts val="600"/>
              </a:spcAft>
            </a:pPr>
            <a:r>
              <a:rPr lang="en-US" sz="2400" b="1" dirty="0">
                <a:latin typeface="Cambria Math" pitchFamily="18" charset="0"/>
                <a:ea typeface="Cambria Math" pitchFamily="18" charset="0"/>
                <a:cs typeface="Arial" pitchFamily="34" charset="0"/>
              </a:rPr>
              <a:t>5- Movement of salts in the phloem is, thus, bidirectional. </a:t>
            </a:r>
          </a:p>
          <a:p>
            <a:pPr marL="444500" lvl="0" indent="-444500" algn="justLow" rtl="0" fontAlgn="base">
              <a:lnSpc>
                <a:spcPts val="3000"/>
              </a:lnSpc>
              <a:spcBef>
                <a:spcPts val="600"/>
              </a:spcBef>
              <a:spcAft>
                <a:spcPts val="600"/>
              </a:spcAft>
            </a:pPr>
            <a:r>
              <a:rPr lang="en-US" sz="2400" b="1" dirty="0">
                <a:latin typeface="Cambria Math" pitchFamily="18" charset="0"/>
                <a:ea typeface="Cambria Math" pitchFamily="18" charset="0"/>
                <a:cs typeface="Arial" pitchFamily="34" charset="0"/>
              </a:rPr>
              <a:t>6- Lateral  movement occurs between xylem and phloem through the cambium. </a:t>
            </a:r>
          </a:p>
          <a:p>
            <a:pPr marL="444500" lvl="0" indent="-444500" algn="justLow" rtl="0" fontAlgn="base">
              <a:lnSpc>
                <a:spcPts val="3000"/>
              </a:lnSpc>
              <a:spcBef>
                <a:spcPts val="600"/>
              </a:spcBef>
              <a:spcAft>
                <a:spcPts val="600"/>
              </a:spcAft>
            </a:pPr>
            <a:r>
              <a:rPr lang="en-US" sz="2400" b="1" dirty="0">
                <a:latin typeface="Cambria Math" pitchFamily="18" charset="0"/>
                <a:ea typeface="Cambria Math" pitchFamily="18" charset="0"/>
                <a:cs typeface="Arial" pitchFamily="34" charset="0"/>
              </a:rPr>
              <a:t>7- Movement of salts out of leaves is common, especially   prior   to   abscission,   and   occurs  in the phloem. </a:t>
            </a:r>
          </a:p>
        </p:txBody>
      </p:sp>
    </p:spTree>
    <p:extLst>
      <p:ext uri="{BB962C8B-B14F-4D97-AF65-F5344CB8AC3E}">
        <p14:creationId xmlns:p14="http://schemas.microsoft.com/office/powerpoint/2010/main" val="258980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864592"/>
            <a:ext cx="7746084" cy="4298613"/>
          </a:xfrm>
          <a:prstGeom prst="rect">
            <a:avLst/>
          </a:prstGeom>
        </p:spPr>
        <p:txBody>
          <a:bodyPr wrap="square">
            <a:spAutoFit/>
          </a:bodyPr>
          <a:lstStyle/>
          <a:p>
            <a:pPr marL="574675" indent="-574675" algn="justLow" rtl="0" eaLnBrk="0" fontAlgn="base" hangingPunct="0">
              <a:lnSpc>
                <a:spcPts val="3500"/>
              </a:lnSpc>
              <a:spcBef>
                <a:spcPts val="600"/>
              </a:spcBef>
              <a:spcAft>
                <a:spcPts val="600"/>
              </a:spcAft>
            </a:pPr>
            <a:r>
              <a:rPr lang="en-US" sz="2400" b="1" dirty="0" smtClean="0">
                <a:latin typeface="Cambria Math" pitchFamily="18" charset="0"/>
                <a:ea typeface="Cambria Math" pitchFamily="18" charset="0"/>
              </a:rPr>
              <a:t>The  endodermal  cells  by  virtue of  the </a:t>
            </a:r>
            <a:r>
              <a:rPr lang="en-US" sz="2400" b="1" dirty="0" err="1" smtClean="0">
                <a:latin typeface="Cambria Math" pitchFamily="18" charset="0"/>
                <a:ea typeface="Cambria Math" pitchFamily="18" charset="0"/>
              </a:rPr>
              <a:t>Casparian</a:t>
            </a:r>
            <a:r>
              <a:rPr lang="en-US" sz="2400" b="1" dirty="0" smtClean="0">
                <a:latin typeface="Cambria Math" pitchFamily="18" charset="0"/>
                <a:ea typeface="Cambria Math" pitchFamily="18" charset="0"/>
              </a:rPr>
              <a:t> strip   present  a barrier  to  the  passive  diffusion of ions.</a:t>
            </a:r>
          </a:p>
          <a:p>
            <a:pPr marL="574675" indent="-574675" algn="justLow" rtl="0" eaLnBrk="0" fontAlgn="base" hangingPunct="0">
              <a:lnSpc>
                <a:spcPts val="3500"/>
              </a:lnSpc>
              <a:spcBef>
                <a:spcPts val="600"/>
              </a:spcBef>
              <a:spcAft>
                <a:spcPts val="600"/>
              </a:spcAft>
            </a:pPr>
            <a:r>
              <a:rPr lang="en-US" sz="2400" b="1" dirty="0" smtClean="0">
                <a:latin typeface="Cambria Math" pitchFamily="18" charset="0"/>
                <a:ea typeface="Cambria Math" pitchFamily="18" charset="0"/>
              </a:rPr>
              <a:t>The  protoplast  of   endodermal cells is tightly attached to the </a:t>
            </a:r>
            <a:r>
              <a:rPr lang="en-US" sz="2400" b="1" dirty="0" err="1" smtClean="0">
                <a:latin typeface="Cambria Math" pitchFamily="18" charset="0"/>
                <a:ea typeface="Cambria Math" pitchFamily="18" charset="0"/>
              </a:rPr>
              <a:t>Casparian</a:t>
            </a:r>
            <a:r>
              <a:rPr lang="en-US" sz="2400" b="1" dirty="0" smtClean="0">
                <a:latin typeface="Cambria Math" pitchFamily="18" charset="0"/>
                <a:ea typeface="Cambria Math" pitchFamily="18" charset="0"/>
              </a:rPr>
              <a:t>  strip.</a:t>
            </a:r>
          </a:p>
          <a:p>
            <a:pPr marL="574675" indent="-574675" algn="just" rtl="0">
              <a:lnSpc>
                <a:spcPts val="3500"/>
              </a:lnSpc>
              <a:spcBef>
                <a:spcPts val="600"/>
              </a:spcBef>
              <a:spcAft>
                <a:spcPts val="600"/>
              </a:spcAft>
            </a:pPr>
            <a:r>
              <a:rPr lang="en-US" sz="2400" b="1" dirty="0" smtClean="0">
                <a:latin typeface="Cambria Math" pitchFamily="18" charset="0"/>
                <a:ea typeface="Cambria Math" pitchFamily="18" charset="0"/>
              </a:rPr>
              <a:t> Ions can  not pass through the walls of the endodermal  cells. </a:t>
            </a:r>
          </a:p>
          <a:p>
            <a:pPr marL="574675" indent="-574675" algn="just" rtl="0">
              <a:lnSpc>
                <a:spcPts val="3500"/>
              </a:lnSpc>
              <a:spcBef>
                <a:spcPts val="600"/>
              </a:spcBef>
              <a:spcAft>
                <a:spcPts val="600"/>
              </a:spcAft>
            </a:pPr>
            <a:r>
              <a:rPr lang="en-US" sz="2400" b="1" dirty="0" smtClean="0">
                <a:latin typeface="Cambria Math" pitchFamily="18" charset="0"/>
                <a:ea typeface="Cambria Math" pitchFamily="18" charset="0"/>
              </a:rPr>
              <a:t>The  only  route  available  is  through  the  protoplast. </a:t>
            </a:r>
            <a:endParaRPr lang="ar-EG" sz="2400" b="1" dirty="0" smtClean="0">
              <a:latin typeface="Cambria Math" pitchFamily="18" charset="0"/>
              <a:ea typeface="Cambria Math" pitchFamily="18" charset="0"/>
            </a:endParaRPr>
          </a:p>
          <a:p>
            <a:pPr marL="574675" indent="-574675" algn="justLow" rtl="0" eaLnBrk="0" fontAlgn="base" hangingPunct="0">
              <a:lnSpc>
                <a:spcPts val="3500"/>
              </a:lnSpc>
              <a:spcBef>
                <a:spcPts val="600"/>
              </a:spcBef>
              <a:spcAft>
                <a:spcPts val="600"/>
              </a:spcAft>
            </a:pPr>
            <a:endParaRPr lang="en-US" sz="2400" b="1" dirty="0" smtClean="0">
              <a:latin typeface="Cambria Math" pitchFamily="18" charset="0"/>
              <a:ea typeface="Cambria Math" pitchFamily="18" charset="0"/>
            </a:endParaRPr>
          </a:p>
        </p:txBody>
      </p:sp>
    </p:spTree>
    <p:extLst>
      <p:ext uri="{BB962C8B-B14F-4D97-AF65-F5344CB8AC3E}">
        <p14:creationId xmlns:p14="http://schemas.microsoft.com/office/powerpoint/2010/main" val="354482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428596" y="601640"/>
            <a:ext cx="8248430" cy="4362733"/>
          </a:xfrm>
          <a:prstGeom prst="rect">
            <a:avLst/>
          </a:prstGeom>
        </p:spPr>
        <p:txBody>
          <a:bodyPr wrap="square">
            <a:spAutoFit/>
          </a:bodyPr>
          <a:lstStyle/>
          <a:p>
            <a:pPr marL="574675" indent="-574675" algn="just" rtl="0">
              <a:lnSpc>
                <a:spcPts val="3300"/>
              </a:lnSpc>
              <a:spcBef>
                <a:spcPts val="600"/>
              </a:spcBef>
              <a:spcAft>
                <a:spcPts val="600"/>
              </a:spcAft>
            </a:pPr>
            <a:r>
              <a:rPr lang="en-US" sz="2800" b="1" dirty="0" smtClean="0">
                <a:solidFill>
                  <a:srgbClr val="FF0000"/>
                </a:solidFill>
                <a:latin typeface="Cambria Math" pitchFamily="18" charset="0"/>
                <a:ea typeface="Cambria Math" pitchFamily="18" charset="0"/>
              </a:rPr>
              <a:t>How  can  ions  be  delivered  into  xylem?</a:t>
            </a:r>
          </a:p>
          <a:p>
            <a:pPr marL="574675" indent="-574675" algn="just" rtl="0">
              <a:lnSpc>
                <a:spcPts val="3300"/>
              </a:lnSpc>
              <a:spcBef>
                <a:spcPts val="600"/>
              </a:spcBef>
              <a:spcAft>
                <a:spcPts val="600"/>
              </a:spcAft>
            </a:pPr>
            <a:r>
              <a:rPr lang="en-US" sz="2400" b="1" dirty="0" smtClean="0">
                <a:latin typeface="Cambria Math" pitchFamily="18" charset="0"/>
                <a:ea typeface="Cambria Math" pitchFamily="18" charset="0"/>
              </a:rPr>
              <a:t>It was supposed that there is a gradient of decreasing O</a:t>
            </a:r>
            <a:r>
              <a:rPr lang="en-US" sz="2400" b="1" baseline="-25000" dirty="0" smtClean="0">
                <a:latin typeface="Cambria Math" pitchFamily="18" charset="0"/>
                <a:ea typeface="Cambria Math" pitchFamily="18" charset="0"/>
              </a:rPr>
              <a:t>2</a:t>
            </a:r>
            <a:r>
              <a:rPr lang="en-US" sz="2400" b="1" dirty="0" smtClean="0">
                <a:latin typeface="Cambria Math" pitchFamily="18" charset="0"/>
                <a:ea typeface="Cambria Math" pitchFamily="18" charset="0"/>
              </a:rPr>
              <a:t> and increasing  CO</a:t>
            </a:r>
            <a:r>
              <a:rPr lang="en-US" sz="2400" b="1" baseline="-25000" dirty="0" smtClean="0">
                <a:latin typeface="Cambria Math" pitchFamily="18" charset="0"/>
                <a:ea typeface="Cambria Math" pitchFamily="18" charset="0"/>
              </a:rPr>
              <a:t>2</a:t>
            </a:r>
            <a:r>
              <a:rPr lang="en-US" sz="2400" b="1" dirty="0" smtClean="0">
                <a:latin typeface="Cambria Math" pitchFamily="18" charset="0"/>
                <a:ea typeface="Cambria Math" pitchFamily="18" charset="0"/>
              </a:rPr>
              <a:t>  levels  from  the  cortex to the stele. </a:t>
            </a:r>
          </a:p>
          <a:p>
            <a:pPr marL="574675" indent="-574675" algn="just" rtl="0">
              <a:lnSpc>
                <a:spcPts val="3300"/>
              </a:lnSpc>
              <a:spcBef>
                <a:spcPts val="600"/>
              </a:spcBef>
              <a:spcAft>
                <a:spcPts val="600"/>
              </a:spcAft>
            </a:pPr>
            <a:r>
              <a:rPr lang="en-US" sz="2400" b="1" dirty="0" smtClean="0">
                <a:latin typeface="Cambria Math" pitchFamily="18" charset="0"/>
                <a:ea typeface="Cambria Math" pitchFamily="18" charset="0"/>
              </a:rPr>
              <a:t>The living cells adjacent to the xylem vessels therefore possess  low  metabolic  activity,  are leaky and lose  salts  to  the  lumen  of  xylem  vessels. </a:t>
            </a:r>
          </a:p>
          <a:p>
            <a:pPr marL="574675" indent="-574675" algn="just" rtl="0">
              <a:lnSpc>
                <a:spcPts val="3300"/>
              </a:lnSpc>
              <a:spcBef>
                <a:spcPts val="600"/>
              </a:spcBef>
              <a:spcAft>
                <a:spcPts val="600"/>
              </a:spcAft>
            </a:pPr>
            <a:r>
              <a:rPr lang="en-US" sz="2400" b="1" dirty="0" smtClean="0">
                <a:latin typeface="Cambria Math" pitchFamily="18" charset="0"/>
                <a:ea typeface="Cambria Math" pitchFamily="18" charset="0"/>
              </a:rPr>
              <a:t>Diffusion of salts back through the impervious </a:t>
            </a:r>
            <a:r>
              <a:rPr lang="en-US" sz="2400" b="1" dirty="0" err="1" smtClean="0">
                <a:latin typeface="Cambria Math" pitchFamily="18" charset="0"/>
                <a:ea typeface="Cambria Math" pitchFamily="18" charset="0"/>
              </a:rPr>
              <a:t>Casparian</a:t>
            </a:r>
            <a:r>
              <a:rPr lang="en-US" sz="2400" b="1" dirty="0" smtClean="0">
                <a:latin typeface="Cambria Math" pitchFamily="18" charset="0"/>
                <a:ea typeface="Cambria Math" pitchFamily="18" charset="0"/>
              </a:rPr>
              <a:t> strip is not allowed and there is a unidirectional loss of salt   into  the  </a:t>
            </a:r>
            <a:r>
              <a:rPr lang="en-US" sz="2400" b="1" dirty="0" err="1" smtClean="0">
                <a:latin typeface="Cambria Math" pitchFamily="18" charset="0"/>
                <a:ea typeface="Cambria Math" pitchFamily="18" charset="0"/>
              </a:rPr>
              <a:t>lumina</a:t>
            </a:r>
            <a:r>
              <a:rPr lang="en-US" sz="2400" b="1" dirty="0" smtClean="0">
                <a:latin typeface="Cambria Math" pitchFamily="18" charset="0"/>
                <a:ea typeface="Cambria Math" pitchFamily="18" charset="0"/>
              </a:rPr>
              <a:t>  of  the  xylem  vessels. </a:t>
            </a:r>
            <a:endParaRPr lang="en-US" sz="2400" b="1" dirty="0">
              <a:latin typeface="Cambria Math" pitchFamily="18" charset="0"/>
              <a:ea typeface="Cambria Math" pitchFamily="18" charset="0"/>
            </a:endParaRPr>
          </a:p>
        </p:txBody>
      </p:sp>
    </p:spTree>
    <p:extLst>
      <p:ext uri="{BB962C8B-B14F-4D97-AF65-F5344CB8AC3E}">
        <p14:creationId xmlns:p14="http://schemas.microsoft.com/office/powerpoint/2010/main" val="218624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315888"/>
            <a:ext cx="8677026" cy="6072230"/>
          </a:xfrm>
          <a:prstGeom prst="rect">
            <a:avLst/>
          </a:prstGeom>
          <a:noFill/>
          <a:ln w="9525">
            <a:noFill/>
            <a:miter lim="800000"/>
            <a:headEnd/>
            <a:tailEnd/>
          </a:ln>
          <a:effectLst/>
        </p:spPr>
      </p:pic>
    </p:spTree>
    <p:extLst>
      <p:ext uri="{BB962C8B-B14F-4D97-AF65-F5344CB8AC3E}">
        <p14:creationId xmlns:p14="http://schemas.microsoft.com/office/powerpoint/2010/main" val="117033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2292" y="792584"/>
            <a:ext cx="8247860" cy="45166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ctr" defTabSz="914400" rtl="0" eaLnBrk="1" fontAlgn="base" latinLnBrk="0" hangingPunct="1">
              <a:lnSpc>
                <a:spcPts val="3300"/>
              </a:lnSpc>
              <a:spcBef>
                <a:spcPts val="600"/>
              </a:spcBef>
              <a:spcAft>
                <a:spcPts val="600"/>
              </a:spcAft>
              <a:buClrTx/>
              <a:buSzTx/>
              <a:buFontTx/>
              <a:buNone/>
              <a:tabLst/>
            </a:pPr>
            <a:r>
              <a:rPr kumimoji="0" lang="en-US" sz="28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Circulation of  salts</a:t>
            </a:r>
          </a:p>
          <a:p>
            <a:pPr marL="457200" marR="0" lvl="0" indent="-457200" algn="justLow" defTabSz="914400" rtl="0" eaLnBrk="0" fontAlgn="base" latinLnBrk="0" hangingPunct="0">
              <a:lnSpc>
                <a:spcPts val="33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Salts  delivered to the xylem ducts of  the root are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translocated</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upward   to  the  shoot  and, once  there, are  distributed and redistributed  throughout  the plant. </a:t>
            </a:r>
          </a:p>
          <a:p>
            <a:pPr marL="457200" marR="0" lvl="0" indent="-457200" algn="justLow" defTabSz="914400" rtl="0" eaLnBrk="0" fontAlgn="base" latinLnBrk="0" hangingPunct="0">
              <a:lnSpc>
                <a:spcPts val="33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Salts  deposited in the leaves are  withdrawn  prior to abscission and </a:t>
            </a:r>
            <a:r>
              <a:rPr kumimoji="0" lang="en-US" sz="2400" b="1" i="0" u="none" strike="noStrike" cap="none" normalizeH="0" baseline="0" dirty="0" err="1" smtClean="0">
                <a:ln>
                  <a:noFill/>
                </a:ln>
                <a:solidFill>
                  <a:schemeClr val="tx1"/>
                </a:solidFill>
                <a:effectLst/>
                <a:latin typeface="Cambria Math" pitchFamily="18" charset="0"/>
                <a:ea typeface="Cambria Math" pitchFamily="18" charset="0"/>
                <a:cs typeface="Arial" pitchFamily="34" charset="0"/>
              </a:rPr>
              <a:t>translocated</a:t>
            </a: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 to the reproductive   organs   or younger leaves. </a:t>
            </a:r>
          </a:p>
          <a:p>
            <a:pPr marL="457200" marR="0" lvl="0" indent="-457200" algn="justLow" defTabSz="914400" rtl="0" eaLnBrk="0" fontAlgn="base" latinLnBrk="0" hangingPunct="0">
              <a:lnSpc>
                <a:spcPts val="33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rPr>
              <a:t>Circulation takes place in the vascular tissues. </a:t>
            </a:r>
          </a:p>
          <a:p>
            <a:pPr marL="457200" lvl="0" indent="-457200" algn="justLow" rtl="0" eaLnBrk="0" fontAlgn="base" hangingPunct="0">
              <a:lnSpc>
                <a:spcPts val="3300"/>
              </a:lnSpc>
              <a:spcBef>
                <a:spcPts val="600"/>
              </a:spcBef>
              <a:spcAft>
                <a:spcPts val="600"/>
              </a:spcAft>
            </a:pPr>
            <a:endParaRPr kumimoji="0" lang="en-US" sz="22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p:txBody>
      </p:sp>
    </p:spTree>
    <p:extLst>
      <p:ext uri="{BB962C8B-B14F-4D97-AF65-F5344CB8AC3E}">
        <p14:creationId xmlns:p14="http://schemas.microsoft.com/office/powerpoint/2010/main" val="98845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442" y="792584"/>
            <a:ext cx="8176422" cy="3170099"/>
          </a:xfrm>
          <a:prstGeom prst="rect">
            <a:avLst/>
          </a:prstGeom>
        </p:spPr>
        <p:txBody>
          <a:bodyPr wrap="square">
            <a:spAutoFit/>
          </a:bodyPr>
          <a:lstStyle/>
          <a:p>
            <a:pPr marL="457200" lvl="0" indent="-457200" algn="justLow" rtl="0" eaLnBrk="0" fontAlgn="base" hangingPunct="0">
              <a:lnSpc>
                <a:spcPts val="4000"/>
              </a:lnSpc>
              <a:spcBef>
                <a:spcPct val="0"/>
              </a:spcBef>
              <a:spcAft>
                <a:spcPct val="0"/>
              </a:spcAft>
            </a:pPr>
            <a:r>
              <a:rPr lang="en-US" sz="2400" b="1" dirty="0" smtClean="0">
                <a:latin typeface="Cambria Math" pitchFamily="18" charset="0"/>
                <a:ea typeface="Cambria Math" pitchFamily="18" charset="0"/>
                <a:cs typeface="Arial" pitchFamily="34" charset="0"/>
              </a:rPr>
              <a:t>By  the  use  of  radioactive  tracers  several pathways for the translocation of salts  were discovered:</a:t>
            </a:r>
          </a:p>
          <a:p>
            <a:pPr marL="457200" lvl="0" indent="-457200" algn="justLow" rtl="0" eaLnBrk="0" fontAlgn="base" hangingPunct="0">
              <a:lnSpc>
                <a:spcPts val="4000"/>
              </a:lnSpc>
              <a:spcBef>
                <a:spcPct val="0"/>
              </a:spcBef>
              <a:spcAft>
                <a:spcPct val="0"/>
              </a:spcAft>
            </a:pPr>
            <a:r>
              <a:rPr lang="en-US" sz="2400" b="1" dirty="0" smtClean="0">
                <a:latin typeface="Cambria Math" pitchFamily="18" charset="0"/>
                <a:ea typeface="Cambria Math" pitchFamily="18" charset="0"/>
                <a:cs typeface="Arial" pitchFamily="34" charset="0"/>
              </a:rPr>
              <a:t>     1- in the xylem, </a:t>
            </a:r>
          </a:p>
          <a:p>
            <a:pPr marL="457200" lvl="0" indent="-457200" algn="justLow" rtl="0" eaLnBrk="0" fontAlgn="base" hangingPunct="0">
              <a:lnSpc>
                <a:spcPts val="4000"/>
              </a:lnSpc>
              <a:spcBef>
                <a:spcPct val="0"/>
              </a:spcBef>
              <a:spcAft>
                <a:spcPct val="0"/>
              </a:spcAft>
            </a:pPr>
            <a:r>
              <a:rPr lang="en-US" sz="2400" b="1" dirty="0" smtClean="0">
                <a:latin typeface="Cambria Math" pitchFamily="18" charset="0"/>
                <a:ea typeface="Cambria Math" pitchFamily="18" charset="0"/>
                <a:cs typeface="Arial" pitchFamily="34" charset="0"/>
              </a:rPr>
              <a:t>     2- in the phloem, </a:t>
            </a:r>
          </a:p>
          <a:p>
            <a:pPr marL="457200" lvl="0" indent="-457200" algn="justLow" rtl="0" eaLnBrk="0" fontAlgn="base" hangingPunct="0">
              <a:lnSpc>
                <a:spcPts val="4000"/>
              </a:lnSpc>
              <a:spcBef>
                <a:spcPct val="0"/>
              </a:spcBef>
              <a:spcAft>
                <a:spcPct val="0"/>
              </a:spcAft>
            </a:pPr>
            <a:r>
              <a:rPr lang="en-US" sz="2400" b="1" dirty="0" smtClean="0">
                <a:latin typeface="Cambria Math" pitchFamily="18" charset="0"/>
                <a:ea typeface="Cambria Math" pitchFamily="18" charset="0"/>
                <a:cs typeface="Arial" pitchFamily="34" charset="0"/>
              </a:rPr>
              <a:t>     3- laterally between the two tissues and </a:t>
            </a:r>
          </a:p>
          <a:p>
            <a:pPr marL="457200" lvl="0" indent="-457200" algn="justLow" rtl="0" eaLnBrk="0" fontAlgn="base" hangingPunct="0">
              <a:lnSpc>
                <a:spcPts val="4000"/>
              </a:lnSpc>
              <a:spcBef>
                <a:spcPct val="0"/>
              </a:spcBef>
              <a:spcAft>
                <a:spcPct val="0"/>
              </a:spcAft>
            </a:pPr>
            <a:r>
              <a:rPr lang="en-US" sz="2400" b="1" dirty="0" smtClean="0">
                <a:latin typeface="Cambria Math" pitchFamily="18" charset="0"/>
                <a:ea typeface="Cambria Math" pitchFamily="18" charset="0"/>
                <a:cs typeface="Arial" pitchFamily="34" charset="0"/>
              </a:rPr>
              <a:t>     4- outward from the leaves.</a:t>
            </a:r>
            <a:endParaRPr lang="ar-EG" sz="2400" dirty="0"/>
          </a:p>
        </p:txBody>
      </p:sp>
    </p:spTree>
    <p:extLst>
      <p:ext uri="{BB962C8B-B14F-4D97-AF65-F5344CB8AC3E}">
        <p14:creationId xmlns:p14="http://schemas.microsoft.com/office/powerpoint/2010/main" val="423757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28597" y="561920"/>
            <a:ext cx="8320437"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ctr" defTabSz="914400" rtl="0" eaLnBrk="1" fontAlgn="base" latinLnBrk="0" hangingPunct="1">
              <a:lnSpc>
                <a:spcPts val="3000"/>
              </a:lnSpc>
              <a:spcBef>
                <a:spcPts val="600"/>
              </a:spcBef>
              <a:spcAft>
                <a:spcPts val="600"/>
              </a:spcAft>
              <a:buClrTx/>
              <a:buSzTx/>
              <a:buFontTx/>
              <a:buNone/>
              <a:tabLst/>
            </a:pPr>
            <a:r>
              <a:rPr kumimoji="0" lang="en-US" sz="2800" b="1" i="0" u="none" strike="noStrike" cap="none" normalizeH="0" baseline="0" dirty="0" smtClean="0">
                <a:ln>
                  <a:noFill/>
                </a:ln>
                <a:solidFill>
                  <a:srgbClr val="FF0000"/>
                </a:solidFill>
                <a:effectLst/>
                <a:latin typeface="Cambria Math" pitchFamily="18" charset="0"/>
                <a:ea typeface="Cambria Math" pitchFamily="18" charset="0"/>
                <a:cs typeface="Arial" pitchFamily="34" charset="0"/>
              </a:rPr>
              <a:t>Translocation of salts in xylem </a:t>
            </a:r>
          </a:p>
          <a:p>
            <a:pPr marL="457200" marR="0" lvl="0" indent="-457200" algn="justLow" defTabSz="914400" rtl="0" eaLnBrk="1" fontAlgn="base" latinLnBrk="0" hangingPunct="1">
              <a:lnSpc>
                <a:spcPts val="3000"/>
              </a:lnSpc>
              <a:spcBef>
                <a:spcPts val="600"/>
              </a:spcBef>
              <a:spcAft>
                <a:spcPts val="600"/>
              </a:spcAft>
              <a:buClrTx/>
              <a:buSzTx/>
              <a:buFontTx/>
              <a:buNone/>
              <a:tabLst/>
            </a:pPr>
            <a:r>
              <a:rPr lang="en-US" sz="2800" b="1" u="sng" dirty="0" smtClean="0">
                <a:solidFill>
                  <a:srgbClr val="FF0000"/>
                </a:solidFill>
                <a:latin typeface="Cambria Math" pitchFamily="18" charset="0"/>
                <a:ea typeface="Cambria Math" pitchFamily="18" charset="0"/>
                <a:cs typeface="Arial" pitchFamily="34" charset="0"/>
              </a:rPr>
              <a:t>Experimental evidence</a:t>
            </a:r>
          </a:p>
          <a:p>
            <a:pPr marL="457200" marR="0" lvl="0" indent="-457200" algn="justLow" defTabSz="914400" rtl="0" eaLnBrk="1" fontAlgn="base" latinLnBrk="0" hangingPunct="1">
              <a:lnSpc>
                <a:spcPts val="3000"/>
              </a:lnSpc>
              <a:spcBef>
                <a:spcPts val="600"/>
              </a:spcBef>
              <a:spcAft>
                <a:spcPts val="60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1- </a:t>
            </a:r>
            <a:r>
              <a:rPr kumimoji="0" lang="en-US" sz="2400" b="1" i="0" u="sng" strike="noStrike" cap="none" normalizeH="0" baseline="0" dirty="0" smtClean="0">
                <a:ln>
                  <a:noFill/>
                </a:ln>
                <a:solidFill>
                  <a:schemeClr val="tx1"/>
                </a:solidFill>
                <a:effectLst/>
                <a:latin typeface="Cambria" pitchFamily="18" charset="0"/>
                <a:ea typeface="Cambria Math" pitchFamily="18" charset="0"/>
                <a:cs typeface="Arial" pitchFamily="34" charset="0"/>
              </a:rPr>
              <a:t>Ringing experiment:  </a:t>
            </a:r>
            <a:r>
              <a:rPr lang="en-US" sz="2400" b="1" dirty="0" smtClean="0">
                <a:latin typeface="Cambria" pitchFamily="18" charset="0"/>
                <a:ea typeface="Cambria Math" pitchFamily="18" charset="0"/>
                <a:cs typeface="Arial" pitchFamily="34" charset="0"/>
              </a:rPr>
              <a:t>The  </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upward  translocation of salts  is  unimpeded  by removal of a ring of phloem near the stem base. </a:t>
            </a:r>
          </a:p>
          <a:p>
            <a:pPr marL="457200" marR="0" lvl="0" indent="-457200" algn="justLow" defTabSz="914400" rtl="0" eaLnBrk="1" fontAlgn="base" latinLnBrk="0" hangingPunct="1">
              <a:lnSpc>
                <a:spcPts val="3000"/>
              </a:lnSpc>
              <a:spcBef>
                <a:spcPts val="600"/>
              </a:spcBef>
              <a:spcAft>
                <a:spcPts val="600"/>
              </a:spcAft>
              <a:buClrTx/>
              <a:buSzTx/>
              <a:buFontTx/>
              <a:buNone/>
              <a:tabLst/>
            </a:pPr>
            <a:r>
              <a:rPr lang="en-US" sz="2400" b="1" dirty="0" smtClean="0">
                <a:latin typeface="Cambria" pitchFamily="18" charset="0"/>
                <a:ea typeface="Cambria Math" pitchFamily="18" charset="0"/>
                <a:cs typeface="Arial" pitchFamily="34" charset="0"/>
              </a:rPr>
              <a:t>2- L</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arge  amounts   of  salts  occur in the xylem sap.</a:t>
            </a:r>
          </a:p>
          <a:p>
            <a:pPr marL="457200" marR="0" lvl="0" indent="-457200" algn="justLow" defTabSz="914400" rtl="0" eaLnBrk="1" fontAlgn="base" latinLnBrk="0" hangingPunct="1">
              <a:lnSpc>
                <a:spcPts val="3000"/>
              </a:lnSpc>
              <a:spcBef>
                <a:spcPts val="600"/>
              </a:spcBef>
              <a:spcAft>
                <a:spcPts val="600"/>
              </a:spcAft>
              <a:buClrTx/>
              <a:buSzTx/>
              <a:buFontTx/>
              <a:buNone/>
              <a:tabLst/>
            </a:pPr>
            <a:r>
              <a:rPr lang="en-US" sz="2400" b="1" dirty="0" smtClean="0">
                <a:latin typeface="Cambria" pitchFamily="18" charset="0"/>
                <a:ea typeface="Cambria Math" pitchFamily="18" charset="0"/>
                <a:cs typeface="Arial" pitchFamily="34" charset="0"/>
              </a:rPr>
              <a:t>3- </a:t>
            </a:r>
            <a:r>
              <a:rPr lang="en-US" sz="2400" b="1" baseline="30000" dirty="0" smtClean="0">
                <a:latin typeface="Cambria" pitchFamily="18" charset="0"/>
                <a:ea typeface="Cambria Math" pitchFamily="18" charset="0"/>
                <a:cs typeface="Arial" pitchFamily="34" charset="0"/>
              </a:rPr>
              <a:t>32</a:t>
            </a:r>
            <a:r>
              <a:rPr lang="en-US" sz="2400" b="1" dirty="0" smtClean="0">
                <a:latin typeface="Cambria" pitchFamily="18" charset="0"/>
                <a:ea typeface="Cambria Math" pitchFamily="18" charset="0"/>
                <a:cs typeface="Arial" pitchFamily="34" charset="0"/>
              </a:rPr>
              <a:t>P   </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travels  upward  to  plant tip faster under high transpiration (bright sunlight) than under low transpiration. </a:t>
            </a:r>
          </a:p>
          <a:p>
            <a:pPr marL="457200" marR="0" lvl="0" indent="-457200" algn="justLow" defTabSz="914400" rtl="0" eaLnBrk="1" fontAlgn="base" latinLnBrk="0" hangingPunct="1">
              <a:lnSpc>
                <a:spcPts val="3000"/>
              </a:lnSpc>
              <a:spcBef>
                <a:spcPts val="600"/>
              </a:spcBef>
              <a:spcAft>
                <a:spcPts val="600"/>
              </a:spcAft>
              <a:buClrTx/>
              <a:buSzTx/>
              <a:buFontTx/>
              <a:buNone/>
              <a:tabLst/>
            </a:pPr>
            <a:r>
              <a:rPr lang="en-US" sz="2400" b="1" dirty="0" smtClean="0">
                <a:latin typeface="Cambria" pitchFamily="18" charset="0"/>
                <a:ea typeface="Cambria Math" pitchFamily="18" charset="0"/>
                <a:cs typeface="Arial" pitchFamily="34" charset="0"/>
              </a:rPr>
              <a:t>4- </a:t>
            </a:r>
            <a:r>
              <a:rPr kumimoji="0" lang="en-US" sz="2400" b="1" i="0" u="none" strike="noStrike" cap="none" normalizeH="0" baseline="0" dirty="0" smtClean="0">
                <a:ln>
                  <a:noFill/>
                </a:ln>
                <a:solidFill>
                  <a:schemeClr val="tx1"/>
                </a:solidFill>
                <a:effectLst/>
                <a:latin typeface="Cambria" pitchFamily="18" charset="0"/>
                <a:ea typeface="Cambria Math" pitchFamily="18" charset="0"/>
                <a:cs typeface="Arial" pitchFamily="34" charset="0"/>
              </a:rPr>
              <a:t>If  transpiration   by  a  leaf  is  diminished by covering the leaf  with a polyethylene bag, translocation of minerals  to that particular leaf is reduced considerably. </a:t>
            </a:r>
          </a:p>
        </p:txBody>
      </p:sp>
    </p:spTree>
    <p:extLst>
      <p:ext uri="{BB962C8B-B14F-4D97-AF65-F5344CB8AC3E}">
        <p14:creationId xmlns:p14="http://schemas.microsoft.com/office/powerpoint/2010/main" val="31996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428596" y="648568"/>
            <a:ext cx="8176422" cy="5093702"/>
          </a:xfrm>
          <a:prstGeom prst="rect">
            <a:avLst/>
          </a:prstGeom>
        </p:spPr>
        <p:txBody>
          <a:bodyPr wrap="square">
            <a:spAutoFit/>
          </a:bodyPr>
          <a:lstStyle/>
          <a:p>
            <a:pPr marL="457200" indent="-457200" algn="just" rtl="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5- Dissection  experiment  with  radioactive  tracers: </a:t>
            </a:r>
          </a:p>
          <a:p>
            <a:pPr marL="457200" indent="-457200" algn="just" rtl="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 </a:t>
            </a:r>
            <a:r>
              <a:rPr lang="en-US" sz="2400" b="1" u="sng" dirty="0" smtClean="0">
                <a:solidFill>
                  <a:srgbClr val="FF0000"/>
                </a:solidFill>
                <a:latin typeface="Cambria Math" pitchFamily="18" charset="0"/>
                <a:ea typeface="Cambria Math" pitchFamily="18" charset="0"/>
                <a:cs typeface="Arial" pitchFamily="34" charset="0"/>
              </a:rPr>
              <a:t>A:  Procedure </a:t>
            </a:r>
            <a:endParaRPr lang="en-US" sz="2400" b="1" dirty="0" smtClean="0">
              <a:solidFill>
                <a:srgbClr val="FF0000"/>
              </a:solidFill>
              <a:latin typeface="Cambria Math" pitchFamily="18" charset="0"/>
              <a:ea typeface="Cambria Math" pitchFamily="18" charset="0"/>
              <a:cs typeface="Arial" pitchFamily="34" charset="0"/>
            </a:endParaRPr>
          </a:p>
          <a:p>
            <a:pPr marL="457200" indent="-457200" algn="just" rtl="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i- The bark and xylem along a 9-inch length of a willow stem  were  separated  and a strip of impervious waxed paper  was inserted between  them. </a:t>
            </a:r>
          </a:p>
          <a:p>
            <a:pPr marL="457200" indent="-457200" algn="just" rtl="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iii- The  continuity of  bark  and xylem was undisturbed,   and  the  plant   was   left   intact. </a:t>
            </a:r>
          </a:p>
          <a:p>
            <a:pPr marL="457200" indent="-457200" algn="just" rtl="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iv- The  plant  was  allowed  to  absorb  </a:t>
            </a:r>
            <a:r>
              <a:rPr lang="en-US" sz="2400" b="1" baseline="30000" dirty="0" smtClean="0">
                <a:latin typeface="Cambria Math" pitchFamily="18" charset="0"/>
                <a:ea typeface="Cambria Math" pitchFamily="18" charset="0"/>
                <a:cs typeface="Arial" pitchFamily="34" charset="0"/>
              </a:rPr>
              <a:t>42</a:t>
            </a:r>
            <a:r>
              <a:rPr lang="en-US" sz="2400" b="1" dirty="0" smtClean="0">
                <a:latin typeface="Cambria Math" pitchFamily="18" charset="0"/>
                <a:ea typeface="Cambria Math" pitchFamily="18" charset="0"/>
                <a:cs typeface="Arial" pitchFamily="34" charset="0"/>
              </a:rPr>
              <a:t>K   for   5  hours.  </a:t>
            </a:r>
          </a:p>
          <a:p>
            <a:pPr marL="457200" indent="-457200" algn="just" rtl="0">
              <a:lnSpc>
                <a:spcPts val="3300"/>
              </a:lnSpc>
              <a:spcBef>
                <a:spcPts val="600"/>
              </a:spcBef>
              <a:spcAft>
                <a:spcPts val="600"/>
              </a:spcAft>
            </a:pPr>
            <a:r>
              <a:rPr lang="en-US" sz="2400" b="1" dirty="0" smtClean="0">
                <a:latin typeface="Cambria Math" pitchFamily="18" charset="0"/>
                <a:ea typeface="Cambria Math" pitchFamily="18" charset="0"/>
                <a:cs typeface="Arial" pitchFamily="34" charset="0"/>
              </a:rPr>
              <a:t>v- Sections of the treated and intact areas  of  the stem  were  analyzed   for   </a:t>
            </a:r>
            <a:r>
              <a:rPr lang="en-US" sz="2400" b="1" baseline="30000" dirty="0" smtClean="0">
                <a:latin typeface="Cambria Math" pitchFamily="18" charset="0"/>
                <a:ea typeface="Cambria Math" pitchFamily="18" charset="0"/>
                <a:cs typeface="Arial" pitchFamily="34" charset="0"/>
              </a:rPr>
              <a:t>42</a:t>
            </a:r>
            <a:r>
              <a:rPr lang="en-US" sz="2400" b="1" dirty="0" smtClean="0">
                <a:latin typeface="Cambria Math" pitchFamily="18" charset="0"/>
                <a:ea typeface="Cambria Math" pitchFamily="18" charset="0"/>
                <a:cs typeface="Arial" pitchFamily="34" charset="0"/>
              </a:rPr>
              <a:t>K. </a:t>
            </a:r>
            <a:endParaRPr lang="en-US" sz="2400" b="1" dirty="0">
              <a:latin typeface="Cambria Math" pitchFamily="18" charset="0"/>
              <a:ea typeface="Cambria Math" pitchFamily="18" charset="0"/>
            </a:endParaRPr>
          </a:p>
        </p:txBody>
      </p:sp>
    </p:spTree>
    <p:extLst>
      <p:ext uri="{BB962C8B-B14F-4D97-AF65-F5344CB8AC3E}">
        <p14:creationId xmlns:p14="http://schemas.microsoft.com/office/powerpoint/2010/main" val="1819821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1711</Words>
  <Application>Microsoft Office PowerPoint</Application>
  <PresentationFormat>On-screen Show (4:3)</PresentationFormat>
  <Paragraphs>208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mm</cp:lastModifiedBy>
  <cp:revision>7</cp:revision>
  <dcterms:created xsi:type="dcterms:W3CDTF">2006-08-16T00:00:00Z</dcterms:created>
  <dcterms:modified xsi:type="dcterms:W3CDTF">2020-03-16T03:36:57Z</dcterms:modified>
</cp:coreProperties>
</file>