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219200"/>
            <a:ext cx="716280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Course: Plant Physiology</a:t>
            </a:r>
          </a:p>
          <a:p>
            <a:r>
              <a:rPr lang="en-US" sz="2400" b="1" dirty="0">
                <a:latin typeface="Cambria Math" pitchFamily="18" charset="0"/>
                <a:ea typeface="Cambria Math" pitchFamily="18" charset="0"/>
              </a:rPr>
              <a:t>Code: 308 Bot</a:t>
            </a:r>
          </a:p>
          <a:p>
            <a:endParaRPr lang="en-US" sz="2400" b="1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Students:  Third year Botany</a:t>
            </a:r>
          </a:p>
          <a:p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Lecture 2 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(Water  relationships)</a:t>
            </a:r>
            <a:endParaRPr lang="en-US" sz="2400" b="1" dirty="0" smtClean="0">
              <a:latin typeface="Cambria Math" pitchFamily="18" charset="0"/>
              <a:ea typeface="Cambria Math" pitchFamily="18" charset="0"/>
            </a:endParaRPr>
          </a:p>
          <a:p>
            <a:endParaRPr lang="en-US" sz="2400" b="1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Dr. </a:t>
            </a:r>
            <a:r>
              <a:rPr lang="en-US" sz="2400" b="1" dirty="0" err="1" smtClean="0">
                <a:latin typeface="Cambria Math" pitchFamily="18" charset="0"/>
                <a:ea typeface="Cambria Math" pitchFamily="18" charset="0"/>
              </a:rPr>
              <a:t>Taha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 Mohamed El-</a:t>
            </a:r>
            <a:r>
              <a:rPr lang="en-US" sz="2400" b="1" dirty="0" err="1" smtClean="0">
                <a:latin typeface="Cambria Math" pitchFamily="18" charset="0"/>
                <a:ea typeface="Cambria Math" pitchFamily="18" charset="0"/>
              </a:rPr>
              <a:t>Katony</a:t>
            </a:r>
            <a:endParaRPr lang="ar-EG" sz="2400" b="1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91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vcbio.science.ru.nl/public/Final-Images/IL_Final685m_eng001-050/IL047_685m_engWoodTransverseTangentialRadi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8640"/>
            <a:ext cx="458806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https://image.slidesharecdn.com/lecture2whataretreerings-120907114655-phpapp01/95/geog583902-what-are-tree-rings-17-728.jpg?cb=1347019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115"/>
            <a:ext cx="4248472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plantphys.info/plant_physiology/images/endodermosm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12976"/>
            <a:ext cx="7878174" cy="353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69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3556" y="476672"/>
            <a:ext cx="871296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30238" marR="0" lvl="0" indent="-630238" algn="ctr" defTabSz="914400" rtl="0" eaLnBrk="1" fontAlgn="base" latinLnBrk="0" hangingPunct="1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Path of water movement in the leaf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30238" marR="0" lvl="0" indent="-630238" algn="justLow" defTabSz="914400" rtl="0" eaLnBrk="0" fontAlgn="base" latinLnBrk="0" hangingPunct="0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The  xylem  of  stem  is  divided  and  subdivided  into a complex network   of   vessels,   which  finally   ends   in   the   fine veins  of  the  leaf. </a:t>
            </a:r>
          </a:p>
          <a:p>
            <a:pPr marL="630238" marR="0" lvl="0" indent="-630238" algn="justLow" defTabSz="914400" rtl="0" eaLnBrk="0" fontAlgn="base" latinLnBrk="0" hangingPunct="0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Dicot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. and monocot. leaves  differ in  mesophyll structure.</a:t>
            </a:r>
          </a:p>
          <a:p>
            <a:pPr marL="630238" marR="0" lvl="0" indent="-630238" algn="justLow" defTabSz="914400" rtl="0" eaLnBrk="0" fontAlgn="base" latinLnBrk="0" hangingPunct="0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Water   moves  from  the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tracheids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  of  leaf veins into the mesophyll cells,  where  a  small  portion  is  used  by the cells and  a  large  amount   evaporates  from  the  surface  of cells  into  intercellular  spaces. </a:t>
            </a:r>
          </a:p>
          <a:p>
            <a:pPr marL="630238" marR="0" lvl="0" indent="-630238" algn="justLow" defTabSz="914400" rtl="0" eaLnBrk="0" fontAlgn="base" latinLnBrk="0" hangingPunct="0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Water   vapor   escapes  from  the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substomatal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 chamber through the stomata  into  the  atmosphere   as  a  result  of  a  very steep water  vapor  gradient.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575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educ\courses\undergrad\third pysiol\Watr relations\course\Scans\14 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7129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8534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educ\courses\undergrad\third pysiol\Watr relations\course\Scans\15 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5957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9359" y="692696"/>
            <a:ext cx="8587680" cy="4451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algn="just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In a rapidly transpiring plant, the xylem vessels and </a:t>
            </a:r>
            <a:r>
              <a:rPr lang="en-US" sz="2400" b="1" dirty="0" err="1" smtClean="0">
                <a:latin typeface="Cambria Math" pitchFamily="18" charset="0"/>
                <a:ea typeface="Cambria Math" pitchFamily="18" charset="0"/>
              </a:rPr>
              <a:t>tracheids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 are  in  a state  of  negative  pressure  or  tension. </a:t>
            </a:r>
          </a:p>
          <a:p>
            <a:pPr marL="360363" indent="-360363" algn="just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The rate of transpiration is often similar to the rate of absorption,  but sometimes transpiration can  exceed absorption.</a:t>
            </a:r>
          </a:p>
          <a:p>
            <a:pPr marL="360363" indent="-360363" algn="just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The  tension  in the leaf  is  transmitted to the stem and then to the root, and water is 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literally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 pulled into the root from the soil. </a:t>
            </a:r>
          </a:p>
          <a:p>
            <a:pPr marL="360363" indent="-360363" algn="just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The  </a:t>
            </a:r>
            <a:r>
              <a:rPr lang="en-US" sz="2400" b="1" dirty="0" err="1" smtClean="0">
                <a:latin typeface="Cambria Math" pitchFamily="18" charset="0"/>
                <a:ea typeface="Times New Roman" pitchFamily="18" charset="0"/>
                <a:cs typeface="Arial" pitchFamily="34" charset="0"/>
              </a:rPr>
              <a:t>Ψ</a:t>
            </a:r>
            <a:r>
              <a:rPr lang="en-US" sz="2400" b="1" baseline="-30000" dirty="0" err="1" smtClean="0">
                <a:latin typeface="Cambria Math" pitchFamily="18" charset="0"/>
                <a:ea typeface="Times New Roman" pitchFamily="18" charset="0"/>
                <a:cs typeface="Arial" pitchFamily="34" charset="0"/>
              </a:rPr>
              <a:t>w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  of  the cell  sap becomes  more negative as it is subjected to increasing negative pressure (tension):  </a:t>
            </a:r>
            <a:r>
              <a:rPr lang="en-US" sz="2400" b="1" dirty="0" err="1" smtClean="0">
                <a:latin typeface="Cambria Math" pitchFamily="18" charset="0"/>
                <a:ea typeface="Cambria Math" pitchFamily="18" charset="0"/>
              </a:rPr>
              <a:t>Ψ</a:t>
            </a:r>
            <a:r>
              <a:rPr lang="en-US" sz="2400" b="1" baseline="-25000" dirty="0" err="1" smtClean="0">
                <a:latin typeface="Cambria Math" pitchFamily="18" charset="0"/>
                <a:ea typeface="Cambria Math" pitchFamily="18" charset="0"/>
              </a:rPr>
              <a:t>w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 = Ψ</a:t>
            </a:r>
            <a:r>
              <a:rPr lang="en-US" sz="2400" b="1" baseline="-25000" dirty="0" smtClean="0">
                <a:latin typeface="Cambria Math" pitchFamily="18" charset="0"/>
                <a:ea typeface="Cambria Math" pitchFamily="18" charset="0"/>
              </a:rPr>
              <a:t>s 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+(-</a:t>
            </a:r>
            <a:r>
              <a:rPr lang="en-US" sz="2400" b="1" dirty="0" err="1" smtClean="0">
                <a:latin typeface="Cambria Math" pitchFamily="18" charset="0"/>
                <a:ea typeface="Cambria Math" pitchFamily="18" charset="0"/>
              </a:rPr>
              <a:t>Ψ</a:t>
            </a:r>
            <a:r>
              <a:rPr lang="en-US" sz="2400" b="1" baseline="-25000" dirty="0" err="1" smtClean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). </a:t>
            </a:r>
          </a:p>
          <a:p>
            <a:pPr marL="360363" indent="-360363" algn="just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The  more  negative  </a:t>
            </a:r>
            <a:r>
              <a:rPr lang="en-US" sz="2400" b="1" dirty="0" err="1" smtClean="0">
                <a:latin typeface="Cambria Math" pitchFamily="18" charset="0"/>
                <a:ea typeface="Times New Roman" pitchFamily="18" charset="0"/>
                <a:cs typeface="Arial" pitchFamily="34" charset="0"/>
              </a:rPr>
              <a:t>Ψ</a:t>
            </a:r>
            <a:r>
              <a:rPr lang="en-US" sz="2400" b="1" baseline="-30000" dirty="0" err="1" smtClean="0">
                <a:latin typeface="Cambria Math" pitchFamily="18" charset="0"/>
                <a:ea typeface="Times New Roman" pitchFamily="18" charset="0"/>
                <a:cs typeface="Arial" pitchFamily="34" charset="0"/>
              </a:rPr>
              <a:t>w</a:t>
            </a:r>
            <a:r>
              <a:rPr lang="en-US" sz="2400" b="1" baseline="-30000" dirty="0" smtClean="0">
                <a:latin typeface="Cambria Math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  leads  to  increased  water  uptake. </a:t>
            </a:r>
            <a:endParaRPr lang="ar-EG" sz="2400" b="1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767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352928" cy="659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5289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9552" y="548680"/>
            <a:ext cx="8208912" cy="4551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30238" marR="0" lvl="0" indent="-630238" algn="justLow" defTabSz="914400" rtl="0" eaLnBrk="1" fontAlgn="base" latinLnBrk="0" hangingPunct="1">
              <a:lnSpc>
                <a:spcPts val="33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Water  uptake,  thus,  occurs  as  a  result of activity (transpiration) in the shoot. </a:t>
            </a:r>
          </a:p>
          <a:p>
            <a:pPr marL="630238" marR="0" lvl="0" indent="-630238" algn="justLow" defTabSz="914400" rtl="0" eaLnBrk="1" fontAlgn="base" latinLnBrk="0" hangingPunct="1">
              <a:lnSpc>
                <a:spcPts val="33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The  root  merely  acts  as  an  adsorbing   and   absorbing   surface. </a:t>
            </a:r>
          </a:p>
          <a:p>
            <a:pPr marL="630238" marR="0" lvl="0" indent="-630238" algn="justLow" defTabSz="914400" rtl="0" eaLnBrk="1" fontAlgn="base" latinLnBrk="0" hangingPunct="1">
              <a:lnSpc>
                <a:spcPts val="33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This   phenomenon  is  clearly  supported by the fact that the shoot   can   absorb   water  through  dead   roots  and  may, in fact, take it up at a faster rate. </a:t>
            </a:r>
          </a:p>
          <a:p>
            <a:pPr marL="630238" marR="0" lvl="0" indent="-630238" algn="justLow" defTabSz="914400" rtl="0" eaLnBrk="1" fontAlgn="base" latinLnBrk="0" hangingPunct="1">
              <a:lnSpc>
                <a:spcPts val="33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The   resistance  to  water  uptake  by  living  roots  may  be  due  to the living cells of the root.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90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1520" y="548680"/>
            <a:ext cx="8568952" cy="505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0363" marR="0" lvl="0" indent="-360363" algn="ctr" defTabSz="914400" rtl="0" eaLnBrk="1" fontAlgn="base" latinLnBrk="0" hangingPunct="1">
              <a:lnSpc>
                <a:spcPts val="33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Absorption  of  water  by  aerial  parts  of  the  plant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60363" marR="0" lvl="0" indent="-360363" algn="justLow" defTabSz="914400" rtl="0" eaLnBrk="0" fontAlgn="base" latinLnBrk="0" hangingPunct="0">
              <a:lnSpc>
                <a:spcPts val="33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Plant foliage can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absorb water (both  liquid and vapor). </a:t>
            </a:r>
          </a:p>
          <a:p>
            <a:pPr marL="360363" lvl="0" indent="-360363" algn="justLow" eaLnBrk="0" fontAlgn="base" hangingPunct="0">
              <a:lnSpc>
                <a:spcPts val="3300"/>
              </a:lnSpc>
              <a:spcBef>
                <a:spcPts val="600"/>
              </a:spcBef>
              <a:spcAft>
                <a:spcPts val="120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The extent of foliar absorption  depends on: </a:t>
            </a:r>
          </a:p>
          <a:p>
            <a:pPr marL="360363" lvl="0" indent="-360363" algn="justLow" eaLnBrk="0" fontAlgn="base" hangingPunct="0">
              <a:lnSpc>
                <a:spcPts val="33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b="1" dirty="0" smtClean="0">
                <a:latin typeface="Cambria Math" pitchFamily="18" charset="0"/>
                <a:ea typeface="Times New Roman" pitchFamily="18" charset="0"/>
                <a:cs typeface="Arial" pitchFamily="34" charset="0"/>
              </a:rPr>
              <a:t>     a)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the </a:t>
            </a:r>
            <a:r>
              <a:rPr lang="en-US" sz="2400" b="1" dirty="0" err="1" smtClean="0">
                <a:latin typeface="Cambria Math" pitchFamily="18" charset="0"/>
                <a:ea typeface="Cambria Math" pitchFamily="18" charset="0"/>
              </a:rPr>
              <a:t>Ψ</a:t>
            </a:r>
            <a:r>
              <a:rPr lang="en-US" sz="2400" b="1" baseline="-25000" dirty="0" err="1" smtClean="0">
                <a:latin typeface="Cambria Math" pitchFamily="18" charset="0"/>
                <a:ea typeface="Cambria Math" pitchFamily="18" charset="0"/>
              </a:rPr>
              <a:t>w</a:t>
            </a:r>
            <a:r>
              <a:rPr lang="en-US" sz="2400" b="1" baseline="-25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 of  leaf cells and  </a:t>
            </a:r>
          </a:p>
          <a:p>
            <a:pPr marL="360363" lvl="0" indent="-360363" algn="justLow" eaLnBrk="0" fontAlgn="base" hangingPunct="0">
              <a:lnSpc>
                <a:spcPts val="33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b="1" dirty="0" smtClean="0">
                <a:latin typeface="Cambria Math" pitchFamily="18" charset="0"/>
                <a:ea typeface="Times New Roman" pitchFamily="18" charset="0"/>
                <a:cs typeface="Arial" pitchFamily="34" charset="0"/>
              </a:rPr>
              <a:t>     b)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permeability of the cutin layer.</a:t>
            </a:r>
          </a:p>
          <a:p>
            <a:pPr marL="360363" marR="0" lvl="0" indent="-360363" algn="justLow" defTabSz="914400" rtl="0" eaLnBrk="0" fontAlgn="base" latinLnBrk="0" hangingPunct="0">
              <a:lnSpc>
                <a:spcPts val="33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Cambria Math" pitchFamily="18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he cutin layer on the leaves of McIntosh apple is  not continuous  but  occurs  in  lamellae  parallel  to  epidermal cells</a:t>
            </a:r>
            <a:r>
              <a:rPr lang="en-US" sz="2400" b="1" dirty="0" smtClean="0">
                <a:latin typeface="Cambria Math" pitchFamily="18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  interspersed  with  parallel layers  of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pectinaceous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 materials  of  good  water  absorbing  capacity. </a:t>
            </a:r>
          </a:p>
        </p:txBody>
      </p:sp>
    </p:spTree>
    <p:extLst>
      <p:ext uri="{BB962C8B-B14F-4D97-AF65-F5344CB8AC3E}">
        <p14:creationId xmlns:p14="http://schemas.microsoft.com/office/powerpoint/2010/main" val="1239884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" y="812306"/>
            <a:ext cx="8363272" cy="342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Low" fontAlgn="base">
              <a:lnSpc>
                <a:spcPts val="32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b="1" dirty="0" smtClean="0">
                <a:latin typeface="Cambria Math" pitchFamily="18" charset="0"/>
                <a:ea typeface="Times New Roman" pitchFamily="18" charset="0"/>
                <a:cs typeface="Arial" pitchFamily="34" charset="0"/>
              </a:rPr>
              <a:t>This  </a:t>
            </a:r>
            <a:r>
              <a:rPr lang="en-US" sz="2400" b="1" dirty="0" err="1" smtClean="0">
                <a:latin typeface="Cambria Math" pitchFamily="18" charset="0"/>
                <a:ea typeface="Times New Roman" pitchFamily="18" charset="0"/>
                <a:cs typeface="Arial" pitchFamily="34" charset="0"/>
              </a:rPr>
              <a:t>pectinaceous</a:t>
            </a:r>
            <a:r>
              <a:rPr lang="en-US" sz="2400" b="1" dirty="0" smtClean="0">
                <a:latin typeface="Cambria Math" pitchFamily="18" charset="0"/>
                <a:ea typeface="Times New Roman" pitchFamily="18" charset="0"/>
                <a:cs typeface="Arial" pitchFamily="34" charset="0"/>
              </a:rPr>
              <a:t>  material  extends  vertically  to the vein extensions within the interior of the leaf forming a continuous path for water from the surface to the vascular tissue.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Times New Roman" pitchFamily="18" charset="0"/>
              <a:cs typeface="Arial" pitchFamily="34" charset="0"/>
            </a:endParaRPr>
          </a:p>
          <a:p>
            <a:pPr marL="269875" marR="0" lvl="0" indent="-269875" algn="justLow" defTabSz="914400" rtl="0" eaLnBrk="1" fontAlgn="base" latinLnBrk="0" hangingPunct="1">
              <a:lnSpc>
                <a:spcPts val="32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Water absorbed by the leaves can travel in a negative direction  through the plant  and  diffuse through the roots into the soil. </a:t>
            </a:r>
          </a:p>
          <a:p>
            <a:pPr marL="269875" lvl="0" indent="-269875" algn="justLow" fontAlgn="base">
              <a:lnSpc>
                <a:spcPts val="3200"/>
              </a:lnSpc>
              <a:spcBef>
                <a:spcPts val="600"/>
              </a:spcBef>
              <a:spcAft>
                <a:spcPts val="120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This could occur along (down) </a:t>
            </a:r>
            <a:r>
              <a:rPr lang="en-US" sz="2400" b="1" dirty="0" err="1" smtClean="0">
                <a:latin typeface="Cambria Math" pitchFamily="18" charset="0"/>
                <a:ea typeface="Cambria Math" pitchFamily="18" charset="0"/>
              </a:rPr>
              <a:t>Ψ</a:t>
            </a:r>
            <a:r>
              <a:rPr lang="en-US" sz="2400" b="1" baseline="-25000" dirty="0" err="1" smtClean="0">
                <a:latin typeface="Cambria Math" pitchFamily="18" charset="0"/>
                <a:ea typeface="Cambria Math" pitchFamily="18" charset="0"/>
              </a:rPr>
              <a:t>w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  gradient favoring movement in this direction.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53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1520" y="548680"/>
            <a:ext cx="8496944" cy="51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49263" marR="0" lvl="0" indent="-449263" algn="ctr" defTabSz="914400" rtl="0" eaLnBrk="1" fontAlgn="base" latinLnBrk="0" hangingPunct="1">
              <a:lnSpc>
                <a:spcPts val="32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Apoplast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symplast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49263" marR="0" lvl="0" indent="-449263" algn="justLow" defTabSz="914400" rtl="0" eaLnBrk="0" fontAlgn="base" latinLnBrk="0" hangingPunct="0">
              <a:lnSpc>
                <a:spcPts val="32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The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Apoplast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  is  the  non-living  continuum  of  cell walls and intercellular  spaces.</a:t>
            </a:r>
          </a:p>
          <a:p>
            <a:pPr marL="449263" marR="0" lvl="0" indent="-449263" algn="justLow" defTabSz="914400" rtl="0" eaLnBrk="0" fontAlgn="base" latinLnBrk="0" hangingPunct="0">
              <a:lnSpc>
                <a:spcPts val="32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Since   living  cells  are  not  included,  translocation within this system  is  not   due to osmosis  but to capillary action (water) and  free diffusion (solutes).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49263" lvl="0" indent="-449263" algn="justLow" eaLnBrk="0" fontAlgn="base" hangingPunct="0">
              <a:lnSpc>
                <a:spcPts val="32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b="1" dirty="0" err="1" smtClean="0">
                <a:latin typeface="Cambria Math" pitchFamily="18" charset="0"/>
                <a:ea typeface="Times New Roman" pitchFamily="18" charset="0"/>
                <a:cs typeface="Arial" pitchFamily="34" charset="0"/>
              </a:rPr>
              <a:t>Symplast</a:t>
            </a:r>
            <a:r>
              <a:rPr lang="en-US" sz="2400" b="1" dirty="0" smtClean="0">
                <a:latin typeface="Cambria Math" pitchFamily="18" charset="0"/>
                <a:ea typeface="Times New Roman" pitchFamily="18" charset="0"/>
                <a:cs typeface="Arial" pitchFamily="34" charset="0"/>
              </a:rPr>
              <a:t> is the living continuum of </a:t>
            </a:r>
            <a:r>
              <a:rPr lang="en-US" sz="2400" b="1" dirty="0" err="1" smtClean="0">
                <a:latin typeface="Cambria Math" pitchFamily="18" charset="0"/>
                <a:ea typeface="Times New Roman" pitchFamily="18" charset="0"/>
                <a:cs typeface="Arial" pitchFamily="34" charset="0"/>
              </a:rPr>
              <a:t>plasmodesmata</a:t>
            </a:r>
            <a:r>
              <a:rPr lang="en-US" sz="2400" b="1" dirty="0" smtClean="0">
                <a:latin typeface="Cambria Math" pitchFamily="18" charset="0"/>
                <a:ea typeface="Times New Roman" pitchFamily="18" charset="0"/>
                <a:cs typeface="Arial" pitchFamily="34" charset="0"/>
              </a:rPr>
              <a:t> and cytoplasm.</a:t>
            </a:r>
          </a:p>
          <a:p>
            <a:pPr marL="449263" lvl="0" indent="-449263" algn="justLow" eaLnBrk="0" fontAlgn="base" hangingPunct="0">
              <a:lnSpc>
                <a:spcPts val="3200"/>
              </a:lnSpc>
              <a:spcBef>
                <a:spcPts val="600"/>
              </a:spcBef>
              <a:spcAft>
                <a:spcPts val="120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Movement  of  water  and solutes  into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symplast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  is  due  to osmosis (water), 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free diffusion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or  active  uptake (solutes).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679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381226"/>
            <a:ext cx="8712968" cy="56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39750" marR="0" lvl="0" indent="-539750" algn="ctr" defTabSz="914400" rtl="0" eaLnBrk="1" fontAlgn="base" latinLnBrk="0" hangingPunct="1">
              <a:lnSpc>
                <a:spcPts val="32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Absorption  of   water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39750" marR="0" lvl="0" indent="-539750" algn="justLow" defTabSz="914400" rtl="0" eaLnBrk="0" fontAlgn="base" latinLnBrk="0" hangingPunct="0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Water </a:t>
            </a:r>
            <a:r>
              <a:rPr lang="en-US" sz="2400" b="1" dirty="0">
                <a:latin typeface="Cambria Math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Cambria Math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absorption  takes   place  by  the  root   system</a:t>
            </a:r>
            <a:r>
              <a:rPr lang="en-US" sz="2400" b="1" dirty="0" smtClean="0">
                <a:latin typeface="Cambria Math" pitchFamily="18" charset="0"/>
                <a:ea typeface="Times New Roman" pitchFamily="18" charset="0"/>
                <a:cs typeface="Arial" pitchFamily="34" charset="0"/>
              </a:rPr>
              <a:t>, particularly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the root hair  zone  through  osmosis. </a:t>
            </a:r>
          </a:p>
          <a:p>
            <a:pPr marL="539750" lvl="0" indent="-539750" algn="justLow" eaLnBrk="0" fontAlgn="base" hangingPunct="0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Water   diffuses  into   the   root  hair  and   into   other   epidermal cells as a result of </a:t>
            </a:r>
            <a:r>
              <a:rPr lang="en-US" sz="2400" b="1" dirty="0" err="1" smtClean="0">
                <a:latin typeface="Cambria Math" pitchFamily="18" charset="0"/>
                <a:ea typeface="Times New Roman" pitchFamily="18" charset="0"/>
                <a:cs typeface="Arial" pitchFamily="34" charset="0"/>
              </a:rPr>
              <a:t>Ψ</a:t>
            </a:r>
            <a:r>
              <a:rPr lang="en-US" sz="2400" b="1" baseline="-30000" dirty="0" err="1" smtClean="0">
                <a:latin typeface="Cambria Math" pitchFamily="18" charset="0"/>
                <a:ea typeface="Times New Roman" pitchFamily="18" charset="0"/>
                <a:cs typeface="Arial" pitchFamily="34" charset="0"/>
              </a:rPr>
              <a:t>w</a:t>
            </a:r>
            <a:r>
              <a:rPr lang="en-US" sz="2400" b="1" dirty="0" smtClean="0">
                <a:latin typeface="Cambria Math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gradient. </a:t>
            </a:r>
          </a:p>
          <a:p>
            <a:pPr marL="539750" lvl="0" indent="-539750" algn="justLow" eaLnBrk="0" fontAlgn="base" hangingPunct="0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 smtClean="0">
                <a:latin typeface="Cambria Math" pitchFamily="18" charset="0"/>
                <a:ea typeface="Times New Roman" pitchFamily="18" charset="0"/>
                <a:cs typeface="Arial" pitchFamily="34" charset="0"/>
              </a:rPr>
              <a:t>Ψ</a:t>
            </a:r>
            <a:r>
              <a:rPr lang="en-US" sz="2400" b="1" baseline="-30000" dirty="0" err="1" smtClean="0">
                <a:latin typeface="Cambria Math" pitchFamily="18" charset="0"/>
                <a:ea typeface="Times New Roman" pitchFamily="18" charset="0"/>
                <a:cs typeface="Arial" pitchFamily="34" charset="0"/>
              </a:rPr>
              <a:t>w</a:t>
            </a:r>
            <a:r>
              <a:rPr lang="en-US" sz="2400" b="1" dirty="0" smtClean="0">
                <a:latin typeface="Cambria Math" pitchFamily="18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of   the  root  cell  sap is more  -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ve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  than  </a:t>
            </a:r>
            <a:r>
              <a:rPr lang="en-US" sz="2400" b="1" dirty="0" err="1" smtClean="0">
                <a:latin typeface="Cambria Math" pitchFamily="18" charset="0"/>
                <a:ea typeface="Times New Roman" pitchFamily="18" charset="0"/>
                <a:cs typeface="Arial" pitchFamily="34" charset="0"/>
              </a:rPr>
              <a:t>Ψ</a:t>
            </a:r>
            <a:r>
              <a:rPr lang="en-US" sz="2400" b="1" baseline="-30000" dirty="0" err="1" smtClean="0">
                <a:latin typeface="Cambria Math" pitchFamily="18" charset="0"/>
                <a:ea typeface="Times New Roman" pitchFamily="18" charset="0"/>
                <a:cs typeface="Arial" pitchFamily="34" charset="0"/>
              </a:rPr>
              <a:t>w</a:t>
            </a:r>
            <a:r>
              <a:rPr lang="en-US" sz="2400" b="1" dirty="0" smtClean="0">
                <a:latin typeface="Cambria Math" pitchFamily="18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of  the  soil solution. </a:t>
            </a:r>
          </a:p>
          <a:p>
            <a:pPr marL="539750" lvl="0" indent="-539750" algn="justLow" eaLnBrk="0" fontAlgn="base" hangingPunct="0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latin typeface="Cambria Math" pitchFamily="18" charset="0"/>
                <a:ea typeface="Times New Roman" pitchFamily="18" charset="0"/>
                <a:cs typeface="Arial" pitchFamily="34" charset="0"/>
              </a:rPr>
              <a:t>The  cell  </a:t>
            </a:r>
            <a:r>
              <a:rPr lang="en-US" sz="2400" b="1" dirty="0" err="1" smtClean="0">
                <a:latin typeface="Cambria Math" pitchFamily="18" charset="0"/>
                <a:ea typeface="Times New Roman" pitchFamily="18" charset="0"/>
                <a:cs typeface="Arial" pitchFamily="34" charset="0"/>
              </a:rPr>
              <a:t>Ψ</a:t>
            </a:r>
            <a:r>
              <a:rPr lang="en-US" sz="2400" b="1" baseline="-30000" dirty="0" err="1" smtClean="0">
                <a:latin typeface="Cambria Math" pitchFamily="18" charset="0"/>
                <a:ea typeface="Times New Roman" pitchFamily="18" charset="0"/>
                <a:cs typeface="Arial" pitchFamily="34" charset="0"/>
              </a:rPr>
              <a:t>w</a:t>
            </a:r>
            <a:r>
              <a:rPr lang="en-US" sz="2400" b="1" baseline="-30000" dirty="0" smtClean="0">
                <a:latin typeface="Cambria Math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  can  be  made  more -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ve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  and hence water absorption will increase by: </a:t>
            </a:r>
          </a:p>
          <a:p>
            <a:pPr marL="539750" lvl="0" indent="-539750" algn="justLow" eaLnBrk="0" fontAlgn="base" hangingPunct="0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          * increase in solute concentration of the cell  (more  -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ve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Cambria Math" pitchFamily="18" charset="0"/>
                <a:ea typeface="Times New Roman" pitchFamily="18" charset="0"/>
                <a:cs typeface="Arial" pitchFamily="34" charset="0"/>
              </a:rPr>
              <a:t>Ψ</a:t>
            </a:r>
            <a:r>
              <a:rPr lang="en-US" sz="2400" b="1" baseline="-30000" dirty="0" err="1" smtClean="0">
                <a:latin typeface="Cambria Math" pitchFamily="18" charset="0"/>
                <a:ea typeface="Times New Roman" pitchFamily="18" charset="0"/>
                <a:cs typeface="Arial" pitchFamily="34" charset="0"/>
              </a:rPr>
              <a:t>s</a:t>
            </a:r>
            <a:r>
              <a:rPr lang="en-US" sz="2400" b="1" dirty="0" smtClean="0">
                <a:latin typeface="Cambria Math" pitchFamily="18" charset="0"/>
                <a:ea typeface="Times New Roman" pitchFamily="18" charset="0"/>
                <a:cs typeface="Arial" pitchFamily="34" charset="0"/>
              </a:rPr>
              <a:t>) </a:t>
            </a:r>
          </a:p>
          <a:p>
            <a:pPr marL="539750" lvl="0" indent="-539750" algn="justLow" eaLnBrk="0" fontAlgn="base" hangingPunct="0">
              <a:lnSpc>
                <a:spcPts val="32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* or decrease in its turgor pressure (</a:t>
            </a:r>
            <a:r>
              <a:rPr lang="en-US" sz="2400" b="1" dirty="0" err="1" smtClean="0">
                <a:latin typeface="Cambria Math" pitchFamily="18" charset="0"/>
                <a:ea typeface="Times New Roman" pitchFamily="18" charset="0"/>
                <a:cs typeface="Arial" pitchFamily="34" charset="0"/>
              </a:rPr>
              <a:t>Ψ</a:t>
            </a:r>
            <a:r>
              <a:rPr lang="en-US" sz="2400" b="1" baseline="-30000" dirty="0" err="1" smtClean="0">
                <a:latin typeface="Cambria Math" pitchFamily="18" charset="0"/>
                <a:ea typeface="Times New Roman" pitchFamily="18" charset="0"/>
                <a:cs typeface="Arial" pitchFamily="34" charset="0"/>
              </a:rPr>
              <a:t>p</a:t>
            </a:r>
            <a:r>
              <a:rPr lang="en-US" sz="2400" b="1" dirty="0" smtClean="0">
                <a:latin typeface="Cambria Math" pitchFamily="18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35722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9937" y="612890"/>
            <a:ext cx="8435280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0363" lvl="0" indent="-360363" algn="justLow" fontAlgn="base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Water  moves  from  the  soil  into  the  root  along  a  decreasing  </a:t>
            </a:r>
            <a:r>
              <a:rPr lang="en-US" sz="2400" b="1" dirty="0" err="1" smtClean="0">
                <a:latin typeface="Cambria Math" pitchFamily="18" charset="0"/>
                <a:ea typeface="Cambria Math" pitchFamily="18" charset="0"/>
              </a:rPr>
              <a:t>Ψ</a:t>
            </a:r>
            <a:r>
              <a:rPr lang="en-US" sz="2400" b="1" baseline="-25000" dirty="0" err="1" smtClean="0">
                <a:latin typeface="Cambria Math" pitchFamily="18" charset="0"/>
                <a:ea typeface="Cambria Math" pitchFamily="18" charset="0"/>
              </a:rPr>
              <a:t>w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  gradient established by  solute concentration. </a:t>
            </a:r>
          </a:p>
          <a:p>
            <a:pPr marL="360363" lvl="0" indent="-360363" algn="justLow" fontAlgn="base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Why  the  salt  content  of  the interior cells of the root (the stele) is higher than that in the exterior cells. </a:t>
            </a:r>
          </a:p>
          <a:p>
            <a:pPr marL="360363" lvl="0" indent="-360363" algn="justLow" fontAlgn="base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Absorption  and  accumulation  of  salt  by  root  cells  requires metabolic energy. </a:t>
            </a:r>
          </a:p>
          <a:p>
            <a:pPr marL="360363" lvl="0" indent="-360363" algn="justLow" fontAlgn="base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Crafts and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Broyer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   suggests   that  there  is  a  decreasing  O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 and  energy   gradient  and  an  increasing  CO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  gradient from the cortex to the stele. </a:t>
            </a:r>
          </a:p>
          <a:p>
            <a:pPr marL="360363" lvl="0" indent="-360363" algn="justLow" fontAlgn="base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Metabolic   activity  is  thus  at  a  minimum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in  the  interior  cells  adjacent to  xylem ducts. </a:t>
            </a:r>
          </a:p>
        </p:txBody>
      </p:sp>
    </p:spTree>
    <p:extLst>
      <p:ext uri="{BB962C8B-B14F-4D97-AF65-F5344CB8AC3E}">
        <p14:creationId xmlns:p14="http://schemas.microsoft.com/office/powerpoint/2010/main" val="3579953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8901" y="980728"/>
            <a:ext cx="829126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lvl="0" indent="-360363" algn="justLow" fontAlgn="base">
              <a:lnSpc>
                <a:spcPts val="33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b="1" dirty="0" smtClean="0">
                <a:latin typeface="Cambria Math" pitchFamily="18" charset="0"/>
                <a:ea typeface="Times New Roman" pitchFamily="18" charset="0"/>
                <a:cs typeface="Arial" pitchFamily="34" charset="0"/>
              </a:rPr>
              <a:t>Thus  the  stele  cells  in  contrast  to  the  cortex  cells  favor the loss of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Cambria Math" pitchFamily="18" charset="0"/>
                <a:ea typeface="Times New Roman" pitchFamily="18" charset="0"/>
                <a:cs typeface="Arial" pitchFamily="34" charset="0"/>
              </a:rPr>
              <a:t>solutes. </a:t>
            </a:r>
          </a:p>
          <a:p>
            <a:pPr marL="360363" lvl="0" indent="-360363" algn="justLow" fontAlgn="base">
              <a:lnSpc>
                <a:spcPts val="33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b="1" dirty="0" smtClean="0">
                <a:latin typeface="Cambria Math" pitchFamily="18" charset="0"/>
                <a:ea typeface="Times New Roman" pitchFamily="18" charset="0"/>
                <a:cs typeface="Arial" pitchFamily="34" charset="0"/>
              </a:rPr>
              <a:t>Because   diffusion  back  through  the  impervious  </a:t>
            </a:r>
            <a:r>
              <a:rPr lang="en-US" sz="2400" b="1" dirty="0" err="1" smtClean="0">
                <a:latin typeface="Cambria Math" pitchFamily="18" charset="0"/>
                <a:ea typeface="Times New Roman" pitchFamily="18" charset="0"/>
                <a:cs typeface="Arial" pitchFamily="34" charset="0"/>
              </a:rPr>
              <a:t>Casparian</a:t>
            </a:r>
            <a:r>
              <a:rPr lang="en-US" sz="2400" b="1" dirty="0" smtClean="0">
                <a:latin typeface="Cambria Math" pitchFamily="18" charset="0"/>
                <a:ea typeface="Times New Roman" pitchFamily="18" charset="0"/>
                <a:cs typeface="Arial" pitchFamily="34" charset="0"/>
              </a:rPr>
              <a:t> strip  is  not  allowed,  there  will  be  a  unidirectional loss of  salt  into  the </a:t>
            </a:r>
            <a:r>
              <a:rPr lang="en-US" sz="2400" b="1" dirty="0" err="1" smtClean="0">
                <a:latin typeface="Cambria Math" pitchFamily="18" charset="0"/>
                <a:ea typeface="Times New Roman" pitchFamily="18" charset="0"/>
                <a:cs typeface="Arial" pitchFamily="34" charset="0"/>
              </a:rPr>
              <a:t>lumina</a:t>
            </a:r>
            <a:r>
              <a:rPr lang="en-US" sz="2400" b="1" dirty="0" smtClean="0">
                <a:latin typeface="Cambria Math" pitchFamily="18" charset="0"/>
                <a:ea typeface="Times New Roman" pitchFamily="18" charset="0"/>
                <a:cs typeface="Arial" pitchFamily="34" charset="0"/>
              </a:rPr>
              <a:t> of  the  xylem vessels. </a:t>
            </a:r>
          </a:p>
          <a:p>
            <a:pPr marL="360363" lvl="0" indent="-360363" algn="justLow" fontAlgn="base">
              <a:lnSpc>
                <a:spcPts val="33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400" b="1" dirty="0" smtClean="0">
                <a:latin typeface="Cambria Math" pitchFamily="18" charset="0"/>
                <a:ea typeface="Times New Roman" pitchFamily="18" charset="0"/>
                <a:cs typeface="Arial" pitchFamily="34" charset="0"/>
              </a:rPr>
              <a:t>Water  will  follow  this  unidirectional  path  and  diffuses from  the  less  negative  </a:t>
            </a:r>
            <a:r>
              <a:rPr lang="en-US" sz="2400" b="1" dirty="0" err="1" smtClean="0">
                <a:latin typeface="Cambria Math" pitchFamily="18" charset="0"/>
                <a:ea typeface="Cambria Math" pitchFamily="18" charset="0"/>
              </a:rPr>
              <a:t>Ψ</a:t>
            </a:r>
            <a:r>
              <a:rPr lang="en-US" sz="2400" b="1" baseline="-25000" dirty="0" err="1" smtClean="0">
                <a:latin typeface="Cambria Math" pitchFamily="18" charset="0"/>
                <a:ea typeface="Cambria Math" pitchFamily="18" charset="0"/>
              </a:rPr>
              <a:t>w</a:t>
            </a:r>
            <a:r>
              <a:rPr lang="en-US" sz="2400" b="1" baseline="-25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b="1" dirty="0" smtClean="0">
                <a:latin typeface="Cambria Math" pitchFamily="18" charset="0"/>
                <a:ea typeface="Times New Roman" pitchFamily="18" charset="0"/>
                <a:cs typeface="Arial" pitchFamily="34" charset="0"/>
              </a:rPr>
              <a:t>  of  the  soil  solution  to  the more negative </a:t>
            </a:r>
            <a:r>
              <a:rPr lang="en-US" sz="2400" b="1" dirty="0" err="1" smtClean="0">
                <a:latin typeface="Cambria Math" pitchFamily="18" charset="0"/>
                <a:ea typeface="Cambria Math" pitchFamily="18" charset="0"/>
              </a:rPr>
              <a:t>Ψ</a:t>
            </a:r>
            <a:r>
              <a:rPr lang="en-US" sz="2400" b="1" baseline="-25000" dirty="0" err="1" smtClean="0">
                <a:latin typeface="Cambria Math" pitchFamily="18" charset="0"/>
                <a:ea typeface="Cambria Math" pitchFamily="18" charset="0"/>
              </a:rPr>
              <a:t>w</a:t>
            </a:r>
            <a:r>
              <a:rPr lang="en-US" sz="2400" b="1" baseline="-25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b="1" dirty="0" smtClean="0">
                <a:latin typeface="Cambria Math" pitchFamily="18" charset="0"/>
                <a:ea typeface="Times New Roman" pitchFamily="18" charset="0"/>
                <a:cs typeface="Arial" pitchFamily="34" charset="0"/>
              </a:rPr>
              <a:t> of the interior of  the root.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094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educ\courses\undergrad\third pysiol\Watr relations\course\Scans\11 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8496944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4824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1456" y="620688"/>
            <a:ext cx="8712968" cy="51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39750" lvl="0" indent="-539750" algn="justLow" fontAlgn="base">
              <a:lnSpc>
                <a:spcPts val="3200"/>
              </a:lnSpc>
              <a:spcBef>
                <a:spcPts val="600"/>
              </a:spcBef>
              <a:spcAft>
                <a:spcPts val="120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The root  system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varies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 a  great  deal  in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appearance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extent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 of soil penetration and hence </a:t>
            </a:r>
            <a:r>
              <a:rPr lang="en-US" sz="2400" b="1" dirty="0" smtClean="0">
                <a:latin typeface="Cambria Math" pitchFamily="18" charset="0"/>
                <a:ea typeface="Times New Roman" pitchFamily="18" charset="0"/>
                <a:cs typeface="Arial" pitchFamily="34" charset="0"/>
              </a:rPr>
              <a:t>in water absorbing 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Times New Roman" pitchFamily="18" charset="0"/>
                <a:cs typeface="Arial" pitchFamily="34" charset="0"/>
              </a:rPr>
              <a:t>capacity</a:t>
            </a:r>
            <a:r>
              <a:rPr lang="en-US" sz="2400" b="1" dirty="0" smtClean="0">
                <a:latin typeface="Cambria Math" pitchFamily="18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Times New Roman" pitchFamily="18" charset="0"/>
              <a:cs typeface="Arial" pitchFamily="34" charset="0"/>
            </a:endParaRPr>
          </a:p>
          <a:p>
            <a:pPr marL="539750" marR="0" lvl="0" indent="-539750" algn="justLow" defTabSz="914400" rtl="0" eaLnBrk="1" fontAlgn="base" latinLnBrk="0" hangingPunct="1">
              <a:lnSpc>
                <a:spcPts val="32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Root system of some plants penetrates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deep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 into the soil</a:t>
            </a:r>
            <a:r>
              <a:rPr lang="en-US" sz="2400" b="1" dirty="0" smtClean="0">
                <a:latin typeface="Cambria Math" pitchFamily="18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Times New Roman" pitchFamily="18" charset="0"/>
              <a:cs typeface="Arial" pitchFamily="34" charset="0"/>
            </a:endParaRPr>
          </a:p>
          <a:p>
            <a:pPr marL="539750" marR="0" lvl="0" indent="-539750" algn="justLow" defTabSz="914400" rtl="0" eaLnBrk="1" fontAlgn="base" latinLnBrk="0" hangingPunct="1">
              <a:lnSpc>
                <a:spcPts val="32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Other  plants  form  a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dense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shallow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  network   of   branch  roots that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cover a large area of soil.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39750" marR="0" lvl="0" indent="-539750" algn="justLow" defTabSz="914400" rtl="0" eaLnBrk="0" fontAlgn="base" latinLnBrk="0" hangingPunct="0">
              <a:lnSpc>
                <a:spcPts val="32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Root   hairs  are  very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delicate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   structures  and  last  for  a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short period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of time (less than two days). </a:t>
            </a:r>
          </a:p>
          <a:p>
            <a:pPr marL="539750" marR="0" lvl="0" indent="-539750" algn="justLow" defTabSz="914400" rtl="0" eaLnBrk="0" fontAlgn="base" latinLnBrk="0" hangingPunct="0">
              <a:lnSpc>
                <a:spcPts val="32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Cambria Math" pitchFamily="18" charset="0"/>
                <a:ea typeface="Times New Roman" pitchFamily="18" charset="0"/>
                <a:cs typeface="Arial" pitchFamily="34" charset="0"/>
              </a:rPr>
              <a:t>Rarely,   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oot   hairs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may   persist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   in   some  species. </a:t>
            </a:r>
            <a:r>
              <a:rPr lang="en-US" sz="2400" b="1" dirty="0">
                <a:latin typeface="Cambria Math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Cambria Math" pitchFamily="18" charset="0"/>
                <a:ea typeface="Times New Roman" pitchFamily="18" charset="0"/>
                <a:cs typeface="Arial" pitchFamily="34" charset="0"/>
              </a:rPr>
              <a:t>               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Arial" pitchFamily="34" charset="0"/>
              </a:rPr>
              <a:t>These  root  hairs  become  lignified and suberized with age, which  limit their ability to absorb water.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240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764704"/>
            <a:ext cx="8712968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539750" algn="just">
              <a:lnSpc>
                <a:spcPts val="33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Most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 of the plant's root system 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does not absorb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 water  efficiently.  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Why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?</a:t>
            </a:r>
          </a:p>
          <a:p>
            <a:pPr marL="539750" indent="-539750" algn="just">
              <a:lnSpc>
                <a:spcPts val="33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The  root  hair  zone lies 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between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 the 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root tip 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zone and the older  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naked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zone.</a:t>
            </a:r>
          </a:p>
          <a:p>
            <a:pPr marL="539750" indent="-539750" algn="just">
              <a:lnSpc>
                <a:spcPts val="33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The root tips represent the growing  area  of  the root   and is not   involved  in  absorption. </a:t>
            </a:r>
          </a:p>
          <a:p>
            <a:pPr marL="539750" indent="-539750" algn="just">
              <a:lnSpc>
                <a:spcPts val="33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In the older tissues of the root, several mm back from the tip, secondary thickening takes place and a periderm layer of highly  suberized cells  develops.</a:t>
            </a:r>
          </a:p>
          <a:p>
            <a:pPr marL="539750" indent="-539750" algn="just">
              <a:lnSpc>
                <a:spcPts val="33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This  embed  the  permeability  of   the  root  to  water.  </a:t>
            </a:r>
            <a:endParaRPr lang="ar-EG" sz="2400" b="1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335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533400"/>
            <a:ext cx="8784976" cy="5209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algn="just">
              <a:lnSpc>
                <a:spcPts val="33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Although  efficient water absorption takes place at the </a:t>
            </a:r>
            <a:r>
              <a:rPr lang="en-US" sz="2400" b="1" dirty="0" err="1" smtClean="0">
                <a:latin typeface="Cambria Math" pitchFamily="18" charset="0"/>
                <a:ea typeface="Cambria Math" pitchFamily="18" charset="0"/>
              </a:rPr>
              <a:t>unsuberized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 root  hair zone,  water 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may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 also be taken up by 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suberized  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areas  of   the  root. </a:t>
            </a:r>
          </a:p>
          <a:p>
            <a:pPr marL="269875" indent="-269875" algn="just">
              <a:lnSpc>
                <a:spcPts val="33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Only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 a very 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small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 percentage of the </a:t>
            </a:r>
            <a:r>
              <a:rPr lang="en-US" sz="24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root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 system  of  certain  trees is </a:t>
            </a:r>
            <a:r>
              <a:rPr lang="en-US" sz="2400" b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unsuberized</a:t>
            </a: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, making it necessary for suberized tissues   to   take  up   water. </a:t>
            </a:r>
          </a:p>
          <a:p>
            <a:pPr marL="269875" indent="-269875" algn="just">
              <a:lnSpc>
                <a:spcPts val="33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The  suberized  roots  of  some  trees  can  absorb  a dye solution. </a:t>
            </a:r>
          </a:p>
          <a:p>
            <a:pPr marL="269875" indent="-269875">
              <a:lnSpc>
                <a:spcPts val="33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latin typeface="Cambria Math" pitchFamily="18" charset="0"/>
                <a:ea typeface="Cambria Math" pitchFamily="18" charset="0"/>
              </a:rPr>
              <a:t>This  can  be  done  through  three  ports   of   entry:                                                  *lenticels,                                                                                                                  *breaks  around  branch  roots     and                                                                                     *wounds. </a:t>
            </a:r>
            <a:endParaRPr lang="ar-EG" sz="2400" b="1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457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4800" y="206180"/>
            <a:ext cx="8515672" cy="561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39750" marR="0" lvl="0" indent="-539750" algn="ctr" defTabSz="914400" rtl="0" eaLnBrk="1" fontAlgn="base" latinLnBrk="0" hangingPunct="1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Path of  water  movement  through  root</a:t>
            </a:r>
          </a:p>
          <a:p>
            <a:pPr marL="539750" marR="0" lvl="0" indent="-539750" algn="justLow" defTabSz="914400" rtl="0" eaLnBrk="0" fontAlgn="base" latinLnBrk="0" hangingPunct="0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Water  taken  up  into  the  root  hairs   moves  through  the cortex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 to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 the  endodermis,  the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pericycle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 and  finally  into  the  xylem. </a:t>
            </a:r>
          </a:p>
          <a:p>
            <a:pPr marL="539750" marR="0" lvl="0" indent="-539750" algn="justLow" defTabSz="914400" rtl="0" eaLnBrk="0" fontAlgn="base" latinLnBrk="0" hangingPunct="0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This can be done easily along the walls of the cortical cells. </a:t>
            </a:r>
          </a:p>
          <a:p>
            <a:pPr marL="539750" marR="0" lvl="0" indent="-539750" algn="justLow" defTabSz="914400" rtl="0" eaLnBrk="0" fontAlgn="base" latinLnBrk="0" hangingPunct="0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But  the  movement  along  the  endodermal  cell  walls  is  impeded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by the presence of the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casparian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strip. </a:t>
            </a:r>
          </a:p>
          <a:p>
            <a:pPr marL="539750" lvl="0" indent="-539750" algn="justLow" eaLnBrk="0" fontAlgn="base" hangingPunct="0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Water  is  diverted  into the endodermal cell and follows a </a:t>
            </a:r>
            <a:r>
              <a:rPr lang="en-US" sz="2400" b="1" dirty="0" err="1" smtClean="0">
                <a:latin typeface="Cambria Math" pitchFamily="18" charset="0"/>
                <a:ea typeface="Times New Roman" pitchFamily="18" charset="0"/>
                <a:cs typeface="Arial" pitchFamily="34" charset="0"/>
              </a:rPr>
              <a:t>Ψ</a:t>
            </a:r>
            <a:r>
              <a:rPr lang="en-US" sz="2400" b="1" baseline="-30000" dirty="0" err="1" smtClean="0">
                <a:latin typeface="Cambria Math" pitchFamily="18" charset="0"/>
                <a:ea typeface="Times New Roman" pitchFamily="18" charset="0"/>
                <a:cs typeface="Arial" pitchFamily="34" charset="0"/>
              </a:rPr>
              <a:t>w</a:t>
            </a:r>
            <a:r>
              <a:rPr lang="en-US" sz="2400" b="1" baseline="-30000" dirty="0" smtClean="0">
                <a:latin typeface="Cambria Math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gradient  into  the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pericycle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  and  into  the xylem, which  connects directly with the xylem of the stem. </a:t>
            </a:r>
          </a:p>
          <a:p>
            <a:pPr marL="539750" marR="0" lvl="0" indent="-539750" algn="justLow" defTabSz="914400" rtl="0" eaLnBrk="0" fontAlgn="base" latinLnBrk="0" hangingPunct="0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rPr>
              <a:t>Water thus moves  out of  the root  and  into  the  stem. </a:t>
            </a:r>
          </a:p>
        </p:txBody>
      </p:sp>
    </p:spTree>
    <p:extLst>
      <p:ext uri="{BB962C8B-B14F-4D97-AF65-F5344CB8AC3E}">
        <p14:creationId xmlns:p14="http://schemas.microsoft.com/office/powerpoint/2010/main" val="4237571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963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088041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http://learning.uonbi.ac.ke/courses/SBT204/scormPackages/path_2/casperi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552528"/>
            <a:ext cx="8446947" cy="36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821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1174</Words>
  <Application>Microsoft Office PowerPoint</Application>
  <PresentationFormat>On-screen Show (4:3)</PresentationFormat>
  <Paragraphs>70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</dc:creator>
  <cp:lastModifiedBy>User</cp:lastModifiedBy>
  <cp:revision>8</cp:revision>
  <dcterms:created xsi:type="dcterms:W3CDTF">2006-08-16T00:00:00Z</dcterms:created>
  <dcterms:modified xsi:type="dcterms:W3CDTF">2020-03-16T05:19:23Z</dcterms:modified>
</cp:coreProperties>
</file>