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2" r:id="rId9"/>
    <p:sldId id="264" r:id="rId10"/>
    <p:sldId id="265" r:id="rId11"/>
    <p:sldId id="267" r:id="rId12"/>
    <p:sldId id="268" r:id="rId13"/>
    <p:sldId id="270" r:id="rId14"/>
    <p:sldId id="269" r:id="rId15"/>
    <p:sldId id="271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30" autoAdjust="0"/>
    <p:restoredTop sz="90929"/>
  </p:normalViewPr>
  <p:slideViewPr>
    <p:cSldViewPr>
      <p:cViewPr>
        <p:scale>
          <a:sx n="105" d="100"/>
          <a:sy n="105" d="100"/>
        </p:scale>
        <p:origin x="-972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78B0F-73CA-4042-ACFB-DC52EDFD61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4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1B7239-285F-492F-92CC-F1E3A28A71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89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9FB688-419D-441E-A442-D6EC3174A7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02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1D4CE-38EF-43C3-B25C-C6E0BD22C7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02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33AD0-E81B-410C-AEAC-14EB034273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20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0E0EB-E1EA-4F14-B611-71B773237B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4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87446-4688-4885-952B-00D52A6702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63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3BACD-AEA4-4A0F-B46E-87657313C4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29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01B42-C1B3-407D-9697-BDF0E72F67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14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DC09A6-9682-49FE-BA40-82D0DBF7F2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53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AA273-40F9-4957-8BB2-937A60EB23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475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0B71304-11CD-4F81-83B6-6F3A34C1CF8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838200" y="2286000"/>
            <a:ext cx="7175500" cy="1555750"/>
          </a:xfrm>
          <a:prstGeom prst="rect">
            <a:avLst/>
          </a:pr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9600" b="1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nucleus</a:t>
            </a:r>
            <a:r>
              <a:rPr lang="en-US" sz="9600"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1143000"/>
            <a:ext cx="9170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cs typeface="Arial" charset="0"/>
              </a:rPr>
              <a:t>An additional signal is apparently needed for exit from the nucleus 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3813" y="3733800"/>
            <a:ext cx="91201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cs typeface="Arial" charset="0"/>
              </a:rPr>
              <a:t>Energy in the form of ATP is required to transport most </a:t>
            </a:r>
          </a:p>
          <a:p>
            <a:r>
              <a:rPr lang="en-US">
                <a:latin typeface="Arial" charset="0"/>
                <a:cs typeface="Arial" charset="0"/>
              </a:rPr>
              <a:t>proteins or particles through the central channel in either direction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68300" y="685800"/>
            <a:ext cx="87757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  <a:cs typeface="Arial" charset="0"/>
              </a:rPr>
              <a:t>The nucleolus, a prominent organelle in the</a:t>
            </a:r>
          </a:p>
          <a:p>
            <a:r>
              <a:rPr lang="en-US" sz="2800">
                <a:latin typeface="Arial" charset="0"/>
                <a:cs typeface="Arial" charset="0"/>
              </a:rPr>
              <a:t> interphase nucleus, is the ribosome factory of the cell 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28600" y="2208213"/>
            <a:ext cx="89614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cs typeface="Arial" charset="0"/>
              </a:rPr>
              <a:t>Although the</a:t>
            </a:r>
            <a:r>
              <a:rPr lang="en-US" b="1">
                <a:latin typeface="Arial" charset="0"/>
                <a:cs typeface="Arial" charset="0"/>
              </a:rPr>
              <a:t> nucleolus</a:t>
            </a:r>
            <a:r>
              <a:rPr lang="en-US">
                <a:latin typeface="Arial" charset="0"/>
                <a:cs typeface="Arial" charset="0"/>
              </a:rPr>
              <a:t> is not membrane-bounded, it is a distinct</a:t>
            </a:r>
          </a:p>
          <a:p>
            <a:r>
              <a:rPr lang="en-US">
                <a:latin typeface="Arial" charset="0"/>
                <a:cs typeface="Arial" charset="0"/>
              </a:rPr>
              <a:t> organelle forming a highly specialized region of the nucleus 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04800" y="4267200"/>
            <a:ext cx="8321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cs typeface="Arial" charset="0"/>
              </a:rPr>
              <a:t>A product of active ribosomal genes, the nucleolus that</a:t>
            </a:r>
          </a:p>
          <a:p>
            <a:r>
              <a:rPr lang="en-US">
                <a:latin typeface="Arial" charset="0"/>
                <a:cs typeface="Arial" charset="0"/>
              </a:rPr>
              <a:t> contains more than 100 different proteins and nucleic acids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15" grpId="0" autoUpdateAnimBg="0"/>
      <p:bldP spid="1331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04800" y="609600"/>
            <a:ext cx="7156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cs typeface="Arial" charset="0"/>
              </a:rPr>
              <a:t>It is </a:t>
            </a:r>
            <a:r>
              <a:rPr lang="en-US" b="1">
                <a:latin typeface="Arial" charset="0"/>
                <a:cs typeface="Arial" charset="0"/>
              </a:rPr>
              <a:t>responsible for transcribing ribosomal DNA</a:t>
            </a:r>
            <a:r>
              <a:rPr lang="en-US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533400" y="2209800"/>
            <a:ext cx="5857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  <a:cs typeface="Arial" charset="0"/>
              </a:rPr>
              <a:t>Processing ribosomal RNA transcripts</a:t>
            </a:r>
            <a:r>
              <a:rPr lang="en-US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81000" y="3962400"/>
            <a:ext cx="84597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  <a:cs typeface="Arial" charset="0"/>
              </a:rPr>
              <a:t>And assembling ribosomal RNA and imported ribosomal </a:t>
            </a:r>
          </a:p>
          <a:p>
            <a:r>
              <a:rPr lang="en-US" b="1">
                <a:latin typeface="Arial" charset="0"/>
                <a:cs typeface="Arial" charset="0"/>
              </a:rPr>
              <a:t>proteins into ribonucleoprotein subunits for transport</a:t>
            </a:r>
          </a:p>
          <a:p>
            <a:r>
              <a:rPr lang="en-US" b="1">
                <a:latin typeface="Arial" charset="0"/>
                <a:cs typeface="Arial" charset="0"/>
              </a:rPr>
              <a:t> to the cytoplasm</a:t>
            </a:r>
            <a:r>
              <a:rPr lang="en-US"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9" grpId="0" autoUpdateAnimBg="0"/>
      <p:bldP spid="1434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114675" y="2038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114675" y="2038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1066800" y="84138"/>
          <a:ext cx="7010400" cy="570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r:id="rId3" imgW="2430780" imgH="2781300" progId="Word.Picture.8">
                  <p:embed/>
                </p:oleObj>
              </mc:Choice>
              <mc:Fallback>
                <p:oleObj r:id="rId3" imgW="2430780" imgH="2781300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84138"/>
                        <a:ext cx="7010400" cy="5707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667000" y="5867400"/>
            <a:ext cx="34734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/>
              <a:t>The nucleolus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81000" y="557213"/>
            <a:ext cx="70961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  <a:cs typeface="Arial" charset="0"/>
              </a:rPr>
              <a:t>The nucleolus contains three sub-structures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593725" y="1336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28600" y="1828800"/>
            <a:ext cx="8661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cs typeface="Arial" charset="0"/>
              </a:rPr>
              <a:t>1-One or more fibrillar centers, in which ribosomal transcription</a:t>
            </a:r>
          </a:p>
          <a:p>
            <a:r>
              <a:rPr lang="en-US">
                <a:latin typeface="Arial" charset="0"/>
                <a:cs typeface="Arial" charset="0"/>
              </a:rPr>
              <a:t>    is believed to take place 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82588" y="3276600"/>
            <a:ext cx="876141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  <a:cs typeface="Arial" charset="0"/>
              </a:rPr>
              <a:t>2- Dense fibrillar components surrounding the centers,</a:t>
            </a:r>
          </a:p>
          <a:p>
            <a:r>
              <a:rPr lang="en-US" sz="2800">
                <a:latin typeface="Arial" charset="0"/>
                <a:cs typeface="Arial" charset="0"/>
              </a:rPr>
              <a:t> where the ribosomal RNA transcripts are processed 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12725" y="5145088"/>
            <a:ext cx="871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cs typeface="Arial" charset="0"/>
              </a:rPr>
              <a:t>3- Granular component that surrounds the entire fibrillar region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4" grpId="0" autoUpdateAnimBg="0"/>
      <p:bldP spid="15365" grpId="0" autoUpdateAnimBg="0"/>
      <p:bldP spid="1536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81000" y="1905000"/>
            <a:ext cx="8205788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>
                <a:latin typeface="Arial" charset="0"/>
                <a:cs typeface="Arial" charset="0"/>
              </a:rPr>
              <a:t>During mitosis, the nuclear envelope disassembles</a:t>
            </a:r>
          </a:p>
          <a:p>
            <a:pPr algn="ctr"/>
            <a:r>
              <a:rPr lang="en-US" sz="2800">
                <a:latin typeface="Arial" charset="0"/>
                <a:cs typeface="Arial" charset="0"/>
              </a:rPr>
              <a:t> into vesicles that participate in the formation of</a:t>
            </a:r>
          </a:p>
          <a:p>
            <a:pPr algn="ctr"/>
            <a:r>
              <a:rPr lang="en-US" sz="2800">
                <a:latin typeface="Arial" charset="0"/>
                <a:cs typeface="Arial" charset="0"/>
              </a:rPr>
              <a:t> new envelopes around the daughter nuclei.</a:t>
            </a:r>
          </a:p>
          <a:p>
            <a:pPr algn="ctr"/>
            <a:r>
              <a:rPr lang="en-US" sz="4400">
                <a:latin typeface="Arial" charset="0"/>
                <a:cs typeface="Arial" charset="0"/>
              </a:rPr>
              <a:t>Read this</a:t>
            </a:r>
            <a:r>
              <a:rPr lang="en-US" sz="2800"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81000" y="609600"/>
            <a:ext cx="80803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Arial" charset="0"/>
                <a:cs typeface="Arial" charset="0"/>
              </a:rPr>
              <a:t>The nucleus contains most  of the cell's genetic</a:t>
            </a:r>
          </a:p>
          <a:p>
            <a:pPr algn="ctr"/>
            <a:r>
              <a:rPr lang="en-US">
                <a:latin typeface="Arial" charset="0"/>
                <a:cs typeface="Arial" charset="0"/>
              </a:rPr>
              <a:t> information and serves as the center of regulatory activity 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581275" y="1781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075" name="Picture 3" descr="Figure 1.35"/>
          <p:cNvPicPr>
            <a:picLocks noChangeAspect="1" noChangeArrowheads="1"/>
          </p:cNvPicPr>
          <p:nvPr/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200"/>
            <a:ext cx="601980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990850" y="2228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122" name="Picture 2" descr="Figure 1.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772400" cy="590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822325" y="5962650"/>
            <a:ext cx="74469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The nucleus is enclosed in a nuclear envelop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762000" y="762000"/>
            <a:ext cx="75088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Arial" charset="0"/>
                <a:cs typeface="Arial" charset="0"/>
              </a:rPr>
              <a:t>A typical interphase plant cell nucleus contains one to </a:t>
            </a:r>
          </a:p>
          <a:p>
            <a:pPr algn="ctr"/>
            <a:r>
              <a:rPr lang="en-US">
                <a:latin typeface="Arial" charset="0"/>
                <a:cs typeface="Arial" charset="0"/>
              </a:rPr>
              <a:t>several</a:t>
            </a:r>
            <a:r>
              <a:rPr lang="en-US" b="1">
                <a:latin typeface="Arial" charset="0"/>
                <a:cs typeface="Arial" charset="0"/>
              </a:rPr>
              <a:t> nucleoli</a:t>
            </a:r>
            <a:r>
              <a:rPr lang="en-US">
                <a:latin typeface="Arial" charset="0"/>
                <a:cs typeface="Arial" charset="0"/>
              </a:rPr>
              <a:t> lying free in the nuclear matrix</a:t>
            </a:r>
            <a:endParaRPr lang="en-US" b="1">
              <a:latin typeface="Arial" charset="0"/>
              <a:cs typeface="Arial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33400" y="2590800"/>
            <a:ext cx="82565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Arial" charset="0"/>
                <a:cs typeface="Arial" charset="0"/>
              </a:rPr>
              <a:t>The nuclear envelope is a dynamic structure </a:t>
            </a:r>
          </a:p>
          <a:p>
            <a:r>
              <a:rPr lang="en-US" sz="3200">
                <a:latin typeface="Arial" charset="0"/>
                <a:cs typeface="Arial" charset="0"/>
              </a:rPr>
              <a:t>with many functions 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838200" y="41148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66713" y="4179888"/>
            <a:ext cx="8167687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>
                <a:latin typeface="Arial" charset="0"/>
                <a:cs typeface="Arial" charset="0"/>
              </a:rPr>
              <a:t>The nucleus is bounded by an envelope consisting</a:t>
            </a:r>
          </a:p>
          <a:p>
            <a:pPr algn="ctr"/>
            <a:r>
              <a:rPr lang="en-US" sz="2800">
                <a:latin typeface="Arial" charset="0"/>
                <a:cs typeface="Arial" charset="0"/>
              </a:rPr>
              <a:t>of two bilayer membranes separated by a lumen, </a:t>
            </a:r>
          </a:p>
          <a:p>
            <a:pPr algn="ctr"/>
            <a:r>
              <a:rPr lang="en-US" sz="2800">
                <a:latin typeface="Arial" charset="0"/>
                <a:cs typeface="Arial" charset="0"/>
              </a:rPr>
              <a:t>the </a:t>
            </a:r>
            <a:r>
              <a:rPr lang="en-US" sz="2800" b="1">
                <a:latin typeface="Arial" charset="0"/>
                <a:cs typeface="Arial" charset="0"/>
              </a:rPr>
              <a:t>perinuclear space</a:t>
            </a:r>
            <a:r>
              <a:rPr lang="en-US" sz="2800"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utoUpdateAnimBg="0"/>
      <p:bldP spid="4100" grpId="0" autoUpdateAnimBg="0"/>
      <p:bldP spid="410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81000" y="533400"/>
            <a:ext cx="817086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cs typeface="Arial" charset="0"/>
              </a:rPr>
              <a:t>The envelope separates the genetic material in the nucleus</a:t>
            </a:r>
          </a:p>
          <a:p>
            <a:r>
              <a:rPr lang="en-US">
                <a:latin typeface="Arial" charset="0"/>
                <a:cs typeface="Arial" charset="0"/>
              </a:rPr>
              <a:t> from protein synthesis in the cytoplasm and controls </a:t>
            </a:r>
          </a:p>
          <a:p>
            <a:r>
              <a:rPr lang="en-US">
                <a:latin typeface="Arial" charset="0"/>
                <a:cs typeface="Arial" charset="0"/>
              </a:rPr>
              <a:t>nucleocytoplasmic exchange by means of highly complex</a:t>
            </a:r>
            <a:r>
              <a:rPr lang="en-US" b="1">
                <a:latin typeface="Arial" charset="0"/>
                <a:cs typeface="Arial" charset="0"/>
              </a:rPr>
              <a:t> </a:t>
            </a:r>
          </a:p>
          <a:p>
            <a:r>
              <a:rPr lang="en-US" b="1">
                <a:latin typeface="Arial" charset="0"/>
                <a:cs typeface="Arial" charset="0"/>
              </a:rPr>
              <a:t>nuclear pores</a:t>
            </a:r>
            <a:r>
              <a:rPr lang="en-US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57200" y="3429000"/>
            <a:ext cx="8153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cs typeface="Arial" charset="0"/>
              </a:rPr>
              <a:t>The outer membrane of the nuclear envelope is continuous</a:t>
            </a:r>
          </a:p>
          <a:p>
            <a:r>
              <a:rPr lang="en-US">
                <a:latin typeface="Arial" charset="0"/>
                <a:cs typeface="Arial" charset="0"/>
              </a:rPr>
              <a:t> with membranes of the ER through narrow connections </a:t>
            </a:r>
          </a:p>
          <a:p>
            <a:r>
              <a:rPr lang="en-US">
                <a:latin typeface="Arial" charset="0"/>
                <a:cs typeface="Arial" charset="0"/>
              </a:rPr>
              <a:t>and resembles the ER in having functional ribosomes </a:t>
            </a:r>
          </a:p>
          <a:p>
            <a:r>
              <a:rPr lang="en-US">
                <a:latin typeface="Arial" charset="0"/>
                <a:cs typeface="Arial" charset="0"/>
              </a:rPr>
              <a:t>on its cytoplasmic face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533400" y="623888"/>
            <a:ext cx="82851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  <a:cs typeface="Arial" charset="0"/>
              </a:rPr>
              <a:t>Nuclear pore complexes function both as molecular</a:t>
            </a:r>
          </a:p>
          <a:p>
            <a:r>
              <a:rPr lang="en-US" sz="2800">
                <a:latin typeface="Arial" charset="0"/>
                <a:cs typeface="Arial" charset="0"/>
              </a:rPr>
              <a:t> sieves and as active transporters 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57200" y="1981200"/>
            <a:ext cx="79994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cs typeface="Arial" charset="0"/>
              </a:rPr>
              <a:t>In plant cells pores occupy 8-20% of the envelope surface</a:t>
            </a:r>
          </a:p>
          <a:p>
            <a:r>
              <a:rPr lang="en-US">
                <a:latin typeface="Arial" charset="0"/>
              </a:rPr>
              <a:t>at a pore density of 6 to 25/</a:t>
            </a:r>
            <a:r>
              <a:rPr lang="el-GR">
                <a:latin typeface="Arial" charset="0"/>
              </a:rPr>
              <a:t>μ</a:t>
            </a:r>
            <a:r>
              <a:rPr lang="en-US">
                <a:latin typeface="Arial" charset="0"/>
              </a:rPr>
              <a:t>m</a:t>
            </a:r>
            <a:r>
              <a:rPr lang="en-US" baseline="30000">
                <a:latin typeface="Arial" charset="0"/>
              </a:rPr>
              <a:t>2</a:t>
            </a:r>
            <a:r>
              <a:rPr lang="en-US">
                <a:latin typeface="Arial" charset="0"/>
                <a:cs typeface="Arial" charset="0"/>
              </a:rPr>
              <a:t>  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81000" y="3505200"/>
            <a:ext cx="84026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  <a:cs typeface="Arial" charset="0"/>
              </a:rPr>
              <a:t>Each pore consists of an elaborate macromolecular </a:t>
            </a:r>
          </a:p>
          <a:p>
            <a:r>
              <a:rPr lang="en-US" sz="2800">
                <a:latin typeface="Arial" charset="0"/>
                <a:cs typeface="Arial" charset="0"/>
              </a:rPr>
              <a:t>assemblage known as the </a:t>
            </a:r>
            <a:r>
              <a:rPr lang="en-US" sz="2800" b="1">
                <a:latin typeface="Arial" charset="0"/>
                <a:cs typeface="Arial" charset="0"/>
              </a:rPr>
              <a:t>nuclear pore complex</a:t>
            </a:r>
            <a:r>
              <a:rPr lang="en-US" sz="280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57200" y="5105400"/>
            <a:ext cx="82216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cs typeface="Arial" charset="0"/>
              </a:rPr>
              <a:t>Nuclear pore complexes appear generally similar in size </a:t>
            </a:r>
          </a:p>
          <a:p>
            <a:r>
              <a:rPr lang="en-US">
                <a:latin typeface="Arial" charset="0"/>
                <a:cs typeface="Arial" charset="0"/>
              </a:rPr>
              <a:t>and architecture throughout the plant and animal kingdoms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1" grpId="0" autoUpdateAnimBg="0"/>
      <p:bldP spid="7172" grpId="0" autoUpdateAnimBg="0"/>
      <p:bldP spid="717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57200" y="685800"/>
            <a:ext cx="84423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  <a:cs typeface="Arial" charset="0"/>
              </a:rPr>
              <a:t>A nuclear pore complex measures 120 nm in depth, </a:t>
            </a:r>
          </a:p>
          <a:p>
            <a:r>
              <a:rPr lang="en-US" sz="2800">
                <a:latin typeface="Arial" charset="0"/>
                <a:cs typeface="Arial" charset="0"/>
              </a:rPr>
              <a:t>with a pore diameter of 50 nm 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07975" y="2209800"/>
            <a:ext cx="883602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  <a:cs typeface="Arial" charset="0"/>
              </a:rPr>
              <a:t>The complex has a total protein mass of 124 MDa and </a:t>
            </a:r>
          </a:p>
          <a:p>
            <a:r>
              <a:rPr lang="en-US" sz="2800">
                <a:latin typeface="Arial" charset="0"/>
                <a:cs typeface="Arial" charset="0"/>
              </a:rPr>
              <a:t>contains approximately 120 different kinds of proteins, </a:t>
            </a:r>
          </a:p>
          <a:p>
            <a:r>
              <a:rPr lang="en-US" sz="2800">
                <a:latin typeface="Arial" charset="0"/>
                <a:cs typeface="Arial" charset="0"/>
              </a:rPr>
              <a:t>called </a:t>
            </a:r>
            <a:r>
              <a:rPr lang="en-US" sz="2800" b="1">
                <a:latin typeface="Arial" charset="0"/>
                <a:cs typeface="Arial" charset="0"/>
              </a:rPr>
              <a:t>nucleoporins</a:t>
            </a:r>
            <a:r>
              <a:rPr lang="en-US" sz="280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81000" y="4495800"/>
            <a:ext cx="82613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  <a:cs typeface="Arial" charset="0"/>
              </a:rPr>
              <a:t>A nuclear pore complex has </a:t>
            </a:r>
            <a:r>
              <a:rPr lang="en-US" sz="2800" b="1">
                <a:latin typeface="Arial" charset="0"/>
                <a:cs typeface="Arial" charset="0"/>
              </a:rPr>
              <a:t>octagonal symmetry</a:t>
            </a:r>
            <a:r>
              <a:rPr lang="en-US" sz="2800">
                <a:latin typeface="Arial" charset="0"/>
                <a:cs typeface="Arial" charset="0"/>
              </a:rPr>
              <a:t> </a:t>
            </a:r>
          </a:p>
          <a:p>
            <a:r>
              <a:rPr lang="en-US" sz="2800">
                <a:latin typeface="Arial" charset="0"/>
                <a:cs typeface="Arial" charset="0"/>
              </a:rPr>
              <a:t>about a central axis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19" grpId="0" autoUpdateAnimBg="0"/>
      <p:bldP spid="922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809750" y="1881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8194" name="Picture 2" descr="Figure 1.37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4582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219200" y="6096000"/>
            <a:ext cx="60325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Organization of the nuclear envelop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81000" y="531813"/>
            <a:ext cx="83232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cs typeface="Arial" charset="0"/>
              </a:rPr>
              <a:t>Eight peripheral, aqueous channels, each 9 nm in diameter, </a:t>
            </a:r>
          </a:p>
          <a:p>
            <a:r>
              <a:rPr lang="en-US">
                <a:latin typeface="Arial" charset="0"/>
                <a:cs typeface="Arial" charset="0"/>
              </a:rPr>
              <a:t>permit free diffusion of small molecules 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81000" y="1828800"/>
            <a:ext cx="79486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cs typeface="Arial" charset="0"/>
              </a:rPr>
              <a:t>A larger, regulated, central channel functions in the active</a:t>
            </a:r>
          </a:p>
          <a:p>
            <a:r>
              <a:rPr lang="en-US">
                <a:latin typeface="Arial" charset="0"/>
                <a:cs typeface="Arial" charset="0"/>
              </a:rPr>
              <a:t> transport of proteins and RNA molecules 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57200" y="3276600"/>
            <a:ext cx="80676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cs typeface="Arial" charset="0"/>
              </a:rPr>
              <a:t>This central channel contains a particle 35 nm in diameter </a:t>
            </a:r>
          </a:p>
          <a:p>
            <a:r>
              <a:rPr lang="en-US" sz="3600">
                <a:latin typeface="Arial" charset="0"/>
                <a:cs typeface="Arial" charset="0"/>
              </a:rPr>
              <a:t>called the "plug</a:t>
            </a:r>
            <a:r>
              <a:rPr lang="en-US">
                <a:latin typeface="Arial" charset="0"/>
                <a:cs typeface="Arial" charset="0"/>
              </a:rPr>
              <a:t>" 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0" y="4724400"/>
            <a:ext cx="9229725" cy="198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>
                <a:latin typeface="Arial" charset="0"/>
                <a:cs typeface="Arial" charset="0"/>
              </a:rPr>
              <a:t>Proteins in the cytoplasm can gain access to the nucleus </a:t>
            </a:r>
          </a:p>
          <a:p>
            <a:pPr algn="ctr"/>
            <a:r>
              <a:rPr lang="en-US" sz="2800">
                <a:latin typeface="Arial" charset="0"/>
                <a:cs typeface="Arial" charset="0"/>
              </a:rPr>
              <a:t>only if they contain a </a:t>
            </a:r>
          </a:p>
          <a:p>
            <a:pPr algn="ctr"/>
            <a:r>
              <a:rPr lang="en-US" sz="4000">
                <a:latin typeface="Arial" charset="0"/>
                <a:cs typeface="Arial" charset="0"/>
              </a:rPr>
              <a:t>nuclear localization signal</a:t>
            </a:r>
            <a:r>
              <a:rPr lang="en-US" sz="2800">
                <a:latin typeface="Arial" charset="0"/>
                <a:cs typeface="Arial" charset="0"/>
              </a:rPr>
              <a:t> </a:t>
            </a:r>
          </a:p>
          <a:p>
            <a:pPr algn="ctr"/>
            <a:r>
              <a:rPr lang="en-US" sz="2800">
                <a:latin typeface="Arial" charset="0"/>
                <a:cs typeface="Arial" charset="0"/>
              </a:rPr>
              <a:t>sequence of ammo acids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3" grpId="0" autoUpdateAnimBg="0"/>
      <p:bldP spid="10244" grpId="0" autoUpdateAnimBg="0"/>
      <p:bldP spid="10245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517</Words>
  <Application>Microsoft Office PowerPoint</Application>
  <PresentationFormat>On-screen Show (4:3)</PresentationFormat>
  <Paragraphs>70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Times New Roman</vt:lpstr>
      <vt:lpstr>Arial Unicode MS</vt:lpstr>
      <vt:lpstr>Arial</vt:lpstr>
      <vt:lpstr>Default Design</vt:lpstr>
      <vt:lpstr>صورة Microsoft Word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Mansoura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Fous Biotechnology</dc:creator>
  <cp:lastModifiedBy>ahmed77</cp:lastModifiedBy>
  <cp:revision>8</cp:revision>
  <dcterms:created xsi:type="dcterms:W3CDTF">2005-03-30T12:54:51Z</dcterms:created>
  <dcterms:modified xsi:type="dcterms:W3CDTF">2020-03-25T05:13:01Z</dcterms:modified>
</cp:coreProperties>
</file>