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330" r:id="rId3"/>
    <p:sldId id="331" r:id="rId4"/>
    <p:sldId id="332" r:id="rId5"/>
    <p:sldId id="333"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7" r:id="rId29"/>
    <p:sldId id="356" r:id="rId30"/>
    <p:sldId id="358" r:id="rId31"/>
    <p:sldId id="359" r:id="rId32"/>
    <p:sldId id="360" r:id="rId33"/>
    <p:sldId id="361" r:id="rId34"/>
    <p:sldId id="362" r:id="rId35"/>
    <p:sldId id="363" r:id="rId36"/>
    <p:sldId id="364" r:id="rId37"/>
    <p:sldId id="365" r:id="rId38"/>
    <p:sldId id="366" r:id="rId39"/>
    <p:sldId id="367" r:id="rId40"/>
    <p:sldId id="368" r:id="rId41"/>
    <p:sldId id="369" r:id="rId42"/>
    <p:sldId id="370" r:id="rId43"/>
    <p:sldId id="373" r:id="rId44"/>
    <p:sldId id="374" r:id="rId45"/>
    <p:sldId id="375" r:id="rId46"/>
    <p:sldId id="376" r:id="rId4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7" d="100"/>
          <a:sy n="87" d="100"/>
        </p:scale>
        <p:origin x="106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20BFCF8-06FD-4FCD-A828-F9AF9D52973B}" type="datetimeFigureOut">
              <a:rPr lang="ar-EG" smtClean="0"/>
              <a:t>21/07/1441</a:t>
            </a:fld>
            <a:endParaRPr lang="ar-EG"/>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EG"/>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F9867ED-A420-489B-A249-FB250A859535}" type="slidenum">
              <a:rPr lang="ar-EG" smtClean="0"/>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0BFCF8-06FD-4FCD-A828-F9AF9D52973B}" type="datetimeFigureOut">
              <a:rPr lang="ar-EG" smtClean="0"/>
              <a:t>21/07/1441</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CF9867ED-A420-489B-A249-FB250A859535}"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0BFCF8-06FD-4FCD-A828-F9AF9D52973B}" type="datetimeFigureOut">
              <a:rPr lang="ar-EG" smtClean="0"/>
              <a:t>21/07/1441</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CF9867ED-A420-489B-A249-FB250A859535}"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0BFCF8-06FD-4FCD-A828-F9AF9D52973B}" type="datetimeFigureOut">
              <a:rPr lang="ar-EG" smtClean="0"/>
              <a:t>21/07/1441</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CF9867ED-A420-489B-A249-FB250A859535}" type="slidenum">
              <a:rPr lang="ar-EG" smtClean="0"/>
              <a:t>‹#›</a:t>
            </a:fld>
            <a:endParaRPr lang="ar-EG"/>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20BFCF8-06FD-4FCD-A828-F9AF9D52973B}" type="datetimeFigureOut">
              <a:rPr lang="ar-EG" smtClean="0"/>
              <a:t>21/07/1441</a:t>
            </a:fld>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CF9867ED-A420-489B-A249-FB250A859535}" type="slidenum">
              <a:rPr lang="ar-EG" smtClean="0"/>
              <a:t>‹#›</a:t>
            </a:fld>
            <a:endParaRPr lang="ar-EG"/>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0BFCF8-06FD-4FCD-A828-F9AF9D52973B}" type="datetimeFigureOut">
              <a:rPr lang="ar-EG" smtClean="0"/>
              <a:t>21/07/1441</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CF9867ED-A420-489B-A249-FB250A859535}" type="slidenum">
              <a:rPr lang="ar-EG" smtClean="0"/>
              <a:t>‹#›</a:t>
            </a:fld>
            <a:endParaRPr lang="ar-EG"/>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0BFCF8-06FD-4FCD-A828-F9AF9D52973B}" type="datetimeFigureOut">
              <a:rPr lang="ar-EG" smtClean="0"/>
              <a:t>21/07/1441</a:t>
            </a:fld>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CF9867ED-A420-489B-A249-FB250A859535}" type="slidenum">
              <a:rPr lang="ar-EG" smtClean="0"/>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20BFCF8-06FD-4FCD-A828-F9AF9D52973B}" type="datetimeFigureOut">
              <a:rPr lang="ar-EG" smtClean="0"/>
              <a:t>21/07/1441</a:t>
            </a:fld>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CF9867ED-A420-489B-A249-FB250A859535}" type="slidenum">
              <a:rPr lang="ar-EG" smtClean="0"/>
              <a:t>‹#›</a:t>
            </a:fld>
            <a:endParaRPr lang="ar-EG"/>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20BFCF8-06FD-4FCD-A828-F9AF9D52973B}" type="datetimeFigureOut">
              <a:rPr lang="ar-EG" smtClean="0"/>
              <a:t>21/07/1441</a:t>
            </a:fld>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CF9867ED-A420-489B-A249-FB250A859535}"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20BFCF8-06FD-4FCD-A828-F9AF9D52973B}" type="datetimeFigureOut">
              <a:rPr lang="ar-EG" smtClean="0"/>
              <a:t>21/07/1441</a:t>
            </a:fld>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CF9867ED-A420-489B-A249-FB250A859535}" type="slidenum">
              <a:rPr lang="ar-EG" smtClean="0"/>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20BFCF8-06FD-4FCD-A828-F9AF9D52973B}" type="datetimeFigureOut">
              <a:rPr lang="ar-EG" smtClean="0"/>
              <a:t>21/07/1441</a:t>
            </a:fld>
            <a:endParaRPr lang="ar-EG"/>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EG"/>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F9867ED-A420-489B-A249-FB250A859535}" type="slidenum">
              <a:rPr lang="ar-EG" smtClean="0"/>
              <a:t>‹#›</a:t>
            </a:fld>
            <a:endParaRPr lang="ar-EG"/>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20BFCF8-06FD-4FCD-A828-F9AF9D52973B}" type="datetimeFigureOut">
              <a:rPr lang="ar-EG" smtClean="0"/>
              <a:t>21/07/1441</a:t>
            </a:fld>
            <a:endParaRPr lang="ar-EG"/>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EG"/>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F9867ED-A420-489B-A249-FB250A859535}"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5661248"/>
            <a:ext cx="3995936" cy="952128"/>
          </a:xfrm>
        </p:spPr>
        <p:txBody>
          <a:bodyPr>
            <a:normAutofit fontScale="90000"/>
          </a:bodyPr>
          <a:lstStyle/>
          <a:p>
            <a:pPr marL="27432" lvl="0">
              <a:spcBef>
                <a:spcPts val="600"/>
              </a:spcBef>
            </a:pPr>
            <a:r>
              <a:rPr lang="en-US" sz="2600" b="0" cap="none" dirty="0" smtClean="0">
                <a:solidFill>
                  <a:srgbClr val="C00000"/>
                </a:solidFill>
                <a:latin typeface="Times New Roman" pitchFamily="18" charset="0"/>
                <a:ea typeface="+mn-ea"/>
                <a:cs typeface="Times New Roman" pitchFamily="18" charset="0"/>
              </a:rPr>
              <a:t>Dr. Rasha Abou Samra</a:t>
            </a:r>
            <a:r>
              <a:rPr lang="en-US" sz="2600" b="0" dirty="0">
                <a:solidFill>
                  <a:srgbClr val="C00000"/>
                </a:solidFill>
                <a:latin typeface="Gill Sans MT"/>
                <a:ea typeface="+mn-ea"/>
                <a:cs typeface="+mn-cs"/>
              </a:rPr>
              <a:t/>
            </a:r>
            <a:br>
              <a:rPr lang="en-US" sz="2600" b="0" dirty="0">
                <a:solidFill>
                  <a:srgbClr val="C00000"/>
                </a:solidFill>
                <a:latin typeface="Gill Sans MT"/>
                <a:ea typeface="+mn-ea"/>
                <a:cs typeface="+mn-cs"/>
              </a:rPr>
            </a:br>
            <a:endParaRPr lang="ar-EG" dirty="0"/>
          </a:p>
        </p:txBody>
      </p:sp>
      <p:sp>
        <p:nvSpPr>
          <p:cNvPr id="3" name="Subtitle 2"/>
          <p:cNvSpPr>
            <a:spLocks noGrp="1"/>
          </p:cNvSpPr>
          <p:nvPr>
            <p:ph type="subTitle" idx="1"/>
          </p:nvPr>
        </p:nvSpPr>
        <p:spPr>
          <a:xfrm>
            <a:off x="1259632" y="1484784"/>
            <a:ext cx="6400800" cy="1752600"/>
          </a:xfrm>
        </p:spPr>
        <p:txBody>
          <a:bodyPr>
            <a:normAutofit/>
          </a:bodyPr>
          <a:lstStyle/>
          <a:p>
            <a:pPr algn="ctr"/>
            <a:r>
              <a:rPr lang="en-US" sz="4400" dirty="0">
                <a:solidFill>
                  <a:schemeClr val="tx1"/>
                </a:solidFill>
                <a:latin typeface="TrebuchetMS"/>
              </a:rPr>
              <a:t>A geographic information system (GIS)</a:t>
            </a:r>
            <a:endParaRPr lang="ar-EG" sz="4400" dirty="0">
              <a:solidFill>
                <a:schemeClr val="tx1"/>
              </a:solidFill>
            </a:endParaRPr>
          </a:p>
        </p:txBody>
      </p:sp>
    </p:spTree>
    <p:extLst>
      <p:ext uri="{BB962C8B-B14F-4D97-AF65-F5344CB8AC3E}">
        <p14:creationId xmlns:p14="http://schemas.microsoft.com/office/powerpoint/2010/main" val="1614617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a:bodyPr>
          <a:lstStyle/>
          <a:p>
            <a:pPr algn="just" rtl="0">
              <a:lnSpc>
                <a:spcPct val="150000"/>
              </a:lnSpc>
            </a:pPr>
            <a:r>
              <a:rPr lang="en-US" sz="2400" b="1" dirty="0">
                <a:latin typeface="Times New Roman" pitchFamily="18" charset="0"/>
                <a:cs typeface="Times New Roman" pitchFamily="18" charset="0"/>
              </a:rPr>
              <a:t>Different projections cause different types </a:t>
            </a:r>
            <a:r>
              <a:rPr lang="en-US" sz="2400" b="1" dirty="0" smtClean="0">
                <a:latin typeface="Times New Roman" pitchFamily="18" charset="0"/>
                <a:cs typeface="Times New Roman" pitchFamily="18" charset="0"/>
              </a:rPr>
              <a:t>of distortions</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gn="just" rtl="0">
              <a:lnSpc>
                <a:spcPct val="150000"/>
              </a:lnSpc>
            </a:pPr>
            <a:r>
              <a:rPr lang="en-US" sz="2400" b="1" dirty="0" smtClean="0">
                <a:solidFill>
                  <a:srgbClr val="C00000"/>
                </a:solidFill>
                <a:latin typeface="Times New Roman" pitchFamily="18" charset="0"/>
                <a:cs typeface="Times New Roman" pitchFamily="18" charset="0"/>
              </a:rPr>
              <a:t>Some </a:t>
            </a:r>
            <a:r>
              <a:rPr lang="en-US" sz="2400" b="1" dirty="0">
                <a:solidFill>
                  <a:srgbClr val="C00000"/>
                </a:solidFill>
                <a:latin typeface="Times New Roman" pitchFamily="18" charset="0"/>
                <a:cs typeface="Times New Roman" pitchFamily="18" charset="0"/>
              </a:rPr>
              <a:t>projections are designed </a:t>
            </a:r>
            <a:r>
              <a:rPr lang="en-US" sz="2400" b="1" dirty="0" smtClean="0">
                <a:solidFill>
                  <a:srgbClr val="C00000"/>
                </a:solidFill>
                <a:latin typeface="Times New Roman" pitchFamily="18" charset="0"/>
                <a:cs typeface="Times New Roman" pitchFamily="18" charset="0"/>
              </a:rPr>
              <a:t>to minimize </a:t>
            </a:r>
            <a:r>
              <a:rPr lang="en-US" sz="2400" b="1" dirty="0">
                <a:solidFill>
                  <a:srgbClr val="C00000"/>
                </a:solidFill>
                <a:latin typeface="Times New Roman" pitchFamily="18" charset="0"/>
                <a:cs typeface="Times New Roman" pitchFamily="18" charset="0"/>
              </a:rPr>
              <a:t>the distortion of one or two of the </a:t>
            </a:r>
            <a:r>
              <a:rPr lang="en-US" sz="2400" b="1" dirty="0" smtClean="0">
                <a:solidFill>
                  <a:srgbClr val="C00000"/>
                </a:solidFill>
                <a:latin typeface="Times New Roman" pitchFamily="18" charset="0"/>
                <a:cs typeface="Times New Roman" pitchFamily="18" charset="0"/>
              </a:rPr>
              <a:t>data’s characteristics</a:t>
            </a:r>
            <a:r>
              <a:rPr lang="en-US" sz="2400" b="1" dirty="0">
                <a:solidFill>
                  <a:srgbClr val="C00000"/>
                </a:solidFill>
                <a:latin typeface="Times New Roman" pitchFamily="18" charset="0"/>
                <a:cs typeface="Times New Roman" pitchFamily="18" charset="0"/>
              </a:rPr>
              <a:t>. </a:t>
            </a:r>
            <a:endParaRPr lang="en-US" sz="2400" b="1" dirty="0" smtClean="0">
              <a:solidFill>
                <a:srgbClr val="C00000"/>
              </a:solidFill>
              <a:latin typeface="Times New Roman" pitchFamily="18" charset="0"/>
              <a:cs typeface="Times New Roman" pitchFamily="18" charset="0"/>
            </a:endParaRPr>
          </a:p>
          <a:p>
            <a:pPr algn="just" rtl="0">
              <a:lnSpc>
                <a:spcPct val="150000"/>
              </a:lnSpc>
            </a:pPr>
            <a:r>
              <a:rPr lang="en-US" sz="2400" b="1" dirty="0" smtClean="0">
                <a:latin typeface="Times New Roman" pitchFamily="18" charset="0"/>
                <a:cs typeface="Times New Roman" pitchFamily="18" charset="0"/>
              </a:rPr>
              <a:t>A </a:t>
            </a:r>
            <a:r>
              <a:rPr lang="en-US" sz="2400" b="1" dirty="0">
                <a:latin typeface="Times New Roman" pitchFamily="18" charset="0"/>
                <a:cs typeface="Times New Roman" pitchFamily="18" charset="0"/>
              </a:rPr>
              <a:t>projection could maintain the </a:t>
            </a:r>
            <a:r>
              <a:rPr lang="en-US" sz="2400" b="1" dirty="0" smtClean="0">
                <a:latin typeface="Times New Roman" pitchFamily="18" charset="0"/>
                <a:cs typeface="Times New Roman" pitchFamily="18" charset="0"/>
              </a:rPr>
              <a:t>area of </a:t>
            </a:r>
            <a:r>
              <a:rPr lang="en-US" sz="2400" b="1" dirty="0">
                <a:latin typeface="Times New Roman" pitchFamily="18" charset="0"/>
                <a:cs typeface="Times New Roman" pitchFamily="18" charset="0"/>
              </a:rPr>
              <a:t>a feature but alter its shape</a:t>
            </a:r>
            <a:r>
              <a:rPr lang="en-US" sz="2400" b="1" dirty="0" smtClean="0">
                <a:latin typeface="Times New Roman" pitchFamily="18" charset="0"/>
                <a:cs typeface="Times New Roman" pitchFamily="18" charset="0"/>
              </a:rPr>
              <a:t>.</a:t>
            </a:r>
          </a:p>
          <a:p>
            <a:pPr algn="just" rtl="0">
              <a:lnSpc>
                <a:spcPct val="150000"/>
              </a:lnSpc>
            </a:pPr>
            <a:r>
              <a:rPr lang="en-US" sz="2400" b="1" dirty="0">
                <a:latin typeface="Times New Roman" pitchFamily="18" charset="0"/>
                <a:cs typeface="Times New Roman" pitchFamily="18" charset="0"/>
              </a:rPr>
              <a:t>The diagram on </a:t>
            </a:r>
            <a:r>
              <a:rPr lang="en-US" sz="2400" b="1" dirty="0" smtClean="0">
                <a:latin typeface="Times New Roman" pitchFamily="18" charset="0"/>
                <a:cs typeface="Times New Roman" pitchFamily="18" charset="0"/>
              </a:rPr>
              <a:t>the next </a:t>
            </a:r>
            <a:r>
              <a:rPr lang="en-US" sz="2400" b="1" dirty="0">
                <a:latin typeface="Times New Roman" pitchFamily="18" charset="0"/>
                <a:cs typeface="Times New Roman" pitchFamily="18" charset="0"/>
              </a:rPr>
              <a:t>page shows how three-dimensional features </a:t>
            </a:r>
            <a:r>
              <a:rPr lang="en-US" sz="2400" b="1" dirty="0" smtClean="0">
                <a:latin typeface="Times New Roman" pitchFamily="18" charset="0"/>
                <a:cs typeface="Times New Roman" pitchFamily="18" charset="0"/>
              </a:rPr>
              <a:t>are compressed </a:t>
            </a:r>
            <a:r>
              <a:rPr lang="en-US" sz="2400" b="1" dirty="0">
                <a:latin typeface="Times New Roman" pitchFamily="18" charset="0"/>
                <a:cs typeface="Times New Roman" pitchFamily="18" charset="0"/>
              </a:rPr>
              <a:t>to fit onto a flat surface.</a:t>
            </a:r>
            <a:endParaRPr lang="ar-EG"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332615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25" t="21107" r="42741" b="34722"/>
          <a:stretch/>
        </p:blipFill>
        <p:spPr bwMode="auto">
          <a:xfrm>
            <a:off x="323528" y="404664"/>
            <a:ext cx="8549433"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59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6192688"/>
          </a:xfrm>
        </p:spPr>
        <p:txBody>
          <a:bodyPr>
            <a:noAutofit/>
          </a:bodyPr>
          <a:lstStyle/>
          <a:p>
            <a:pPr algn="just" rtl="0">
              <a:lnSpc>
                <a:spcPct val="160000"/>
              </a:lnSpc>
            </a:pPr>
            <a:r>
              <a:rPr lang="en-US" sz="2800" b="1" dirty="0">
                <a:solidFill>
                  <a:srgbClr val="C00000"/>
                </a:solidFill>
                <a:latin typeface="Times New Roman" pitchFamily="18" charset="0"/>
                <a:cs typeface="Times New Roman" pitchFamily="18" charset="0"/>
              </a:rPr>
              <a:t>Conformal projections</a:t>
            </a:r>
          </a:p>
          <a:p>
            <a:pPr algn="just" rtl="0">
              <a:lnSpc>
                <a:spcPct val="160000"/>
              </a:lnSpc>
            </a:pPr>
            <a:r>
              <a:rPr lang="en-US" sz="2400" b="1" dirty="0" smtClean="0">
                <a:latin typeface="Times New Roman" pitchFamily="18" charset="0"/>
                <a:cs typeface="Times New Roman" pitchFamily="18" charset="0"/>
              </a:rPr>
              <a:t>preserve </a:t>
            </a:r>
            <a:r>
              <a:rPr lang="en-US" sz="2400" b="1" dirty="0">
                <a:latin typeface="Times New Roman" pitchFamily="18" charset="0"/>
                <a:cs typeface="Times New Roman" pitchFamily="18" charset="0"/>
              </a:rPr>
              <a:t>local </a:t>
            </a:r>
            <a:r>
              <a:rPr lang="en-US" sz="2400" b="1" dirty="0" smtClean="0">
                <a:latin typeface="Times New Roman" pitchFamily="18" charset="0"/>
                <a:cs typeface="Times New Roman" pitchFamily="18" charset="0"/>
              </a:rPr>
              <a:t>shape. Graticule </a:t>
            </a:r>
            <a:r>
              <a:rPr lang="en-US" sz="2400" b="1" dirty="0">
                <a:latin typeface="Times New Roman" pitchFamily="18" charset="0"/>
                <a:cs typeface="Times New Roman" pitchFamily="18" charset="0"/>
              </a:rPr>
              <a:t>lines on the globe are perpendicular</a:t>
            </a:r>
            <a:r>
              <a:rPr lang="en-US" sz="2400" b="1" dirty="0" smtClean="0">
                <a:latin typeface="Times New Roman" pitchFamily="18" charset="0"/>
                <a:cs typeface="Times New Roman" pitchFamily="18" charset="0"/>
              </a:rPr>
              <a:t>.  To preserve </a:t>
            </a:r>
            <a:r>
              <a:rPr lang="en-US" sz="2400" b="1" dirty="0">
                <a:latin typeface="Times New Roman" pitchFamily="18" charset="0"/>
                <a:cs typeface="Times New Roman" pitchFamily="18" charset="0"/>
              </a:rPr>
              <a:t>individual angles describing the </a:t>
            </a:r>
            <a:r>
              <a:rPr lang="en-US" sz="2400" b="1" dirty="0" smtClean="0">
                <a:latin typeface="Times New Roman" pitchFamily="18" charset="0"/>
                <a:cs typeface="Times New Roman" pitchFamily="18" charset="0"/>
              </a:rPr>
              <a:t>spatial relationships</a:t>
            </a:r>
            <a:r>
              <a:rPr lang="en-US" sz="2400" b="1" dirty="0">
                <a:latin typeface="Times New Roman" pitchFamily="18" charset="0"/>
                <a:cs typeface="Times New Roman" pitchFamily="18" charset="0"/>
              </a:rPr>
              <a:t>, a conformal projection must </a:t>
            </a:r>
            <a:r>
              <a:rPr lang="en-US" sz="2400" b="1" dirty="0" smtClean="0">
                <a:latin typeface="Times New Roman" pitchFamily="18" charset="0"/>
                <a:cs typeface="Times New Roman" pitchFamily="18" charset="0"/>
              </a:rPr>
              <a:t>show graticule </a:t>
            </a:r>
            <a:r>
              <a:rPr lang="en-US" sz="2400" b="1" dirty="0">
                <a:latin typeface="Times New Roman" pitchFamily="18" charset="0"/>
                <a:cs typeface="Times New Roman" pitchFamily="18" charset="0"/>
              </a:rPr>
              <a:t>lines intersecting at 90-degree angles on </a:t>
            </a:r>
            <a:r>
              <a:rPr lang="en-US" sz="2400" b="1" dirty="0" smtClean="0">
                <a:latin typeface="Times New Roman" pitchFamily="18" charset="0"/>
                <a:cs typeface="Times New Roman" pitchFamily="18" charset="0"/>
              </a:rPr>
              <a:t>the map</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gn="just" rtl="0">
              <a:lnSpc>
                <a:spcPct val="160000"/>
              </a:lnSpc>
            </a:pPr>
            <a:r>
              <a:rPr lang="en-US" sz="2400" b="1" dirty="0" smtClean="0">
                <a:solidFill>
                  <a:srgbClr val="C00000"/>
                </a:solidFill>
                <a:latin typeface="Times New Roman" pitchFamily="18" charset="0"/>
                <a:cs typeface="Times New Roman" pitchFamily="18" charset="0"/>
              </a:rPr>
              <a:t>This </a:t>
            </a:r>
            <a:r>
              <a:rPr lang="en-US" sz="2400" b="1" dirty="0">
                <a:solidFill>
                  <a:srgbClr val="C00000"/>
                </a:solidFill>
                <a:latin typeface="Times New Roman" pitchFamily="18" charset="0"/>
                <a:cs typeface="Times New Roman" pitchFamily="18" charset="0"/>
              </a:rPr>
              <a:t>is accomplished by maintaining all </a:t>
            </a:r>
            <a:r>
              <a:rPr lang="en-US" sz="2400" b="1" dirty="0" smtClean="0">
                <a:solidFill>
                  <a:srgbClr val="C00000"/>
                </a:solidFill>
                <a:latin typeface="Times New Roman" pitchFamily="18" charset="0"/>
                <a:cs typeface="Times New Roman" pitchFamily="18" charset="0"/>
              </a:rPr>
              <a:t>angles. The </a:t>
            </a:r>
            <a:r>
              <a:rPr lang="en-US" sz="2400" b="1" dirty="0">
                <a:solidFill>
                  <a:srgbClr val="C00000"/>
                </a:solidFill>
                <a:latin typeface="Times New Roman" pitchFamily="18" charset="0"/>
                <a:cs typeface="Times New Roman" pitchFamily="18" charset="0"/>
              </a:rPr>
              <a:t>drawback is that the area enclosed by a series </a:t>
            </a:r>
            <a:r>
              <a:rPr lang="en-US" sz="2400" b="1" dirty="0" smtClean="0">
                <a:solidFill>
                  <a:srgbClr val="C00000"/>
                </a:solidFill>
                <a:latin typeface="Times New Roman" pitchFamily="18" charset="0"/>
                <a:cs typeface="Times New Roman" pitchFamily="18" charset="0"/>
              </a:rPr>
              <a:t>of arcs </a:t>
            </a:r>
            <a:r>
              <a:rPr lang="en-US" sz="2400" b="1" dirty="0">
                <a:solidFill>
                  <a:srgbClr val="C00000"/>
                </a:solidFill>
                <a:latin typeface="Times New Roman" pitchFamily="18" charset="0"/>
                <a:cs typeface="Times New Roman" pitchFamily="18" charset="0"/>
              </a:rPr>
              <a:t>may be greatly distorted in the process. No </a:t>
            </a:r>
            <a:r>
              <a:rPr lang="en-US" sz="2400" b="1" dirty="0" smtClean="0">
                <a:solidFill>
                  <a:srgbClr val="C00000"/>
                </a:solidFill>
                <a:latin typeface="Times New Roman" pitchFamily="18" charset="0"/>
                <a:cs typeface="Times New Roman" pitchFamily="18" charset="0"/>
              </a:rPr>
              <a:t>map projection </a:t>
            </a:r>
            <a:r>
              <a:rPr lang="en-US" sz="2400" b="1" dirty="0">
                <a:solidFill>
                  <a:srgbClr val="C00000"/>
                </a:solidFill>
                <a:latin typeface="Times New Roman" pitchFamily="18" charset="0"/>
                <a:cs typeface="Times New Roman" pitchFamily="18" charset="0"/>
              </a:rPr>
              <a:t>can preserve shapes of larger regions.</a:t>
            </a:r>
            <a:endParaRPr lang="ar-EG"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4802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a:bodyPr>
          <a:lstStyle/>
          <a:p>
            <a:pPr algn="just" rtl="0">
              <a:lnSpc>
                <a:spcPct val="150000"/>
              </a:lnSpc>
            </a:pPr>
            <a:r>
              <a:rPr lang="en-US" sz="2800" b="1" dirty="0">
                <a:latin typeface="Times New Roman" pitchFamily="18" charset="0"/>
                <a:cs typeface="Times New Roman" pitchFamily="18" charset="0"/>
              </a:rPr>
              <a:t>Equal area projections</a:t>
            </a:r>
          </a:p>
          <a:p>
            <a:pPr algn="just" rtl="0">
              <a:lnSpc>
                <a:spcPct val="150000"/>
              </a:lnSpc>
            </a:pPr>
            <a:r>
              <a:rPr lang="en-US" sz="2400" b="1" dirty="0" smtClean="0">
                <a:solidFill>
                  <a:srgbClr val="C00000"/>
                </a:solidFill>
                <a:latin typeface="Times New Roman" pitchFamily="18" charset="0"/>
                <a:cs typeface="Times New Roman" pitchFamily="18" charset="0"/>
              </a:rPr>
              <a:t>preserve </a:t>
            </a:r>
            <a:r>
              <a:rPr lang="en-US" sz="2400" b="1" dirty="0">
                <a:solidFill>
                  <a:srgbClr val="C00000"/>
                </a:solidFill>
                <a:latin typeface="Times New Roman" pitchFamily="18" charset="0"/>
                <a:cs typeface="Times New Roman" pitchFamily="18" charset="0"/>
              </a:rPr>
              <a:t>the area of </a:t>
            </a:r>
            <a:r>
              <a:rPr lang="en-US" sz="2400" b="1" dirty="0" smtClean="0">
                <a:solidFill>
                  <a:srgbClr val="C00000"/>
                </a:solidFill>
                <a:latin typeface="Times New Roman" pitchFamily="18" charset="0"/>
                <a:cs typeface="Times New Roman" pitchFamily="18" charset="0"/>
              </a:rPr>
              <a:t>displayed features</a:t>
            </a:r>
            <a:r>
              <a:rPr lang="en-US" sz="2400" b="1" dirty="0">
                <a:solidFill>
                  <a:srgbClr val="C00000"/>
                </a:solidFill>
                <a:latin typeface="Times New Roman" pitchFamily="18" charset="0"/>
                <a:cs typeface="Times New Roman" pitchFamily="18" charset="0"/>
              </a:rPr>
              <a:t>. To do this, the other properties of shape</a:t>
            </a:r>
            <a:r>
              <a:rPr lang="en-US" sz="2400" b="1" dirty="0" smtClean="0">
                <a:solidFill>
                  <a:srgbClr val="C00000"/>
                </a:solidFill>
                <a:latin typeface="Times New Roman" pitchFamily="18" charset="0"/>
                <a:cs typeface="Times New Roman" pitchFamily="18" charset="0"/>
              </a:rPr>
              <a:t>, angle</a:t>
            </a:r>
            <a:r>
              <a:rPr lang="en-US" sz="2400" b="1" dirty="0">
                <a:solidFill>
                  <a:srgbClr val="C00000"/>
                </a:solidFill>
                <a:latin typeface="Times New Roman" pitchFamily="18" charset="0"/>
                <a:cs typeface="Times New Roman" pitchFamily="18" charset="0"/>
              </a:rPr>
              <a:t>, and scale are distorted. </a:t>
            </a:r>
            <a:endParaRPr lang="en-US" sz="2400" b="1" dirty="0" smtClean="0">
              <a:solidFill>
                <a:srgbClr val="C00000"/>
              </a:solidFill>
              <a:latin typeface="Times New Roman" pitchFamily="18" charset="0"/>
              <a:cs typeface="Times New Roman" pitchFamily="18" charset="0"/>
            </a:endParaRPr>
          </a:p>
          <a:p>
            <a:pPr algn="just" rtl="0">
              <a:lnSpc>
                <a:spcPct val="150000"/>
              </a:lnSpc>
            </a:pPr>
            <a:r>
              <a:rPr lang="en-US" sz="2400" b="1" dirty="0" smtClean="0">
                <a:solidFill>
                  <a:srgbClr val="C00000"/>
                </a:solidFill>
                <a:latin typeface="Times New Roman" pitchFamily="18" charset="0"/>
                <a:cs typeface="Times New Roman" pitchFamily="18" charset="0"/>
              </a:rPr>
              <a:t>In </a:t>
            </a:r>
            <a:r>
              <a:rPr lang="en-US" sz="2400" b="1" dirty="0">
                <a:solidFill>
                  <a:srgbClr val="C00000"/>
                </a:solidFill>
                <a:latin typeface="Times New Roman" pitchFamily="18" charset="0"/>
                <a:cs typeface="Times New Roman" pitchFamily="18" charset="0"/>
              </a:rPr>
              <a:t>equal </a:t>
            </a:r>
            <a:r>
              <a:rPr lang="en-US" sz="2400" b="1" dirty="0" smtClean="0">
                <a:solidFill>
                  <a:srgbClr val="C00000"/>
                </a:solidFill>
                <a:latin typeface="Times New Roman" pitchFamily="18" charset="0"/>
                <a:cs typeface="Times New Roman" pitchFamily="18" charset="0"/>
              </a:rPr>
              <a:t>area projections</a:t>
            </a:r>
            <a:r>
              <a:rPr lang="en-US" sz="2400" b="1" dirty="0">
                <a:solidFill>
                  <a:srgbClr val="C00000"/>
                </a:solidFill>
                <a:latin typeface="Times New Roman" pitchFamily="18" charset="0"/>
                <a:cs typeface="Times New Roman" pitchFamily="18" charset="0"/>
              </a:rPr>
              <a:t>, the meridians and parallels may </a:t>
            </a:r>
            <a:r>
              <a:rPr lang="en-US" sz="2400" b="1" dirty="0" smtClean="0">
                <a:solidFill>
                  <a:srgbClr val="C00000"/>
                </a:solidFill>
                <a:latin typeface="Times New Roman" pitchFamily="18" charset="0"/>
                <a:cs typeface="Times New Roman" pitchFamily="18" charset="0"/>
              </a:rPr>
              <a:t>not intersect </a:t>
            </a:r>
            <a:r>
              <a:rPr lang="en-US" sz="2400" b="1" dirty="0">
                <a:solidFill>
                  <a:srgbClr val="C00000"/>
                </a:solidFill>
                <a:latin typeface="Times New Roman" pitchFamily="18" charset="0"/>
                <a:cs typeface="Times New Roman" pitchFamily="18" charset="0"/>
              </a:rPr>
              <a:t>at right angles. </a:t>
            </a:r>
            <a:endParaRPr lang="en-US" sz="2400" b="1" dirty="0" smtClean="0">
              <a:solidFill>
                <a:srgbClr val="C00000"/>
              </a:solidFill>
              <a:latin typeface="Times New Roman" pitchFamily="18" charset="0"/>
              <a:cs typeface="Times New Roman" pitchFamily="18" charset="0"/>
            </a:endParaRPr>
          </a:p>
          <a:p>
            <a:pPr algn="just" rtl="0">
              <a:lnSpc>
                <a:spcPct val="150000"/>
              </a:lnSpc>
            </a:pPr>
            <a:r>
              <a:rPr lang="en-US" sz="2400" b="1" dirty="0" smtClean="0">
                <a:latin typeface="Times New Roman" pitchFamily="18" charset="0"/>
                <a:cs typeface="Times New Roman" pitchFamily="18" charset="0"/>
              </a:rPr>
              <a:t>In </a:t>
            </a:r>
            <a:r>
              <a:rPr lang="en-US" sz="2400" b="1" dirty="0">
                <a:latin typeface="Times New Roman" pitchFamily="18" charset="0"/>
                <a:cs typeface="Times New Roman" pitchFamily="18" charset="0"/>
              </a:rPr>
              <a:t>some instances, </a:t>
            </a:r>
            <a:r>
              <a:rPr lang="en-US" sz="2400" b="1" dirty="0" smtClean="0">
                <a:latin typeface="Times New Roman" pitchFamily="18" charset="0"/>
                <a:cs typeface="Times New Roman" pitchFamily="18" charset="0"/>
              </a:rPr>
              <a:t>especially maps </a:t>
            </a:r>
            <a:r>
              <a:rPr lang="en-US" sz="2400" b="1" dirty="0">
                <a:latin typeface="Times New Roman" pitchFamily="18" charset="0"/>
                <a:cs typeface="Times New Roman" pitchFamily="18" charset="0"/>
              </a:rPr>
              <a:t>of smaller regions, shapes are not </a:t>
            </a:r>
            <a:r>
              <a:rPr lang="en-US" sz="2400" b="1" dirty="0" smtClean="0">
                <a:latin typeface="Times New Roman" pitchFamily="18" charset="0"/>
                <a:cs typeface="Times New Roman" pitchFamily="18" charset="0"/>
              </a:rPr>
              <a:t>obviously distorted</a:t>
            </a:r>
            <a:r>
              <a:rPr lang="en-US" sz="2400" b="1" dirty="0">
                <a:latin typeface="Times New Roman" pitchFamily="18" charset="0"/>
                <a:cs typeface="Times New Roman" pitchFamily="18" charset="0"/>
              </a:rPr>
              <a:t>, and distinguishing an equal area </a:t>
            </a:r>
            <a:r>
              <a:rPr lang="en-US" sz="2400" b="1" dirty="0" smtClean="0">
                <a:latin typeface="Times New Roman" pitchFamily="18" charset="0"/>
                <a:cs typeface="Times New Roman" pitchFamily="18" charset="0"/>
              </a:rPr>
              <a:t>projection from </a:t>
            </a:r>
            <a:r>
              <a:rPr lang="en-US" sz="2400" b="1" dirty="0">
                <a:latin typeface="Times New Roman" pitchFamily="18" charset="0"/>
                <a:cs typeface="Times New Roman" pitchFamily="18" charset="0"/>
              </a:rPr>
              <a:t>a conformal projection may prove </a:t>
            </a:r>
            <a:r>
              <a:rPr lang="en-US" sz="2400" b="1" dirty="0" smtClean="0">
                <a:latin typeface="Times New Roman" pitchFamily="18" charset="0"/>
                <a:cs typeface="Times New Roman" pitchFamily="18" charset="0"/>
              </a:rPr>
              <a:t>difficult unless </a:t>
            </a:r>
            <a:r>
              <a:rPr lang="en-US" sz="2400" b="1" dirty="0">
                <a:latin typeface="Times New Roman" pitchFamily="18" charset="0"/>
                <a:cs typeface="Times New Roman" pitchFamily="18" charset="0"/>
              </a:rPr>
              <a:t>documented or measured.</a:t>
            </a:r>
            <a:endParaRPr lang="ar-EG"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612277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a:bodyPr>
          <a:lstStyle/>
          <a:p>
            <a:pPr algn="just" rtl="0">
              <a:lnSpc>
                <a:spcPct val="150000"/>
              </a:lnSpc>
            </a:pPr>
            <a:r>
              <a:rPr lang="en-US" sz="2800" b="1" dirty="0">
                <a:solidFill>
                  <a:srgbClr val="C00000"/>
                </a:solidFill>
                <a:latin typeface="Times New Roman" pitchFamily="18" charset="0"/>
                <a:cs typeface="Times New Roman" pitchFamily="18" charset="0"/>
              </a:rPr>
              <a:t>Equidistant projections</a:t>
            </a:r>
          </a:p>
          <a:p>
            <a:pPr algn="just" rtl="0">
              <a:lnSpc>
                <a:spcPct val="150000"/>
              </a:lnSpc>
            </a:pPr>
            <a:r>
              <a:rPr lang="en-US" sz="2400" b="1" dirty="0">
                <a:latin typeface="Times New Roman" pitchFamily="18" charset="0"/>
                <a:cs typeface="Times New Roman" pitchFamily="18" charset="0"/>
              </a:rPr>
              <a:t>Equidistant maps preserve the distances </a:t>
            </a:r>
            <a:r>
              <a:rPr lang="en-US" sz="2400" b="1" dirty="0" smtClean="0">
                <a:latin typeface="Times New Roman" pitchFamily="18" charset="0"/>
                <a:cs typeface="Times New Roman" pitchFamily="18" charset="0"/>
              </a:rPr>
              <a:t>between certain </a:t>
            </a:r>
            <a:r>
              <a:rPr lang="en-US" sz="2400" b="1" dirty="0">
                <a:latin typeface="Times New Roman" pitchFamily="18" charset="0"/>
                <a:cs typeface="Times New Roman" pitchFamily="18" charset="0"/>
              </a:rPr>
              <a:t>points. </a:t>
            </a:r>
            <a:endParaRPr lang="en-US" sz="2400" b="1" dirty="0" smtClean="0">
              <a:latin typeface="Times New Roman" pitchFamily="18" charset="0"/>
              <a:cs typeface="Times New Roman" pitchFamily="18" charset="0"/>
            </a:endParaRPr>
          </a:p>
          <a:p>
            <a:pPr algn="just" rtl="0">
              <a:lnSpc>
                <a:spcPct val="150000"/>
              </a:lnSpc>
            </a:pPr>
            <a:r>
              <a:rPr lang="en-US" sz="2400" b="1" dirty="0" smtClean="0">
                <a:solidFill>
                  <a:srgbClr val="C00000"/>
                </a:solidFill>
                <a:latin typeface="Times New Roman" pitchFamily="18" charset="0"/>
                <a:cs typeface="Times New Roman" pitchFamily="18" charset="0"/>
              </a:rPr>
              <a:t>Scale </a:t>
            </a:r>
            <a:r>
              <a:rPr lang="en-US" sz="2400" b="1" dirty="0">
                <a:solidFill>
                  <a:srgbClr val="C00000"/>
                </a:solidFill>
                <a:latin typeface="Times New Roman" pitchFamily="18" charset="0"/>
                <a:cs typeface="Times New Roman" pitchFamily="18" charset="0"/>
              </a:rPr>
              <a:t>is not maintained correctly </a:t>
            </a:r>
            <a:r>
              <a:rPr lang="en-US" sz="2400" b="1" dirty="0" smtClean="0">
                <a:solidFill>
                  <a:srgbClr val="C00000"/>
                </a:solidFill>
                <a:latin typeface="Times New Roman" pitchFamily="18" charset="0"/>
                <a:cs typeface="Times New Roman" pitchFamily="18" charset="0"/>
              </a:rPr>
              <a:t>by any </a:t>
            </a:r>
            <a:r>
              <a:rPr lang="en-US" sz="2400" b="1" dirty="0">
                <a:solidFill>
                  <a:srgbClr val="C00000"/>
                </a:solidFill>
                <a:latin typeface="Times New Roman" pitchFamily="18" charset="0"/>
                <a:cs typeface="Times New Roman" pitchFamily="18" charset="0"/>
              </a:rPr>
              <a:t>projection throughout an entire map; however</a:t>
            </a:r>
            <a:r>
              <a:rPr lang="en-US" sz="2400" b="1" dirty="0" smtClean="0">
                <a:solidFill>
                  <a:srgbClr val="C00000"/>
                </a:solidFill>
                <a:latin typeface="Times New Roman" pitchFamily="18" charset="0"/>
                <a:cs typeface="Times New Roman" pitchFamily="18" charset="0"/>
              </a:rPr>
              <a:t>,  there </a:t>
            </a:r>
            <a:r>
              <a:rPr lang="en-US" sz="2400" b="1" dirty="0">
                <a:solidFill>
                  <a:srgbClr val="C00000"/>
                </a:solidFill>
                <a:latin typeface="Times New Roman" pitchFamily="18" charset="0"/>
                <a:cs typeface="Times New Roman" pitchFamily="18" charset="0"/>
              </a:rPr>
              <a:t>are, in most cases, one or more lines on a </a:t>
            </a:r>
            <a:r>
              <a:rPr lang="en-US" sz="2400" b="1" dirty="0" smtClean="0">
                <a:solidFill>
                  <a:srgbClr val="C00000"/>
                </a:solidFill>
                <a:latin typeface="Times New Roman" pitchFamily="18" charset="0"/>
                <a:cs typeface="Times New Roman" pitchFamily="18" charset="0"/>
              </a:rPr>
              <a:t>map along </a:t>
            </a:r>
            <a:r>
              <a:rPr lang="en-US" sz="2400" b="1" dirty="0">
                <a:solidFill>
                  <a:srgbClr val="C00000"/>
                </a:solidFill>
                <a:latin typeface="Times New Roman" pitchFamily="18" charset="0"/>
                <a:cs typeface="Times New Roman" pitchFamily="18" charset="0"/>
              </a:rPr>
              <a:t>which scale is maintained correctly.</a:t>
            </a:r>
            <a:endParaRPr lang="ar-EG"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5625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normAutofit/>
          </a:bodyPr>
          <a:lstStyle/>
          <a:p>
            <a:pPr algn="just" rtl="0">
              <a:lnSpc>
                <a:spcPct val="150000"/>
              </a:lnSpc>
            </a:pPr>
            <a:r>
              <a:rPr lang="en-US" sz="2800" b="1" dirty="0" smtClean="0">
                <a:solidFill>
                  <a:srgbClr val="C00000"/>
                </a:solidFill>
                <a:latin typeface="Times New Roman" pitchFamily="18" charset="0"/>
                <a:cs typeface="Times New Roman" pitchFamily="18" charset="0"/>
              </a:rPr>
              <a:t>True- direction</a:t>
            </a:r>
            <a:endParaRPr lang="en-US" sz="2800" b="1" dirty="0">
              <a:solidFill>
                <a:srgbClr val="C00000"/>
              </a:solidFill>
              <a:latin typeface="Times New Roman" pitchFamily="18" charset="0"/>
              <a:cs typeface="Times New Roman" pitchFamily="18" charset="0"/>
            </a:endParaRPr>
          </a:p>
          <a:p>
            <a:pPr algn="just" rtl="0">
              <a:lnSpc>
                <a:spcPct val="150000"/>
              </a:lnSpc>
            </a:pPr>
            <a:r>
              <a:rPr lang="en-US" sz="2400" b="1" dirty="0">
                <a:latin typeface="Times New Roman" pitchFamily="18" charset="0"/>
                <a:cs typeface="Times New Roman" pitchFamily="18" charset="0"/>
              </a:rPr>
              <a:t>or azimuthal projections maintain some </a:t>
            </a:r>
            <a:r>
              <a:rPr lang="en-US" sz="2400" b="1" dirty="0" smtClean="0">
                <a:latin typeface="Times New Roman" pitchFamily="18" charset="0"/>
                <a:cs typeface="Times New Roman" pitchFamily="18" charset="0"/>
              </a:rPr>
              <a:t>of the </a:t>
            </a:r>
            <a:r>
              <a:rPr lang="en-US" sz="2400" b="1" dirty="0">
                <a:latin typeface="Times New Roman" pitchFamily="18" charset="0"/>
                <a:cs typeface="Times New Roman" pitchFamily="18" charset="0"/>
              </a:rPr>
              <a:t>great circle arcs, giving the directions or </a:t>
            </a:r>
            <a:r>
              <a:rPr lang="en-US" sz="2400" b="1" dirty="0" smtClean="0">
                <a:latin typeface="Times New Roman" pitchFamily="18" charset="0"/>
                <a:cs typeface="Times New Roman" pitchFamily="18" charset="0"/>
              </a:rPr>
              <a:t>azimuths of </a:t>
            </a:r>
            <a:r>
              <a:rPr lang="en-US" sz="2400" b="1" dirty="0">
                <a:latin typeface="Times New Roman" pitchFamily="18" charset="0"/>
                <a:cs typeface="Times New Roman" pitchFamily="18" charset="0"/>
              </a:rPr>
              <a:t>all points on the map correctly with respect to </a:t>
            </a:r>
            <a:r>
              <a:rPr lang="en-US" sz="2400" b="1" dirty="0" smtClean="0">
                <a:latin typeface="Times New Roman" pitchFamily="18" charset="0"/>
                <a:cs typeface="Times New Roman" pitchFamily="18" charset="0"/>
              </a:rPr>
              <a:t>the center</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gn="just" rtl="0">
              <a:lnSpc>
                <a:spcPct val="150000"/>
              </a:lnSpc>
            </a:pPr>
            <a:r>
              <a:rPr lang="en-US" sz="2400" b="1" dirty="0" smtClean="0">
                <a:solidFill>
                  <a:srgbClr val="C00000"/>
                </a:solidFill>
                <a:latin typeface="Times New Roman" pitchFamily="18" charset="0"/>
                <a:cs typeface="Times New Roman" pitchFamily="18" charset="0"/>
              </a:rPr>
              <a:t>Some </a:t>
            </a:r>
            <a:r>
              <a:rPr lang="en-US" sz="2400" b="1" dirty="0">
                <a:solidFill>
                  <a:srgbClr val="C00000"/>
                </a:solidFill>
                <a:latin typeface="Times New Roman" pitchFamily="18" charset="0"/>
                <a:cs typeface="Times New Roman" pitchFamily="18" charset="0"/>
              </a:rPr>
              <a:t>true-direction projections are </a:t>
            </a:r>
            <a:r>
              <a:rPr lang="en-US" sz="2400" b="1" dirty="0" smtClean="0">
                <a:solidFill>
                  <a:srgbClr val="C00000"/>
                </a:solidFill>
                <a:latin typeface="Times New Roman" pitchFamily="18" charset="0"/>
                <a:cs typeface="Times New Roman" pitchFamily="18" charset="0"/>
              </a:rPr>
              <a:t>also conformal</a:t>
            </a:r>
            <a:r>
              <a:rPr lang="en-US" sz="2400" b="1" dirty="0">
                <a:solidFill>
                  <a:srgbClr val="C00000"/>
                </a:solidFill>
                <a:latin typeface="Times New Roman" pitchFamily="18" charset="0"/>
                <a:cs typeface="Times New Roman" pitchFamily="18" charset="0"/>
              </a:rPr>
              <a:t>, equal area, or equidistant.</a:t>
            </a:r>
            <a:endParaRPr lang="ar-EG"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3443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832648"/>
          </a:xfrm>
        </p:spPr>
        <p:txBody>
          <a:bodyPr>
            <a:normAutofit fontScale="92500"/>
          </a:bodyPr>
          <a:lstStyle/>
          <a:p>
            <a:pPr algn="just" rtl="0">
              <a:lnSpc>
                <a:spcPct val="150000"/>
              </a:lnSpc>
            </a:pPr>
            <a:r>
              <a:rPr lang="en-US" sz="2400" b="1" dirty="0">
                <a:latin typeface="Times New Roman" pitchFamily="18" charset="0"/>
                <a:cs typeface="Times New Roman" pitchFamily="18" charset="0"/>
              </a:rPr>
              <a:t>Because maps are flat, some of the </a:t>
            </a:r>
            <a:r>
              <a:rPr lang="en-US" sz="2400" b="1" dirty="0" smtClean="0">
                <a:latin typeface="Times New Roman" pitchFamily="18" charset="0"/>
                <a:cs typeface="Times New Roman" pitchFamily="18" charset="0"/>
              </a:rPr>
              <a:t>simplest projections </a:t>
            </a:r>
            <a:r>
              <a:rPr lang="en-US" sz="2400" b="1" dirty="0">
                <a:latin typeface="Times New Roman" pitchFamily="18" charset="0"/>
                <a:cs typeface="Times New Roman" pitchFamily="18" charset="0"/>
              </a:rPr>
              <a:t>are made onto geometric shapes that </a:t>
            </a:r>
            <a:r>
              <a:rPr lang="en-US" sz="2400" b="1" dirty="0" smtClean="0">
                <a:latin typeface="Times New Roman" pitchFamily="18" charset="0"/>
                <a:cs typeface="Times New Roman" pitchFamily="18" charset="0"/>
              </a:rPr>
              <a:t>can be </a:t>
            </a:r>
            <a:r>
              <a:rPr lang="en-US" sz="2400" b="1" dirty="0">
                <a:latin typeface="Times New Roman" pitchFamily="18" charset="0"/>
                <a:cs typeface="Times New Roman" pitchFamily="18" charset="0"/>
              </a:rPr>
              <a:t>flattened without stretching their surfaces.</a:t>
            </a:r>
          </a:p>
          <a:p>
            <a:pPr algn="just" rtl="0">
              <a:lnSpc>
                <a:spcPct val="150000"/>
              </a:lnSpc>
            </a:pPr>
            <a:r>
              <a:rPr lang="en-US" sz="2400" b="1" dirty="0">
                <a:solidFill>
                  <a:srgbClr val="C00000"/>
                </a:solidFill>
                <a:latin typeface="Times New Roman" pitchFamily="18" charset="0"/>
                <a:cs typeface="Times New Roman" pitchFamily="18" charset="0"/>
              </a:rPr>
              <a:t>Common examples are cones, cylinders, and planes</a:t>
            </a:r>
            <a:r>
              <a:rPr lang="en-US" sz="2400" b="1" dirty="0" smtClean="0">
                <a:solidFill>
                  <a:srgbClr val="C00000"/>
                </a:solidFill>
                <a:latin typeface="Times New Roman" pitchFamily="18" charset="0"/>
                <a:cs typeface="Times New Roman" pitchFamily="18" charset="0"/>
              </a:rPr>
              <a:t>.</a:t>
            </a:r>
          </a:p>
          <a:p>
            <a:pPr algn="just" rtl="0">
              <a:lnSpc>
                <a:spcPct val="150000"/>
              </a:lnSpc>
            </a:pPr>
            <a:r>
              <a:rPr lang="en-US" sz="2400" b="1" dirty="0">
                <a:latin typeface="Times New Roman" pitchFamily="18" charset="0"/>
                <a:cs typeface="Times New Roman" pitchFamily="18" charset="0"/>
              </a:rPr>
              <a:t>The first step in projecting from one surface </a:t>
            </a:r>
            <a:r>
              <a:rPr lang="en-US" sz="2400" b="1" dirty="0" smtClean="0">
                <a:latin typeface="Times New Roman" pitchFamily="18" charset="0"/>
                <a:cs typeface="Times New Roman" pitchFamily="18" charset="0"/>
              </a:rPr>
              <a:t>to another </a:t>
            </a:r>
            <a:r>
              <a:rPr lang="en-US" sz="2400" b="1" dirty="0">
                <a:latin typeface="Times New Roman" pitchFamily="18" charset="0"/>
                <a:cs typeface="Times New Roman" pitchFamily="18" charset="0"/>
              </a:rPr>
              <a:t>is to create one or more points of contact</a:t>
            </a:r>
            <a:r>
              <a:rPr lang="en-US" sz="2400" b="1" dirty="0" smtClean="0">
                <a:latin typeface="Times New Roman" pitchFamily="18" charset="0"/>
                <a:cs typeface="Times New Roman" pitchFamily="18" charset="0"/>
              </a:rPr>
              <a:t>. Each </a:t>
            </a:r>
            <a:r>
              <a:rPr lang="en-US" sz="2400" b="1" dirty="0">
                <a:latin typeface="Times New Roman" pitchFamily="18" charset="0"/>
                <a:cs typeface="Times New Roman" pitchFamily="18" charset="0"/>
              </a:rPr>
              <a:t>contact is called a point (or line) of tangency. the contact point or lines are </a:t>
            </a:r>
            <a:r>
              <a:rPr lang="en-US" sz="2400" b="1" dirty="0" smtClean="0">
                <a:latin typeface="Times New Roman" pitchFamily="18" charset="0"/>
                <a:cs typeface="Times New Roman" pitchFamily="18" charset="0"/>
              </a:rPr>
              <a:t>significant because </a:t>
            </a:r>
            <a:r>
              <a:rPr lang="en-US" sz="2400" b="1" dirty="0">
                <a:latin typeface="Times New Roman" pitchFamily="18" charset="0"/>
                <a:cs typeface="Times New Roman" pitchFamily="18" charset="0"/>
              </a:rPr>
              <a:t>they define locations of zero distortion.</a:t>
            </a:r>
          </a:p>
          <a:p>
            <a:pPr algn="just" rtl="0">
              <a:lnSpc>
                <a:spcPct val="150000"/>
              </a:lnSpc>
            </a:pPr>
            <a:r>
              <a:rPr lang="en-US" sz="2400" b="1" dirty="0">
                <a:solidFill>
                  <a:srgbClr val="C00000"/>
                </a:solidFill>
                <a:latin typeface="Times New Roman" pitchFamily="18" charset="0"/>
                <a:cs typeface="Times New Roman" pitchFamily="18" charset="0"/>
              </a:rPr>
              <a:t>Lines of true scale are often referred to as </a:t>
            </a:r>
            <a:r>
              <a:rPr lang="en-US" sz="2400" b="1" dirty="0" smtClean="0">
                <a:solidFill>
                  <a:srgbClr val="C00000"/>
                </a:solidFill>
                <a:latin typeface="Times New Roman" pitchFamily="18" charset="0"/>
                <a:cs typeface="Times New Roman" pitchFamily="18" charset="0"/>
              </a:rPr>
              <a:t>standard lines</a:t>
            </a:r>
            <a:r>
              <a:rPr lang="en-US" sz="2400" b="1" dirty="0">
                <a:solidFill>
                  <a:srgbClr val="C00000"/>
                </a:solidFill>
                <a:latin typeface="Times New Roman" pitchFamily="18" charset="0"/>
                <a:cs typeface="Times New Roman" pitchFamily="18" charset="0"/>
              </a:rPr>
              <a:t>. In general, distortion increases with </a:t>
            </a:r>
            <a:r>
              <a:rPr lang="en-US" sz="2400" b="1" dirty="0" smtClean="0">
                <a:solidFill>
                  <a:srgbClr val="C00000"/>
                </a:solidFill>
                <a:latin typeface="Times New Roman" pitchFamily="18" charset="0"/>
                <a:cs typeface="Times New Roman" pitchFamily="18" charset="0"/>
              </a:rPr>
              <a:t>the distance </a:t>
            </a:r>
            <a:r>
              <a:rPr lang="en-US" sz="2400" b="1" dirty="0">
                <a:solidFill>
                  <a:srgbClr val="C00000"/>
                </a:solidFill>
                <a:latin typeface="Times New Roman" pitchFamily="18" charset="0"/>
                <a:cs typeface="Times New Roman" pitchFamily="18" charset="0"/>
              </a:rPr>
              <a:t>from the point of contact.</a:t>
            </a:r>
            <a:endParaRPr lang="ar-EG" sz="2400" b="1" dirty="0">
              <a:solidFill>
                <a:srgbClr val="C00000"/>
              </a:solidFill>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418058"/>
          </a:xfrm>
        </p:spPr>
        <p:txBody>
          <a:bodyPr>
            <a:normAutofit fontScale="90000"/>
          </a:bodyPr>
          <a:lstStyle/>
          <a:p>
            <a:r>
              <a:rPr lang="en-US" sz="2500" dirty="0">
                <a:solidFill>
                  <a:srgbClr val="C00000"/>
                </a:solidFill>
                <a:latin typeface="Arial Black" pitchFamily="34" charset="0"/>
              </a:rPr>
              <a:t>PROJECTION TYPES</a:t>
            </a:r>
            <a:endParaRPr lang="ar-EG" sz="2500" dirty="0">
              <a:solidFill>
                <a:srgbClr val="C00000"/>
              </a:solidFill>
              <a:latin typeface="Arial Black" pitchFamily="34" charset="0"/>
            </a:endParaRPr>
          </a:p>
        </p:txBody>
      </p:sp>
    </p:spTree>
    <p:extLst>
      <p:ext uri="{BB962C8B-B14F-4D97-AF65-F5344CB8AC3E}">
        <p14:creationId xmlns:p14="http://schemas.microsoft.com/office/powerpoint/2010/main" val="3826869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lnSpcReduction="10000"/>
          </a:bodyPr>
          <a:lstStyle/>
          <a:p>
            <a:pPr algn="just" rtl="0">
              <a:lnSpc>
                <a:spcPct val="150000"/>
              </a:lnSpc>
            </a:pPr>
            <a:r>
              <a:rPr lang="en-US" sz="2800" b="1" dirty="0">
                <a:latin typeface="Times New Roman" pitchFamily="18" charset="0"/>
                <a:cs typeface="Times New Roman" pitchFamily="18" charset="0"/>
              </a:rPr>
              <a:t>Projects a globe onto a cone</a:t>
            </a:r>
          </a:p>
          <a:p>
            <a:pPr algn="just" rtl="0">
              <a:lnSpc>
                <a:spcPct val="150000"/>
              </a:lnSpc>
            </a:pPr>
            <a:r>
              <a:rPr lang="en-US" sz="2800" b="1" dirty="0">
                <a:solidFill>
                  <a:srgbClr val="C00000"/>
                </a:solidFill>
                <a:latin typeface="Times New Roman" pitchFamily="18" charset="0"/>
                <a:cs typeface="Times New Roman" pitchFamily="18" charset="0"/>
              </a:rPr>
              <a:t>In simplest case, globe touches cone along a single latitude line, or tangent, called standard </a:t>
            </a:r>
            <a:r>
              <a:rPr lang="en-US" sz="2800" b="1" dirty="0" smtClean="0">
                <a:solidFill>
                  <a:srgbClr val="C00000"/>
                </a:solidFill>
                <a:latin typeface="Times New Roman" pitchFamily="18" charset="0"/>
                <a:cs typeface="Times New Roman" pitchFamily="18" charset="0"/>
              </a:rPr>
              <a:t>parallel.</a:t>
            </a:r>
            <a:endParaRPr lang="en-US" sz="2800" b="1" dirty="0">
              <a:solidFill>
                <a:srgbClr val="C00000"/>
              </a:solidFill>
              <a:latin typeface="Times New Roman" pitchFamily="18" charset="0"/>
              <a:cs typeface="Times New Roman" pitchFamily="18" charset="0"/>
            </a:endParaRPr>
          </a:p>
          <a:p>
            <a:pPr algn="just" rtl="0">
              <a:lnSpc>
                <a:spcPct val="150000"/>
              </a:lnSpc>
            </a:pPr>
            <a:r>
              <a:rPr lang="en-US" sz="2800" b="1" dirty="0">
                <a:latin typeface="Times New Roman" pitchFamily="18" charset="0"/>
                <a:cs typeface="Times New Roman" pitchFamily="18" charset="0"/>
              </a:rPr>
              <a:t>Other latitude lines are projected onto </a:t>
            </a:r>
            <a:r>
              <a:rPr lang="en-US" sz="2800" b="1" dirty="0" smtClean="0">
                <a:latin typeface="Times New Roman" pitchFamily="18" charset="0"/>
                <a:cs typeface="Times New Roman" pitchFamily="18" charset="0"/>
              </a:rPr>
              <a:t>cone .</a:t>
            </a:r>
            <a:endParaRPr lang="en-US" sz="2800" b="1" dirty="0">
              <a:latin typeface="Times New Roman" pitchFamily="18" charset="0"/>
              <a:cs typeface="Times New Roman" pitchFamily="18" charset="0"/>
            </a:endParaRPr>
          </a:p>
          <a:p>
            <a:pPr algn="just" rtl="0">
              <a:lnSpc>
                <a:spcPct val="150000"/>
              </a:lnSpc>
            </a:pPr>
            <a:r>
              <a:rPr lang="en-US" sz="2800" b="1" dirty="0">
                <a:solidFill>
                  <a:srgbClr val="C00000"/>
                </a:solidFill>
                <a:latin typeface="Times New Roman" pitchFamily="18" charset="0"/>
                <a:cs typeface="Times New Roman" pitchFamily="18" charset="0"/>
              </a:rPr>
              <a:t>To flatten the cone, it must be cut along </a:t>
            </a:r>
            <a:r>
              <a:rPr lang="en-US" sz="2800" b="1" dirty="0" smtClean="0">
                <a:solidFill>
                  <a:srgbClr val="C00000"/>
                </a:solidFill>
                <a:latin typeface="Times New Roman" pitchFamily="18" charset="0"/>
                <a:cs typeface="Times New Roman" pitchFamily="18" charset="0"/>
              </a:rPr>
              <a:t>a line </a:t>
            </a:r>
            <a:r>
              <a:rPr lang="en-US" sz="2800" b="1" dirty="0">
                <a:solidFill>
                  <a:srgbClr val="C00000"/>
                </a:solidFill>
                <a:latin typeface="Times New Roman" pitchFamily="18" charset="0"/>
                <a:cs typeface="Times New Roman" pitchFamily="18" charset="0"/>
              </a:rPr>
              <a:t>of longitude </a:t>
            </a:r>
            <a:endParaRPr lang="en-US" sz="2800" b="1" dirty="0" smtClean="0">
              <a:solidFill>
                <a:srgbClr val="C00000"/>
              </a:solidFill>
              <a:latin typeface="Times New Roman" pitchFamily="18" charset="0"/>
              <a:cs typeface="Times New Roman" pitchFamily="18" charset="0"/>
            </a:endParaRPr>
          </a:p>
          <a:p>
            <a:pPr algn="just" rtl="0">
              <a:lnSpc>
                <a:spcPct val="150000"/>
              </a:lnSpc>
            </a:pPr>
            <a:r>
              <a:rPr lang="en-US" sz="2800" b="1" dirty="0" smtClean="0">
                <a:latin typeface="Times New Roman" pitchFamily="18" charset="0"/>
                <a:cs typeface="Times New Roman" pitchFamily="18" charset="0"/>
              </a:rPr>
              <a:t>the </a:t>
            </a:r>
            <a:r>
              <a:rPr lang="en-US" sz="2800" b="1" dirty="0">
                <a:latin typeface="Times New Roman" pitchFamily="18" charset="0"/>
                <a:cs typeface="Times New Roman" pitchFamily="18" charset="0"/>
              </a:rPr>
              <a:t>opposite line of </a:t>
            </a:r>
            <a:r>
              <a:rPr lang="en-US" sz="2800" b="1" dirty="0" smtClean="0">
                <a:latin typeface="Times New Roman" pitchFamily="18" charset="0"/>
                <a:cs typeface="Times New Roman" pitchFamily="18" charset="0"/>
              </a:rPr>
              <a:t>longitude is </a:t>
            </a:r>
            <a:r>
              <a:rPr lang="en-US" sz="2800" b="1" dirty="0">
                <a:latin typeface="Times New Roman" pitchFamily="18" charset="0"/>
                <a:cs typeface="Times New Roman" pitchFamily="18" charset="0"/>
              </a:rPr>
              <a:t>called the central meridian</a:t>
            </a:r>
          </a:p>
          <a:p>
            <a:pPr algn="just" rtl="0"/>
            <a:endParaRPr lang="ar-EG" dirty="0"/>
          </a:p>
        </p:txBody>
      </p:sp>
      <p:sp>
        <p:nvSpPr>
          <p:cNvPr id="3" name="Title 2"/>
          <p:cNvSpPr>
            <a:spLocks noGrp="1"/>
          </p:cNvSpPr>
          <p:nvPr>
            <p:ph type="title"/>
          </p:nvPr>
        </p:nvSpPr>
        <p:spPr>
          <a:xfrm>
            <a:off x="457200" y="274638"/>
            <a:ext cx="8229600" cy="490066"/>
          </a:xfrm>
        </p:spPr>
        <p:txBody>
          <a:bodyPr>
            <a:noAutofit/>
          </a:bodyPr>
          <a:lstStyle/>
          <a:p>
            <a:r>
              <a:rPr lang="en-US" sz="2800" dirty="0">
                <a:solidFill>
                  <a:srgbClr val="C00000"/>
                </a:solidFill>
                <a:latin typeface="Arial Black" pitchFamily="34" charset="0"/>
              </a:rPr>
              <a:t>Conic projections</a:t>
            </a:r>
            <a:endParaRPr lang="ar-EG" sz="2800" dirty="0">
              <a:solidFill>
                <a:srgbClr val="C00000"/>
              </a:solidFill>
              <a:latin typeface="Arial Black" pitchFamily="34" charset="0"/>
            </a:endParaRPr>
          </a:p>
        </p:txBody>
      </p:sp>
    </p:spTree>
    <p:extLst>
      <p:ext uri="{BB962C8B-B14F-4D97-AF65-F5344CB8AC3E}">
        <p14:creationId xmlns:p14="http://schemas.microsoft.com/office/powerpoint/2010/main" val="313294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lstStyle/>
          <a:p>
            <a:pPr algn="l" rtl="0">
              <a:lnSpc>
                <a:spcPct val="150000"/>
              </a:lnSpc>
            </a:pPr>
            <a:r>
              <a:rPr lang="en-US" sz="2800" b="1" dirty="0">
                <a:solidFill>
                  <a:srgbClr val="C00000"/>
                </a:solidFill>
                <a:latin typeface="Times New Roman" pitchFamily="18" charset="0"/>
                <a:cs typeface="Times New Roman" pitchFamily="18" charset="0"/>
              </a:rPr>
              <a:t>Projection is most accurate where globe and cone meet—at the standard </a:t>
            </a:r>
            <a:r>
              <a:rPr lang="en-US" sz="2800" b="1" dirty="0" smtClean="0">
                <a:solidFill>
                  <a:srgbClr val="C00000"/>
                </a:solidFill>
                <a:latin typeface="Times New Roman" pitchFamily="18" charset="0"/>
                <a:cs typeface="Times New Roman" pitchFamily="18" charset="0"/>
              </a:rPr>
              <a:t>parallel.</a:t>
            </a:r>
            <a:endParaRPr lang="en-US" sz="2800" b="1" dirty="0">
              <a:solidFill>
                <a:srgbClr val="C00000"/>
              </a:solidFill>
              <a:latin typeface="Times New Roman" pitchFamily="18" charset="0"/>
              <a:cs typeface="Times New Roman" pitchFamily="18" charset="0"/>
            </a:endParaRPr>
          </a:p>
          <a:p>
            <a:pPr algn="l" rtl="0">
              <a:lnSpc>
                <a:spcPct val="150000"/>
              </a:lnSpc>
            </a:pPr>
            <a:r>
              <a:rPr lang="en-US" sz="2800" b="1" dirty="0">
                <a:latin typeface="Times New Roman" pitchFamily="18" charset="0"/>
                <a:cs typeface="Times New Roman" pitchFamily="18" charset="0"/>
              </a:rPr>
              <a:t>Distortion generally increases north or south of it, so poles are often not </a:t>
            </a:r>
            <a:r>
              <a:rPr lang="en-US" sz="2800" b="1" dirty="0" smtClean="0">
                <a:latin typeface="Times New Roman" pitchFamily="18" charset="0"/>
                <a:cs typeface="Times New Roman" pitchFamily="18" charset="0"/>
              </a:rPr>
              <a:t>included.</a:t>
            </a:r>
            <a:endParaRPr lang="en-US" sz="2800" b="1" dirty="0">
              <a:latin typeface="Times New Roman" pitchFamily="18" charset="0"/>
              <a:cs typeface="Times New Roman" pitchFamily="18" charset="0"/>
            </a:endParaRPr>
          </a:p>
          <a:p>
            <a:pPr algn="just" rtl="0">
              <a:lnSpc>
                <a:spcPct val="150000"/>
              </a:lnSpc>
            </a:pPr>
            <a:r>
              <a:rPr lang="en-US" sz="2800" b="1" dirty="0">
                <a:solidFill>
                  <a:srgbClr val="C00000"/>
                </a:solidFill>
                <a:latin typeface="Times New Roman" pitchFamily="18" charset="0"/>
                <a:cs typeface="Times New Roman" pitchFamily="18" charset="0"/>
              </a:rPr>
              <a:t>Conic projections are typically used for </a:t>
            </a:r>
            <a:r>
              <a:rPr lang="en-US" sz="2800" b="1" dirty="0" smtClean="0">
                <a:solidFill>
                  <a:srgbClr val="C00000"/>
                </a:solidFill>
                <a:latin typeface="Times New Roman" pitchFamily="18" charset="0"/>
                <a:cs typeface="Times New Roman" pitchFamily="18" charset="0"/>
              </a:rPr>
              <a:t>mid- latitude </a:t>
            </a:r>
            <a:r>
              <a:rPr lang="en-US" sz="2800" b="1" dirty="0">
                <a:solidFill>
                  <a:srgbClr val="C00000"/>
                </a:solidFill>
                <a:latin typeface="Times New Roman" pitchFamily="18" charset="0"/>
                <a:cs typeface="Times New Roman" pitchFamily="18" charset="0"/>
              </a:rPr>
              <a:t>zones with east-to-west orientation. They are normally applied only to portions of a hemisphere (e.g. North America) </a:t>
            </a:r>
          </a:p>
          <a:p>
            <a:pPr algn="l" rtl="0"/>
            <a:endParaRPr lang="ar-EG" dirty="0"/>
          </a:p>
        </p:txBody>
      </p:sp>
    </p:spTree>
    <p:extLst>
      <p:ext uri="{BB962C8B-B14F-4D97-AF65-F5344CB8AC3E}">
        <p14:creationId xmlns:p14="http://schemas.microsoft.com/office/powerpoint/2010/main" val="2997313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39" t="50000" r="25344" b="14959"/>
          <a:stretch/>
        </p:blipFill>
        <p:spPr bwMode="auto">
          <a:xfrm>
            <a:off x="467532" y="404664"/>
            <a:ext cx="867646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14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a:bodyPr>
          <a:lstStyle/>
          <a:p>
            <a:pPr algn="just" rtl="0">
              <a:lnSpc>
                <a:spcPct val="150000"/>
              </a:lnSpc>
            </a:pPr>
            <a:r>
              <a:rPr lang="en-US" sz="2400" b="1" dirty="0">
                <a:latin typeface="Times New Roman" pitchFamily="18" charset="0"/>
                <a:cs typeface="Times New Roman" pitchFamily="18" charset="0"/>
              </a:rPr>
              <a:t>Although Earth images and map data that you </a:t>
            </a:r>
            <a:r>
              <a:rPr lang="en-US" sz="2400" b="1" dirty="0" smtClean="0">
                <a:latin typeface="Times New Roman" pitchFamily="18" charset="0"/>
                <a:cs typeface="Times New Roman" pitchFamily="18" charset="0"/>
              </a:rPr>
              <a:t>use are </a:t>
            </a:r>
            <a:r>
              <a:rPr lang="en-US" sz="2400" b="1" dirty="0">
                <a:latin typeface="Times New Roman" pitchFamily="18" charset="0"/>
                <a:cs typeface="Times New Roman" pitchFamily="18" charset="0"/>
              </a:rPr>
              <a:t>typically rendered onto flat surfaces (such as </a:t>
            </a:r>
            <a:r>
              <a:rPr lang="en-US" sz="2400" b="1" dirty="0" smtClean="0">
                <a:latin typeface="Times New Roman" pitchFamily="18" charset="0"/>
                <a:cs typeface="Times New Roman" pitchFamily="18" charset="0"/>
              </a:rPr>
              <a:t>your computer </a:t>
            </a:r>
            <a:r>
              <a:rPr lang="en-US" sz="2400" b="1" dirty="0">
                <a:latin typeface="Times New Roman" pitchFamily="18" charset="0"/>
                <a:cs typeface="Times New Roman" pitchFamily="18" charset="0"/>
              </a:rPr>
              <a:t>screen or a sheet of paper), the Earth’s </a:t>
            </a:r>
            <a:r>
              <a:rPr lang="en-US" sz="2400" b="1" dirty="0" smtClean="0">
                <a:latin typeface="Times New Roman" pitchFamily="18" charset="0"/>
                <a:cs typeface="Times New Roman" pitchFamily="18" charset="0"/>
              </a:rPr>
              <a:t>surface obviously </a:t>
            </a:r>
            <a:r>
              <a:rPr lang="en-US" sz="2400" b="1" dirty="0">
                <a:latin typeface="Times New Roman" pitchFamily="18" charset="0"/>
                <a:cs typeface="Times New Roman" pitchFamily="18" charset="0"/>
              </a:rPr>
              <a:t>is not flat</a:t>
            </a:r>
            <a:r>
              <a:rPr lang="en-US" sz="2400" b="1" dirty="0" smtClean="0">
                <a:latin typeface="Times New Roman" pitchFamily="18" charset="0"/>
                <a:cs typeface="Times New Roman" pitchFamily="18" charset="0"/>
              </a:rPr>
              <a:t>.</a:t>
            </a:r>
          </a:p>
          <a:p>
            <a:pPr algn="just" rtl="0">
              <a:lnSpc>
                <a:spcPct val="150000"/>
              </a:lnSpc>
            </a:pPr>
            <a:r>
              <a:rPr lang="en-US" sz="2400" b="1" dirty="0">
                <a:solidFill>
                  <a:srgbClr val="C00000"/>
                </a:solidFill>
                <a:latin typeface="Times New Roman" pitchFamily="18" charset="0"/>
                <a:cs typeface="Times New Roman" pitchFamily="18" charset="0"/>
              </a:rPr>
              <a:t>Because Earth has </a:t>
            </a:r>
            <a:r>
              <a:rPr lang="en-US" sz="2400" b="1" dirty="0" smtClean="0">
                <a:solidFill>
                  <a:srgbClr val="C00000"/>
                </a:solidFill>
                <a:latin typeface="Times New Roman" pitchFamily="18" charset="0"/>
                <a:cs typeface="Times New Roman" pitchFamily="18" charset="0"/>
              </a:rPr>
              <a:t>a curving</a:t>
            </a:r>
            <a:r>
              <a:rPr lang="en-US" sz="2400" b="1" dirty="0">
                <a:solidFill>
                  <a:srgbClr val="C00000"/>
                </a:solidFill>
                <a:latin typeface="Times New Roman" pitchFamily="18" charset="0"/>
                <a:cs typeface="Times New Roman" pitchFamily="18" charset="0"/>
              </a:rPr>
              <a:t>, not-quite sphericial shape, planar maps </a:t>
            </a:r>
            <a:r>
              <a:rPr lang="en-US" sz="2400" b="1" dirty="0" smtClean="0">
                <a:solidFill>
                  <a:srgbClr val="C00000"/>
                </a:solidFill>
                <a:latin typeface="Times New Roman" pitchFamily="18" charset="0"/>
                <a:cs typeface="Times New Roman" pitchFamily="18" charset="0"/>
              </a:rPr>
              <a:t>of all </a:t>
            </a:r>
            <a:r>
              <a:rPr lang="en-US" sz="2400" b="1" dirty="0">
                <a:solidFill>
                  <a:srgbClr val="C00000"/>
                </a:solidFill>
                <a:latin typeface="Times New Roman" pitchFamily="18" charset="0"/>
                <a:cs typeface="Times New Roman" pitchFamily="18" charset="0"/>
              </a:rPr>
              <a:t>but the smallest areas contain significant </a:t>
            </a:r>
            <a:r>
              <a:rPr lang="en-US" sz="2400" b="1" dirty="0" smtClean="0">
                <a:solidFill>
                  <a:srgbClr val="C00000"/>
                </a:solidFill>
                <a:latin typeface="Times New Roman" pitchFamily="18" charset="0"/>
                <a:cs typeface="Times New Roman" pitchFamily="18" charset="0"/>
              </a:rPr>
              <a:t>geometric distortions </a:t>
            </a:r>
            <a:r>
              <a:rPr lang="en-US" sz="2400" b="1" dirty="0">
                <a:solidFill>
                  <a:srgbClr val="C00000"/>
                </a:solidFill>
                <a:latin typeface="Times New Roman" pitchFamily="18" charset="0"/>
                <a:cs typeface="Times New Roman" pitchFamily="18" charset="0"/>
              </a:rPr>
              <a:t>of shapes, areas, distances, or angles.</a:t>
            </a:r>
            <a:endParaRPr lang="ar-EG" sz="2400" b="1" dirty="0">
              <a:solidFill>
                <a:srgbClr val="C00000"/>
              </a:solidFill>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562074"/>
          </a:xfrm>
        </p:spPr>
        <p:txBody>
          <a:bodyPr>
            <a:normAutofit/>
          </a:bodyPr>
          <a:lstStyle/>
          <a:p>
            <a:r>
              <a:rPr lang="en-US" sz="2500" dirty="0">
                <a:solidFill>
                  <a:srgbClr val="C00000"/>
                </a:solidFill>
                <a:latin typeface="Arial Black" pitchFamily="34" charset="0"/>
              </a:rPr>
              <a:t>PROJECTED COORDINATE SYSTEMS</a:t>
            </a:r>
            <a:endParaRPr lang="ar-EG" sz="2500" dirty="0">
              <a:solidFill>
                <a:srgbClr val="C00000"/>
              </a:solidFill>
              <a:latin typeface="Arial Black" pitchFamily="34" charset="0"/>
            </a:endParaRPr>
          </a:p>
        </p:txBody>
      </p:sp>
    </p:spTree>
    <p:extLst>
      <p:ext uri="{BB962C8B-B14F-4D97-AF65-F5344CB8AC3E}">
        <p14:creationId xmlns:p14="http://schemas.microsoft.com/office/powerpoint/2010/main" val="1380008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856895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111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5805264"/>
          </a:xfrm>
        </p:spPr>
        <p:txBody>
          <a:bodyPr>
            <a:normAutofit/>
          </a:bodyPr>
          <a:lstStyle/>
          <a:p>
            <a:pPr algn="just" rtl="0">
              <a:lnSpc>
                <a:spcPct val="150000"/>
              </a:lnSpc>
            </a:pPr>
            <a:r>
              <a:rPr lang="en-US" sz="2400" b="1" dirty="0">
                <a:latin typeface="Times New Roman" pitchFamily="18" charset="0"/>
                <a:cs typeface="Times New Roman" pitchFamily="18" charset="0"/>
              </a:rPr>
              <a:t>Created by wrapping a cylinder around a </a:t>
            </a:r>
            <a:r>
              <a:rPr lang="en-US" sz="2400" b="1" dirty="0" smtClean="0">
                <a:latin typeface="Times New Roman" pitchFamily="18" charset="0"/>
                <a:cs typeface="Times New Roman" pitchFamily="18" charset="0"/>
              </a:rPr>
              <a:t>globe</a:t>
            </a:r>
          </a:p>
          <a:p>
            <a:pPr algn="just" rtl="0">
              <a:lnSpc>
                <a:spcPct val="150000"/>
              </a:lnSpc>
            </a:pPr>
            <a:r>
              <a:rPr lang="en-US" sz="2400" b="1" dirty="0" smtClean="0">
                <a:solidFill>
                  <a:srgbClr val="C00000"/>
                </a:solidFill>
                <a:latin typeface="Times New Roman" pitchFamily="18" charset="0"/>
                <a:cs typeface="Times New Roman" pitchFamily="18" charset="0"/>
              </a:rPr>
              <a:t>The </a:t>
            </a:r>
            <a:r>
              <a:rPr lang="en-US" sz="2400" b="1" dirty="0">
                <a:solidFill>
                  <a:srgbClr val="C00000"/>
                </a:solidFill>
                <a:latin typeface="Times New Roman" pitchFamily="18" charset="0"/>
                <a:cs typeface="Times New Roman" pitchFamily="18" charset="0"/>
              </a:rPr>
              <a:t>meridians in cylindrical projections are equally spaced, while the spacing between parallel lines of latitude increases toward the </a:t>
            </a:r>
            <a:r>
              <a:rPr lang="en-US" sz="2400" b="1" dirty="0" smtClean="0">
                <a:solidFill>
                  <a:srgbClr val="C00000"/>
                </a:solidFill>
                <a:latin typeface="Times New Roman" pitchFamily="18" charset="0"/>
                <a:cs typeface="Times New Roman" pitchFamily="18" charset="0"/>
              </a:rPr>
              <a:t>poles,</a:t>
            </a:r>
          </a:p>
          <a:p>
            <a:pPr algn="just" rtl="0">
              <a:lnSpc>
                <a:spcPct val="150000"/>
              </a:lnSpc>
            </a:pPr>
            <a:endParaRPr lang="ar-EG" sz="2400" b="1" dirty="0">
              <a:solidFill>
                <a:srgbClr val="C00000"/>
              </a:solidFill>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562074"/>
          </a:xfrm>
        </p:spPr>
        <p:txBody>
          <a:bodyPr>
            <a:normAutofit/>
          </a:bodyPr>
          <a:lstStyle/>
          <a:p>
            <a:r>
              <a:rPr lang="en-US" sz="2800" dirty="0">
                <a:solidFill>
                  <a:srgbClr val="C00000"/>
                </a:solidFill>
                <a:latin typeface="Arial Black" pitchFamily="34" charset="0"/>
              </a:rPr>
              <a:t>Cylindrical projections</a:t>
            </a:r>
            <a:endParaRPr lang="ar-EG" sz="2800" dirty="0">
              <a:solidFill>
                <a:srgbClr val="C00000"/>
              </a:solidFill>
              <a:latin typeface="Arial Black"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73016"/>
            <a:ext cx="8424936" cy="313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615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normAutofit lnSpcReduction="10000"/>
          </a:bodyPr>
          <a:lstStyle/>
          <a:p>
            <a:pPr algn="just" rtl="0">
              <a:lnSpc>
                <a:spcPct val="150000"/>
              </a:lnSpc>
            </a:pPr>
            <a:r>
              <a:rPr lang="en-US" sz="2400" b="1" dirty="0">
                <a:latin typeface="Times New Roman" pitchFamily="18" charset="0"/>
                <a:cs typeface="Times New Roman" pitchFamily="18" charset="0"/>
              </a:rPr>
              <a:t>Tangent to great circle: in the simplest case, the cylinder is North-South, so it is tangent (touching) at the equator; this is called the standard parallel and represents where the projection is most </a:t>
            </a:r>
            <a:r>
              <a:rPr lang="en-US" sz="2400" b="1" dirty="0" smtClean="0">
                <a:latin typeface="Times New Roman" pitchFamily="18" charset="0"/>
                <a:cs typeface="Times New Roman" pitchFamily="18" charset="0"/>
              </a:rPr>
              <a:t>accurate.</a:t>
            </a:r>
            <a:endParaRPr lang="en-US" sz="2400" b="1" dirty="0">
              <a:latin typeface="Times New Roman" pitchFamily="18" charset="0"/>
              <a:cs typeface="Times New Roman" pitchFamily="18" charset="0"/>
            </a:endParaRPr>
          </a:p>
          <a:p>
            <a:pPr algn="just" rtl="0">
              <a:lnSpc>
                <a:spcPct val="150000"/>
              </a:lnSpc>
            </a:pPr>
            <a:r>
              <a:rPr lang="en-US" sz="2400" b="1" dirty="0">
                <a:solidFill>
                  <a:srgbClr val="C00000"/>
                </a:solidFill>
                <a:latin typeface="Times New Roman" pitchFamily="18" charset="0"/>
                <a:cs typeface="Times New Roman" pitchFamily="18" charset="0"/>
              </a:rPr>
              <a:t>If the cylinder is smaller than the circumference of the earth, then it intersects as a secant in two </a:t>
            </a:r>
            <a:r>
              <a:rPr lang="en-US" sz="2400" b="1" dirty="0" smtClean="0">
                <a:solidFill>
                  <a:srgbClr val="C00000"/>
                </a:solidFill>
                <a:latin typeface="Times New Roman" pitchFamily="18" charset="0"/>
                <a:cs typeface="Times New Roman" pitchFamily="18" charset="0"/>
              </a:rPr>
              <a:t>places.</a:t>
            </a:r>
          </a:p>
          <a:p>
            <a:pPr algn="just" rtl="0"/>
            <a:r>
              <a:rPr lang="en-US" sz="2400" b="1" dirty="0">
                <a:latin typeface="Times New Roman" pitchFamily="18" charset="0"/>
                <a:cs typeface="Times New Roman" pitchFamily="18" charset="0"/>
              </a:rPr>
              <a:t>Secant projections are more accurate because projection is more accurate the closer the projection surface is to the globe and when the projection surface touches twice, that means it is on average closer to the globe</a:t>
            </a:r>
          </a:p>
          <a:p>
            <a:pPr algn="just" rtl="0"/>
            <a:endParaRPr lang="ar-EG" dirty="0"/>
          </a:p>
        </p:txBody>
      </p:sp>
      <p:sp>
        <p:nvSpPr>
          <p:cNvPr id="3" name="Title 2"/>
          <p:cNvSpPr>
            <a:spLocks noGrp="1"/>
          </p:cNvSpPr>
          <p:nvPr>
            <p:ph type="title"/>
          </p:nvPr>
        </p:nvSpPr>
        <p:spPr>
          <a:xfrm>
            <a:off x="457200" y="274638"/>
            <a:ext cx="8229600" cy="562074"/>
          </a:xfrm>
        </p:spPr>
        <p:txBody>
          <a:bodyPr>
            <a:normAutofit/>
          </a:bodyPr>
          <a:lstStyle/>
          <a:p>
            <a:r>
              <a:rPr lang="en-US" sz="2800" dirty="0">
                <a:solidFill>
                  <a:srgbClr val="C00000"/>
                </a:solidFill>
                <a:latin typeface="Arial Black" pitchFamily="34" charset="0"/>
              </a:rPr>
              <a:t>Cylindrical Map Types</a:t>
            </a:r>
            <a:endParaRPr lang="ar-EG" sz="2800" dirty="0">
              <a:solidFill>
                <a:srgbClr val="C00000"/>
              </a:solidFill>
              <a:latin typeface="Arial Black" pitchFamily="34" charset="0"/>
            </a:endParaRPr>
          </a:p>
        </p:txBody>
      </p:sp>
    </p:spTree>
    <p:extLst>
      <p:ext uri="{BB962C8B-B14F-4D97-AF65-F5344CB8AC3E}">
        <p14:creationId xmlns:p14="http://schemas.microsoft.com/office/powerpoint/2010/main" val="2023576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64096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037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lstStyle/>
          <a:p>
            <a:pPr algn="just" rtl="0">
              <a:lnSpc>
                <a:spcPct val="150000"/>
              </a:lnSpc>
            </a:pPr>
            <a:r>
              <a:rPr lang="en-US" sz="2400" b="1" dirty="0">
                <a:solidFill>
                  <a:srgbClr val="C00000"/>
                </a:solidFill>
                <a:latin typeface="Times New Roman" pitchFamily="18" charset="0"/>
                <a:cs typeface="Times New Roman" pitchFamily="18" charset="0"/>
              </a:rPr>
              <a:t>Transverse </a:t>
            </a:r>
            <a:r>
              <a:rPr lang="en-US" sz="2400" b="1" dirty="0" smtClean="0">
                <a:solidFill>
                  <a:srgbClr val="C00000"/>
                </a:solidFill>
                <a:latin typeface="Times New Roman" pitchFamily="18" charset="0"/>
                <a:cs typeface="Times New Roman" pitchFamily="18" charset="0"/>
              </a:rPr>
              <a:t>cylindrical </a:t>
            </a:r>
            <a:r>
              <a:rPr lang="en-US" sz="2400" b="1" dirty="0">
                <a:solidFill>
                  <a:srgbClr val="C00000"/>
                </a:solidFill>
                <a:latin typeface="Times New Roman" pitchFamily="18" charset="0"/>
                <a:cs typeface="Times New Roman" pitchFamily="18" charset="0"/>
              </a:rPr>
              <a:t>projections: in this type the cylinder is turned on its side so it touches a line of longitude; these can also be </a:t>
            </a:r>
            <a:r>
              <a:rPr lang="en-US" sz="2400" b="1" dirty="0" smtClean="0">
                <a:solidFill>
                  <a:srgbClr val="C00000"/>
                </a:solidFill>
                <a:latin typeface="Times New Roman" pitchFamily="18" charset="0"/>
                <a:cs typeface="Times New Roman" pitchFamily="18" charset="0"/>
              </a:rPr>
              <a:t>tangent</a:t>
            </a:r>
          </a:p>
          <a:p>
            <a:pPr algn="just" rtl="0">
              <a:lnSpc>
                <a:spcPct val="150000"/>
              </a:lnSpc>
            </a:pPr>
            <a:endParaRPr lang="en-US" sz="2400" b="1" dirty="0">
              <a:solidFill>
                <a:srgbClr val="C00000"/>
              </a:solidFill>
              <a:latin typeface="Times New Roman" pitchFamily="18" charset="0"/>
              <a:cs typeface="Times New Roman" pitchFamily="18" charset="0"/>
            </a:endParaRPr>
          </a:p>
          <a:p>
            <a:pPr algn="l" rtl="0"/>
            <a:endParaRPr lang="ar-EG"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92896"/>
            <a:ext cx="7848872" cy="297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855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a:bodyPr>
          <a:lstStyle/>
          <a:p>
            <a:pPr algn="just" rtl="0">
              <a:lnSpc>
                <a:spcPct val="150000"/>
              </a:lnSpc>
            </a:pPr>
            <a:r>
              <a:rPr lang="en-US" sz="2400" b="1" dirty="0">
                <a:solidFill>
                  <a:srgbClr val="C00000"/>
                </a:solidFill>
                <a:latin typeface="Times New Roman" pitchFamily="18" charset="0"/>
                <a:cs typeface="Times New Roman" pitchFamily="18" charset="0"/>
              </a:rPr>
              <a:t>Oblique cylinders are rotated around a great circle </a:t>
            </a:r>
            <a:r>
              <a:rPr lang="en-US" sz="2400" b="1" dirty="0" smtClean="0">
                <a:solidFill>
                  <a:srgbClr val="C00000"/>
                </a:solidFill>
                <a:latin typeface="Times New Roman" pitchFamily="18" charset="0"/>
                <a:cs typeface="Times New Roman" pitchFamily="18" charset="0"/>
              </a:rPr>
              <a:t>line located </a:t>
            </a:r>
            <a:r>
              <a:rPr lang="en-US" sz="2400" b="1" dirty="0">
                <a:solidFill>
                  <a:srgbClr val="C00000"/>
                </a:solidFill>
                <a:latin typeface="Times New Roman" pitchFamily="18" charset="0"/>
                <a:cs typeface="Times New Roman" pitchFamily="18" charset="0"/>
              </a:rPr>
              <a:t>anywhere between the equator and </a:t>
            </a:r>
            <a:r>
              <a:rPr lang="en-US" sz="2400" b="1" dirty="0" smtClean="0">
                <a:solidFill>
                  <a:srgbClr val="C00000"/>
                </a:solidFill>
                <a:latin typeface="Times New Roman" pitchFamily="18" charset="0"/>
                <a:cs typeface="Times New Roman" pitchFamily="18" charset="0"/>
              </a:rPr>
              <a:t>the meridians.</a:t>
            </a:r>
          </a:p>
          <a:p>
            <a:pPr algn="just" rtl="0">
              <a:lnSpc>
                <a:spcPct val="150000"/>
              </a:lnSpc>
            </a:pPr>
            <a:endParaRPr lang="ar-EG" sz="2400" b="1" dirty="0">
              <a:solidFill>
                <a:srgbClr val="C00000"/>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44824"/>
            <a:ext cx="662473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51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lstStyle/>
          <a:p>
            <a:pPr algn="just" rtl="0">
              <a:lnSpc>
                <a:spcPct val="150000"/>
              </a:lnSpc>
            </a:pPr>
            <a:r>
              <a:rPr lang="en-US" sz="2400" b="1" dirty="0">
                <a:solidFill>
                  <a:srgbClr val="C00000"/>
                </a:solidFill>
                <a:latin typeface="Times New Roman" pitchFamily="18" charset="0"/>
                <a:cs typeface="Times New Roman" pitchFamily="18" charset="0"/>
              </a:rPr>
              <a:t>North-south cylindrical Projections cause major distortions in higher latitudes because those points on the cylinder are further away from </a:t>
            </a:r>
            <a:r>
              <a:rPr lang="en-US" sz="2400" b="1" dirty="0" smtClean="0">
                <a:solidFill>
                  <a:srgbClr val="C00000"/>
                </a:solidFill>
                <a:latin typeface="Times New Roman" pitchFamily="18" charset="0"/>
                <a:cs typeface="Times New Roman" pitchFamily="18" charset="0"/>
              </a:rPr>
              <a:t>the </a:t>
            </a:r>
            <a:r>
              <a:rPr lang="en-US" sz="2400" b="1" dirty="0">
                <a:solidFill>
                  <a:srgbClr val="C00000"/>
                </a:solidFill>
                <a:latin typeface="Times New Roman" pitchFamily="18" charset="0"/>
                <a:cs typeface="Times New Roman" pitchFamily="18" charset="0"/>
              </a:rPr>
              <a:t>corresponding point on the </a:t>
            </a:r>
            <a:r>
              <a:rPr lang="en-US" sz="2400" b="1" dirty="0" smtClean="0">
                <a:solidFill>
                  <a:srgbClr val="C00000"/>
                </a:solidFill>
                <a:latin typeface="Times New Roman" pitchFamily="18" charset="0"/>
                <a:cs typeface="Times New Roman" pitchFamily="18" charset="0"/>
              </a:rPr>
              <a:t>globe.</a:t>
            </a:r>
            <a:endParaRPr lang="en-US" sz="2400" b="1" dirty="0">
              <a:solidFill>
                <a:srgbClr val="C00000"/>
              </a:solidFill>
              <a:latin typeface="Times New Roman" pitchFamily="18" charset="0"/>
              <a:cs typeface="Times New Roman" pitchFamily="18" charset="0"/>
            </a:endParaRPr>
          </a:p>
          <a:p>
            <a:pPr algn="l" rtl="0"/>
            <a:endParaRPr lang="ar-EG" dirty="0"/>
          </a:p>
        </p:txBody>
      </p:sp>
    </p:spTree>
    <p:extLst>
      <p:ext uri="{BB962C8B-B14F-4D97-AF65-F5344CB8AC3E}">
        <p14:creationId xmlns:p14="http://schemas.microsoft.com/office/powerpoint/2010/main" val="3684267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normAutofit fontScale="92500" lnSpcReduction="10000"/>
          </a:bodyPr>
          <a:lstStyle/>
          <a:p>
            <a:pPr algn="just" rtl="0">
              <a:lnSpc>
                <a:spcPct val="120000"/>
              </a:lnSpc>
            </a:pPr>
            <a:r>
              <a:rPr lang="en-US" sz="2400" b="1" dirty="0">
                <a:latin typeface="Times New Roman" pitchFamily="18" charset="0"/>
                <a:cs typeface="Times New Roman" pitchFamily="18" charset="0"/>
              </a:rPr>
              <a:t>Planar projections project map data onto a </a:t>
            </a:r>
            <a:r>
              <a:rPr lang="en-US" sz="2400" b="1" dirty="0" smtClean="0">
                <a:latin typeface="Times New Roman" pitchFamily="18" charset="0"/>
                <a:cs typeface="Times New Roman" pitchFamily="18" charset="0"/>
              </a:rPr>
              <a:t>flat surface </a:t>
            </a:r>
            <a:r>
              <a:rPr lang="en-US" sz="2400" b="1" dirty="0">
                <a:latin typeface="Times New Roman" pitchFamily="18" charset="0"/>
                <a:cs typeface="Times New Roman" pitchFamily="18" charset="0"/>
              </a:rPr>
              <a:t>touching the globe</a:t>
            </a:r>
            <a:r>
              <a:rPr lang="en-US" sz="2400" b="1" dirty="0" smtClean="0">
                <a:latin typeface="Times New Roman" pitchFamily="18" charset="0"/>
                <a:cs typeface="Times New Roman" pitchFamily="18" charset="0"/>
              </a:rPr>
              <a:t>.</a:t>
            </a:r>
          </a:p>
          <a:p>
            <a:pPr algn="just" rtl="0">
              <a:lnSpc>
                <a:spcPct val="120000"/>
              </a:lnSpc>
            </a:pPr>
            <a:r>
              <a:rPr lang="en-US" sz="2400" b="1" dirty="0" smtClean="0">
                <a:solidFill>
                  <a:srgbClr val="C00000"/>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A planar projection </a:t>
            </a:r>
            <a:r>
              <a:rPr lang="en-US" sz="2400" b="1" dirty="0" smtClean="0">
                <a:solidFill>
                  <a:srgbClr val="C00000"/>
                </a:solidFill>
                <a:latin typeface="Times New Roman" pitchFamily="18" charset="0"/>
                <a:cs typeface="Times New Roman" pitchFamily="18" charset="0"/>
              </a:rPr>
              <a:t>is also </a:t>
            </a:r>
            <a:r>
              <a:rPr lang="en-US" sz="2400" b="1" dirty="0">
                <a:solidFill>
                  <a:srgbClr val="C00000"/>
                </a:solidFill>
                <a:latin typeface="Times New Roman" pitchFamily="18" charset="0"/>
                <a:cs typeface="Times New Roman" pitchFamily="18" charset="0"/>
              </a:rPr>
              <a:t>known as an azimuthal projection or a </a:t>
            </a:r>
            <a:r>
              <a:rPr lang="en-US" sz="2400" b="1" dirty="0" smtClean="0">
                <a:solidFill>
                  <a:srgbClr val="C00000"/>
                </a:solidFill>
                <a:latin typeface="Times New Roman" pitchFamily="18" charset="0"/>
                <a:cs typeface="Times New Roman" pitchFamily="18" charset="0"/>
              </a:rPr>
              <a:t>zenithal projection</a:t>
            </a:r>
            <a:r>
              <a:rPr lang="en-US" sz="2400" b="1" dirty="0">
                <a:solidFill>
                  <a:srgbClr val="C00000"/>
                </a:solidFill>
                <a:latin typeface="Times New Roman" pitchFamily="18" charset="0"/>
                <a:cs typeface="Times New Roman" pitchFamily="18" charset="0"/>
              </a:rPr>
              <a:t>. </a:t>
            </a:r>
            <a:endParaRPr lang="en-US" sz="2400" b="1" dirty="0" smtClean="0">
              <a:solidFill>
                <a:srgbClr val="C00000"/>
              </a:solidFill>
              <a:latin typeface="Times New Roman" pitchFamily="18" charset="0"/>
              <a:cs typeface="Times New Roman" pitchFamily="18" charset="0"/>
            </a:endParaRPr>
          </a:p>
          <a:p>
            <a:pPr algn="just" rtl="0">
              <a:lnSpc>
                <a:spcPct val="120000"/>
              </a:lnSpc>
            </a:pPr>
            <a:r>
              <a:rPr lang="en-US" sz="2400" b="1" dirty="0" smtClean="0">
                <a:latin typeface="Times New Roman" pitchFamily="18" charset="0"/>
                <a:cs typeface="Times New Roman" pitchFamily="18" charset="0"/>
              </a:rPr>
              <a:t>This </a:t>
            </a:r>
            <a:r>
              <a:rPr lang="en-US" sz="2400" b="1" dirty="0">
                <a:latin typeface="Times New Roman" pitchFamily="18" charset="0"/>
                <a:cs typeface="Times New Roman" pitchFamily="18" charset="0"/>
              </a:rPr>
              <a:t>type of projection is usually </a:t>
            </a:r>
            <a:r>
              <a:rPr lang="en-US" sz="2400" b="1" dirty="0" smtClean="0">
                <a:latin typeface="Times New Roman" pitchFamily="18" charset="0"/>
                <a:cs typeface="Times New Roman" pitchFamily="18" charset="0"/>
              </a:rPr>
              <a:t>tangent to </a:t>
            </a:r>
            <a:r>
              <a:rPr lang="en-US" sz="2400" b="1" dirty="0">
                <a:latin typeface="Times New Roman" pitchFamily="18" charset="0"/>
                <a:cs typeface="Times New Roman" pitchFamily="18" charset="0"/>
              </a:rPr>
              <a:t>the globe at one point but may be secant. </a:t>
            </a:r>
            <a:endParaRPr lang="en-US" sz="2400" b="1" dirty="0" smtClean="0">
              <a:latin typeface="Times New Roman" pitchFamily="18" charset="0"/>
              <a:cs typeface="Times New Roman" pitchFamily="18" charset="0"/>
            </a:endParaRPr>
          </a:p>
          <a:p>
            <a:pPr algn="just" rtl="0">
              <a:lnSpc>
                <a:spcPct val="120000"/>
              </a:lnSpc>
            </a:pPr>
            <a:r>
              <a:rPr lang="en-US" sz="2400" b="1" dirty="0" smtClean="0">
                <a:solidFill>
                  <a:srgbClr val="C00000"/>
                </a:solidFill>
                <a:latin typeface="Times New Roman" pitchFamily="18" charset="0"/>
                <a:cs typeface="Times New Roman" pitchFamily="18" charset="0"/>
              </a:rPr>
              <a:t>The point </a:t>
            </a:r>
            <a:r>
              <a:rPr lang="en-US" sz="2400" b="1" dirty="0">
                <a:solidFill>
                  <a:srgbClr val="C00000"/>
                </a:solidFill>
                <a:latin typeface="Times New Roman" pitchFamily="18" charset="0"/>
                <a:cs typeface="Times New Roman" pitchFamily="18" charset="0"/>
              </a:rPr>
              <a:t>of contact may be the North Pole, the </a:t>
            </a:r>
            <a:r>
              <a:rPr lang="en-US" sz="2400" b="1" dirty="0" smtClean="0">
                <a:solidFill>
                  <a:srgbClr val="C00000"/>
                </a:solidFill>
                <a:latin typeface="Times New Roman" pitchFamily="18" charset="0"/>
                <a:cs typeface="Times New Roman" pitchFamily="18" charset="0"/>
              </a:rPr>
              <a:t>South Pole</a:t>
            </a:r>
            <a:r>
              <a:rPr lang="en-US" sz="2400" b="1" dirty="0">
                <a:solidFill>
                  <a:srgbClr val="C00000"/>
                </a:solidFill>
                <a:latin typeface="Times New Roman" pitchFamily="18" charset="0"/>
                <a:cs typeface="Times New Roman" pitchFamily="18" charset="0"/>
              </a:rPr>
              <a:t>, a point on the equator, or any point </a:t>
            </a:r>
            <a:r>
              <a:rPr lang="en-US" sz="2400" b="1" dirty="0" smtClean="0">
                <a:solidFill>
                  <a:srgbClr val="C00000"/>
                </a:solidFill>
                <a:latin typeface="Times New Roman" pitchFamily="18" charset="0"/>
                <a:cs typeface="Times New Roman" pitchFamily="18" charset="0"/>
              </a:rPr>
              <a:t>in between</a:t>
            </a:r>
            <a:r>
              <a:rPr lang="en-US" sz="2400" b="1" dirty="0">
                <a:solidFill>
                  <a:srgbClr val="C00000"/>
                </a:solidFill>
                <a:latin typeface="Times New Roman" pitchFamily="18" charset="0"/>
                <a:cs typeface="Times New Roman" pitchFamily="18" charset="0"/>
              </a:rPr>
              <a:t>. </a:t>
            </a:r>
            <a:endParaRPr lang="en-US" sz="2400" b="1" dirty="0" smtClean="0">
              <a:solidFill>
                <a:srgbClr val="C00000"/>
              </a:solidFill>
              <a:latin typeface="Times New Roman" pitchFamily="18" charset="0"/>
              <a:cs typeface="Times New Roman" pitchFamily="18" charset="0"/>
            </a:endParaRPr>
          </a:p>
          <a:p>
            <a:pPr algn="just" rtl="0">
              <a:lnSpc>
                <a:spcPct val="120000"/>
              </a:lnSpc>
            </a:pPr>
            <a:r>
              <a:rPr lang="en-US" sz="2400" b="1" dirty="0" smtClean="0">
                <a:latin typeface="Times New Roman" pitchFamily="18" charset="0"/>
                <a:cs typeface="Times New Roman" pitchFamily="18" charset="0"/>
              </a:rPr>
              <a:t>This </a:t>
            </a:r>
            <a:r>
              <a:rPr lang="en-US" sz="2400" b="1" dirty="0">
                <a:latin typeface="Times New Roman" pitchFamily="18" charset="0"/>
                <a:cs typeface="Times New Roman" pitchFamily="18" charset="0"/>
              </a:rPr>
              <a:t>point specifies the aspect and is </a:t>
            </a:r>
            <a:r>
              <a:rPr lang="en-US" sz="2400" b="1" dirty="0" smtClean="0">
                <a:latin typeface="Times New Roman" pitchFamily="18" charset="0"/>
                <a:cs typeface="Times New Roman" pitchFamily="18" charset="0"/>
              </a:rPr>
              <a:t>the focus </a:t>
            </a:r>
            <a:r>
              <a:rPr lang="en-US" sz="2400" b="1" dirty="0">
                <a:latin typeface="Times New Roman" pitchFamily="18" charset="0"/>
                <a:cs typeface="Times New Roman" pitchFamily="18" charset="0"/>
              </a:rPr>
              <a:t>of the projection. The focus is identified by </a:t>
            </a:r>
            <a:r>
              <a:rPr lang="en-US" sz="2400" b="1" dirty="0" smtClean="0">
                <a:latin typeface="Times New Roman" pitchFamily="18" charset="0"/>
                <a:cs typeface="Times New Roman" pitchFamily="18" charset="0"/>
              </a:rPr>
              <a:t>a central </a:t>
            </a:r>
            <a:r>
              <a:rPr lang="en-US" sz="2400" b="1" dirty="0">
                <a:latin typeface="Times New Roman" pitchFamily="18" charset="0"/>
                <a:cs typeface="Times New Roman" pitchFamily="18" charset="0"/>
              </a:rPr>
              <a:t>longitude and a central latitude. </a:t>
            </a:r>
            <a:endParaRPr lang="en-US" sz="2400" b="1" dirty="0" smtClean="0">
              <a:latin typeface="Times New Roman" pitchFamily="18" charset="0"/>
              <a:cs typeface="Times New Roman" pitchFamily="18" charset="0"/>
            </a:endParaRPr>
          </a:p>
          <a:p>
            <a:pPr algn="just" rtl="0">
              <a:lnSpc>
                <a:spcPct val="120000"/>
              </a:lnSpc>
            </a:pPr>
            <a:r>
              <a:rPr lang="en-US" sz="2400" b="1" dirty="0" smtClean="0">
                <a:solidFill>
                  <a:srgbClr val="C00000"/>
                </a:solidFill>
                <a:latin typeface="Times New Roman" pitchFamily="18" charset="0"/>
                <a:cs typeface="Times New Roman" pitchFamily="18" charset="0"/>
              </a:rPr>
              <a:t>Possible aspects </a:t>
            </a:r>
            <a:r>
              <a:rPr lang="en-US" sz="2400" b="1" dirty="0">
                <a:solidFill>
                  <a:srgbClr val="C00000"/>
                </a:solidFill>
                <a:latin typeface="Times New Roman" pitchFamily="18" charset="0"/>
                <a:cs typeface="Times New Roman" pitchFamily="18" charset="0"/>
              </a:rPr>
              <a:t>are polar, equatorial, and oblique.</a:t>
            </a:r>
            <a:endParaRPr lang="ar-EG" sz="2400" b="1" dirty="0">
              <a:solidFill>
                <a:srgbClr val="C00000"/>
              </a:solidFill>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634082"/>
          </a:xfrm>
        </p:spPr>
        <p:txBody>
          <a:bodyPr>
            <a:normAutofit/>
          </a:bodyPr>
          <a:lstStyle/>
          <a:p>
            <a:r>
              <a:rPr lang="en-US" sz="2800" dirty="0">
                <a:solidFill>
                  <a:srgbClr val="C00000"/>
                </a:solidFill>
                <a:latin typeface="Arial Black" pitchFamily="34" charset="0"/>
              </a:rPr>
              <a:t>Planar projections</a:t>
            </a:r>
            <a:endParaRPr lang="ar-EG" sz="2800" dirty="0">
              <a:solidFill>
                <a:srgbClr val="C00000"/>
              </a:solidFill>
              <a:latin typeface="Arial Black" pitchFamily="34" charset="0"/>
            </a:endParaRPr>
          </a:p>
        </p:txBody>
      </p:sp>
    </p:spTree>
    <p:extLst>
      <p:ext uri="{BB962C8B-B14F-4D97-AF65-F5344CB8AC3E}">
        <p14:creationId xmlns:p14="http://schemas.microsoft.com/office/powerpoint/2010/main" val="88684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80" t="48718" r="25114" b="13320"/>
          <a:stretch/>
        </p:blipFill>
        <p:spPr bwMode="auto">
          <a:xfrm>
            <a:off x="107505" y="1196752"/>
            <a:ext cx="856895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92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lstStyle/>
          <a:p>
            <a:pPr algn="just" rtl="0">
              <a:lnSpc>
                <a:spcPct val="150000"/>
              </a:lnSpc>
            </a:pPr>
            <a:r>
              <a:rPr lang="en-US" sz="2400" b="1" dirty="0">
                <a:latin typeface="Times New Roman" pitchFamily="18" charset="0"/>
                <a:cs typeface="Times New Roman" pitchFamily="18" charset="0"/>
              </a:rPr>
              <a:t>project a globe onto a flat plane</a:t>
            </a:r>
          </a:p>
          <a:p>
            <a:pPr algn="just" rtl="0">
              <a:lnSpc>
                <a:spcPct val="150000"/>
              </a:lnSpc>
            </a:pPr>
            <a:r>
              <a:rPr lang="en-US" sz="2400" b="1" dirty="0">
                <a:solidFill>
                  <a:srgbClr val="C00000"/>
                </a:solidFill>
                <a:latin typeface="Times New Roman" pitchFamily="18" charset="0"/>
                <a:cs typeface="Times New Roman" pitchFamily="18" charset="0"/>
              </a:rPr>
              <a:t>The simplest form is only tangent at one point</a:t>
            </a:r>
          </a:p>
          <a:p>
            <a:pPr algn="just" rtl="0">
              <a:lnSpc>
                <a:spcPct val="150000"/>
              </a:lnSpc>
            </a:pPr>
            <a:r>
              <a:rPr lang="en-US" sz="2400" b="1" dirty="0">
                <a:latin typeface="Times New Roman" pitchFamily="18" charset="0"/>
                <a:cs typeface="Times New Roman" pitchFamily="18" charset="0"/>
              </a:rPr>
              <a:t>Any point of contact may be used but the poles are most commonly used</a:t>
            </a:r>
          </a:p>
          <a:p>
            <a:pPr algn="just" rtl="0">
              <a:lnSpc>
                <a:spcPct val="150000"/>
              </a:lnSpc>
            </a:pPr>
            <a:r>
              <a:rPr lang="en-US" sz="2400" b="1" dirty="0">
                <a:solidFill>
                  <a:srgbClr val="C00000"/>
                </a:solidFill>
                <a:latin typeface="Times New Roman" pitchFamily="18" charset="0"/>
                <a:cs typeface="Times New Roman" pitchFamily="18" charset="0"/>
              </a:rPr>
              <a:t>When another location is used, it is generally to make a small map of a specific </a:t>
            </a:r>
            <a:r>
              <a:rPr lang="en-US" sz="2400" b="1" dirty="0" smtClean="0">
                <a:solidFill>
                  <a:srgbClr val="C00000"/>
                </a:solidFill>
                <a:latin typeface="Times New Roman" pitchFamily="18" charset="0"/>
                <a:cs typeface="Times New Roman" pitchFamily="18" charset="0"/>
              </a:rPr>
              <a:t>area</a:t>
            </a:r>
          </a:p>
          <a:p>
            <a:pPr algn="just" rtl="0">
              <a:lnSpc>
                <a:spcPct val="150000"/>
              </a:lnSpc>
            </a:pPr>
            <a:r>
              <a:rPr lang="en-US" sz="2400" b="1" dirty="0">
                <a:latin typeface="Times New Roman" pitchFamily="18" charset="0"/>
                <a:cs typeface="Times New Roman" pitchFamily="18" charset="0"/>
              </a:rPr>
              <a:t>Because the area of distortion is circular around the point of contact, they are best for mapping roughly circular regions, and hence the poles</a:t>
            </a:r>
          </a:p>
          <a:p>
            <a:pPr algn="just" rtl="0">
              <a:lnSpc>
                <a:spcPct val="150000"/>
              </a:lnSpc>
            </a:pPr>
            <a:endParaRPr lang="en-US" sz="2400" b="1" dirty="0">
              <a:solidFill>
                <a:srgbClr val="C00000"/>
              </a:solidFill>
              <a:latin typeface="Times New Roman" pitchFamily="18" charset="0"/>
              <a:cs typeface="Times New Roman" pitchFamily="18" charset="0"/>
            </a:endParaRPr>
          </a:p>
          <a:p>
            <a:pPr algn="just" rtl="0">
              <a:lnSpc>
                <a:spcPct val="150000"/>
              </a:lnSpc>
            </a:pPr>
            <a:endParaRPr lang="en-US" sz="2400" b="1" dirty="0">
              <a:solidFill>
                <a:srgbClr val="C00000"/>
              </a:solidFill>
              <a:latin typeface="Times New Roman" pitchFamily="18" charset="0"/>
              <a:cs typeface="Times New Roman" pitchFamily="18" charset="0"/>
            </a:endParaRPr>
          </a:p>
          <a:p>
            <a:pPr algn="just" rtl="0"/>
            <a:endParaRPr lang="ar-EG" dirty="0"/>
          </a:p>
        </p:txBody>
      </p:sp>
    </p:spTree>
    <p:extLst>
      <p:ext uri="{BB962C8B-B14F-4D97-AF65-F5344CB8AC3E}">
        <p14:creationId xmlns:p14="http://schemas.microsoft.com/office/powerpoint/2010/main" val="397094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92500" lnSpcReduction="10000"/>
          </a:bodyPr>
          <a:lstStyle/>
          <a:p>
            <a:pPr algn="just" rtl="0">
              <a:lnSpc>
                <a:spcPct val="150000"/>
              </a:lnSpc>
            </a:pPr>
            <a:r>
              <a:rPr lang="en-US" sz="2400" b="1" dirty="0">
                <a:latin typeface="Times New Roman" pitchFamily="18" charset="0"/>
                <a:cs typeface="Times New Roman" pitchFamily="18" charset="0"/>
              </a:rPr>
              <a:t>In order to produce two-dimensional maps that </a:t>
            </a:r>
            <a:r>
              <a:rPr lang="en-US" sz="2400" b="1" dirty="0" smtClean="0">
                <a:latin typeface="Times New Roman" pitchFamily="18" charset="0"/>
                <a:cs typeface="Times New Roman" pitchFamily="18" charset="0"/>
              </a:rPr>
              <a:t>preserve geographic </a:t>
            </a:r>
            <a:r>
              <a:rPr lang="en-US" sz="2400" b="1" dirty="0">
                <a:latin typeface="Times New Roman" pitchFamily="18" charset="0"/>
                <a:cs typeface="Times New Roman" pitchFamily="18" charset="0"/>
              </a:rPr>
              <a:t>relationships and </a:t>
            </a:r>
            <a:r>
              <a:rPr lang="en-US" sz="2400" b="1" dirty="0" smtClean="0">
                <a:latin typeface="Times New Roman" pitchFamily="18" charset="0"/>
                <a:cs typeface="Times New Roman" pitchFamily="18" charset="0"/>
              </a:rPr>
              <a:t>minimize  particular </a:t>
            </a:r>
            <a:r>
              <a:rPr lang="en-US" sz="2400" b="1" dirty="0">
                <a:latin typeface="Times New Roman" pitchFamily="18" charset="0"/>
                <a:cs typeface="Times New Roman" pitchFamily="18" charset="0"/>
              </a:rPr>
              <a:t>types of distortion, several steps </a:t>
            </a:r>
            <a:r>
              <a:rPr lang="en-US" sz="2400" b="1" dirty="0" smtClean="0">
                <a:latin typeface="Times New Roman" pitchFamily="18" charset="0"/>
                <a:cs typeface="Times New Roman" pitchFamily="18" charset="0"/>
              </a:rPr>
              <a:t>are required.</a:t>
            </a:r>
          </a:p>
          <a:p>
            <a:pPr algn="just" rtl="0">
              <a:lnSpc>
                <a:spcPct val="150000"/>
              </a:lnSpc>
            </a:pPr>
            <a:r>
              <a:rPr lang="en-US" sz="2400" b="1" dirty="0">
                <a:solidFill>
                  <a:srgbClr val="C00000"/>
                </a:solidFill>
                <a:latin typeface="Times New Roman" pitchFamily="18" charset="0"/>
                <a:cs typeface="Times New Roman" pitchFamily="18" charset="0"/>
              </a:rPr>
              <a:t>We must choose a geometric </a:t>
            </a:r>
            <a:r>
              <a:rPr lang="en-US" sz="2400" b="1" dirty="0" smtClean="0">
                <a:solidFill>
                  <a:srgbClr val="C00000"/>
                </a:solidFill>
                <a:latin typeface="Times New Roman" pitchFamily="18" charset="0"/>
                <a:cs typeface="Times New Roman" pitchFamily="18" charset="0"/>
              </a:rPr>
              <a:t>model (</a:t>
            </a:r>
            <a:r>
              <a:rPr lang="en-US" sz="2400" b="1" dirty="0">
                <a:solidFill>
                  <a:srgbClr val="C00000"/>
                </a:solidFill>
                <a:latin typeface="Times New Roman" pitchFamily="18" charset="0"/>
                <a:cs typeface="Times New Roman" pitchFamily="18" charset="0"/>
              </a:rPr>
              <a:t>known as a geodetic datum) that closely </a:t>
            </a:r>
            <a:r>
              <a:rPr lang="en-US" sz="2400" b="1" dirty="0" smtClean="0">
                <a:solidFill>
                  <a:srgbClr val="C00000"/>
                </a:solidFill>
                <a:latin typeface="Times New Roman" pitchFamily="18" charset="0"/>
                <a:cs typeface="Times New Roman" pitchFamily="18" charset="0"/>
              </a:rPr>
              <a:t>approximates the </a:t>
            </a:r>
            <a:r>
              <a:rPr lang="en-US" sz="2400" b="1" dirty="0">
                <a:solidFill>
                  <a:srgbClr val="C00000"/>
                </a:solidFill>
                <a:latin typeface="Times New Roman" pitchFamily="18" charset="0"/>
                <a:cs typeface="Times New Roman" pitchFamily="18" charset="0"/>
              </a:rPr>
              <a:t>shape of the Earth, yet can </a:t>
            </a:r>
            <a:r>
              <a:rPr lang="en-US" sz="2400" b="1" dirty="0" smtClean="0">
                <a:solidFill>
                  <a:srgbClr val="C00000"/>
                </a:solidFill>
                <a:latin typeface="Times New Roman" pitchFamily="18" charset="0"/>
                <a:cs typeface="Times New Roman" pitchFamily="18" charset="0"/>
              </a:rPr>
              <a:t>be described </a:t>
            </a:r>
            <a:r>
              <a:rPr lang="en-US" sz="2400" b="1" dirty="0">
                <a:solidFill>
                  <a:srgbClr val="C00000"/>
                </a:solidFill>
                <a:latin typeface="Times New Roman" pitchFamily="18" charset="0"/>
                <a:cs typeface="Times New Roman" pitchFamily="18" charset="0"/>
              </a:rPr>
              <a:t>in simple mathematical terms</a:t>
            </a:r>
            <a:r>
              <a:rPr lang="en-US" sz="2400" b="1" dirty="0" smtClean="0">
                <a:solidFill>
                  <a:srgbClr val="C00000"/>
                </a:solidFill>
                <a:latin typeface="Times New Roman" pitchFamily="18" charset="0"/>
                <a:cs typeface="Times New Roman" pitchFamily="18" charset="0"/>
              </a:rPr>
              <a:t>.</a:t>
            </a:r>
          </a:p>
          <a:p>
            <a:pPr algn="just" rtl="0">
              <a:lnSpc>
                <a:spcPct val="150000"/>
              </a:lnSpc>
            </a:pPr>
            <a:r>
              <a:rPr lang="en-US" sz="2400" b="1" dirty="0" smtClean="0">
                <a:latin typeface="Times New Roman" pitchFamily="18" charset="0"/>
                <a:cs typeface="Times New Roman" pitchFamily="18" charset="0"/>
              </a:rPr>
              <a:t>We must </a:t>
            </a:r>
            <a:r>
              <a:rPr lang="en-US" sz="2400" b="1" dirty="0">
                <a:latin typeface="Times New Roman" pitchFamily="18" charset="0"/>
                <a:cs typeface="Times New Roman" pitchFamily="18" charset="0"/>
              </a:rPr>
              <a:t>also adopt a coordinate system for </a:t>
            </a:r>
            <a:r>
              <a:rPr lang="en-US" sz="2400" b="1" dirty="0" smtClean="0">
                <a:latin typeface="Times New Roman" pitchFamily="18" charset="0"/>
                <a:cs typeface="Times New Roman" pitchFamily="18" charset="0"/>
              </a:rPr>
              <a:t>referencing geographic </a:t>
            </a:r>
            <a:r>
              <a:rPr lang="en-US" sz="2400" b="1" dirty="0">
                <a:latin typeface="Times New Roman" pitchFamily="18" charset="0"/>
                <a:cs typeface="Times New Roman" pitchFamily="18" charset="0"/>
              </a:rPr>
              <a:t>locations in the </a:t>
            </a:r>
            <a:r>
              <a:rPr lang="en-US" sz="2400" b="1" dirty="0" smtClean="0">
                <a:latin typeface="Times New Roman" pitchFamily="18" charset="0"/>
                <a:cs typeface="Times New Roman" pitchFamily="18" charset="0"/>
              </a:rPr>
              <a:t>mapping plane.</a:t>
            </a:r>
          </a:p>
          <a:p>
            <a:pPr algn="just" rtl="0">
              <a:lnSpc>
                <a:spcPct val="150000"/>
              </a:lnSpc>
            </a:pPr>
            <a:r>
              <a:rPr lang="en-US" sz="2400" b="1" dirty="0">
                <a:solidFill>
                  <a:srgbClr val="C00000"/>
                </a:solidFill>
                <a:latin typeface="Times New Roman" pitchFamily="18" charset="0"/>
                <a:cs typeface="Times New Roman" pitchFamily="18" charset="0"/>
              </a:rPr>
              <a:t>Finally we must choose an </a:t>
            </a:r>
            <a:r>
              <a:rPr lang="en-US" sz="2400" b="1" dirty="0" smtClean="0">
                <a:solidFill>
                  <a:srgbClr val="C00000"/>
                </a:solidFill>
                <a:latin typeface="Times New Roman" pitchFamily="18" charset="0"/>
                <a:cs typeface="Times New Roman" pitchFamily="18" charset="0"/>
              </a:rPr>
              <a:t>appropriate mathematical </a:t>
            </a:r>
            <a:r>
              <a:rPr lang="en-US" sz="2400" b="1" dirty="0">
                <a:solidFill>
                  <a:srgbClr val="C00000"/>
                </a:solidFill>
                <a:latin typeface="Times New Roman" pitchFamily="18" charset="0"/>
                <a:cs typeface="Times New Roman" pitchFamily="18" charset="0"/>
              </a:rPr>
              <a:t>method of transferring locations </a:t>
            </a:r>
            <a:r>
              <a:rPr lang="en-US" sz="2400" b="1" dirty="0" smtClean="0">
                <a:solidFill>
                  <a:srgbClr val="C00000"/>
                </a:solidFill>
                <a:latin typeface="Times New Roman" pitchFamily="18" charset="0"/>
                <a:cs typeface="Times New Roman" pitchFamily="18" charset="0"/>
              </a:rPr>
              <a:t>from the </a:t>
            </a:r>
            <a:r>
              <a:rPr lang="en-US" sz="2400" b="1" dirty="0">
                <a:solidFill>
                  <a:srgbClr val="C00000"/>
                </a:solidFill>
                <a:latin typeface="Times New Roman" pitchFamily="18" charset="0"/>
                <a:cs typeface="Times New Roman" pitchFamily="18" charset="0"/>
              </a:rPr>
              <a:t>idealized Earth model to the chosen planar </a:t>
            </a:r>
            <a:r>
              <a:rPr lang="en-US" sz="2400" b="1" dirty="0" smtClean="0">
                <a:solidFill>
                  <a:srgbClr val="C00000"/>
                </a:solidFill>
                <a:latin typeface="Times New Roman" pitchFamily="18" charset="0"/>
                <a:cs typeface="Times New Roman" pitchFamily="18" charset="0"/>
              </a:rPr>
              <a:t>coordinate system</a:t>
            </a:r>
            <a:r>
              <a:rPr lang="en-US" sz="2400" b="1" dirty="0">
                <a:solidFill>
                  <a:srgbClr val="C00000"/>
                </a:solidFill>
                <a:latin typeface="Times New Roman" pitchFamily="18" charset="0"/>
                <a:cs typeface="Times New Roman" pitchFamily="18" charset="0"/>
              </a:rPr>
              <a:t>: a map projection.</a:t>
            </a:r>
            <a:endParaRPr lang="ar-EG"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59830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435280" cy="4882547"/>
          </a:xfrm>
        </p:spPr>
        <p:txBody>
          <a:bodyPr>
            <a:normAutofit/>
          </a:bodyPr>
          <a:lstStyle/>
          <a:p>
            <a:pPr algn="just" rtl="0">
              <a:lnSpc>
                <a:spcPct val="150000"/>
              </a:lnSpc>
            </a:pPr>
            <a:r>
              <a:rPr lang="en-US" sz="2500" b="1" dirty="0">
                <a:latin typeface="Times New Roman" pitchFamily="18" charset="0"/>
                <a:cs typeface="Times New Roman" pitchFamily="18" charset="0"/>
              </a:rPr>
              <a:t>The Universal Transverse Mercator coordinate system is an international locational reference system that depicts the Earth's three-dimensional surface in a relatively-accurate, two-dimensional manner</a:t>
            </a:r>
            <a:r>
              <a:rPr lang="en-US" sz="2500" b="1" dirty="0" smtClean="0">
                <a:latin typeface="Times New Roman" pitchFamily="18" charset="0"/>
                <a:cs typeface="Times New Roman" pitchFamily="18" charset="0"/>
              </a:rPr>
              <a:t>.</a:t>
            </a:r>
          </a:p>
          <a:p>
            <a:pPr algn="just" rtl="0">
              <a:lnSpc>
                <a:spcPct val="150000"/>
              </a:lnSpc>
            </a:pPr>
            <a:r>
              <a:rPr lang="en-US" sz="2500" b="1" dirty="0">
                <a:solidFill>
                  <a:srgbClr val="C00000"/>
                </a:solidFill>
                <a:latin typeface="Times New Roman" pitchFamily="18" charset="0"/>
                <a:cs typeface="Times New Roman" pitchFamily="18" charset="0"/>
              </a:rPr>
              <a:t>Universal Transverse Mercator is a global coordinate system that is defined in meters rather </a:t>
            </a:r>
            <a:r>
              <a:rPr lang="en-US" sz="2500" b="1" dirty="0" smtClean="0">
                <a:solidFill>
                  <a:srgbClr val="C00000"/>
                </a:solidFill>
                <a:latin typeface="Times New Roman" pitchFamily="18" charset="0"/>
                <a:cs typeface="Times New Roman" pitchFamily="18" charset="0"/>
              </a:rPr>
              <a:t>than degrees-minutes-seconds</a:t>
            </a:r>
            <a:r>
              <a:rPr lang="en-US" sz="2500" b="1" dirty="0">
                <a:solidFill>
                  <a:srgbClr val="C00000"/>
                </a:solidFill>
                <a:latin typeface="Times New Roman" pitchFamily="18" charset="0"/>
                <a:cs typeface="Times New Roman" pitchFamily="18" charset="0"/>
              </a:rPr>
              <a:t>.</a:t>
            </a:r>
            <a:endParaRPr lang="ar-EG" sz="2500" b="1" dirty="0">
              <a:solidFill>
                <a:srgbClr val="C00000"/>
              </a:solidFill>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778098"/>
          </a:xfrm>
        </p:spPr>
        <p:txBody>
          <a:bodyPr>
            <a:normAutofit/>
          </a:bodyPr>
          <a:lstStyle/>
          <a:p>
            <a:r>
              <a:rPr lang="en-US" sz="3600" dirty="0">
                <a:solidFill>
                  <a:srgbClr val="C00000"/>
                </a:solidFill>
                <a:latin typeface="Cambria"/>
              </a:rPr>
              <a:t>UTM coordinate system </a:t>
            </a:r>
            <a:endParaRPr lang="ar-EG" sz="3600" dirty="0">
              <a:solidFill>
                <a:srgbClr val="C00000"/>
              </a:solidFill>
            </a:endParaRPr>
          </a:p>
        </p:txBody>
      </p:sp>
    </p:spTree>
    <p:extLst>
      <p:ext uri="{BB962C8B-B14F-4D97-AF65-F5344CB8AC3E}">
        <p14:creationId xmlns:p14="http://schemas.microsoft.com/office/powerpoint/2010/main" val="2223021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a:bodyPr>
          <a:lstStyle/>
          <a:p>
            <a:pPr algn="just" rtl="0">
              <a:lnSpc>
                <a:spcPct val="150000"/>
              </a:lnSpc>
            </a:pPr>
            <a:r>
              <a:rPr lang="en-US" sz="2500" b="1" dirty="0">
                <a:solidFill>
                  <a:srgbClr val="C00000"/>
                </a:solidFill>
                <a:latin typeface="Times New Roman" pitchFamily="18" charset="0"/>
                <a:cs typeface="Times New Roman" pitchFamily="18" charset="0"/>
              </a:rPr>
              <a:t>A Mercator projection is a ‘cylindrical’ conformal projection (it preserves shape</a:t>
            </a:r>
            <a:r>
              <a:rPr lang="en-US" sz="2500" b="1" dirty="0" smtClean="0">
                <a:solidFill>
                  <a:srgbClr val="C00000"/>
                </a:solidFill>
                <a:latin typeface="Times New Roman" pitchFamily="18" charset="0"/>
                <a:cs typeface="Times New Roman" pitchFamily="18" charset="0"/>
              </a:rPr>
              <a:t>).</a:t>
            </a:r>
          </a:p>
          <a:p>
            <a:pPr algn="just" rtl="0">
              <a:lnSpc>
                <a:spcPct val="150000"/>
              </a:lnSpc>
            </a:pPr>
            <a:r>
              <a:rPr lang="en-US" sz="2500" b="1" dirty="0">
                <a:latin typeface="Times New Roman" pitchFamily="18" charset="0"/>
                <a:cs typeface="Times New Roman" pitchFamily="18" charset="0"/>
              </a:rPr>
              <a:t>It relies on the meter unit of measure, and allows users to accurately and unambiguously identify geographical locations anywhere on the Earth's surface between the northern limits of North America (84 degrees north latitude) and the southern limits of continent of Antarctica (80 degrees south latitude).</a:t>
            </a:r>
            <a:endParaRPr lang="ar-EG"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1211856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147248" cy="6597352"/>
          </a:xfrm>
        </p:spPr>
        <p:txBody>
          <a:bodyPr>
            <a:normAutofit/>
          </a:bodyPr>
          <a:lstStyle/>
          <a:p>
            <a:pPr algn="just" rtl="0">
              <a:lnSpc>
                <a:spcPct val="150000"/>
              </a:lnSpc>
            </a:pPr>
            <a:r>
              <a:rPr lang="en-US" sz="2500" b="1" dirty="0">
                <a:latin typeface="Times New Roman" pitchFamily="18" charset="0"/>
                <a:cs typeface="Times New Roman" pitchFamily="18" charset="0"/>
              </a:rPr>
              <a:t>The remaining north and south polar regions are not included in the UTM coordinate system due to extreme projection distortions in the UTM grid</a:t>
            </a:r>
            <a:r>
              <a:rPr lang="en-US" sz="2500" b="1" dirty="0" smtClean="0">
                <a:latin typeface="Times New Roman" pitchFamily="18" charset="0"/>
                <a:cs typeface="Times New Roman" pitchFamily="18" charset="0"/>
              </a:rPr>
              <a:t>.</a:t>
            </a:r>
          </a:p>
          <a:p>
            <a:pPr algn="just" rtl="0">
              <a:lnSpc>
                <a:spcPct val="150000"/>
              </a:lnSpc>
            </a:pPr>
            <a:endParaRPr lang="ar-EG" sz="25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8352928" cy="438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332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fontScale="92500" lnSpcReduction="20000"/>
          </a:bodyPr>
          <a:lstStyle/>
          <a:p>
            <a:pPr algn="just" rtl="0">
              <a:lnSpc>
                <a:spcPct val="150000"/>
              </a:lnSpc>
            </a:pPr>
            <a:r>
              <a:rPr lang="en-US" sz="2800" b="1" dirty="0">
                <a:solidFill>
                  <a:srgbClr val="C00000"/>
                </a:solidFill>
                <a:effectLst>
                  <a:outerShdw blurRad="31750" dist="25400" dir="5400000" algn="tl" rotWithShape="0">
                    <a:srgbClr val="000000">
                      <a:alpha val="25000"/>
                    </a:srgbClr>
                  </a:outerShdw>
                </a:effectLst>
                <a:latin typeface="Cambria"/>
                <a:ea typeface="+mj-ea"/>
                <a:cs typeface="+mj-cs"/>
              </a:rPr>
              <a:t>The UTM zones and </a:t>
            </a:r>
            <a:r>
              <a:rPr lang="en-US" sz="2800" b="1" dirty="0" smtClean="0">
                <a:solidFill>
                  <a:srgbClr val="C00000"/>
                </a:solidFill>
                <a:effectLst>
                  <a:outerShdw blurRad="31750" dist="25400" dir="5400000" algn="tl" rotWithShape="0">
                    <a:srgbClr val="000000">
                      <a:alpha val="25000"/>
                    </a:srgbClr>
                  </a:outerShdw>
                </a:effectLst>
                <a:latin typeface="Cambria"/>
                <a:ea typeface="+mj-ea"/>
                <a:cs typeface="+mj-cs"/>
              </a:rPr>
              <a:t>grid</a:t>
            </a:r>
          </a:p>
          <a:p>
            <a:pPr algn="just" rtl="0">
              <a:lnSpc>
                <a:spcPct val="150000"/>
              </a:lnSpc>
            </a:pPr>
            <a:r>
              <a:rPr lang="en-US" sz="2500" b="1" dirty="0">
                <a:latin typeface="Times New Roman" pitchFamily="18" charset="0"/>
                <a:cs typeface="Times New Roman" pitchFamily="18" charset="0"/>
              </a:rPr>
              <a:t>The UTM system depicts the Earth's three-dimensional surface as a flat, two-dimensional plane by dividing its surface into 60 equally-spaced vertical planes known as zones, or world </a:t>
            </a:r>
            <a:r>
              <a:rPr lang="en-US" sz="2500" b="1" dirty="0" smtClean="0">
                <a:latin typeface="Times New Roman" pitchFamily="18" charset="0"/>
                <a:cs typeface="Times New Roman" pitchFamily="18" charset="0"/>
              </a:rPr>
              <a:t>zones. Sequentially-numbered </a:t>
            </a:r>
            <a:r>
              <a:rPr lang="en-US" sz="2500" b="1" dirty="0">
                <a:latin typeface="Times New Roman" pitchFamily="18" charset="0"/>
                <a:cs typeface="Times New Roman" pitchFamily="18" charset="0"/>
              </a:rPr>
              <a:t>1 through 60, from west to </a:t>
            </a:r>
            <a:r>
              <a:rPr lang="en-US" sz="2500" b="1" dirty="0" smtClean="0">
                <a:latin typeface="Times New Roman" pitchFamily="18" charset="0"/>
                <a:cs typeface="Times New Roman" pitchFamily="18" charset="0"/>
              </a:rPr>
              <a:t>east.</a:t>
            </a:r>
          </a:p>
          <a:p>
            <a:pPr algn="just" rtl="0">
              <a:lnSpc>
                <a:spcPct val="150000"/>
              </a:lnSpc>
            </a:pPr>
            <a:r>
              <a:rPr lang="en-US" sz="2500" b="1" dirty="0">
                <a:solidFill>
                  <a:srgbClr val="C00000"/>
                </a:solidFill>
                <a:latin typeface="Times New Roman" pitchFamily="18" charset="0"/>
                <a:cs typeface="Times New Roman" pitchFamily="18" charset="0"/>
              </a:rPr>
              <a:t>The first zone begins at the International Date Line (180°, using the geographic coordinate system). The zones are numbered from west to east, so zone 2 begins at 174°W and extends to 168°W. The last zone (zone 60) begins at </a:t>
            </a:r>
            <a:r>
              <a:rPr lang="en-US" sz="2500" b="1" dirty="0" smtClean="0">
                <a:solidFill>
                  <a:srgbClr val="C00000"/>
                </a:solidFill>
                <a:latin typeface="Times New Roman" pitchFamily="18" charset="0"/>
                <a:cs typeface="Times New Roman" pitchFamily="18" charset="0"/>
              </a:rPr>
              <a:t>174°E </a:t>
            </a:r>
            <a:r>
              <a:rPr lang="en-US" sz="2500" b="1" dirty="0">
                <a:solidFill>
                  <a:srgbClr val="C00000"/>
                </a:solidFill>
                <a:latin typeface="Times New Roman" pitchFamily="18" charset="0"/>
                <a:cs typeface="Times New Roman" pitchFamily="18" charset="0"/>
              </a:rPr>
              <a:t>and extends to the International Date </a:t>
            </a:r>
            <a:r>
              <a:rPr lang="en-US" sz="2500" b="1" dirty="0" smtClean="0">
                <a:solidFill>
                  <a:srgbClr val="C00000"/>
                </a:solidFill>
                <a:latin typeface="Times New Roman" pitchFamily="18" charset="0"/>
                <a:cs typeface="Times New Roman" pitchFamily="18" charset="0"/>
              </a:rPr>
              <a:t>Line (180°E) .</a:t>
            </a:r>
            <a:endParaRPr lang="ar-EG" sz="25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58998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8964488"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69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a:bodyPr>
          <a:lstStyle/>
          <a:p>
            <a:pPr algn="just" rtl="0">
              <a:lnSpc>
                <a:spcPct val="150000"/>
              </a:lnSpc>
            </a:pPr>
            <a:r>
              <a:rPr lang="en-US" sz="2500" b="1" dirty="0">
                <a:latin typeface="Times New Roman" pitchFamily="18" charset="0"/>
                <a:cs typeface="Times New Roman" pitchFamily="18" charset="0"/>
              </a:rPr>
              <a:t>The world-wide grid for the UTM coordinate system consists of parallel-running vertical (easting) lines and parallel-running horizontal (northing) lines, each of which is spaced exactly 1,000 meters (1 kilometer) apart, to form 1,000-meter squares</a:t>
            </a:r>
            <a:r>
              <a:rPr lang="en-US" sz="2500" b="1" dirty="0" smtClean="0">
                <a:latin typeface="Times New Roman" pitchFamily="18" charset="0"/>
                <a:cs typeface="Times New Roman" pitchFamily="18" charset="0"/>
              </a:rPr>
              <a:t>.</a:t>
            </a:r>
          </a:p>
          <a:p>
            <a:pPr algn="just" rtl="0">
              <a:lnSpc>
                <a:spcPct val="150000"/>
              </a:lnSpc>
            </a:pPr>
            <a:r>
              <a:rPr lang="en-US" sz="2500" b="1" dirty="0">
                <a:solidFill>
                  <a:srgbClr val="C00000"/>
                </a:solidFill>
                <a:latin typeface="Times New Roman" pitchFamily="18" charset="0"/>
                <a:cs typeface="Times New Roman" pitchFamily="18" charset="0"/>
              </a:rPr>
              <a:t>The UTM grid divides the world into 60 north-south zones; the zones are numbered 1-60 </a:t>
            </a:r>
            <a:r>
              <a:rPr lang="en-US" sz="2500" b="1" dirty="0" smtClean="0">
                <a:solidFill>
                  <a:srgbClr val="C00000"/>
                </a:solidFill>
                <a:latin typeface="Times New Roman" pitchFamily="18" charset="0"/>
                <a:cs typeface="Times New Roman" pitchFamily="18" charset="0"/>
              </a:rPr>
              <a:t>. Each </a:t>
            </a:r>
            <a:r>
              <a:rPr lang="en-US" sz="2500" b="1" dirty="0">
                <a:solidFill>
                  <a:srgbClr val="C00000"/>
                </a:solidFill>
                <a:latin typeface="Times New Roman" pitchFamily="18" charset="0"/>
                <a:cs typeface="Times New Roman" pitchFamily="18" charset="0"/>
              </a:rPr>
              <a:t>zone is 6 degrees wide in longitude.</a:t>
            </a:r>
            <a:endParaRPr lang="ar-EG" sz="25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21472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lnSpcReduction="10000"/>
          </a:bodyPr>
          <a:lstStyle/>
          <a:p>
            <a:pPr algn="just" rtl="0">
              <a:lnSpc>
                <a:spcPct val="150000"/>
              </a:lnSpc>
            </a:pPr>
            <a:r>
              <a:rPr lang="en-US" sz="2500" b="1" dirty="0">
                <a:latin typeface="Times New Roman" pitchFamily="18" charset="0"/>
                <a:cs typeface="Times New Roman" pitchFamily="18" charset="0"/>
              </a:rPr>
              <a:t>The zones are then further subdivided into an eastern and western half by drawing a line, representing a transverse </a:t>
            </a:r>
            <a:r>
              <a:rPr lang="en-US" sz="2500" b="1" dirty="0" smtClean="0">
                <a:latin typeface="Times New Roman" pitchFamily="18" charset="0"/>
                <a:cs typeface="Times New Roman" pitchFamily="18" charset="0"/>
              </a:rPr>
              <a:t>Mercator </a:t>
            </a:r>
            <a:r>
              <a:rPr lang="en-US" sz="2500" b="1" dirty="0">
                <a:latin typeface="Times New Roman" pitchFamily="18" charset="0"/>
                <a:cs typeface="Times New Roman" pitchFamily="18" charset="0"/>
              </a:rPr>
              <a:t>projection, down the middle of the zone. This line is known as the ‘central meridian’ and is the only line within the zone that can be drawn between the poles and be perpendicular to the </a:t>
            </a:r>
            <a:r>
              <a:rPr lang="en-US" sz="2500" b="1" dirty="0" smtClean="0">
                <a:latin typeface="Times New Roman" pitchFamily="18" charset="0"/>
                <a:cs typeface="Times New Roman" pitchFamily="18" charset="0"/>
              </a:rPr>
              <a:t>equator.</a:t>
            </a:r>
          </a:p>
          <a:p>
            <a:pPr algn="just" rtl="0">
              <a:lnSpc>
                <a:spcPct val="150000"/>
              </a:lnSpc>
            </a:pPr>
            <a:r>
              <a:rPr lang="en-US" sz="2500" b="1" dirty="0">
                <a:solidFill>
                  <a:srgbClr val="C00000"/>
                </a:solidFill>
                <a:latin typeface="Times New Roman" pitchFamily="18" charset="0"/>
                <a:cs typeface="Times New Roman" pitchFamily="18" charset="0"/>
              </a:rPr>
              <a:t>UTM uses two coordinates – easting and northing – to determine a location. Locations within a </a:t>
            </a:r>
            <a:r>
              <a:rPr lang="en-US" sz="2500" b="1" dirty="0" smtClean="0">
                <a:solidFill>
                  <a:srgbClr val="C00000"/>
                </a:solidFill>
                <a:latin typeface="Times New Roman" pitchFamily="18" charset="0"/>
                <a:cs typeface="Times New Roman" pitchFamily="18" charset="0"/>
              </a:rPr>
              <a:t>zone are </a:t>
            </a:r>
            <a:r>
              <a:rPr lang="en-US" sz="2500" b="1" dirty="0">
                <a:solidFill>
                  <a:srgbClr val="C00000"/>
                </a:solidFill>
                <a:latin typeface="Times New Roman" pitchFamily="18" charset="0"/>
                <a:cs typeface="Times New Roman" pitchFamily="18" charset="0"/>
              </a:rPr>
              <a:t>measured in meters east and west from the central meridian, and north and south from the </a:t>
            </a:r>
            <a:r>
              <a:rPr lang="en-US" sz="2500" b="1" dirty="0" smtClean="0">
                <a:solidFill>
                  <a:srgbClr val="C00000"/>
                </a:solidFill>
                <a:latin typeface="Times New Roman" pitchFamily="18" charset="0"/>
                <a:cs typeface="Times New Roman" pitchFamily="18" charset="0"/>
              </a:rPr>
              <a:t>equator .</a:t>
            </a:r>
            <a:endParaRPr lang="ar-EG" sz="25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45855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280920"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974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a:bodyPr>
          <a:lstStyle/>
          <a:p>
            <a:pPr algn="just" rtl="0">
              <a:lnSpc>
                <a:spcPct val="150000"/>
              </a:lnSpc>
            </a:pPr>
            <a:r>
              <a:rPr lang="en-US" sz="2800" b="1" dirty="0">
                <a:solidFill>
                  <a:srgbClr val="C00000"/>
                </a:solidFill>
                <a:latin typeface="Times New Roman" pitchFamily="18" charset="0"/>
                <a:cs typeface="Times New Roman" pitchFamily="18" charset="0"/>
              </a:rPr>
              <a:t>Easting coordinate</a:t>
            </a:r>
          </a:p>
          <a:p>
            <a:pPr algn="just" rtl="0">
              <a:lnSpc>
                <a:spcPct val="150000"/>
              </a:lnSpc>
            </a:pPr>
            <a:r>
              <a:rPr lang="en-US" sz="2500" b="1" dirty="0">
                <a:latin typeface="Times New Roman" pitchFamily="18" charset="0"/>
                <a:cs typeface="Times New Roman" pitchFamily="18" charset="0"/>
              </a:rPr>
              <a:t>The central meridian is an arbitrary line drawn down the center of each zone, and given a </a:t>
            </a:r>
            <a:r>
              <a:rPr lang="en-US" sz="2500" b="1" dirty="0" smtClean="0">
                <a:latin typeface="Times New Roman" pitchFamily="18" charset="0"/>
                <a:cs typeface="Times New Roman" pitchFamily="18" charset="0"/>
              </a:rPr>
              <a:t>false easting </a:t>
            </a:r>
            <a:r>
              <a:rPr lang="en-US" sz="2500" b="1" dirty="0">
                <a:latin typeface="Times New Roman" pitchFamily="18" charset="0"/>
                <a:cs typeface="Times New Roman" pitchFamily="18" charset="0"/>
              </a:rPr>
              <a:t>value of 500,000 </a:t>
            </a:r>
            <a:r>
              <a:rPr lang="en-US" sz="2500" b="1" dirty="0" smtClean="0">
                <a:latin typeface="Times New Roman" pitchFamily="18" charset="0"/>
                <a:cs typeface="Times New Roman" pitchFamily="18" charset="0"/>
              </a:rPr>
              <a:t>meters.</a:t>
            </a:r>
          </a:p>
          <a:p>
            <a:pPr algn="just" rtl="0">
              <a:lnSpc>
                <a:spcPct val="150000"/>
              </a:lnSpc>
            </a:pPr>
            <a:r>
              <a:rPr lang="en-US" sz="2500" b="1" dirty="0">
                <a:solidFill>
                  <a:srgbClr val="C00000"/>
                </a:solidFill>
                <a:latin typeface="Times New Roman" pitchFamily="18" charset="0"/>
                <a:cs typeface="Times New Roman" pitchFamily="18" charset="0"/>
              </a:rPr>
              <a:t>By definition the Central Meridian is assigned a false easting of 500,000 meters. Any easting value greater than 500,000 meters indicates a point east of the central meridian. Any easting value less than 500,000 meters indicates a point west of the central meridian.</a:t>
            </a:r>
            <a:endParaRPr lang="en-US" sz="2500" b="1" dirty="0" smtClean="0">
              <a:solidFill>
                <a:srgbClr val="C00000"/>
              </a:solidFill>
              <a:latin typeface="Times New Roman" pitchFamily="18" charset="0"/>
              <a:cs typeface="Times New Roman" pitchFamily="18" charset="0"/>
            </a:endParaRPr>
          </a:p>
          <a:p>
            <a:pPr algn="just" rtl="0">
              <a:lnSpc>
                <a:spcPct val="150000"/>
              </a:lnSpc>
            </a:pPr>
            <a:endParaRPr lang="ar-EG"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1162169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fontScale="92500" lnSpcReduction="10000"/>
          </a:bodyPr>
          <a:lstStyle/>
          <a:p>
            <a:pPr algn="just" rtl="0">
              <a:lnSpc>
                <a:spcPct val="150000"/>
              </a:lnSpc>
            </a:pPr>
            <a:r>
              <a:rPr lang="en-US" sz="2500" b="1" dirty="0">
                <a:latin typeface="Times New Roman" pitchFamily="18" charset="0"/>
                <a:cs typeface="Times New Roman" pitchFamily="18" charset="0"/>
              </a:rPr>
              <a:t>Each zone at its widest point cannot exceed 999,999 meters</a:t>
            </a:r>
            <a:r>
              <a:rPr lang="en-US" sz="2500" b="1" dirty="0" smtClean="0">
                <a:latin typeface="Times New Roman" pitchFamily="18" charset="0"/>
                <a:cs typeface="Times New Roman" pitchFamily="18" charset="0"/>
              </a:rPr>
              <a:t>.</a:t>
            </a:r>
          </a:p>
          <a:p>
            <a:pPr algn="just" rtl="0">
              <a:lnSpc>
                <a:spcPct val="150000"/>
              </a:lnSpc>
            </a:pPr>
            <a:r>
              <a:rPr lang="en-US" sz="2800" b="1" dirty="0">
                <a:solidFill>
                  <a:srgbClr val="C00000"/>
                </a:solidFill>
                <a:latin typeface="Times New Roman" pitchFamily="18" charset="0"/>
                <a:cs typeface="Times New Roman" pitchFamily="18" charset="0"/>
              </a:rPr>
              <a:t>Northing </a:t>
            </a:r>
            <a:r>
              <a:rPr lang="en-US" sz="2800" b="1" dirty="0" smtClean="0">
                <a:solidFill>
                  <a:srgbClr val="C00000"/>
                </a:solidFill>
                <a:latin typeface="Times New Roman" pitchFamily="18" charset="0"/>
                <a:cs typeface="Times New Roman" pitchFamily="18" charset="0"/>
              </a:rPr>
              <a:t>coordinate</a:t>
            </a:r>
          </a:p>
          <a:p>
            <a:pPr algn="just" rtl="0">
              <a:lnSpc>
                <a:spcPct val="150000"/>
              </a:lnSpc>
            </a:pPr>
            <a:r>
              <a:rPr lang="en-US" sz="2500" b="1" dirty="0">
                <a:latin typeface="Times New Roman" pitchFamily="18" charset="0"/>
                <a:cs typeface="Times New Roman" pitchFamily="18" charset="0"/>
              </a:rPr>
              <a:t>Northing is the distance in meters north and south of the equator (measured along a zone line).</a:t>
            </a:r>
          </a:p>
          <a:p>
            <a:pPr algn="just" rtl="0">
              <a:lnSpc>
                <a:spcPct val="150000"/>
              </a:lnSpc>
            </a:pPr>
            <a:r>
              <a:rPr lang="en-US" sz="2500" b="1" dirty="0">
                <a:latin typeface="Times New Roman" pitchFamily="18" charset="0"/>
                <a:cs typeface="Times New Roman" pitchFamily="18" charset="0"/>
              </a:rPr>
              <a:t>If the point lies north of the equator, coordinates always increase from south to north (bottom </a:t>
            </a:r>
            <a:r>
              <a:rPr lang="en-US" sz="2500" b="1" dirty="0" smtClean="0">
                <a:latin typeface="Times New Roman" pitchFamily="18" charset="0"/>
                <a:cs typeface="Times New Roman" pitchFamily="18" charset="0"/>
              </a:rPr>
              <a:t>of map </a:t>
            </a:r>
            <a:r>
              <a:rPr lang="en-US" sz="2500" b="1" dirty="0">
                <a:latin typeface="Times New Roman" pitchFamily="18" charset="0"/>
                <a:cs typeface="Times New Roman" pitchFamily="18" charset="0"/>
              </a:rPr>
              <a:t>to the top) of the equator, with the equator given a value of 0 meters. For locations south </a:t>
            </a:r>
            <a:r>
              <a:rPr lang="en-US" sz="2500" b="1" dirty="0" smtClean="0">
                <a:latin typeface="Times New Roman" pitchFamily="18" charset="0"/>
                <a:cs typeface="Times New Roman" pitchFamily="18" charset="0"/>
              </a:rPr>
              <a:t>of the </a:t>
            </a:r>
            <a:r>
              <a:rPr lang="en-US" sz="2500" b="1" dirty="0">
                <a:latin typeface="Times New Roman" pitchFamily="18" charset="0"/>
                <a:cs typeface="Times New Roman" pitchFamily="18" charset="0"/>
              </a:rPr>
              <a:t>equator, the equator is given a false value of 10,000,000 meters and values decrease from </a:t>
            </a:r>
            <a:r>
              <a:rPr lang="en-US" sz="2500" b="1" dirty="0" smtClean="0">
                <a:latin typeface="Times New Roman" pitchFamily="18" charset="0"/>
                <a:cs typeface="Times New Roman" pitchFamily="18" charset="0"/>
              </a:rPr>
              <a:t>north to </a:t>
            </a:r>
            <a:r>
              <a:rPr lang="en-US" sz="2500" b="1" dirty="0">
                <a:latin typeface="Times New Roman" pitchFamily="18" charset="0"/>
                <a:cs typeface="Times New Roman" pitchFamily="18" charset="0"/>
              </a:rPr>
              <a:t>south.</a:t>
            </a:r>
            <a:endParaRPr lang="ar-EG"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253303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a:bodyPr>
          <a:lstStyle/>
          <a:p>
            <a:pPr algn="just" rtl="0">
              <a:lnSpc>
                <a:spcPct val="150000"/>
              </a:lnSpc>
            </a:pPr>
            <a:r>
              <a:rPr lang="en-US" sz="2400" b="1" dirty="0">
                <a:solidFill>
                  <a:srgbClr val="C00000"/>
                </a:solidFill>
                <a:latin typeface="Times New Roman" pitchFamily="18" charset="0"/>
                <a:cs typeface="Times New Roman" pitchFamily="18" charset="0"/>
              </a:rPr>
              <a:t>A coordinate system, datum, and map projection </a:t>
            </a:r>
            <a:r>
              <a:rPr lang="en-US" sz="2400" b="1" dirty="0" smtClean="0">
                <a:solidFill>
                  <a:srgbClr val="C00000"/>
                </a:solidFill>
                <a:latin typeface="Times New Roman" pitchFamily="18" charset="0"/>
                <a:cs typeface="Times New Roman" pitchFamily="18" charset="0"/>
              </a:rPr>
              <a:t>are all </a:t>
            </a:r>
            <a:r>
              <a:rPr lang="en-US" sz="2400" b="1" dirty="0">
                <a:solidFill>
                  <a:srgbClr val="C00000"/>
                </a:solidFill>
                <a:latin typeface="Times New Roman" pitchFamily="18" charset="0"/>
                <a:cs typeface="Times New Roman" pitchFamily="18" charset="0"/>
              </a:rPr>
              <a:t>components of the coordinate reference </a:t>
            </a:r>
            <a:r>
              <a:rPr lang="en-US" sz="2400" b="1" dirty="0" smtClean="0">
                <a:solidFill>
                  <a:srgbClr val="C00000"/>
                </a:solidFill>
                <a:latin typeface="Times New Roman" pitchFamily="18" charset="0"/>
                <a:cs typeface="Times New Roman" pitchFamily="18" charset="0"/>
              </a:rPr>
              <a:t>system for </a:t>
            </a:r>
            <a:r>
              <a:rPr lang="en-US" sz="2400" b="1" dirty="0">
                <a:solidFill>
                  <a:srgbClr val="C00000"/>
                </a:solidFill>
                <a:latin typeface="Times New Roman" pitchFamily="18" charset="0"/>
                <a:cs typeface="Times New Roman" pitchFamily="18" charset="0"/>
              </a:rPr>
              <a:t>a spatial object</a:t>
            </a:r>
            <a:r>
              <a:rPr lang="en-US" sz="2400" b="1" dirty="0" smtClean="0">
                <a:solidFill>
                  <a:srgbClr val="C00000"/>
                </a:solidFill>
                <a:latin typeface="Times New Roman" pitchFamily="18" charset="0"/>
                <a:cs typeface="Times New Roman" pitchFamily="18" charset="0"/>
              </a:rPr>
              <a:t>.</a:t>
            </a:r>
          </a:p>
          <a:p>
            <a:pPr algn="just" rtl="0">
              <a:lnSpc>
                <a:spcPct val="150000"/>
              </a:lnSpc>
            </a:pPr>
            <a:r>
              <a:rPr lang="en-US" sz="2400" b="1" dirty="0">
                <a:latin typeface="Times New Roman" pitchFamily="18" charset="0"/>
                <a:cs typeface="Times New Roman" pitchFamily="18" charset="0"/>
              </a:rPr>
              <a:t>Map projection is 3D surface is transformed to create a flat </a:t>
            </a:r>
            <a:r>
              <a:rPr lang="en-US" sz="2400" b="1" dirty="0" smtClean="0">
                <a:latin typeface="Times New Roman" pitchFamily="18" charset="0"/>
                <a:cs typeface="Times New Roman" pitchFamily="18" charset="0"/>
              </a:rPr>
              <a:t>surface.</a:t>
            </a:r>
            <a:endParaRPr lang="en-US" sz="2400" b="1" dirty="0">
              <a:latin typeface="Times New Roman" pitchFamily="18" charset="0"/>
              <a:cs typeface="Times New Roman" pitchFamily="18" charset="0"/>
            </a:endParaRPr>
          </a:p>
          <a:p>
            <a:pPr algn="just" rtl="0">
              <a:lnSpc>
                <a:spcPct val="150000"/>
              </a:lnSpc>
            </a:pPr>
            <a:r>
              <a:rPr lang="en-US" sz="2400" b="1" dirty="0" smtClean="0">
                <a:solidFill>
                  <a:srgbClr val="C00000"/>
                </a:solidFill>
                <a:latin typeface="Times New Roman" pitchFamily="18" charset="0"/>
                <a:cs typeface="Times New Roman" pitchFamily="18" charset="0"/>
              </a:rPr>
              <a:t>This </a:t>
            </a:r>
            <a:r>
              <a:rPr lang="en-US" sz="2400" b="1" dirty="0">
                <a:solidFill>
                  <a:srgbClr val="C00000"/>
                </a:solidFill>
                <a:latin typeface="Times New Roman" pitchFamily="18" charset="0"/>
                <a:cs typeface="Times New Roman" pitchFamily="18" charset="0"/>
              </a:rPr>
              <a:t>transformation, usually by a mathematical conversion, is commonly referred to as map projection</a:t>
            </a:r>
          </a:p>
          <a:p>
            <a:pPr algn="just" rtl="0">
              <a:lnSpc>
                <a:spcPct val="150000"/>
              </a:lnSpc>
            </a:pPr>
            <a:r>
              <a:rPr lang="en-US" sz="2400" b="1" dirty="0" smtClean="0">
                <a:latin typeface="Times New Roman" pitchFamily="18" charset="0"/>
                <a:cs typeface="Times New Roman" pitchFamily="18" charset="0"/>
              </a:rPr>
              <a:t>A </a:t>
            </a:r>
            <a:r>
              <a:rPr lang="en-US" sz="2400" b="1" dirty="0">
                <a:latin typeface="Times New Roman" pitchFamily="18" charset="0"/>
                <a:cs typeface="Times New Roman" pitchFamily="18" charset="0"/>
              </a:rPr>
              <a:t>2D surface is imagined around the Earth and is referred as projection surface</a:t>
            </a:r>
          </a:p>
          <a:p>
            <a:pPr algn="just" rtl="0">
              <a:lnSpc>
                <a:spcPct val="150000"/>
              </a:lnSpc>
            </a:pPr>
            <a:endParaRPr lang="en-US" sz="2400" b="1" dirty="0" smtClean="0">
              <a:solidFill>
                <a:srgbClr val="C00000"/>
              </a:solidFill>
              <a:latin typeface="Times New Roman" pitchFamily="18" charset="0"/>
              <a:cs typeface="Times New Roman" pitchFamily="18" charset="0"/>
            </a:endParaRPr>
          </a:p>
          <a:p>
            <a:pPr algn="just" rtl="0">
              <a:lnSpc>
                <a:spcPct val="150000"/>
              </a:lnSpc>
            </a:pPr>
            <a:endParaRPr lang="ar-EG"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06891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a:bodyPr>
          <a:lstStyle/>
          <a:p>
            <a:pPr algn="just" rtl="0">
              <a:lnSpc>
                <a:spcPct val="150000"/>
              </a:lnSpc>
            </a:pPr>
            <a:endParaRPr lang="en-US" sz="2500" b="1" dirty="0" smtClean="0">
              <a:latin typeface="Times New Roman" pitchFamily="18" charset="0"/>
              <a:cs typeface="Times New Roman" pitchFamily="18" charset="0"/>
            </a:endParaRPr>
          </a:p>
          <a:p>
            <a:pPr algn="just" rtl="0">
              <a:lnSpc>
                <a:spcPct val="150000"/>
              </a:lnSpc>
            </a:pPr>
            <a:endParaRPr lang="en-US" sz="2500" b="1" dirty="0">
              <a:latin typeface="Times New Roman" pitchFamily="18" charset="0"/>
              <a:cs typeface="Times New Roman" pitchFamily="18" charset="0"/>
            </a:endParaRPr>
          </a:p>
          <a:p>
            <a:pPr algn="just" rtl="0">
              <a:lnSpc>
                <a:spcPct val="150000"/>
              </a:lnSpc>
            </a:pPr>
            <a:endParaRPr lang="en-US" sz="2500" b="1" dirty="0" smtClean="0">
              <a:latin typeface="Times New Roman" pitchFamily="18" charset="0"/>
              <a:cs typeface="Times New Roman" pitchFamily="18" charset="0"/>
            </a:endParaRPr>
          </a:p>
          <a:p>
            <a:pPr algn="just" rtl="0">
              <a:lnSpc>
                <a:spcPct val="150000"/>
              </a:lnSpc>
            </a:pPr>
            <a:r>
              <a:rPr lang="en-US" sz="2500" b="1" dirty="0" smtClean="0">
                <a:latin typeface="Times New Roman" pitchFamily="18" charset="0"/>
                <a:cs typeface="Times New Roman" pitchFamily="18" charset="0"/>
              </a:rPr>
              <a:t>Example</a:t>
            </a:r>
            <a:r>
              <a:rPr lang="en-US" sz="2500" b="1" dirty="0">
                <a:latin typeface="Times New Roman" pitchFamily="18" charset="0"/>
                <a:cs typeface="Times New Roman" pitchFamily="18" charset="0"/>
              </a:rPr>
              <a:t>: This coordinate – 19 0297480E 4834360N – describes a location in New Hampshire</a:t>
            </a:r>
            <a:r>
              <a:rPr lang="en-US" sz="2500" dirty="0" smtClean="0"/>
              <a:t>.</a:t>
            </a:r>
          </a:p>
          <a:p>
            <a:pPr algn="just" rtl="0">
              <a:lnSpc>
                <a:spcPct val="150000"/>
              </a:lnSpc>
            </a:pPr>
            <a:endParaRPr lang="ar-EG" sz="2500" dirty="0"/>
          </a:p>
        </p:txBody>
      </p:sp>
    </p:spTree>
    <p:extLst>
      <p:ext uri="{BB962C8B-B14F-4D97-AF65-F5344CB8AC3E}">
        <p14:creationId xmlns:p14="http://schemas.microsoft.com/office/powerpoint/2010/main" val="4137924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noAutofit/>
          </a:bodyPr>
          <a:lstStyle/>
          <a:p>
            <a:pPr algn="just" rtl="0">
              <a:lnSpc>
                <a:spcPct val="150000"/>
              </a:lnSpc>
            </a:pPr>
            <a:r>
              <a:rPr lang="en-US" sz="2400" b="1" dirty="0">
                <a:solidFill>
                  <a:srgbClr val="C00000"/>
                </a:solidFill>
                <a:latin typeface="Times New Roman" pitchFamily="18" charset="0"/>
                <a:cs typeface="Times New Roman" pitchFamily="18" charset="0"/>
              </a:rPr>
              <a:t>The coordinate 0297480E represents an east-west measurement and is the easting. This </a:t>
            </a:r>
            <a:r>
              <a:rPr lang="en-US" sz="2400" b="1" dirty="0" smtClean="0">
                <a:solidFill>
                  <a:srgbClr val="C00000"/>
                </a:solidFill>
                <a:latin typeface="Times New Roman" pitchFamily="18" charset="0"/>
                <a:cs typeface="Times New Roman" pitchFamily="18" charset="0"/>
              </a:rPr>
              <a:t>coordinate is </a:t>
            </a:r>
            <a:r>
              <a:rPr lang="en-US" sz="2400" b="1" dirty="0">
                <a:solidFill>
                  <a:srgbClr val="C00000"/>
                </a:solidFill>
                <a:latin typeface="Times New Roman" pitchFamily="18" charset="0"/>
                <a:cs typeface="Times New Roman" pitchFamily="18" charset="0"/>
              </a:rPr>
              <a:t>located 202520 meters west of the 19th zone’s central meridian line. This number – </a:t>
            </a:r>
            <a:r>
              <a:rPr lang="en-US" sz="2400" b="1" dirty="0" smtClean="0">
                <a:solidFill>
                  <a:srgbClr val="C00000"/>
                </a:solidFill>
                <a:latin typeface="Times New Roman" pitchFamily="18" charset="0"/>
                <a:cs typeface="Times New Roman" pitchFamily="18" charset="0"/>
              </a:rPr>
              <a:t>202520 meters </a:t>
            </a:r>
            <a:r>
              <a:rPr lang="en-US" sz="2400" b="1" dirty="0">
                <a:solidFill>
                  <a:srgbClr val="C00000"/>
                </a:solidFill>
                <a:latin typeface="Times New Roman" pitchFamily="18" charset="0"/>
                <a:cs typeface="Times New Roman" pitchFamily="18" charset="0"/>
              </a:rPr>
              <a:t>– was calculated by subtracting the value of 297480 from the false value for the </a:t>
            </a:r>
            <a:r>
              <a:rPr lang="en-US" sz="2400" b="1" dirty="0" smtClean="0">
                <a:solidFill>
                  <a:srgbClr val="C00000"/>
                </a:solidFill>
                <a:latin typeface="Times New Roman" pitchFamily="18" charset="0"/>
                <a:cs typeface="Times New Roman" pitchFamily="18" charset="0"/>
              </a:rPr>
              <a:t>central meridian</a:t>
            </a:r>
            <a:r>
              <a:rPr lang="en-US" sz="2400" b="1" dirty="0">
                <a:solidFill>
                  <a:srgbClr val="C00000"/>
                </a:solidFill>
                <a:latin typeface="Times New Roman" pitchFamily="18" charset="0"/>
                <a:cs typeface="Times New Roman" pitchFamily="18" charset="0"/>
              </a:rPr>
              <a:t>, which is designated as 500000. </a:t>
            </a:r>
            <a:endParaRPr lang="en-US" sz="2400" b="1" dirty="0" smtClean="0">
              <a:solidFill>
                <a:srgbClr val="C00000"/>
              </a:solidFill>
              <a:latin typeface="Times New Roman" pitchFamily="18" charset="0"/>
              <a:cs typeface="Times New Roman" pitchFamily="18" charset="0"/>
            </a:endParaRPr>
          </a:p>
          <a:p>
            <a:pPr algn="just" rtl="0">
              <a:lnSpc>
                <a:spcPct val="150000"/>
              </a:lnSpc>
            </a:pP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location of this coordinate is 202 thousand, </a:t>
            </a:r>
            <a:r>
              <a:rPr lang="en-US" sz="2400" b="1" dirty="0" smtClean="0">
                <a:latin typeface="Times New Roman" pitchFamily="18" charset="0"/>
                <a:cs typeface="Times New Roman" pitchFamily="18" charset="0"/>
              </a:rPr>
              <a:t>520 meters </a:t>
            </a:r>
            <a:r>
              <a:rPr lang="en-US" sz="2400" b="1" dirty="0">
                <a:latin typeface="Times New Roman" pitchFamily="18" charset="0"/>
                <a:cs typeface="Times New Roman" pitchFamily="18" charset="0"/>
              </a:rPr>
              <a:t>west of the 19th zones central meridian line and 4 million, 834 thousand, 360 meters north </a:t>
            </a:r>
            <a:r>
              <a:rPr lang="en-US" sz="2400" b="1" dirty="0" smtClean="0">
                <a:latin typeface="Times New Roman" pitchFamily="18" charset="0"/>
                <a:cs typeface="Times New Roman" pitchFamily="18" charset="0"/>
              </a:rPr>
              <a:t>of the </a:t>
            </a:r>
            <a:r>
              <a:rPr lang="en-US" sz="2400" b="1" dirty="0">
                <a:latin typeface="Times New Roman" pitchFamily="18" charset="0"/>
                <a:cs typeface="Times New Roman" pitchFamily="18" charset="0"/>
              </a:rPr>
              <a:t>equator</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18224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lstStyle/>
          <a:p>
            <a:pPr algn="just" rtl="0">
              <a:lnSpc>
                <a:spcPct val="150000"/>
              </a:lnSpc>
            </a:pPr>
            <a:r>
              <a:rPr lang="en-US" sz="2500" b="1" dirty="0">
                <a:latin typeface="Times New Roman" pitchFamily="18" charset="0"/>
                <a:cs typeface="Times New Roman" pitchFamily="18" charset="0"/>
              </a:rPr>
              <a:t>The coordinate 4834360N represents a north-south measurement and is the northing. The location of this coordinate is 4,834,360 meters north of the equator in zone 19.</a:t>
            </a:r>
          </a:p>
          <a:p>
            <a:pPr algn="just" rtl="0"/>
            <a:endParaRPr lang="ar-EG" dirty="0"/>
          </a:p>
        </p:txBody>
      </p:sp>
    </p:spTree>
    <p:extLst>
      <p:ext uri="{BB962C8B-B14F-4D97-AF65-F5344CB8AC3E}">
        <p14:creationId xmlns:p14="http://schemas.microsoft.com/office/powerpoint/2010/main" val="3332880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a:bodyPr>
          <a:lstStyle/>
          <a:p>
            <a:pPr algn="just" rtl="0">
              <a:lnSpc>
                <a:spcPct val="150000"/>
              </a:lnSpc>
            </a:pPr>
            <a:r>
              <a:rPr lang="en-US" sz="2400" b="1" dirty="0">
                <a:latin typeface="Times New Roman" pitchFamily="18" charset="0"/>
                <a:cs typeface="Times New Roman" pitchFamily="18" charset="0"/>
              </a:rPr>
              <a:t>ESRI vector formats:</a:t>
            </a:r>
          </a:p>
          <a:p>
            <a:pPr algn="just" rtl="0">
              <a:lnSpc>
                <a:spcPct val="150000"/>
              </a:lnSpc>
            </a:pPr>
            <a:r>
              <a:rPr lang="en-US" sz="2400" b="1" dirty="0">
                <a:latin typeface="Times New Roman" pitchFamily="18" charset="0"/>
                <a:cs typeface="Times New Roman" pitchFamily="18" charset="0"/>
              </a:rPr>
              <a:t>Shapefiles -- </a:t>
            </a:r>
            <a:r>
              <a:rPr lang="en-US" sz="2400" b="1" dirty="0" smtClean="0">
                <a:solidFill>
                  <a:srgbClr val="C00000"/>
                </a:solidFill>
                <a:latin typeface="Times New Roman" pitchFamily="18" charset="0"/>
                <a:cs typeface="Times New Roman" pitchFamily="18" charset="0"/>
              </a:rPr>
              <a:t>The </a:t>
            </a:r>
            <a:r>
              <a:rPr lang="en-US" sz="2400" b="1" dirty="0">
                <a:solidFill>
                  <a:srgbClr val="C00000"/>
                </a:solidFill>
                <a:latin typeface="Times New Roman" pitchFamily="18" charset="0"/>
                <a:cs typeface="Times New Roman" pitchFamily="18" charset="0"/>
              </a:rPr>
              <a:t>shapefile format is a popular geospatial vector data format for geographic information system (GIS) software. It is developed and regulated by Esri as a (mostly) open specification for data interoperability among Esri and other GIS </a:t>
            </a:r>
            <a:r>
              <a:rPr lang="en-US" sz="2400" b="1" dirty="0" smtClean="0">
                <a:solidFill>
                  <a:srgbClr val="C00000"/>
                </a:solidFill>
                <a:latin typeface="Times New Roman" pitchFamily="18" charset="0"/>
                <a:cs typeface="Times New Roman" pitchFamily="18" charset="0"/>
              </a:rPr>
              <a:t>software </a:t>
            </a:r>
            <a:r>
              <a:rPr lang="en-US" sz="2400" b="1" dirty="0">
                <a:solidFill>
                  <a:srgbClr val="C00000"/>
                </a:solidFill>
                <a:latin typeface="Times New Roman" pitchFamily="18" charset="0"/>
                <a:cs typeface="Times New Roman" pitchFamily="18" charset="0"/>
              </a:rPr>
              <a:t>products</a:t>
            </a:r>
            <a:r>
              <a:rPr lang="en-US" sz="2400" b="1" dirty="0" smtClean="0">
                <a:solidFill>
                  <a:srgbClr val="C00000"/>
                </a:solidFill>
                <a:latin typeface="Times New Roman" pitchFamily="18" charset="0"/>
                <a:cs typeface="Times New Roman" pitchFamily="18" charset="0"/>
              </a:rPr>
              <a:t>.</a:t>
            </a:r>
          </a:p>
          <a:p>
            <a:pPr algn="just" rtl="0">
              <a:lnSpc>
                <a:spcPct val="150000"/>
              </a:lnSpc>
            </a:pPr>
            <a:r>
              <a:rPr lang="en-US" sz="2400" b="1" dirty="0" smtClean="0">
                <a:solidFill>
                  <a:srgbClr val="C00000"/>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shx</a:t>
            </a:r>
            <a:r>
              <a:rPr lang="en-US" sz="2400" b="1" dirty="0">
                <a:latin typeface="Times New Roman" pitchFamily="18" charset="0"/>
                <a:cs typeface="Times New Roman" pitchFamily="18" charset="0"/>
              </a:rPr>
              <a:t>, .shp .dbf</a:t>
            </a:r>
          </a:p>
          <a:p>
            <a:pPr algn="just" rtl="0">
              <a:lnSpc>
                <a:spcPct val="150000"/>
              </a:lnSpc>
            </a:pPr>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3384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fontScale="92500"/>
          </a:bodyPr>
          <a:lstStyle/>
          <a:p>
            <a:pPr algn="just" rtl="0">
              <a:lnSpc>
                <a:spcPct val="150000"/>
              </a:lnSpc>
            </a:pPr>
            <a:r>
              <a:rPr lang="en-US" sz="2400" b="1" dirty="0">
                <a:latin typeface="Times New Roman" pitchFamily="18" charset="0"/>
                <a:cs typeface="Times New Roman" pitchFamily="18" charset="0"/>
              </a:rPr>
              <a:t>shp — shape format; the feature geometry itself</a:t>
            </a:r>
          </a:p>
          <a:p>
            <a:pPr algn="just" rtl="0">
              <a:lnSpc>
                <a:spcPct val="150000"/>
              </a:lnSpc>
            </a:pPr>
            <a:r>
              <a:rPr lang="en-US" sz="2400" b="1" dirty="0">
                <a:latin typeface="Times New Roman" pitchFamily="18" charset="0"/>
                <a:cs typeface="Times New Roman" pitchFamily="18" charset="0"/>
              </a:rPr>
              <a:t>.shx — shape index format; a positional index of the feature geometry to allow seeking forwards and backwards quickly</a:t>
            </a:r>
          </a:p>
          <a:p>
            <a:pPr algn="just" rtl="0">
              <a:lnSpc>
                <a:spcPct val="150000"/>
              </a:lnSpc>
            </a:pPr>
            <a:r>
              <a:rPr lang="en-US" sz="2400" b="1" dirty="0">
                <a:latin typeface="Times New Roman" pitchFamily="18" charset="0"/>
                <a:cs typeface="Times New Roman" pitchFamily="18" charset="0"/>
              </a:rPr>
              <a:t>.dbf — attribute format; columnar attributes for each shape, in dBase IV format</a:t>
            </a:r>
          </a:p>
          <a:p>
            <a:pPr algn="just" rtl="0">
              <a:lnSpc>
                <a:spcPct val="150000"/>
              </a:lnSpc>
            </a:pPr>
            <a:r>
              <a:rPr lang="en-US" sz="2400" b="1" dirty="0" smtClean="0">
                <a:solidFill>
                  <a:srgbClr val="C00000"/>
                </a:solidFill>
                <a:latin typeface="Times New Roman" pitchFamily="18" charset="0"/>
                <a:cs typeface="Times New Roman" pitchFamily="18" charset="0"/>
              </a:rPr>
              <a:t>ArcInfo </a:t>
            </a:r>
            <a:r>
              <a:rPr lang="en-US" sz="2400" b="1" dirty="0">
                <a:solidFill>
                  <a:srgbClr val="C00000"/>
                </a:solidFill>
                <a:latin typeface="Times New Roman" pitchFamily="18" charset="0"/>
                <a:cs typeface="Times New Roman" pitchFamily="18" charset="0"/>
              </a:rPr>
              <a:t>Coverage -- store all attribute in an “info” folder, and all spatial features, e.g. points, arc, label , points, polygons, routes, regions, and annotation in the space called coverage.</a:t>
            </a:r>
          </a:p>
          <a:p>
            <a:pPr algn="just" rtl="0">
              <a:lnSpc>
                <a:spcPct val="150000"/>
              </a:lnSpc>
            </a:pPr>
            <a:r>
              <a:rPr lang="en-US" sz="2400" b="1" dirty="0">
                <a:latin typeface="Times New Roman" pitchFamily="18" charset="0"/>
                <a:cs typeface="Times New Roman" pitchFamily="18" charset="0"/>
              </a:rPr>
              <a:t>Geodatabase – contains features class, feature datasets, tables, annotation, relationships.</a:t>
            </a:r>
          </a:p>
          <a:p>
            <a:pPr algn="just" rtl="0"/>
            <a:endParaRPr lang="ar-EG" dirty="0"/>
          </a:p>
        </p:txBody>
      </p:sp>
    </p:spTree>
    <p:extLst>
      <p:ext uri="{BB962C8B-B14F-4D97-AF65-F5344CB8AC3E}">
        <p14:creationId xmlns:p14="http://schemas.microsoft.com/office/powerpoint/2010/main" val="877464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a:bodyPr>
          <a:lstStyle/>
          <a:p>
            <a:pPr algn="just" rtl="0">
              <a:lnSpc>
                <a:spcPct val="150000"/>
              </a:lnSpc>
            </a:pPr>
            <a:r>
              <a:rPr lang="en-US" sz="2400" b="1" dirty="0">
                <a:solidFill>
                  <a:srgbClr val="C00000"/>
                </a:solidFill>
                <a:latin typeface="Times New Roman" pitchFamily="18" charset="0"/>
                <a:cs typeface="Times New Roman" pitchFamily="18" charset="0"/>
              </a:rPr>
              <a:t>ESRI Raster formats:</a:t>
            </a:r>
          </a:p>
          <a:p>
            <a:pPr algn="just" rtl="0">
              <a:lnSpc>
                <a:spcPct val="150000"/>
              </a:lnSpc>
            </a:pPr>
            <a:r>
              <a:rPr lang="en-US" sz="2400" b="1" dirty="0">
                <a:solidFill>
                  <a:srgbClr val="C00000"/>
                </a:solidFill>
                <a:latin typeface="Times New Roman" pitchFamily="18" charset="0"/>
                <a:cs typeface="Times New Roman" pitchFamily="18" charset="0"/>
              </a:rPr>
              <a:t>• ArcInfo Grid</a:t>
            </a:r>
          </a:p>
          <a:p>
            <a:pPr algn="just" rtl="0">
              <a:lnSpc>
                <a:spcPct val="150000"/>
              </a:lnSpc>
            </a:pPr>
            <a:r>
              <a:rPr lang="en-US" sz="2400" b="1" dirty="0">
                <a:solidFill>
                  <a:srgbClr val="C00000"/>
                </a:solidFill>
                <a:latin typeface="Times New Roman" pitchFamily="18" charset="0"/>
                <a:cs typeface="Times New Roman" pitchFamily="18" charset="0"/>
              </a:rPr>
              <a:t>• ERDAS Imagine -- .</a:t>
            </a:r>
            <a:r>
              <a:rPr lang="en-US" sz="2400" b="1" dirty="0" err="1">
                <a:solidFill>
                  <a:srgbClr val="C00000"/>
                </a:solidFill>
                <a:latin typeface="Times New Roman" pitchFamily="18" charset="0"/>
                <a:cs typeface="Times New Roman" pitchFamily="18" charset="0"/>
              </a:rPr>
              <a:t>img</a:t>
            </a:r>
            <a:r>
              <a:rPr lang="en-US" sz="2400" b="1" dirty="0">
                <a:solidFill>
                  <a:srgbClr val="C00000"/>
                </a:solidFill>
                <a:latin typeface="Times New Roman" pitchFamily="18" charset="0"/>
                <a:cs typeface="Times New Roman" pitchFamily="18" charset="0"/>
              </a:rPr>
              <a:t> files</a:t>
            </a:r>
          </a:p>
          <a:p>
            <a:pPr algn="just" rtl="0">
              <a:lnSpc>
                <a:spcPct val="150000"/>
              </a:lnSpc>
            </a:pPr>
            <a:r>
              <a:rPr lang="en-US" sz="2400" b="1" dirty="0">
                <a:solidFill>
                  <a:srgbClr val="C00000"/>
                </a:solidFill>
                <a:latin typeface="Times New Roman" pitchFamily="18" charset="0"/>
                <a:cs typeface="Times New Roman" pitchFamily="18" charset="0"/>
              </a:rPr>
              <a:t>• .jpeg, .tiff</a:t>
            </a:r>
          </a:p>
          <a:p>
            <a:pPr algn="just" rtl="0">
              <a:lnSpc>
                <a:spcPct val="150000"/>
              </a:lnSpc>
            </a:pP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MrSid</a:t>
            </a:r>
            <a:r>
              <a:rPr lang="en-US" sz="2400" b="1" dirty="0">
                <a:solidFill>
                  <a:srgbClr val="C00000"/>
                </a:solidFill>
                <a:latin typeface="Times New Roman" pitchFamily="18" charset="0"/>
                <a:cs typeface="Times New Roman" pitchFamily="18" charset="0"/>
              </a:rPr>
              <a:t> -- .</a:t>
            </a:r>
            <a:r>
              <a:rPr lang="en-US" sz="2400" b="1" dirty="0" err="1">
                <a:solidFill>
                  <a:srgbClr val="C00000"/>
                </a:solidFill>
                <a:latin typeface="Times New Roman" pitchFamily="18" charset="0"/>
                <a:cs typeface="Times New Roman" pitchFamily="18" charset="0"/>
              </a:rPr>
              <a:t>sid</a:t>
            </a:r>
            <a:endParaRPr lang="en-US" sz="2400" b="1" dirty="0">
              <a:solidFill>
                <a:srgbClr val="C00000"/>
              </a:solidFill>
              <a:latin typeface="Times New Roman" pitchFamily="18" charset="0"/>
              <a:cs typeface="Times New Roman" pitchFamily="18" charset="0"/>
            </a:endParaRPr>
          </a:p>
          <a:p>
            <a:pPr algn="just" rtl="0">
              <a:lnSpc>
                <a:spcPct val="150000"/>
              </a:lnSpc>
            </a:pPr>
            <a:r>
              <a:rPr lang="en-US" sz="2400" b="1" dirty="0">
                <a:solidFill>
                  <a:srgbClr val="C00000"/>
                </a:solidFill>
                <a:latin typeface="Times New Roman" pitchFamily="18" charset="0"/>
                <a:cs typeface="Times New Roman" pitchFamily="18" charset="0"/>
              </a:rPr>
              <a:t>• TIN (3D data model)</a:t>
            </a:r>
          </a:p>
          <a:p>
            <a:pPr algn="just" rtl="0">
              <a:lnSpc>
                <a:spcPct val="150000"/>
              </a:lnSpc>
            </a:pPr>
            <a:r>
              <a:rPr lang="en-US" sz="2400" b="1" dirty="0">
                <a:solidFill>
                  <a:srgbClr val="C00000"/>
                </a:solidFill>
                <a:latin typeface="Times New Roman" pitchFamily="18" charset="0"/>
                <a:cs typeface="Times New Roman" pitchFamily="18" charset="0"/>
              </a:rPr>
              <a:t>•Import files </a:t>
            </a:r>
            <a:r>
              <a:rPr lang="en-US" sz="2400" b="1" dirty="0" smtClean="0">
                <a:solidFill>
                  <a:srgbClr val="C00000"/>
                </a:solidFill>
                <a:latin typeface="Times New Roman" pitchFamily="18" charset="0"/>
                <a:cs typeface="Times New Roman" pitchFamily="18" charset="0"/>
              </a:rPr>
              <a:t>–DEM</a:t>
            </a:r>
            <a:endParaRPr lang="en-US" sz="2400" b="1" dirty="0">
              <a:solidFill>
                <a:srgbClr val="C00000"/>
              </a:solidFill>
              <a:latin typeface="Times New Roman" pitchFamily="18" charset="0"/>
              <a:cs typeface="Times New Roman" pitchFamily="18" charset="0"/>
            </a:endParaRPr>
          </a:p>
          <a:p>
            <a:pPr algn="just" rtl="0">
              <a:lnSpc>
                <a:spcPct val="150000"/>
              </a:lnSpc>
            </a:pPr>
            <a:r>
              <a:rPr lang="en-US" sz="2400" b="1" dirty="0">
                <a:solidFill>
                  <a:srgbClr val="C00000"/>
                </a:solidFill>
                <a:latin typeface="Times New Roman" pitchFamily="18" charset="0"/>
                <a:cs typeface="Times New Roman" pitchFamily="18" charset="0"/>
              </a:rPr>
              <a:t>•remotely sensed images </a:t>
            </a:r>
            <a:r>
              <a:rPr lang="en-US" sz="2400" b="1" dirty="0" smtClean="0">
                <a:solidFill>
                  <a:srgbClr val="C00000"/>
                </a:solidFill>
                <a:latin typeface="Times New Roman" pitchFamily="18" charset="0"/>
                <a:cs typeface="Times New Roman" pitchFamily="18" charset="0"/>
              </a:rPr>
              <a:t>(Landsat) </a:t>
            </a:r>
            <a:r>
              <a:rPr lang="en-US" sz="2400" b="1" dirty="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aerial photographs</a:t>
            </a:r>
            <a:endParaRPr lang="ar-EG"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29388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a:bodyPr>
          <a:lstStyle/>
          <a:p>
            <a:pPr algn="just" rtl="0">
              <a:lnSpc>
                <a:spcPct val="150000"/>
              </a:lnSpc>
            </a:pPr>
            <a:r>
              <a:rPr lang="en-US" sz="2200" b="1" dirty="0" smtClean="0">
                <a:latin typeface="Times New Roman" pitchFamily="18" charset="0"/>
                <a:cs typeface="Times New Roman" pitchFamily="18" charset="0"/>
              </a:rPr>
              <a:t>ArcCatalog </a:t>
            </a:r>
          </a:p>
          <a:p>
            <a:pPr algn="just" rtl="0">
              <a:lnSpc>
                <a:spcPct val="150000"/>
              </a:lnSpc>
            </a:pPr>
            <a:r>
              <a:rPr lang="en-US" sz="2200" b="1" dirty="0" smtClean="0">
                <a:latin typeface="Times New Roman" pitchFamily="18" charset="0"/>
                <a:cs typeface="Times New Roman" pitchFamily="18" charset="0"/>
              </a:rPr>
              <a:t>is </a:t>
            </a:r>
            <a:r>
              <a:rPr lang="en-US" sz="2200" b="1" dirty="0">
                <a:latin typeface="Times New Roman" pitchFamily="18" charset="0"/>
                <a:cs typeface="Times New Roman" pitchFamily="18" charset="0"/>
              </a:rPr>
              <a:t>part of a GIS software </a:t>
            </a:r>
            <a:r>
              <a:rPr lang="en-US" sz="2200" b="1" dirty="0" smtClean="0">
                <a:latin typeface="Times New Roman" pitchFamily="18" charset="0"/>
                <a:cs typeface="Times New Roman" pitchFamily="18" charset="0"/>
              </a:rPr>
              <a:t>package manufactured </a:t>
            </a:r>
            <a:r>
              <a:rPr lang="en-US" sz="2200" b="1" dirty="0">
                <a:latin typeface="Times New Roman" pitchFamily="18" charset="0"/>
                <a:cs typeface="Times New Roman" pitchFamily="18" charset="0"/>
              </a:rPr>
              <a:t>by ESRI. ArcCatalog allows </a:t>
            </a:r>
            <a:r>
              <a:rPr lang="en-US" sz="2200" b="1" dirty="0" smtClean="0">
                <a:latin typeface="Times New Roman" pitchFamily="18" charset="0"/>
                <a:cs typeface="Times New Roman" pitchFamily="18" charset="0"/>
              </a:rPr>
              <a:t>you to </a:t>
            </a:r>
            <a:r>
              <a:rPr lang="en-US" sz="2200" b="1" dirty="0">
                <a:latin typeface="Times New Roman" pitchFamily="18" charset="0"/>
                <a:cs typeface="Times New Roman" pitchFamily="18" charset="0"/>
              </a:rPr>
              <a:t>examine and organize different types </a:t>
            </a:r>
            <a:r>
              <a:rPr lang="en-US" sz="2200" b="1" dirty="0" smtClean="0">
                <a:latin typeface="Times New Roman" pitchFamily="18" charset="0"/>
                <a:cs typeface="Times New Roman" pitchFamily="18" charset="0"/>
              </a:rPr>
              <a:t>of geographic </a:t>
            </a:r>
            <a:r>
              <a:rPr lang="en-US" sz="2200" b="1" dirty="0">
                <a:latin typeface="Times New Roman" pitchFamily="18" charset="0"/>
                <a:cs typeface="Times New Roman" pitchFamily="18" charset="0"/>
              </a:rPr>
              <a:t>data. Using ArcMap you </a:t>
            </a:r>
            <a:r>
              <a:rPr lang="en-US" sz="2200" b="1" dirty="0" smtClean="0">
                <a:latin typeface="Times New Roman" pitchFamily="18" charset="0"/>
                <a:cs typeface="Times New Roman" pitchFamily="18" charset="0"/>
              </a:rPr>
              <a:t>can incorporate </a:t>
            </a:r>
            <a:r>
              <a:rPr lang="en-US" sz="2200" b="1" dirty="0">
                <a:latin typeface="Times New Roman" pitchFamily="18" charset="0"/>
                <a:cs typeface="Times New Roman" pitchFamily="18" charset="0"/>
              </a:rPr>
              <a:t>information from ArcCatalog into </a:t>
            </a:r>
            <a:r>
              <a:rPr lang="en-US" sz="2200" b="1" dirty="0" smtClean="0">
                <a:latin typeface="Times New Roman" pitchFamily="18" charset="0"/>
                <a:cs typeface="Times New Roman" pitchFamily="18" charset="0"/>
              </a:rPr>
              <a:t>a map</a:t>
            </a:r>
            <a:r>
              <a:rPr lang="en-US" sz="2200" b="1" dirty="0">
                <a:latin typeface="Times New Roman" pitchFamily="18" charset="0"/>
                <a:cs typeface="Times New Roman" pitchFamily="18" charset="0"/>
              </a:rPr>
              <a:t>.</a:t>
            </a:r>
            <a:endParaRPr lang="ar-EG"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371962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a:bodyPr>
          <a:lstStyle/>
          <a:p>
            <a:pPr algn="just" rtl="0">
              <a:lnSpc>
                <a:spcPct val="150000"/>
              </a:lnSpc>
            </a:pPr>
            <a:r>
              <a:rPr lang="en-US" sz="2400" b="1" dirty="0">
                <a:latin typeface="Times New Roman" pitchFamily="18" charset="0"/>
                <a:cs typeface="Times New Roman" pitchFamily="18" charset="0"/>
              </a:rPr>
              <a:t>A projected coordinate system is defined on a flat, two-dimensional surface.</a:t>
            </a:r>
          </a:p>
          <a:p>
            <a:pPr algn="just" rtl="0">
              <a:lnSpc>
                <a:spcPct val="150000"/>
              </a:lnSpc>
            </a:pPr>
            <a:r>
              <a:rPr lang="en-US" sz="2400" b="1" dirty="0">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A projected coordinate system, unlike a geographic one, has the advantage that lengths, angles, and areas are constant across the two dimensions</a:t>
            </a:r>
            <a:r>
              <a:rPr lang="en-US" sz="2400" b="1" dirty="0" smtClean="0">
                <a:solidFill>
                  <a:srgbClr val="C00000"/>
                </a:solidFill>
                <a:latin typeface="Times New Roman" pitchFamily="18" charset="0"/>
                <a:cs typeface="Times New Roman" pitchFamily="18" charset="0"/>
              </a:rPr>
              <a:t>.</a:t>
            </a:r>
          </a:p>
          <a:p>
            <a:pPr algn="just" rtl="0">
              <a:lnSpc>
                <a:spcPct val="150000"/>
              </a:lnSpc>
            </a:pPr>
            <a:r>
              <a:rPr lang="en-US" sz="2400" b="1" dirty="0">
                <a:latin typeface="Times New Roman" pitchFamily="18" charset="0"/>
                <a:cs typeface="Times New Roman" pitchFamily="18" charset="0"/>
              </a:rPr>
              <a:t>A </a:t>
            </a:r>
            <a:r>
              <a:rPr lang="en-US" sz="2400" b="1" dirty="0" smtClean="0">
                <a:latin typeface="Times New Roman" pitchFamily="18" charset="0"/>
                <a:cs typeface="Times New Roman" pitchFamily="18" charset="0"/>
              </a:rPr>
              <a:t>projected coordinate </a:t>
            </a:r>
            <a:r>
              <a:rPr lang="en-US" sz="2400" b="1" dirty="0">
                <a:latin typeface="Times New Roman" pitchFamily="18" charset="0"/>
                <a:cs typeface="Times New Roman" pitchFamily="18" charset="0"/>
              </a:rPr>
              <a:t>system is always based on a </a:t>
            </a:r>
            <a:r>
              <a:rPr lang="en-US" sz="2400" b="1" dirty="0" smtClean="0">
                <a:latin typeface="Times New Roman" pitchFamily="18" charset="0"/>
                <a:cs typeface="Times New Roman" pitchFamily="18" charset="0"/>
              </a:rPr>
              <a:t>geographic coordinate </a:t>
            </a:r>
            <a:r>
              <a:rPr lang="en-US" sz="2400" b="1" dirty="0">
                <a:latin typeface="Times New Roman" pitchFamily="18" charset="0"/>
                <a:cs typeface="Times New Roman" pitchFamily="18" charset="0"/>
              </a:rPr>
              <a:t>system that can use a sphere or spheroid.</a:t>
            </a:r>
            <a:endParaRPr lang="ar-EG"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26271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normAutofit/>
          </a:bodyPr>
          <a:lstStyle/>
          <a:p>
            <a:pPr algn="just" rtl="0">
              <a:lnSpc>
                <a:spcPct val="150000"/>
              </a:lnSpc>
            </a:pPr>
            <a:r>
              <a:rPr lang="en-US" sz="2400" b="1" dirty="0">
                <a:latin typeface="Times New Roman" pitchFamily="18" charset="0"/>
                <a:cs typeface="Times New Roman" pitchFamily="18" charset="0"/>
              </a:rPr>
              <a:t>In a projected coordinate system, locations </a:t>
            </a:r>
            <a:r>
              <a:rPr lang="en-US" sz="2400" b="1" dirty="0" smtClean="0">
                <a:latin typeface="Times New Roman" pitchFamily="18" charset="0"/>
                <a:cs typeface="Times New Roman" pitchFamily="18" charset="0"/>
              </a:rPr>
              <a:t>are identified </a:t>
            </a:r>
            <a:r>
              <a:rPr lang="en-US" sz="2400" b="1" dirty="0">
                <a:latin typeface="Times New Roman" pitchFamily="18" charset="0"/>
                <a:cs typeface="Times New Roman" pitchFamily="18" charset="0"/>
              </a:rPr>
              <a:t>by </a:t>
            </a:r>
            <a:r>
              <a:rPr lang="en-US" sz="2400" b="1" dirty="0" err="1">
                <a:latin typeface="Times New Roman" pitchFamily="18" charset="0"/>
                <a:cs typeface="Times New Roman" pitchFamily="18" charset="0"/>
              </a:rPr>
              <a:t>x,y</a:t>
            </a:r>
            <a:r>
              <a:rPr lang="en-US" sz="2400" b="1" dirty="0">
                <a:latin typeface="Times New Roman" pitchFamily="18" charset="0"/>
                <a:cs typeface="Times New Roman" pitchFamily="18" charset="0"/>
              </a:rPr>
              <a:t> coordinates on a grid, with </a:t>
            </a:r>
            <a:r>
              <a:rPr lang="en-US" sz="2400" b="1" dirty="0" smtClean="0">
                <a:latin typeface="Times New Roman" pitchFamily="18" charset="0"/>
                <a:cs typeface="Times New Roman" pitchFamily="18" charset="0"/>
              </a:rPr>
              <a:t>the origin </a:t>
            </a:r>
            <a:r>
              <a:rPr lang="en-US" sz="2400" b="1" dirty="0">
                <a:latin typeface="Times New Roman" pitchFamily="18" charset="0"/>
                <a:cs typeface="Times New Roman" pitchFamily="18" charset="0"/>
              </a:rPr>
              <a:t>at the center of the grid. </a:t>
            </a:r>
            <a:endParaRPr lang="en-US" sz="2400" b="1" dirty="0" smtClean="0">
              <a:latin typeface="Times New Roman" pitchFamily="18" charset="0"/>
              <a:cs typeface="Times New Roman" pitchFamily="18" charset="0"/>
            </a:endParaRPr>
          </a:p>
          <a:p>
            <a:pPr algn="just" rtl="0">
              <a:lnSpc>
                <a:spcPct val="150000"/>
              </a:lnSpc>
            </a:pPr>
            <a:r>
              <a:rPr lang="en-US" sz="2400" b="1" dirty="0" smtClean="0">
                <a:solidFill>
                  <a:srgbClr val="C00000"/>
                </a:solidFill>
                <a:latin typeface="Times New Roman" pitchFamily="18" charset="0"/>
                <a:cs typeface="Times New Roman" pitchFamily="18" charset="0"/>
              </a:rPr>
              <a:t>Each </a:t>
            </a:r>
            <a:r>
              <a:rPr lang="en-US" sz="2400" b="1" dirty="0">
                <a:solidFill>
                  <a:srgbClr val="C00000"/>
                </a:solidFill>
                <a:latin typeface="Times New Roman" pitchFamily="18" charset="0"/>
                <a:cs typeface="Times New Roman" pitchFamily="18" charset="0"/>
              </a:rPr>
              <a:t>position </a:t>
            </a:r>
            <a:r>
              <a:rPr lang="en-US" sz="2400" b="1" dirty="0" smtClean="0">
                <a:solidFill>
                  <a:srgbClr val="C00000"/>
                </a:solidFill>
                <a:latin typeface="Times New Roman" pitchFamily="18" charset="0"/>
                <a:cs typeface="Times New Roman" pitchFamily="18" charset="0"/>
              </a:rPr>
              <a:t>has two </a:t>
            </a:r>
            <a:r>
              <a:rPr lang="en-US" sz="2400" b="1" dirty="0">
                <a:solidFill>
                  <a:srgbClr val="C00000"/>
                </a:solidFill>
                <a:latin typeface="Times New Roman" pitchFamily="18" charset="0"/>
                <a:cs typeface="Times New Roman" pitchFamily="18" charset="0"/>
              </a:rPr>
              <a:t>values referencing it to that central location. </a:t>
            </a:r>
            <a:r>
              <a:rPr lang="en-US" sz="2400" b="1" dirty="0" smtClean="0">
                <a:solidFill>
                  <a:srgbClr val="C00000"/>
                </a:solidFill>
                <a:latin typeface="Times New Roman" pitchFamily="18" charset="0"/>
                <a:cs typeface="Times New Roman" pitchFamily="18" charset="0"/>
              </a:rPr>
              <a:t>One specifies </a:t>
            </a:r>
            <a:r>
              <a:rPr lang="en-US" sz="2400" b="1" dirty="0">
                <a:solidFill>
                  <a:srgbClr val="C00000"/>
                </a:solidFill>
                <a:latin typeface="Times New Roman" pitchFamily="18" charset="0"/>
                <a:cs typeface="Times New Roman" pitchFamily="18" charset="0"/>
              </a:rPr>
              <a:t>its horizontal position and the other </a:t>
            </a:r>
            <a:r>
              <a:rPr lang="en-US" sz="2400" b="1" dirty="0" smtClean="0">
                <a:solidFill>
                  <a:srgbClr val="C00000"/>
                </a:solidFill>
                <a:latin typeface="Times New Roman" pitchFamily="18" charset="0"/>
                <a:cs typeface="Times New Roman" pitchFamily="18" charset="0"/>
              </a:rPr>
              <a:t>its vertical </a:t>
            </a:r>
            <a:r>
              <a:rPr lang="en-US" sz="2400" b="1" dirty="0">
                <a:solidFill>
                  <a:srgbClr val="C00000"/>
                </a:solidFill>
                <a:latin typeface="Times New Roman" pitchFamily="18" charset="0"/>
                <a:cs typeface="Times New Roman" pitchFamily="18" charset="0"/>
              </a:rPr>
              <a:t>position. </a:t>
            </a:r>
            <a:endParaRPr lang="en-US" sz="2400" b="1" dirty="0" smtClean="0">
              <a:solidFill>
                <a:srgbClr val="C00000"/>
              </a:solidFill>
              <a:latin typeface="Times New Roman" pitchFamily="18" charset="0"/>
              <a:cs typeface="Times New Roman" pitchFamily="18" charset="0"/>
            </a:endParaRPr>
          </a:p>
          <a:p>
            <a:pPr algn="just" rtl="0">
              <a:lnSpc>
                <a:spcPct val="150000"/>
              </a:lnSpc>
            </a:pP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two values are called </a:t>
            </a:r>
            <a:r>
              <a:rPr lang="en-US" sz="2400" b="1" dirty="0" smtClean="0">
                <a:latin typeface="Times New Roman" pitchFamily="18" charset="0"/>
                <a:cs typeface="Times New Roman" pitchFamily="18" charset="0"/>
              </a:rPr>
              <a:t>the x-coordinate </a:t>
            </a:r>
            <a:r>
              <a:rPr lang="en-US" sz="2400" b="1" dirty="0">
                <a:latin typeface="Times New Roman" pitchFamily="18" charset="0"/>
                <a:cs typeface="Times New Roman" pitchFamily="18" charset="0"/>
              </a:rPr>
              <a:t>and y-coordinate. Using this notation</a:t>
            </a:r>
            <a:r>
              <a:rPr lang="en-US" sz="2400" b="1" dirty="0" smtClean="0">
                <a:latin typeface="Times New Roman" pitchFamily="18" charset="0"/>
                <a:cs typeface="Times New Roman" pitchFamily="18" charset="0"/>
              </a:rPr>
              <a:t>, the </a:t>
            </a:r>
            <a:r>
              <a:rPr lang="en-US" sz="2400" b="1" dirty="0">
                <a:latin typeface="Times New Roman" pitchFamily="18" charset="0"/>
                <a:cs typeface="Times New Roman" pitchFamily="18" charset="0"/>
              </a:rPr>
              <a:t>coordinates at the origin are x = 0 and y = 0.</a:t>
            </a:r>
            <a:endParaRPr lang="ar-EG"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65703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a:bodyPr>
          <a:lstStyle/>
          <a:p>
            <a:pPr algn="just" rtl="0">
              <a:lnSpc>
                <a:spcPct val="150000"/>
              </a:lnSpc>
            </a:pPr>
            <a:r>
              <a:rPr lang="en-US" sz="2400" b="1" dirty="0">
                <a:latin typeface="Times New Roman" pitchFamily="18" charset="0"/>
                <a:cs typeface="Times New Roman" pitchFamily="18" charset="0"/>
              </a:rPr>
              <a:t>On a gridded network of equally spaced </a:t>
            </a:r>
            <a:r>
              <a:rPr lang="en-US" sz="2400" b="1" dirty="0" smtClean="0">
                <a:latin typeface="Times New Roman" pitchFamily="18" charset="0"/>
                <a:cs typeface="Times New Roman" pitchFamily="18" charset="0"/>
              </a:rPr>
              <a:t>horizontal and </a:t>
            </a:r>
            <a:r>
              <a:rPr lang="en-US" sz="2400" b="1" dirty="0">
                <a:latin typeface="Times New Roman" pitchFamily="18" charset="0"/>
                <a:cs typeface="Times New Roman" pitchFamily="18" charset="0"/>
              </a:rPr>
              <a:t>vertical lines, the horizontal line in the center </a:t>
            </a:r>
            <a:r>
              <a:rPr lang="en-US" sz="2400" b="1" dirty="0" smtClean="0">
                <a:latin typeface="Times New Roman" pitchFamily="18" charset="0"/>
                <a:cs typeface="Times New Roman" pitchFamily="18" charset="0"/>
              </a:rPr>
              <a:t>is called </a:t>
            </a:r>
            <a:r>
              <a:rPr lang="en-US" sz="2400" b="1" dirty="0">
                <a:latin typeface="Times New Roman" pitchFamily="18" charset="0"/>
                <a:cs typeface="Times New Roman" pitchFamily="18" charset="0"/>
              </a:rPr>
              <a:t>the x-axis and the central vertical line is </a:t>
            </a:r>
            <a:r>
              <a:rPr lang="en-US" sz="2400" b="1" dirty="0" smtClean="0">
                <a:latin typeface="Times New Roman" pitchFamily="18" charset="0"/>
                <a:cs typeface="Times New Roman" pitchFamily="18" charset="0"/>
              </a:rPr>
              <a:t>called the </a:t>
            </a:r>
            <a:r>
              <a:rPr lang="en-US" sz="2400" b="1" dirty="0">
                <a:latin typeface="Times New Roman" pitchFamily="18" charset="0"/>
                <a:cs typeface="Times New Roman" pitchFamily="18" charset="0"/>
              </a:rPr>
              <a:t>y-axis. </a:t>
            </a:r>
            <a:endParaRPr lang="en-US" sz="2400" b="1" dirty="0" smtClean="0">
              <a:latin typeface="Times New Roman" pitchFamily="18" charset="0"/>
              <a:cs typeface="Times New Roman" pitchFamily="18" charset="0"/>
            </a:endParaRPr>
          </a:p>
          <a:p>
            <a:pPr algn="just" rtl="0">
              <a:lnSpc>
                <a:spcPct val="150000"/>
              </a:lnSpc>
            </a:pPr>
            <a:r>
              <a:rPr lang="en-US" sz="2400" b="1" dirty="0" smtClean="0">
                <a:solidFill>
                  <a:srgbClr val="C00000"/>
                </a:solidFill>
                <a:latin typeface="Times New Roman" pitchFamily="18" charset="0"/>
                <a:cs typeface="Times New Roman" pitchFamily="18" charset="0"/>
              </a:rPr>
              <a:t>Horizontal lines above </a:t>
            </a:r>
            <a:r>
              <a:rPr lang="en-US" sz="2400" b="1" dirty="0">
                <a:solidFill>
                  <a:srgbClr val="C00000"/>
                </a:solidFill>
                <a:latin typeface="Times New Roman" pitchFamily="18" charset="0"/>
                <a:cs typeface="Times New Roman" pitchFamily="18" charset="0"/>
              </a:rPr>
              <a:t>the origin and vertical lines to the right of </a:t>
            </a:r>
            <a:r>
              <a:rPr lang="en-US" sz="2400" b="1" dirty="0" smtClean="0">
                <a:solidFill>
                  <a:srgbClr val="C00000"/>
                </a:solidFill>
                <a:latin typeface="Times New Roman" pitchFamily="18" charset="0"/>
                <a:cs typeface="Times New Roman" pitchFamily="18" charset="0"/>
              </a:rPr>
              <a:t>the origin </a:t>
            </a:r>
            <a:r>
              <a:rPr lang="en-US" sz="2400" b="1" dirty="0">
                <a:solidFill>
                  <a:srgbClr val="C00000"/>
                </a:solidFill>
                <a:latin typeface="Times New Roman" pitchFamily="18" charset="0"/>
                <a:cs typeface="Times New Roman" pitchFamily="18" charset="0"/>
              </a:rPr>
              <a:t>have positive values; those below or to the </a:t>
            </a:r>
            <a:r>
              <a:rPr lang="en-US" sz="2400" b="1" dirty="0" smtClean="0">
                <a:solidFill>
                  <a:srgbClr val="C00000"/>
                </a:solidFill>
                <a:latin typeface="Times New Roman" pitchFamily="18" charset="0"/>
                <a:cs typeface="Times New Roman" pitchFamily="18" charset="0"/>
              </a:rPr>
              <a:t>left are </a:t>
            </a:r>
            <a:r>
              <a:rPr lang="en-US" sz="2400" b="1" dirty="0">
                <a:solidFill>
                  <a:srgbClr val="C00000"/>
                </a:solidFill>
                <a:latin typeface="Times New Roman" pitchFamily="18" charset="0"/>
                <a:cs typeface="Times New Roman" pitchFamily="18" charset="0"/>
              </a:rPr>
              <a:t>negative. </a:t>
            </a:r>
            <a:endParaRPr lang="en-US" sz="2400" b="1" dirty="0" smtClean="0">
              <a:solidFill>
                <a:srgbClr val="C00000"/>
              </a:solidFill>
              <a:latin typeface="Times New Roman" pitchFamily="18" charset="0"/>
              <a:cs typeface="Times New Roman" pitchFamily="18" charset="0"/>
            </a:endParaRPr>
          </a:p>
          <a:p>
            <a:pPr algn="just" rtl="0">
              <a:lnSpc>
                <a:spcPct val="150000"/>
              </a:lnSpc>
            </a:pP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four quadrants represent the </a:t>
            </a:r>
            <a:r>
              <a:rPr lang="en-US" sz="2400" b="1" dirty="0" smtClean="0">
                <a:latin typeface="Times New Roman" pitchFamily="18" charset="0"/>
                <a:cs typeface="Times New Roman" pitchFamily="18" charset="0"/>
              </a:rPr>
              <a:t>four possible </a:t>
            </a:r>
            <a:r>
              <a:rPr lang="en-US" sz="2400" b="1" dirty="0">
                <a:latin typeface="Times New Roman" pitchFamily="18" charset="0"/>
                <a:cs typeface="Times New Roman" pitchFamily="18" charset="0"/>
              </a:rPr>
              <a:t>combinations of positive and negative </a:t>
            </a:r>
            <a:r>
              <a:rPr lang="en-US" sz="2400" b="1" dirty="0" smtClean="0">
                <a:latin typeface="Times New Roman" pitchFamily="18" charset="0"/>
                <a:cs typeface="Times New Roman" pitchFamily="18" charset="0"/>
              </a:rPr>
              <a:t>x and y-coordinates</a:t>
            </a:r>
            <a:r>
              <a:rPr lang="en-US" sz="2400" b="1" dirty="0">
                <a:latin typeface="Times New Roman" pitchFamily="18" charset="0"/>
                <a:cs typeface="Times New Roman" pitchFamily="18" charset="0"/>
              </a:rPr>
              <a:t>.</a:t>
            </a:r>
            <a:endParaRPr lang="ar-EG"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30994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08" t="41804" r="65898" b="15164"/>
          <a:stretch/>
        </p:blipFill>
        <p:spPr bwMode="auto">
          <a:xfrm>
            <a:off x="755576" y="188640"/>
            <a:ext cx="7560839" cy="63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20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a:bodyPr>
          <a:lstStyle/>
          <a:p>
            <a:pPr algn="just" rtl="0">
              <a:lnSpc>
                <a:spcPct val="150000"/>
              </a:lnSpc>
            </a:pPr>
            <a:r>
              <a:rPr lang="en-US" sz="2400" b="1" dirty="0">
                <a:latin typeface="Times New Roman" pitchFamily="18" charset="0"/>
                <a:cs typeface="Times New Roman" pitchFamily="18" charset="0"/>
              </a:rPr>
              <a:t>Whether you treat the earth as a sphere or as a spheroid, you must transform its three-dimensional surface to create a flat map sheet. This mathematical transformation is commonly referred to as a </a:t>
            </a:r>
            <a:r>
              <a:rPr lang="en-US" sz="2400" b="1" dirty="0" smtClean="0">
                <a:latin typeface="Times New Roman" pitchFamily="18" charset="0"/>
                <a:cs typeface="Times New Roman" pitchFamily="18" charset="0"/>
              </a:rPr>
              <a:t>map projection.</a:t>
            </a:r>
          </a:p>
          <a:p>
            <a:pPr algn="just" rtl="0">
              <a:lnSpc>
                <a:spcPct val="150000"/>
              </a:lnSpc>
            </a:pPr>
            <a:r>
              <a:rPr lang="en-US" sz="2400" b="1" dirty="0">
                <a:solidFill>
                  <a:srgbClr val="C00000"/>
                </a:solidFill>
                <a:latin typeface="Times New Roman" pitchFamily="18" charset="0"/>
                <a:cs typeface="Times New Roman" pitchFamily="18" charset="0"/>
              </a:rPr>
              <a:t>A spheroid can’t be flattened to a plane any </a:t>
            </a:r>
            <a:r>
              <a:rPr lang="en-US" sz="2400" b="1" dirty="0" smtClean="0">
                <a:solidFill>
                  <a:srgbClr val="C00000"/>
                </a:solidFill>
                <a:latin typeface="Times New Roman" pitchFamily="18" charset="0"/>
                <a:cs typeface="Times New Roman" pitchFamily="18" charset="0"/>
              </a:rPr>
              <a:t>easier than </a:t>
            </a:r>
            <a:r>
              <a:rPr lang="en-US" sz="2400" b="1" dirty="0">
                <a:solidFill>
                  <a:srgbClr val="C00000"/>
                </a:solidFill>
                <a:latin typeface="Times New Roman" pitchFamily="18" charset="0"/>
                <a:cs typeface="Times New Roman" pitchFamily="18" charset="0"/>
              </a:rPr>
              <a:t>flattening a piece of orange peel—it will rip.</a:t>
            </a:r>
          </a:p>
          <a:p>
            <a:pPr algn="just" rtl="0">
              <a:lnSpc>
                <a:spcPct val="150000"/>
              </a:lnSpc>
            </a:pPr>
            <a:r>
              <a:rPr lang="en-US" sz="2400" b="1" dirty="0">
                <a:latin typeface="Times New Roman" pitchFamily="18" charset="0"/>
                <a:cs typeface="Times New Roman" pitchFamily="18" charset="0"/>
              </a:rPr>
              <a:t>Representing the earth’s surface in two </a:t>
            </a:r>
            <a:r>
              <a:rPr lang="en-US" sz="2400" b="1" dirty="0" smtClean="0">
                <a:latin typeface="Times New Roman" pitchFamily="18" charset="0"/>
                <a:cs typeface="Times New Roman" pitchFamily="18" charset="0"/>
              </a:rPr>
              <a:t>dimensions causes </a:t>
            </a:r>
            <a:r>
              <a:rPr lang="en-US" sz="2400" b="1" dirty="0">
                <a:latin typeface="Times New Roman" pitchFamily="18" charset="0"/>
                <a:cs typeface="Times New Roman" pitchFamily="18" charset="0"/>
              </a:rPr>
              <a:t>distortion in the shape, area, distance, </a:t>
            </a:r>
            <a:r>
              <a:rPr lang="en-US" sz="2400" b="1" dirty="0" smtClean="0">
                <a:latin typeface="Times New Roman" pitchFamily="18" charset="0"/>
                <a:cs typeface="Times New Roman" pitchFamily="18" charset="0"/>
              </a:rPr>
              <a:t>or direction </a:t>
            </a:r>
            <a:r>
              <a:rPr lang="en-US" sz="2400" b="1" dirty="0">
                <a:latin typeface="Times New Roman" pitchFamily="18" charset="0"/>
                <a:cs typeface="Times New Roman" pitchFamily="18" charset="0"/>
              </a:rPr>
              <a:t>of the data.</a:t>
            </a:r>
            <a:endParaRPr lang="ar-EG"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700899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657</TotalTime>
  <Words>2415</Words>
  <Application>Microsoft Office PowerPoint</Application>
  <PresentationFormat>On-screen Show (4:3)</PresentationFormat>
  <Paragraphs>124</Paragraphs>
  <Slides>46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Arial Black</vt:lpstr>
      <vt:lpstr>Cambria</vt:lpstr>
      <vt:lpstr>Gill Sans MT</vt:lpstr>
      <vt:lpstr>Lucida Sans Unicode</vt:lpstr>
      <vt:lpstr>Times New Roman</vt:lpstr>
      <vt:lpstr>TrebuchetMS</vt:lpstr>
      <vt:lpstr>Verdana</vt:lpstr>
      <vt:lpstr>Wingdings 2</vt:lpstr>
      <vt:lpstr>Wingdings 3</vt:lpstr>
      <vt:lpstr>Concourse</vt:lpstr>
      <vt:lpstr>Dr. Rasha Abou Samra </vt:lpstr>
      <vt:lpstr>PROJECTED COORDINATE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PROJECTION TYPES</vt:lpstr>
      <vt:lpstr>Conic projections</vt:lpstr>
      <vt:lpstr>PowerPoint Presentation</vt:lpstr>
      <vt:lpstr>PowerPoint Presentation</vt:lpstr>
      <vt:lpstr>PowerPoint Presentation</vt:lpstr>
      <vt:lpstr>Cylindrical projections</vt:lpstr>
      <vt:lpstr>Cylindrical Map Types</vt:lpstr>
      <vt:lpstr>PowerPoint Presentation</vt:lpstr>
      <vt:lpstr>PowerPoint Presentation</vt:lpstr>
      <vt:lpstr>PowerPoint Presentation</vt:lpstr>
      <vt:lpstr>PowerPoint Presentation</vt:lpstr>
      <vt:lpstr>Planar projections</vt:lpstr>
      <vt:lpstr>PowerPoint Presentation</vt:lpstr>
      <vt:lpstr>PowerPoint Presentation</vt:lpstr>
      <vt:lpstr>UTM coordinate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Rasha Abou Samra</dc:title>
  <dc:creator>Windows User</dc:creator>
  <cp:lastModifiedBy>Windows User</cp:lastModifiedBy>
  <cp:revision>195</cp:revision>
  <dcterms:created xsi:type="dcterms:W3CDTF">2015-02-16T19:51:04Z</dcterms:created>
  <dcterms:modified xsi:type="dcterms:W3CDTF">2020-03-15T16:31:37Z</dcterms:modified>
</cp:coreProperties>
</file>