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1DA0B-4685-41A1-9FDF-0D4C39A88002}" type="datetimeFigureOut">
              <a:rPr lang="en-US" smtClean="0"/>
              <a:pPr/>
              <a:t>3/17/2019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C6959-C449-4577-90A8-B317C47933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BF00D7-0E5B-4CCA-96E8-1D54438865F9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925417-43F9-4C78-A9B0-122538F3B7E5}" type="slidenum">
              <a:rPr lang="en-US" smtClean="0">
                <a:latin typeface="Times New Roman" pitchFamily="18" charset="0"/>
              </a:rPr>
              <a:pPr/>
              <a:t>12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939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FA0CC5-0757-4CAB-8C17-635E1BED90AE}" type="slidenum">
              <a:rPr lang="en-US" smtClean="0">
                <a:latin typeface="Times New Roman" pitchFamily="18" charset="0"/>
              </a:rPr>
              <a:pPr/>
              <a:t>13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800B56-4ECB-4F8C-BA3B-DDE346170106}" type="slidenum">
              <a:rPr lang="en-US" smtClean="0">
                <a:latin typeface="Times New Roman" pitchFamily="18" charset="0"/>
              </a:rPr>
              <a:pPr/>
              <a:t>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120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B141E0-C763-414D-B3DB-A0F27D83334E}" type="slidenum">
              <a:rPr lang="en-US" smtClean="0">
                <a:latin typeface="Times New Roman" pitchFamily="18" charset="0"/>
              </a:rPr>
              <a:pPr/>
              <a:t>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058C4F-017E-4EB6-BBAB-A1923C6D1919}" type="slidenum">
              <a:rPr lang="en-US" smtClean="0">
                <a:latin typeface="Times New Roman" pitchFamily="18" charset="0"/>
              </a:rPr>
              <a:pPr/>
              <a:t>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C73A7A-9AFE-4293-B0E2-0B2A0738B45E}" type="slidenum">
              <a:rPr lang="en-US" smtClean="0">
                <a:latin typeface="Times New Roman" pitchFamily="18" charset="0"/>
              </a:rPr>
              <a:pPr/>
              <a:t>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E2BD06-CCEB-4C38-BEED-A3A0A25268E3}" type="slidenum">
              <a:rPr lang="en-US" smtClean="0">
                <a:latin typeface="Times New Roman" pitchFamily="18" charset="0"/>
              </a:rPr>
              <a:pPr/>
              <a:t>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AD7DC5-FA82-492F-9C76-E377028BD0D7}" type="slidenum">
              <a:rPr lang="en-US" smtClean="0">
                <a:latin typeface="Times New Roman" pitchFamily="18" charset="0"/>
              </a:rPr>
              <a:pPr/>
              <a:t>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7E7A16-3A43-429A-9290-D2587FE26700}" type="slidenum">
              <a:rPr lang="en-US" smtClean="0">
                <a:latin typeface="Times New Roman" pitchFamily="18" charset="0"/>
              </a:rPr>
              <a:pPr/>
              <a:t>10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E2639F-C4CC-4873-BED5-EC86DBAB58C8}" type="slidenum">
              <a:rPr lang="en-US" smtClean="0">
                <a:latin typeface="Times New Roman" pitchFamily="18" charset="0"/>
              </a:rPr>
              <a:pPr/>
              <a:t>11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837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11/07/1440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071670" y="2500306"/>
            <a:ext cx="500066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CIRAMICS </a:t>
            </a:r>
            <a:endParaRPr lang="en-US" sz="8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8A0E42-DB2A-4CC5-BDBD-A26AB51892EC}" type="slidenum">
              <a:rPr lang="en-US" smtClean="0"/>
              <a:pPr/>
              <a:t>10</a:t>
            </a:fld>
            <a:endParaRPr lang="en-US" smtClean="0"/>
          </a:p>
        </p:txBody>
      </p:sp>
      <p:pic>
        <p:nvPicPr>
          <p:cNvPr id="3076" name="Picture 2" descr="Fig 12_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1025" y="2260600"/>
            <a:ext cx="4324350" cy="297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AX Crystal Structures</a:t>
            </a: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5276850" y="3071810"/>
          <a:ext cx="2546350" cy="871538"/>
        </p:xfrm>
        <a:graphic>
          <a:graphicData uri="http://schemas.openxmlformats.org/presentationml/2006/ole">
            <p:oleObj spid="_x0000_s3074" name="Equation" r:id="rId5" imgW="1485720" imgH="507960" progId="Equation.3">
              <p:embed/>
            </p:oleObj>
          </a:graphicData>
        </a:graphic>
      </p:graphicFrame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676275" y="1727200"/>
            <a:ext cx="3190875" cy="39687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4C4CFF"/>
                </a:solidFill>
              </a:rPr>
              <a:t>Cesium Chloride</a:t>
            </a:r>
            <a:r>
              <a:rPr lang="en-US" sz="2000"/>
              <a:t> structure:</a:t>
            </a:r>
            <a:endParaRPr lang="en-US" sz="2000">
              <a:solidFill>
                <a:srgbClr val="4C4CFF"/>
              </a:solidFill>
            </a:endParaRPr>
          </a:p>
        </p:txBody>
      </p: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4283075" y="4325938"/>
            <a:ext cx="4244975" cy="646331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 eaLnBrk="1" hangingPunct="1"/>
            <a:r>
              <a:rPr lang="en-US" dirty="0">
                <a:sym typeface="Symbol" pitchFamily="18" charset="2"/>
              </a:rPr>
              <a:t>  Since 0.732 &lt; 0.939 &lt; 1.0,  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cubic</a:t>
            </a:r>
            <a:r>
              <a:rPr lang="en-US" baseline="-25000" dirty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sites preferred</a:t>
            </a:r>
          </a:p>
        </p:txBody>
      </p:sp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3609975" y="5235575"/>
            <a:ext cx="3068469" cy="420628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>
              <a:spcBef>
                <a:spcPct val="20000"/>
              </a:spcBef>
            </a:pPr>
            <a:r>
              <a:rPr lang="en-US" dirty="0">
                <a:cs typeface="Arial" charset="0"/>
              </a:rPr>
              <a:t>So each Cs</a:t>
            </a:r>
            <a:r>
              <a:rPr lang="en-US" sz="3200" baseline="30000" dirty="0">
                <a:cs typeface="Arial" charset="0"/>
              </a:rPr>
              <a:t>+</a:t>
            </a:r>
            <a:r>
              <a:rPr lang="en-US" dirty="0">
                <a:cs typeface="Arial" charset="0"/>
              </a:rPr>
              <a:t> has 8 neighbor </a:t>
            </a:r>
            <a:r>
              <a:rPr lang="en-US" dirty="0" err="1">
                <a:cs typeface="Arial" charset="0"/>
              </a:rPr>
              <a:t>Cl</a:t>
            </a:r>
            <a:r>
              <a:rPr lang="en-US" sz="3200" baseline="30000" dirty="0">
                <a:cs typeface="Arial" charset="0"/>
              </a:rPr>
              <a:t>-</a:t>
            </a:r>
          </a:p>
        </p:txBody>
      </p:sp>
      <p:sp>
        <p:nvSpPr>
          <p:cNvPr id="3081" name="Rectangle 10"/>
          <p:cNvSpPr>
            <a:spLocks noChangeArrowheads="1"/>
          </p:cNvSpPr>
          <p:nvPr/>
        </p:nvSpPr>
        <p:spPr bwMode="auto">
          <a:xfrm>
            <a:off x="690563" y="1179513"/>
            <a:ext cx="7440612" cy="39687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AX–Type Crystal Structures include NaCl, CsCl, and zinc blende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E1FD9A-B2D6-4A19-94A1-83B278BE9C84}" type="slidenum">
              <a:rPr lang="en-US" smtClean="0"/>
              <a:pPr/>
              <a:t>11</a:t>
            </a:fld>
            <a:endParaRPr lang="en-US" smtClean="0"/>
          </a:p>
        </p:txBody>
      </p:sp>
      <p:pic>
        <p:nvPicPr>
          <p:cNvPr id="31747" name="Picture 1026" descr="Fig 12_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0425" y="1928813"/>
            <a:ext cx="3381375" cy="363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Rectangle 10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AX</a:t>
            </a:r>
            <a:r>
              <a:rPr lang="en-US" baseline="-25000" smtClean="0"/>
              <a:t>2</a:t>
            </a:r>
            <a:r>
              <a:rPr lang="en-US" smtClean="0"/>
              <a:t> Crystal Structures</a:t>
            </a:r>
          </a:p>
        </p:txBody>
      </p:sp>
      <p:sp>
        <p:nvSpPr>
          <p:cNvPr id="31749" name="Text Box 1029"/>
          <p:cNvSpPr txBox="1">
            <a:spLocks noChangeArrowheads="1"/>
          </p:cNvSpPr>
          <p:nvPr/>
        </p:nvSpPr>
        <p:spPr bwMode="auto">
          <a:xfrm>
            <a:off x="4591050" y="2017713"/>
            <a:ext cx="4071938" cy="345122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  Calcium Fluorite (CaF</a:t>
            </a:r>
            <a:r>
              <a:rPr lang="en-US" baseline="-25000"/>
              <a:t>2</a:t>
            </a:r>
            <a:r>
              <a:rPr lang="en-US"/>
              <a:t>)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  Cations in cubic sites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/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  UO</a:t>
            </a:r>
            <a:r>
              <a:rPr lang="en-US" baseline="-25000"/>
              <a:t>2,</a:t>
            </a:r>
            <a:r>
              <a:rPr lang="en-US"/>
              <a:t> ThO</a:t>
            </a:r>
            <a:r>
              <a:rPr lang="en-US" baseline="-25000"/>
              <a:t>2</a:t>
            </a:r>
            <a:r>
              <a:rPr lang="en-US"/>
              <a:t>, ZrO</a:t>
            </a:r>
            <a:r>
              <a:rPr lang="en-US" baseline="-25000"/>
              <a:t>2</a:t>
            </a:r>
            <a:r>
              <a:rPr lang="en-US"/>
              <a:t>, CeO</a:t>
            </a:r>
            <a:r>
              <a:rPr lang="en-US" baseline="-25000"/>
              <a:t>2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/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/>
              <a:t>  Antifluorite structure –    </a:t>
            </a:r>
          </a:p>
          <a:p>
            <a:pPr eaLnBrk="1" hangingPunct="1">
              <a:spcBef>
                <a:spcPct val="20000"/>
              </a:spcBef>
            </a:pPr>
            <a:r>
              <a:rPr lang="en-US"/>
              <a:t>    positions of cations and   </a:t>
            </a:r>
            <a:br>
              <a:rPr lang="en-US"/>
            </a:br>
            <a:r>
              <a:rPr lang="en-US"/>
              <a:t>    anions reversed</a:t>
            </a:r>
            <a:endParaRPr lang="en-US" b="1"/>
          </a:p>
        </p:txBody>
      </p:sp>
      <p:sp>
        <p:nvSpPr>
          <p:cNvPr id="31750" name="Rectangle 1031"/>
          <p:cNvSpPr>
            <a:spLocks noChangeArrowheads="1"/>
          </p:cNvSpPr>
          <p:nvPr/>
        </p:nvSpPr>
        <p:spPr bwMode="auto">
          <a:xfrm>
            <a:off x="1289050" y="1203325"/>
            <a:ext cx="46196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accent2"/>
                </a:solidFill>
              </a:rPr>
              <a:t>Fluorite</a:t>
            </a:r>
            <a:r>
              <a:rPr lang="en-US" sz="2800"/>
              <a:t>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A71129-8BAA-404D-8DE5-64ECAD341271}" type="slidenum">
              <a:rPr lang="en-US" smtClean="0"/>
              <a:pPr/>
              <a:t>12</a:t>
            </a:fld>
            <a:endParaRPr lang="en-US" smtClean="0"/>
          </a:p>
        </p:txBody>
      </p:sp>
      <p:pic>
        <p:nvPicPr>
          <p:cNvPr id="32771" name="Picture 1026" descr="Fig 12_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9888" y="1304925"/>
            <a:ext cx="3741737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Rectangle 10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ABX</a:t>
            </a:r>
            <a:r>
              <a:rPr lang="en-US" baseline="-25000" smtClean="0"/>
              <a:t>3</a:t>
            </a:r>
            <a:r>
              <a:rPr lang="en-US" smtClean="0"/>
              <a:t> Crystal Structures</a:t>
            </a:r>
          </a:p>
        </p:txBody>
      </p:sp>
      <p:sp>
        <p:nvSpPr>
          <p:cNvPr id="32773" name="Rectangle 1030"/>
          <p:cNvSpPr>
            <a:spLocks noChangeArrowheads="1"/>
          </p:cNvSpPr>
          <p:nvPr/>
        </p:nvSpPr>
        <p:spPr bwMode="auto">
          <a:xfrm>
            <a:off x="696913" y="1203325"/>
            <a:ext cx="7772400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>
              <a:spcBef>
                <a:spcPct val="20000"/>
              </a:spcBef>
              <a:buFontTx/>
              <a:buChar char="•"/>
            </a:pPr>
            <a:r>
              <a:rPr lang="en-US" sz="2800" dirty="0" err="1">
                <a:solidFill>
                  <a:schemeClr val="accent2"/>
                </a:solidFill>
              </a:rPr>
              <a:t>Perovskite</a:t>
            </a:r>
            <a:r>
              <a:rPr lang="en-US" sz="2800" dirty="0">
                <a:solidFill>
                  <a:schemeClr val="accent2"/>
                </a:solidFill>
              </a:rPr>
              <a:t> </a:t>
            </a:r>
            <a:r>
              <a:rPr lang="en-US" sz="2800" dirty="0"/>
              <a:t>structure</a:t>
            </a:r>
            <a:endParaRPr lang="en-US" sz="2800" dirty="0">
              <a:solidFill>
                <a:schemeClr val="accent2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2800" dirty="0"/>
          </a:p>
          <a:p>
            <a:pPr marL="342900" indent="-342900" algn="l" rtl="0">
              <a:spcBef>
                <a:spcPct val="20000"/>
              </a:spcBef>
            </a:pPr>
            <a:r>
              <a:rPr lang="en-US" sz="2800" dirty="0"/>
              <a:t>Ex:  complex oxide </a:t>
            </a:r>
          </a:p>
          <a:p>
            <a:pPr marL="342900" indent="-342900" algn="l" rtl="0">
              <a:spcBef>
                <a:spcPct val="20000"/>
              </a:spcBef>
            </a:pPr>
            <a:r>
              <a:rPr lang="en-US" sz="2800" dirty="0"/>
              <a:t>        BaTiO</a:t>
            </a:r>
            <a:r>
              <a:rPr lang="en-US" sz="2800" baseline="-25000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DFC75C-A322-4C8A-9AC0-544357D6CED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835025" y="1403350"/>
            <a:ext cx="79962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•  Atoms may assemble into </a:t>
            </a:r>
            <a:r>
              <a:rPr lang="en-US" sz="2000" dirty="0">
                <a:solidFill>
                  <a:srgbClr val="3333CC"/>
                </a:solidFill>
              </a:rPr>
              <a:t>crystalline</a:t>
            </a:r>
            <a:r>
              <a:rPr lang="en-US" sz="2000" dirty="0">
                <a:solidFill>
                  <a:srgbClr val="000000"/>
                </a:solidFill>
              </a:rPr>
              <a:t> or </a:t>
            </a:r>
            <a:r>
              <a:rPr lang="en-US" sz="2000" dirty="0">
                <a:solidFill>
                  <a:schemeClr val="accent2"/>
                </a:solidFill>
              </a:rPr>
              <a:t>amorphous</a:t>
            </a:r>
            <a:r>
              <a:rPr lang="en-US" sz="2000" dirty="0">
                <a:solidFill>
                  <a:srgbClr val="000000"/>
                </a:solidFill>
              </a:rPr>
              <a:t> structures. </a:t>
            </a:r>
            <a:endParaRPr lang="en-US" sz="2000" dirty="0"/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835025" y="2663825"/>
            <a:ext cx="7615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•  We can predict the </a:t>
            </a:r>
            <a:r>
              <a:rPr lang="en-US" sz="2000" dirty="0">
                <a:solidFill>
                  <a:schemeClr val="accent2"/>
                </a:solidFill>
              </a:rPr>
              <a:t>density</a:t>
            </a:r>
            <a:r>
              <a:rPr lang="en-US" sz="2000" dirty="0">
                <a:solidFill>
                  <a:srgbClr val="000000"/>
                </a:solidFill>
              </a:rPr>
              <a:t> of a material, provided we know the 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     </a:t>
            </a:r>
            <a:r>
              <a:rPr lang="en-US" sz="2000" dirty="0">
                <a:solidFill>
                  <a:schemeClr val="accent2"/>
                </a:solidFill>
              </a:rPr>
              <a:t>atomic weight</a:t>
            </a:r>
            <a:r>
              <a:rPr lang="en-US" sz="2000" dirty="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chemeClr val="accent2"/>
                </a:solidFill>
              </a:rPr>
              <a:t>atomic radius</a:t>
            </a:r>
            <a:r>
              <a:rPr lang="en-US" sz="2000" dirty="0">
                <a:solidFill>
                  <a:srgbClr val="000000"/>
                </a:solidFill>
              </a:rPr>
              <a:t>, and </a:t>
            </a:r>
            <a:r>
              <a:rPr lang="en-US" sz="2000" dirty="0">
                <a:solidFill>
                  <a:schemeClr val="accent2"/>
                </a:solidFill>
              </a:rPr>
              <a:t>crystal geometry</a:t>
            </a:r>
            <a:r>
              <a:rPr lang="en-US" sz="2000" dirty="0">
                <a:solidFill>
                  <a:srgbClr val="000000"/>
                </a:solidFill>
              </a:rPr>
              <a:t> (e.g., FCC, 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     BCC, HCP).</a:t>
            </a:r>
            <a:endParaRPr lang="en-US" sz="2000" dirty="0"/>
          </a:p>
        </p:txBody>
      </p:sp>
      <p:sp>
        <p:nvSpPr>
          <p:cNvPr id="33797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3798" name="Rectangle 8"/>
          <p:cNvSpPr>
            <a:spLocks noChangeArrowheads="1"/>
          </p:cNvSpPr>
          <p:nvPr/>
        </p:nvSpPr>
        <p:spPr bwMode="auto">
          <a:xfrm>
            <a:off x="835025" y="1728788"/>
            <a:ext cx="80232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•  Common metallic crystal structures are </a:t>
            </a:r>
            <a:r>
              <a:rPr lang="en-US" sz="2000" dirty="0">
                <a:solidFill>
                  <a:srgbClr val="3333CC"/>
                </a:solidFill>
              </a:rPr>
              <a:t>FCC</a:t>
            </a:r>
            <a:r>
              <a:rPr lang="en-US" sz="2000" dirty="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rgbClr val="3333CC"/>
                </a:solidFill>
              </a:rPr>
              <a:t>BCC</a:t>
            </a:r>
            <a:r>
              <a:rPr lang="en-US" sz="2000" dirty="0">
                <a:solidFill>
                  <a:srgbClr val="000000"/>
                </a:solidFill>
              </a:rPr>
              <a:t> and </a:t>
            </a:r>
            <a:r>
              <a:rPr lang="en-US" sz="2000" dirty="0">
                <a:solidFill>
                  <a:srgbClr val="3333CC"/>
                </a:solidFill>
              </a:rPr>
              <a:t>HCP</a:t>
            </a:r>
            <a:r>
              <a:rPr lang="en-US" sz="2000" dirty="0">
                <a:solidFill>
                  <a:srgbClr val="000000"/>
                </a:solidFill>
              </a:rPr>
              <a:t>. 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     </a:t>
            </a:r>
            <a:r>
              <a:rPr lang="en-US" sz="2000" dirty="0">
                <a:solidFill>
                  <a:srgbClr val="3333CC"/>
                </a:solidFill>
              </a:rPr>
              <a:t>Coordination number</a:t>
            </a:r>
            <a:r>
              <a:rPr lang="en-US" sz="2000" dirty="0">
                <a:solidFill>
                  <a:srgbClr val="000000"/>
                </a:solidFill>
              </a:rPr>
              <a:t> and </a:t>
            </a:r>
            <a:r>
              <a:rPr lang="en-US" sz="2000" dirty="0">
                <a:solidFill>
                  <a:srgbClr val="3333CC"/>
                </a:solidFill>
              </a:rPr>
              <a:t>atomic packing factor</a:t>
            </a:r>
            <a:r>
              <a:rPr lang="en-US" sz="2000" dirty="0">
                <a:solidFill>
                  <a:srgbClr val="000000"/>
                </a:solidFill>
              </a:rPr>
              <a:t> are the same 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     for both FCC and HCP crystal structures.</a:t>
            </a:r>
            <a:endParaRPr lang="en-US" sz="2000" dirty="0"/>
          </a:p>
        </p:txBody>
      </p:sp>
      <p:sp>
        <p:nvSpPr>
          <p:cNvPr id="33799" name="Rectangle 10"/>
          <p:cNvSpPr>
            <a:spLocks noChangeArrowheads="1"/>
          </p:cNvSpPr>
          <p:nvPr/>
        </p:nvSpPr>
        <p:spPr bwMode="auto">
          <a:xfrm>
            <a:off x="746125" y="4016375"/>
            <a:ext cx="4593309" cy="1015663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•  </a:t>
            </a:r>
            <a:r>
              <a:rPr lang="en-US" sz="2000" dirty="0"/>
              <a:t>Ceramic crystal structures are based on</a:t>
            </a:r>
            <a:r>
              <a:rPr lang="en-US" sz="2000" dirty="0">
                <a:solidFill>
                  <a:srgbClr val="000000"/>
                </a:solidFill>
              </a:rPr>
              <a:t>: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-- maintaining </a:t>
            </a:r>
            <a:r>
              <a:rPr lang="en-US" sz="2000" dirty="0">
                <a:solidFill>
                  <a:schemeClr val="accent2"/>
                </a:solidFill>
              </a:rPr>
              <a:t>charge neutrality</a:t>
            </a:r>
            <a:endParaRPr lang="en-US" sz="2000" dirty="0">
              <a:solidFill>
                <a:srgbClr val="000000"/>
              </a:solidFill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</a:rPr>
              <a:t>     -- </a:t>
            </a:r>
            <a:r>
              <a:rPr lang="en-US" sz="2000" dirty="0" err="1">
                <a:solidFill>
                  <a:srgbClr val="000000"/>
                </a:solidFill>
              </a:rPr>
              <a:t>cation</a:t>
            </a:r>
            <a:r>
              <a:rPr lang="en-US" sz="2000" dirty="0">
                <a:solidFill>
                  <a:srgbClr val="000000"/>
                </a:solidFill>
              </a:rPr>
              <a:t>-anion radii ratios.</a:t>
            </a:r>
          </a:p>
        </p:txBody>
      </p:sp>
      <p:sp>
        <p:nvSpPr>
          <p:cNvPr id="33800" name="Rectangle 11"/>
          <p:cNvSpPr>
            <a:spLocks noChangeArrowheads="1"/>
          </p:cNvSpPr>
          <p:nvPr/>
        </p:nvSpPr>
        <p:spPr bwMode="auto">
          <a:xfrm>
            <a:off x="746125" y="3598863"/>
            <a:ext cx="6320320" cy="40011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</a:rPr>
              <a:t>•  </a:t>
            </a:r>
            <a:r>
              <a:rPr lang="en-US" sz="2000" dirty="0" err="1"/>
              <a:t>Interatomic</a:t>
            </a:r>
            <a:r>
              <a:rPr lang="en-US" sz="2000" dirty="0"/>
              <a:t> bonding in ceramics is ionic and/or covalent</a:t>
            </a:r>
            <a:r>
              <a:rPr lang="en-US" sz="20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B02879-782C-4954-88E7-502B4B32637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381000"/>
            <a:ext cx="8153400" cy="533400"/>
          </a:xfrm>
        </p:spPr>
        <p:txBody>
          <a:bodyPr>
            <a:normAutofit fontScale="90000"/>
          </a:bodyPr>
          <a:lstStyle/>
          <a:p>
            <a:r>
              <a:rPr lang="en-US" sz="3200" smtClean="0"/>
              <a:t>Factors that Determine Crystal Structure</a:t>
            </a: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534122" y="914400"/>
            <a:ext cx="65752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dirty="0">
                <a:solidFill>
                  <a:srgbClr val="FF3300"/>
                </a:solidFill>
              </a:rPr>
              <a:t>1.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Relative sizes of ions</a:t>
            </a:r>
            <a:r>
              <a:rPr lang="en-US" dirty="0"/>
              <a:t> – Formation of stable structures:</a:t>
            </a:r>
          </a:p>
          <a:p>
            <a:pPr algn="l" rtl="0"/>
            <a:r>
              <a:rPr lang="en-US" sz="2200" dirty="0"/>
              <a:t>    --maximize the # of oppositely charged ion neighbors.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612900" y="1681163"/>
            <a:ext cx="1409700" cy="1825625"/>
            <a:chOff x="1016" y="1059"/>
            <a:chExt cx="888" cy="115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016" y="1059"/>
              <a:ext cx="888" cy="816"/>
              <a:chOff x="1016" y="1059"/>
              <a:chExt cx="888" cy="816"/>
            </a:xfrm>
          </p:grpSpPr>
          <p:sp>
            <p:nvSpPr>
              <p:cNvPr id="25672" name="Oval 7"/>
              <p:cNvSpPr>
                <a:spLocks noChangeArrowheads="1"/>
              </p:cNvSpPr>
              <p:nvPr/>
            </p:nvSpPr>
            <p:spPr bwMode="auto">
              <a:xfrm>
                <a:off x="1016" y="1059"/>
                <a:ext cx="416" cy="416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3" name="Oval 8"/>
              <p:cNvSpPr>
                <a:spLocks noChangeArrowheads="1"/>
              </p:cNvSpPr>
              <p:nvPr/>
            </p:nvSpPr>
            <p:spPr bwMode="auto">
              <a:xfrm>
                <a:off x="1080" y="1459"/>
                <a:ext cx="416" cy="416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4" name="Oval 9"/>
              <p:cNvSpPr>
                <a:spLocks noChangeArrowheads="1"/>
              </p:cNvSpPr>
              <p:nvPr/>
            </p:nvSpPr>
            <p:spPr bwMode="auto">
              <a:xfrm>
                <a:off x="1424" y="1059"/>
                <a:ext cx="416" cy="416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5" name="Oval 10"/>
              <p:cNvSpPr>
                <a:spLocks noChangeArrowheads="1"/>
              </p:cNvSpPr>
              <p:nvPr/>
            </p:nvSpPr>
            <p:spPr bwMode="auto">
              <a:xfrm>
                <a:off x="1488" y="1459"/>
                <a:ext cx="416" cy="416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6" name="Oval 11"/>
              <p:cNvSpPr>
                <a:spLocks noChangeArrowheads="1"/>
              </p:cNvSpPr>
              <p:nvPr/>
            </p:nvSpPr>
            <p:spPr bwMode="auto">
              <a:xfrm>
                <a:off x="1408" y="1403"/>
                <a:ext cx="96" cy="96"/>
              </a:xfrm>
              <a:prstGeom prst="ellipse">
                <a:avLst/>
              </a:prstGeom>
              <a:solidFill>
                <a:srgbClr val="00A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7" name="Rectangle 12"/>
              <p:cNvSpPr>
                <a:spLocks noChangeArrowheads="1"/>
              </p:cNvSpPr>
              <p:nvPr/>
            </p:nvSpPr>
            <p:spPr bwMode="auto">
              <a:xfrm>
                <a:off x="1187" y="1123"/>
                <a:ext cx="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-</a:t>
                </a:r>
                <a:endParaRPr lang="en-US"/>
              </a:p>
            </p:txBody>
          </p:sp>
          <p:sp>
            <p:nvSpPr>
              <p:cNvPr id="25678" name="Rectangle 13"/>
              <p:cNvSpPr>
                <a:spLocks noChangeArrowheads="1"/>
              </p:cNvSpPr>
              <p:nvPr/>
            </p:nvSpPr>
            <p:spPr bwMode="auto">
              <a:xfrm>
                <a:off x="1594" y="1121"/>
                <a:ext cx="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-</a:t>
                </a:r>
                <a:endParaRPr lang="en-US"/>
              </a:p>
            </p:txBody>
          </p:sp>
          <p:sp>
            <p:nvSpPr>
              <p:cNvPr id="25679" name="Rectangle 14"/>
              <p:cNvSpPr>
                <a:spLocks noChangeArrowheads="1"/>
              </p:cNvSpPr>
              <p:nvPr/>
            </p:nvSpPr>
            <p:spPr bwMode="auto">
              <a:xfrm>
                <a:off x="1251" y="1515"/>
                <a:ext cx="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-</a:t>
                </a:r>
                <a:endParaRPr lang="en-US"/>
              </a:p>
            </p:txBody>
          </p:sp>
          <p:sp>
            <p:nvSpPr>
              <p:cNvPr id="25680" name="Rectangle 15"/>
              <p:cNvSpPr>
                <a:spLocks noChangeArrowheads="1"/>
              </p:cNvSpPr>
              <p:nvPr/>
            </p:nvSpPr>
            <p:spPr bwMode="auto">
              <a:xfrm>
                <a:off x="1658" y="1515"/>
                <a:ext cx="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-</a:t>
                </a:r>
                <a:endParaRPr lang="en-US"/>
              </a:p>
            </p:txBody>
          </p:sp>
          <p:sp>
            <p:nvSpPr>
              <p:cNvPr id="25681" name="Rectangle 16"/>
              <p:cNvSpPr>
                <a:spLocks noChangeArrowheads="1"/>
              </p:cNvSpPr>
              <p:nvPr/>
            </p:nvSpPr>
            <p:spPr bwMode="auto">
              <a:xfrm>
                <a:off x="1392" y="1315"/>
                <a:ext cx="131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+</a:t>
                </a:r>
                <a:endParaRPr lang="en-US"/>
              </a:p>
            </p:txBody>
          </p:sp>
        </p:grpSp>
        <p:sp>
          <p:nvSpPr>
            <p:cNvPr id="25671" name="Rectangle 17"/>
            <p:cNvSpPr>
              <a:spLocks noChangeArrowheads="1"/>
            </p:cNvSpPr>
            <p:nvPr/>
          </p:nvSpPr>
          <p:spPr bwMode="auto">
            <a:xfrm>
              <a:off x="1096" y="1979"/>
              <a:ext cx="72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unstable</a:t>
              </a:r>
              <a:endParaRPr lang="en-US"/>
            </a:p>
          </p:txBody>
        </p:sp>
      </p:grpSp>
      <p:sp>
        <p:nvSpPr>
          <p:cNvPr id="25606" name="AutoShape 19"/>
          <p:cNvSpPr>
            <a:spLocks noChangeAspect="1" noChangeArrowheads="1" noTextEdit="1"/>
          </p:cNvSpPr>
          <p:nvPr/>
        </p:nvSpPr>
        <p:spPr bwMode="auto">
          <a:xfrm>
            <a:off x="3581400" y="1668463"/>
            <a:ext cx="1358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3600450" y="1681163"/>
            <a:ext cx="1308100" cy="1308100"/>
            <a:chOff x="2268" y="1059"/>
            <a:chExt cx="824" cy="824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2268" y="1059"/>
              <a:ext cx="824" cy="824"/>
              <a:chOff x="2268" y="1059"/>
              <a:chExt cx="824" cy="824"/>
            </a:xfrm>
          </p:grpSpPr>
          <p:sp>
            <p:nvSpPr>
              <p:cNvPr id="25662" name="Oval 22"/>
              <p:cNvSpPr>
                <a:spLocks noChangeArrowheads="1"/>
              </p:cNvSpPr>
              <p:nvPr/>
            </p:nvSpPr>
            <p:spPr bwMode="auto">
              <a:xfrm>
                <a:off x="2268" y="1059"/>
                <a:ext cx="416" cy="416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3" name="Oval 23"/>
              <p:cNvSpPr>
                <a:spLocks noChangeArrowheads="1"/>
              </p:cNvSpPr>
              <p:nvPr/>
            </p:nvSpPr>
            <p:spPr bwMode="auto">
              <a:xfrm>
                <a:off x="2268" y="1467"/>
                <a:ext cx="416" cy="416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4" name="Oval 24"/>
              <p:cNvSpPr>
                <a:spLocks noChangeArrowheads="1"/>
              </p:cNvSpPr>
              <p:nvPr/>
            </p:nvSpPr>
            <p:spPr bwMode="auto">
              <a:xfrm>
                <a:off x="2676" y="1059"/>
                <a:ext cx="416" cy="416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5" name="Oval 25"/>
              <p:cNvSpPr>
                <a:spLocks noChangeArrowheads="1"/>
              </p:cNvSpPr>
              <p:nvPr/>
            </p:nvSpPr>
            <p:spPr bwMode="auto">
              <a:xfrm>
                <a:off x="2676" y="1467"/>
                <a:ext cx="416" cy="416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6" name="Rectangle 26"/>
              <p:cNvSpPr>
                <a:spLocks noChangeArrowheads="1"/>
              </p:cNvSpPr>
              <p:nvPr/>
            </p:nvSpPr>
            <p:spPr bwMode="auto">
              <a:xfrm>
                <a:off x="2439" y="1115"/>
                <a:ext cx="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-</a:t>
                </a:r>
                <a:endParaRPr lang="en-US"/>
              </a:p>
            </p:txBody>
          </p:sp>
          <p:sp>
            <p:nvSpPr>
              <p:cNvPr id="25667" name="Rectangle 27"/>
              <p:cNvSpPr>
                <a:spLocks noChangeArrowheads="1"/>
              </p:cNvSpPr>
              <p:nvPr/>
            </p:nvSpPr>
            <p:spPr bwMode="auto">
              <a:xfrm>
                <a:off x="2847" y="1131"/>
                <a:ext cx="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-</a:t>
                </a:r>
                <a:endParaRPr lang="en-US"/>
              </a:p>
            </p:txBody>
          </p:sp>
          <p:sp>
            <p:nvSpPr>
              <p:cNvPr id="25668" name="Rectangle 28"/>
              <p:cNvSpPr>
                <a:spLocks noChangeArrowheads="1"/>
              </p:cNvSpPr>
              <p:nvPr/>
            </p:nvSpPr>
            <p:spPr bwMode="auto">
              <a:xfrm>
                <a:off x="2439" y="1515"/>
                <a:ext cx="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-</a:t>
                </a:r>
                <a:endParaRPr lang="en-US"/>
              </a:p>
            </p:txBody>
          </p:sp>
          <p:sp>
            <p:nvSpPr>
              <p:cNvPr id="25669" name="Rectangle 29"/>
              <p:cNvSpPr>
                <a:spLocks noChangeArrowheads="1"/>
              </p:cNvSpPr>
              <p:nvPr/>
            </p:nvSpPr>
            <p:spPr bwMode="auto">
              <a:xfrm>
                <a:off x="2847" y="1523"/>
                <a:ext cx="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-</a:t>
                </a:r>
                <a:endParaRPr lang="en-US"/>
              </a:p>
            </p:txBody>
          </p:sp>
        </p:grp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2584" y="1336"/>
              <a:ext cx="192" cy="269"/>
              <a:chOff x="2592" y="1331"/>
              <a:chExt cx="192" cy="269"/>
            </a:xfrm>
          </p:grpSpPr>
          <p:sp>
            <p:nvSpPr>
              <p:cNvPr id="25660" name="Oval 31"/>
              <p:cNvSpPr>
                <a:spLocks noChangeArrowheads="1"/>
              </p:cNvSpPr>
              <p:nvPr/>
            </p:nvSpPr>
            <p:spPr bwMode="auto">
              <a:xfrm>
                <a:off x="2592" y="1371"/>
                <a:ext cx="192" cy="192"/>
              </a:xfrm>
              <a:prstGeom prst="ellipse">
                <a:avLst/>
              </a:prstGeom>
              <a:solidFill>
                <a:srgbClr val="00A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1" name="Rectangle 32"/>
              <p:cNvSpPr>
                <a:spLocks noChangeArrowheads="1"/>
              </p:cNvSpPr>
              <p:nvPr/>
            </p:nvSpPr>
            <p:spPr bwMode="auto">
              <a:xfrm>
                <a:off x="2622" y="1331"/>
                <a:ext cx="131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+</a:t>
                </a:r>
                <a:endParaRPr lang="en-US"/>
              </a:p>
            </p:txBody>
          </p:sp>
        </p:grpSp>
      </p:grpSp>
      <p:sp>
        <p:nvSpPr>
          <p:cNvPr id="25608" name="Rectangle 33"/>
          <p:cNvSpPr>
            <a:spLocks noChangeArrowheads="1"/>
          </p:cNvSpPr>
          <p:nvPr/>
        </p:nvSpPr>
        <p:spPr bwMode="auto">
          <a:xfrm>
            <a:off x="3846513" y="3141663"/>
            <a:ext cx="812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stable</a:t>
            </a:r>
            <a:endParaRPr lang="en-US"/>
          </a:p>
        </p:txBody>
      </p:sp>
      <p:sp>
        <p:nvSpPr>
          <p:cNvPr id="25609" name="AutoShape 34"/>
          <p:cNvSpPr>
            <a:spLocks noChangeAspect="1" noChangeArrowheads="1" noTextEdit="1"/>
          </p:cNvSpPr>
          <p:nvPr/>
        </p:nvSpPr>
        <p:spPr bwMode="auto">
          <a:xfrm>
            <a:off x="5562600" y="1668463"/>
            <a:ext cx="14859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5575300" y="1681163"/>
            <a:ext cx="1447800" cy="1447800"/>
            <a:chOff x="3512" y="1059"/>
            <a:chExt cx="912" cy="912"/>
          </a:xfrm>
        </p:grpSpPr>
        <p:sp>
          <p:nvSpPr>
            <p:cNvPr id="25648" name="Oval 36"/>
            <p:cNvSpPr>
              <a:spLocks noChangeArrowheads="1"/>
            </p:cNvSpPr>
            <p:nvPr/>
          </p:nvSpPr>
          <p:spPr bwMode="auto">
            <a:xfrm>
              <a:off x="3512" y="1059"/>
              <a:ext cx="416" cy="416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Oval 37"/>
            <p:cNvSpPr>
              <a:spLocks noChangeArrowheads="1"/>
            </p:cNvSpPr>
            <p:nvPr/>
          </p:nvSpPr>
          <p:spPr bwMode="auto">
            <a:xfrm>
              <a:off x="3512" y="1555"/>
              <a:ext cx="416" cy="416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Oval 38"/>
            <p:cNvSpPr>
              <a:spLocks noChangeArrowheads="1"/>
            </p:cNvSpPr>
            <p:nvPr/>
          </p:nvSpPr>
          <p:spPr bwMode="auto">
            <a:xfrm>
              <a:off x="4008" y="1059"/>
              <a:ext cx="416" cy="416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Oval 39"/>
            <p:cNvSpPr>
              <a:spLocks noChangeArrowheads="1"/>
            </p:cNvSpPr>
            <p:nvPr/>
          </p:nvSpPr>
          <p:spPr bwMode="auto">
            <a:xfrm>
              <a:off x="4008" y="1555"/>
              <a:ext cx="416" cy="416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Oval 40"/>
            <p:cNvSpPr>
              <a:spLocks noChangeArrowheads="1"/>
            </p:cNvSpPr>
            <p:nvPr/>
          </p:nvSpPr>
          <p:spPr bwMode="auto">
            <a:xfrm>
              <a:off x="3824" y="1371"/>
              <a:ext cx="288" cy="288"/>
            </a:xfrm>
            <a:prstGeom prst="ellipse">
              <a:avLst/>
            </a:prstGeom>
            <a:solidFill>
              <a:srgbClr val="00A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53" name="Rectangle 41"/>
            <p:cNvSpPr>
              <a:spLocks noChangeArrowheads="1"/>
            </p:cNvSpPr>
            <p:nvPr/>
          </p:nvSpPr>
          <p:spPr bwMode="auto">
            <a:xfrm>
              <a:off x="3683" y="1112"/>
              <a:ext cx="75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</a:rPr>
                <a:t>-</a:t>
              </a:r>
              <a:endParaRPr lang="en-US"/>
            </a:p>
          </p:txBody>
        </p:sp>
        <p:sp>
          <p:nvSpPr>
            <p:cNvPr id="25654" name="Rectangle 42"/>
            <p:cNvSpPr>
              <a:spLocks noChangeArrowheads="1"/>
            </p:cNvSpPr>
            <p:nvPr/>
          </p:nvSpPr>
          <p:spPr bwMode="auto">
            <a:xfrm>
              <a:off x="4179" y="1115"/>
              <a:ext cx="75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</a:rPr>
                <a:t>-</a:t>
              </a:r>
              <a:endParaRPr lang="en-US"/>
            </a:p>
          </p:txBody>
        </p:sp>
        <p:sp>
          <p:nvSpPr>
            <p:cNvPr id="25655" name="Rectangle 43"/>
            <p:cNvSpPr>
              <a:spLocks noChangeArrowheads="1"/>
            </p:cNvSpPr>
            <p:nvPr/>
          </p:nvSpPr>
          <p:spPr bwMode="auto">
            <a:xfrm>
              <a:off x="3683" y="1599"/>
              <a:ext cx="75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</a:rPr>
                <a:t>-</a:t>
              </a:r>
              <a:endParaRPr lang="en-US"/>
            </a:p>
          </p:txBody>
        </p:sp>
        <p:sp>
          <p:nvSpPr>
            <p:cNvPr id="25656" name="Rectangle 44"/>
            <p:cNvSpPr>
              <a:spLocks noChangeArrowheads="1"/>
            </p:cNvSpPr>
            <p:nvPr/>
          </p:nvSpPr>
          <p:spPr bwMode="auto">
            <a:xfrm>
              <a:off x="4178" y="1603"/>
              <a:ext cx="75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</a:rPr>
                <a:t>-</a:t>
              </a:r>
              <a:endParaRPr lang="en-US"/>
            </a:p>
          </p:txBody>
        </p:sp>
        <p:sp>
          <p:nvSpPr>
            <p:cNvPr id="25657" name="Rectangle 45"/>
            <p:cNvSpPr>
              <a:spLocks noChangeArrowheads="1"/>
            </p:cNvSpPr>
            <p:nvPr/>
          </p:nvSpPr>
          <p:spPr bwMode="auto">
            <a:xfrm>
              <a:off x="3903" y="1381"/>
              <a:ext cx="13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>
                  <a:solidFill>
                    <a:srgbClr val="000000"/>
                  </a:solidFill>
                </a:rPr>
                <a:t>+</a:t>
              </a:r>
              <a:endParaRPr lang="en-US"/>
            </a:p>
          </p:txBody>
        </p:sp>
      </p:grpSp>
      <p:sp>
        <p:nvSpPr>
          <p:cNvPr id="25611" name="Rectangle 46"/>
          <p:cNvSpPr>
            <a:spLocks noChangeArrowheads="1"/>
          </p:cNvSpPr>
          <p:nvPr/>
        </p:nvSpPr>
        <p:spPr bwMode="auto">
          <a:xfrm>
            <a:off x="5892800" y="3141663"/>
            <a:ext cx="812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stable</a:t>
            </a:r>
            <a:endParaRPr lang="en-US"/>
          </a:p>
        </p:txBody>
      </p:sp>
      <p:grpSp>
        <p:nvGrpSpPr>
          <p:cNvPr id="8" name="Group 81"/>
          <p:cNvGrpSpPr>
            <a:grpSpLocks/>
          </p:cNvGrpSpPr>
          <p:nvPr/>
        </p:nvGrpSpPr>
        <p:grpSpPr bwMode="auto">
          <a:xfrm>
            <a:off x="609600" y="3581400"/>
            <a:ext cx="8064500" cy="2798763"/>
            <a:chOff x="609600" y="3581400"/>
            <a:chExt cx="8064500" cy="2798763"/>
          </a:xfrm>
        </p:grpSpPr>
        <p:sp>
          <p:nvSpPr>
            <p:cNvPr id="25613" name="Rectangle 18"/>
            <p:cNvSpPr>
              <a:spLocks noChangeArrowheads="1"/>
            </p:cNvSpPr>
            <p:nvPr/>
          </p:nvSpPr>
          <p:spPr bwMode="auto">
            <a:xfrm>
              <a:off x="609600" y="3581400"/>
              <a:ext cx="2976071" cy="19082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rtl="0"/>
              <a:r>
                <a:rPr lang="en-US" dirty="0">
                  <a:solidFill>
                    <a:srgbClr val="FF3300"/>
                  </a:solidFill>
                </a:rPr>
                <a:t>2.</a:t>
              </a:r>
              <a:r>
                <a:rPr lang="en-US" dirty="0"/>
                <a:t> </a:t>
              </a:r>
              <a:r>
                <a:rPr lang="en-US" dirty="0">
                  <a:solidFill>
                    <a:srgbClr val="FF0000"/>
                  </a:solidFill>
                </a:rPr>
                <a:t>Maintenance of </a:t>
              </a:r>
            </a:p>
            <a:p>
              <a:pPr algn="l" rtl="0"/>
              <a:r>
                <a:rPr lang="en-US" dirty="0">
                  <a:solidFill>
                    <a:srgbClr val="FF0000"/>
                  </a:solidFill>
                </a:rPr>
                <a:t>    Charge Neutrality</a:t>
              </a:r>
              <a:r>
                <a:rPr lang="en-US" dirty="0">
                  <a:latin typeface="Times" pitchFamily="18" charset="0"/>
                </a:rPr>
                <a:t> </a:t>
              </a:r>
              <a:r>
                <a:rPr lang="en-US" dirty="0"/>
                <a:t>:</a:t>
              </a:r>
            </a:p>
            <a:p>
              <a:pPr algn="l" rtl="0"/>
              <a:r>
                <a:rPr lang="en-US" sz="2200" dirty="0"/>
                <a:t>    --Net charge in ceramic </a:t>
              </a:r>
            </a:p>
            <a:p>
              <a:pPr algn="l" rtl="0"/>
              <a:r>
                <a:rPr lang="en-US" sz="2200" dirty="0"/>
                <a:t>         should be zero.</a:t>
              </a:r>
            </a:p>
            <a:p>
              <a:pPr algn="l" rtl="0"/>
              <a:r>
                <a:rPr lang="en-US" sz="2200" dirty="0"/>
                <a:t>    --Reflected in chemical </a:t>
              </a:r>
            </a:p>
            <a:p>
              <a:pPr algn="l" rtl="0"/>
              <a:r>
                <a:rPr lang="en-US" sz="2200" dirty="0"/>
                <a:t>         formula:</a:t>
              </a:r>
            </a:p>
          </p:txBody>
        </p:sp>
        <p:grpSp>
          <p:nvGrpSpPr>
            <p:cNvPr id="9" name="Group 47"/>
            <p:cNvGrpSpPr>
              <a:grpSpLocks noChangeAspect="1"/>
            </p:cNvGrpSpPr>
            <p:nvPr/>
          </p:nvGrpSpPr>
          <p:grpSpPr bwMode="auto">
            <a:xfrm>
              <a:off x="3962400" y="3581400"/>
              <a:ext cx="4711700" cy="1828800"/>
              <a:chOff x="2496" y="2256"/>
              <a:chExt cx="2968" cy="1152"/>
            </a:xfrm>
          </p:grpSpPr>
          <p:sp>
            <p:nvSpPr>
              <p:cNvPr id="25629" name="AutoShape 48"/>
              <p:cNvSpPr>
                <a:spLocks noChangeAspect="1" noChangeArrowheads="1" noTextEdit="1"/>
              </p:cNvSpPr>
              <p:nvPr/>
            </p:nvSpPr>
            <p:spPr bwMode="auto">
              <a:xfrm>
                <a:off x="2496" y="2256"/>
                <a:ext cx="2968" cy="1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0" name="Oval 49"/>
              <p:cNvSpPr>
                <a:spLocks noChangeArrowheads="1"/>
              </p:cNvSpPr>
              <p:nvPr/>
            </p:nvSpPr>
            <p:spPr bwMode="auto">
              <a:xfrm>
                <a:off x="3304" y="2720"/>
                <a:ext cx="192" cy="192"/>
              </a:xfrm>
              <a:prstGeom prst="ellipse">
                <a:avLst/>
              </a:prstGeom>
              <a:solidFill>
                <a:srgbClr val="00A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1" name="Rectangle 50"/>
              <p:cNvSpPr>
                <a:spLocks noChangeArrowheads="1"/>
              </p:cNvSpPr>
              <p:nvPr/>
            </p:nvSpPr>
            <p:spPr bwMode="auto">
              <a:xfrm>
                <a:off x="2576" y="2664"/>
                <a:ext cx="423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CaF</a:t>
                </a:r>
                <a:endParaRPr lang="en-US"/>
              </a:p>
            </p:txBody>
          </p:sp>
          <p:sp>
            <p:nvSpPr>
              <p:cNvPr id="25632" name="Rectangle 51"/>
              <p:cNvSpPr>
                <a:spLocks noChangeArrowheads="1"/>
              </p:cNvSpPr>
              <p:nvPr/>
            </p:nvSpPr>
            <p:spPr bwMode="auto">
              <a:xfrm>
                <a:off x="3008" y="2712"/>
                <a:ext cx="12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2</a:t>
                </a:r>
                <a:endParaRPr lang="en-US"/>
              </a:p>
            </p:txBody>
          </p:sp>
          <p:sp>
            <p:nvSpPr>
              <p:cNvPr id="25633" name="Rectangle 52"/>
              <p:cNvSpPr>
                <a:spLocks noChangeArrowheads="1"/>
              </p:cNvSpPr>
              <p:nvPr/>
            </p:nvSpPr>
            <p:spPr bwMode="auto">
              <a:xfrm>
                <a:off x="3144" y="2664"/>
                <a:ext cx="62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:</a:t>
                </a:r>
                <a:endParaRPr lang="en-US"/>
              </a:p>
            </p:txBody>
          </p:sp>
          <p:sp>
            <p:nvSpPr>
              <p:cNvPr id="25634" name="Rectangle 53"/>
              <p:cNvSpPr>
                <a:spLocks noChangeArrowheads="1"/>
              </p:cNvSpPr>
              <p:nvPr/>
            </p:nvSpPr>
            <p:spPr bwMode="auto">
              <a:xfrm>
                <a:off x="3568" y="2608"/>
                <a:ext cx="245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>
                    <a:solidFill>
                      <a:srgbClr val="006099"/>
                    </a:solidFill>
                  </a:rPr>
                  <a:t>Ca</a:t>
                </a:r>
                <a:endParaRPr lang="en-US"/>
              </a:p>
            </p:txBody>
          </p:sp>
          <p:sp>
            <p:nvSpPr>
              <p:cNvPr id="25635" name="Rectangle 54"/>
              <p:cNvSpPr>
                <a:spLocks noChangeArrowheads="1"/>
              </p:cNvSpPr>
              <p:nvPr/>
            </p:nvSpPr>
            <p:spPr bwMode="auto">
              <a:xfrm>
                <a:off x="3824" y="2552"/>
                <a:ext cx="219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>
                    <a:solidFill>
                      <a:srgbClr val="006099"/>
                    </a:solidFill>
                  </a:rPr>
                  <a:t>2+</a:t>
                </a:r>
                <a:endParaRPr lang="en-US"/>
              </a:p>
            </p:txBody>
          </p:sp>
          <p:sp>
            <p:nvSpPr>
              <p:cNvPr id="25636" name="Rectangle 55"/>
              <p:cNvSpPr>
                <a:spLocks noChangeArrowheads="1"/>
              </p:cNvSpPr>
              <p:nvPr/>
            </p:nvSpPr>
            <p:spPr bwMode="auto">
              <a:xfrm>
                <a:off x="3528" y="2800"/>
                <a:ext cx="512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>
                    <a:solidFill>
                      <a:srgbClr val="006099"/>
                    </a:solidFill>
                  </a:rPr>
                  <a:t>cation</a:t>
                </a:r>
                <a:endParaRPr lang="en-US"/>
              </a:p>
            </p:txBody>
          </p:sp>
          <p:grpSp>
            <p:nvGrpSpPr>
              <p:cNvPr id="10" name="Group 56"/>
              <p:cNvGrpSpPr>
                <a:grpSpLocks/>
              </p:cNvGrpSpPr>
              <p:nvPr/>
            </p:nvGrpSpPr>
            <p:grpSpPr bwMode="auto">
              <a:xfrm>
                <a:off x="4304" y="2344"/>
                <a:ext cx="416" cy="968"/>
                <a:chOff x="4304" y="2344"/>
                <a:chExt cx="416" cy="968"/>
              </a:xfrm>
            </p:grpSpPr>
            <p:sp>
              <p:nvSpPr>
                <p:cNvPr id="25646" name="Oval 57"/>
                <p:cNvSpPr>
                  <a:spLocks noChangeArrowheads="1"/>
                </p:cNvSpPr>
                <p:nvPr/>
              </p:nvSpPr>
              <p:spPr bwMode="auto">
                <a:xfrm>
                  <a:off x="4304" y="2344"/>
                  <a:ext cx="408" cy="416"/>
                </a:xfrm>
                <a:prstGeom prst="ellipse">
                  <a:avLst/>
                </a:prstGeom>
                <a:solidFill>
                  <a:srgbClr val="0099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47" name="Oval 58"/>
                <p:cNvSpPr>
                  <a:spLocks noChangeArrowheads="1"/>
                </p:cNvSpPr>
                <p:nvPr/>
              </p:nvSpPr>
              <p:spPr bwMode="auto">
                <a:xfrm>
                  <a:off x="4304" y="2896"/>
                  <a:ext cx="416" cy="416"/>
                </a:xfrm>
                <a:prstGeom prst="ellipse">
                  <a:avLst/>
                </a:prstGeom>
                <a:solidFill>
                  <a:srgbClr val="0099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59"/>
              <p:cNvGrpSpPr>
                <a:grpSpLocks/>
              </p:cNvGrpSpPr>
              <p:nvPr/>
            </p:nvGrpSpPr>
            <p:grpSpPr bwMode="auto">
              <a:xfrm>
                <a:off x="4800" y="2360"/>
                <a:ext cx="566" cy="934"/>
                <a:chOff x="4800" y="2360"/>
                <a:chExt cx="566" cy="934"/>
              </a:xfrm>
            </p:grpSpPr>
            <p:sp>
              <p:nvSpPr>
                <p:cNvPr id="25641" name="Rectangle 60"/>
                <p:cNvSpPr>
                  <a:spLocks noChangeArrowheads="1"/>
                </p:cNvSpPr>
                <p:nvPr/>
              </p:nvSpPr>
              <p:spPr bwMode="auto">
                <a:xfrm>
                  <a:off x="4800" y="3064"/>
                  <a:ext cx="117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F</a:t>
                  </a:r>
                  <a:endParaRPr lang="en-US"/>
                </a:p>
              </p:txBody>
            </p:sp>
            <p:sp>
              <p:nvSpPr>
                <p:cNvPr id="25642" name="Rectangle 61"/>
                <p:cNvSpPr>
                  <a:spLocks noChangeArrowheads="1"/>
                </p:cNvSpPr>
                <p:nvPr/>
              </p:nvSpPr>
              <p:spPr bwMode="auto">
                <a:xfrm>
                  <a:off x="4912" y="3008"/>
                  <a:ext cx="6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-</a:t>
                  </a:r>
                  <a:endParaRPr lang="en-US"/>
                </a:p>
              </p:txBody>
            </p:sp>
            <p:sp>
              <p:nvSpPr>
                <p:cNvPr id="25643" name="Rectangle 62"/>
                <p:cNvSpPr>
                  <a:spLocks noChangeArrowheads="1"/>
                </p:cNvSpPr>
                <p:nvPr/>
              </p:nvSpPr>
              <p:spPr bwMode="auto">
                <a:xfrm>
                  <a:off x="4800" y="2416"/>
                  <a:ext cx="117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F</a:t>
                  </a:r>
                  <a:endParaRPr lang="en-US"/>
                </a:p>
              </p:txBody>
            </p:sp>
            <p:sp>
              <p:nvSpPr>
                <p:cNvPr id="25644" name="Rectangle 63"/>
                <p:cNvSpPr>
                  <a:spLocks noChangeArrowheads="1"/>
                </p:cNvSpPr>
                <p:nvPr/>
              </p:nvSpPr>
              <p:spPr bwMode="auto">
                <a:xfrm>
                  <a:off x="4912" y="2360"/>
                  <a:ext cx="6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-</a:t>
                  </a:r>
                  <a:endParaRPr lang="en-US"/>
                </a:p>
              </p:txBody>
            </p:sp>
            <p:sp>
              <p:nvSpPr>
                <p:cNvPr id="25645" name="Rectangle 64"/>
                <p:cNvSpPr>
                  <a:spLocks noChangeArrowheads="1"/>
                </p:cNvSpPr>
                <p:nvPr/>
              </p:nvSpPr>
              <p:spPr bwMode="auto">
                <a:xfrm>
                  <a:off x="4800" y="2712"/>
                  <a:ext cx="566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anions</a:t>
                  </a:r>
                  <a:endParaRPr lang="en-US"/>
                </a:p>
              </p:txBody>
            </p:sp>
          </p:grpSp>
          <p:sp>
            <p:nvSpPr>
              <p:cNvPr id="25639" name="Rectangle 65"/>
              <p:cNvSpPr>
                <a:spLocks noChangeArrowheads="1"/>
              </p:cNvSpPr>
              <p:nvPr/>
            </p:nvSpPr>
            <p:spPr bwMode="auto">
              <a:xfrm>
                <a:off x="4120" y="2656"/>
                <a:ext cx="131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0000"/>
                    </a:solidFill>
                  </a:rPr>
                  <a:t>+</a:t>
                </a:r>
                <a:endParaRPr lang="en-US"/>
              </a:p>
            </p:txBody>
          </p:sp>
          <p:sp>
            <p:nvSpPr>
              <p:cNvPr id="25640" name="Rectangle 66"/>
              <p:cNvSpPr>
                <a:spLocks noChangeArrowheads="1"/>
              </p:cNvSpPr>
              <p:nvPr/>
            </p:nvSpPr>
            <p:spPr bwMode="auto">
              <a:xfrm>
                <a:off x="2516" y="2276"/>
                <a:ext cx="2904" cy="1096"/>
              </a:xfrm>
              <a:prstGeom prst="rect">
                <a:avLst/>
              </a:prstGeom>
              <a:noFill/>
              <a:ln w="38100">
                <a:solidFill>
                  <a:srgbClr val="8C8C8C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67"/>
            <p:cNvGrpSpPr>
              <a:grpSpLocks/>
            </p:cNvGrpSpPr>
            <p:nvPr/>
          </p:nvGrpSpPr>
          <p:grpSpPr bwMode="auto">
            <a:xfrm>
              <a:off x="3086100" y="5386388"/>
              <a:ext cx="4565650" cy="993775"/>
              <a:chOff x="1944" y="3393"/>
              <a:chExt cx="2876" cy="626"/>
            </a:xfrm>
          </p:grpSpPr>
          <p:sp>
            <p:nvSpPr>
              <p:cNvPr id="25616" name="Rectangle 68"/>
              <p:cNvSpPr>
                <a:spLocks noChangeArrowheads="1"/>
              </p:cNvSpPr>
              <p:nvPr/>
            </p:nvSpPr>
            <p:spPr bwMode="auto">
              <a:xfrm>
                <a:off x="1944" y="3393"/>
                <a:ext cx="149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6099"/>
                    </a:solidFill>
                  </a:rPr>
                  <a:t>A</a:t>
                </a:r>
                <a:endParaRPr lang="en-US"/>
              </a:p>
            </p:txBody>
          </p:sp>
          <p:sp>
            <p:nvSpPr>
              <p:cNvPr id="25617" name="Rectangle 69"/>
              <p:cNvSpPr>
                <a:spLocks noChangeArrowheads="1"/>
              </p:cNvSpPr>
              <p:nvPr/>
            </p:nvSpPr>
            <p:spPr bwMode="auto">
              <a:xfrm>
                <a:off x="2104" y="3441"/>
                <a:ext cx="187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dirty="0">
                    <a:solidFill>
                      <a:srgbClr val="006099"/>
                    </a:solidFill>
                  </a:rPr>
                  <a:t>m</a:t>
                </a:r>
                <a:endParaRPr lang="en-US" dirty="0"/>
              </a:p>
            </p:txBody>
          </p:sp>
          <p:sp>
            <p:nvSpPr>
              <p:cNvPr id="25618" name="Rectangle 70"/>
              <p:cNvSpPr>
                <a:spLocks noChangeArrowheads="1"/>
              </p:cNvSpPr>
              <p:nvPr/>
            </p:nvSpPr>
            <p:spPr bwMode="auto">
              <a:xfrm>
                <a:off x="2304" y="3393"/>
                <a:ext cx="149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9900"/>
                    </a:solidFill>
                  </a:rPr>
                  <a:t>X</a:t>
                </a:r>
                <a:endParaRPr lang="en-US"/>
              </a:p>
            </p:txBody>
          </p:sp>
          <p:sp>
            <p:nvSpPr>
              <p:cNvPr id="25619" name="Rectangle 71"/>
              <p:cNvSpPr>
                <a:spLocks noChangeArrowheads="1"/>
              </p:cNvSpPr>
              <p:nvPr/>
            </p:nvSpPr>
            <p:spPr bwMode="auto">
              <a:xfrm>
                <a:off x="2440" y="3441"/>
                <a:ext cx="12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>
                    <a:solidFill>
                      <a:srgbClr val="009900"/>
                    </a:solidFill>
                  </a:rPr>
                  <a:t>p</a:t>
                </a:r>
                <a:endParaRPr lang="en-US"/>
              </a:p>
            </p:txBody>
          </p:sp>
          <p:sp>
            <p:nvSpPr>
              <p:cNvPr id="25620" name="Rectangle 72"/>
              <p:cNvSpPr>
                <a:spLocks noChangeArrowheads="1"/>
              </p:cNvSpPr>
              <p:nvPr/>
            </p:nvSpPr>
            <p:spPr bwMode="auto">
              <a:xfrm>
                <a:off x="2216" y="3825"/>
                <a:ext cx="2604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rtl="0"/>
                <a:r>
                  <a:rPr lang="en-US" sz="2000" dirty="0">
                    <a:solidFill>
                      <a:srgbClr val="000000"/>
                    </a:solidFill>
                  </a:rPr>
                  <a:t>m, p values to achieve charge neutrality</a:t>
                </a:r>
                <a:endParaRPr lang="en-US" dirty="0"/>
              </a:p>
            </p:txBody>
          </p:sp>
          <p:grpSp>
            <p:nvGrpSpPr>
              <p:cNvPr id="13" name="Group 73"/>
              <p:cNvGrpSpPr>
                <a:grpSpLocks/>
              </p:cNvGrpSpPr>
              <p:nvPr/>
            </p:nvGrpSpPr>
            <p:grpSpPr bwMode="auto">
              <a:xfrm>
                <a:off x="2128" y="3705"/>
                <a:ext cx="408" cy="120"/>
                <a:chOff x="2128" y="3705"/>
                <a:chExt cx="408" cy="120"/>
              </a:xfrm>
            </p:grpSpPr>
            <p:grpSp>
              <p:nvGrpSpPr>
                <p:cNvPr id="14" name="Group 74"/>
                <p:cNvGrpSpPr>
                  <a:grpSpLocks/>
                </p:cNvGrpSpPr>
                <p:nvPr/>
              </p:nvGrpSpPr>
              <p:grpSpPr bwMode="auto">
                <a:xfrm>
                  <a:off x="2128" y="3705"/>
                  <a:ext cx="112" cy="112"/>
                  <a:chOff x="2128" y="3840"/>
                  <a:chExt cx="112" cy="112"/>
                </a:xfrm>
              </p:grpSpPr>
              <p:sp>
                <p:nvSpPr>
                  <p:cNvPr id="25627" name="Freeform 75"/>
                  <p:cNvSpPr>
                    <a:spLocks/>
                  </p:cNvSpPr>
                  <p:nvPr/>
                </p:nvSpPr>
                <p:spPr bwMode="auto">
                  <a:xfrm>
                    <a:off x="2128" y="3840"/>
                    <a:ext cx="112" cy="64"/>
                  </a:xfrm>
                  <a:custGeom>
                    <a:avLst/>
                    <a:gdLst>
                      <a:gd name="T0" fmla="*/ 56 w 112"/>
                      <a:gd name="T1" fmla="*/ 0 h 64"/>
                      <a:gd name="T2" fmla="*/ 112 w 112"/>
                      <a:gd name="T3" fmla="*/ 64 h 64"/>
                      <a:gd name="T4" fmla="*/ 56 w 112"/>
                      <a:gd name="T5" fmla="*/ 40 h 64"/>
                      <a:gd name="T6" fmla="*/ 0 w 112"/>
                      <a:gd name="T7" fmla="*/ 64 h 64"/>
                      <a:gd name="T8" fmla="*/ 56 w 112"/>
                      <a:gd name="T9" fmla="*/ 0 h 6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12"/>
                      <a:gd name="T16" fmla="*/ 0 h 64"/>
                      <a:gd name="T17" fmla="*/ 112 w 112"/>
                      <a:gd name="T18" fmla="*/ 64 h 6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12" h="64">
                        <a:moveTo>
                          <a:pt x="56" y="0"/>
                        </a:moveTo>
                        <a:lnTo>
                          <a:pt x="112" y="64"/>
                        </a:lnTo>
                        <a:lnTo>
                          <a:pt x="56" y="40"/>
                        </a:lnTo>
                        <a:lnTo>
                          <a:pt x="0" y="64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628" name="Line 7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84" y="3880"/>
                    <a:ext cx="1" cy="7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" name="Group 77"/>
                <p:cNvGrpSpPr>
                  <a:grpSpLocks/>
                </p:cNvGrpSpPr>
                <p:nvPr/>
              </p:nvGrpSpPr>
              <p:grpSpPr bwMode="auto">
                <a:xfrm>
                  <a:off x="2424" y="3705"/>
                  <a:ext cx="112" cy="112"/>
                  <a:chOff x="2424" y="3840"/>
                  <a:chExt cx="112" cy="112"/>
                </a:xfrm>
              </p:grpSpPr>
              <p:sp>
                <p:nvSpPr>
                  <p:cNvPr id="25625" name="Freeform 78"/>
                  <p:cNvSpPr>
                    <a:spLocks/>
                  </p:cNvSpPr>
                  <p:nvPr/>
                </p:nvSpPr>
                <p:spPr bwMode="auto">
                  <a:xfrm>
                    <a:off x="2424" y="3840"/>
                    <a:ext cx="112" cy="64"/>
                  </a:xfrm>
                  <a:custGeom>
                    <a:avLst/>
                    <a:gdLst>
                      <a:gd name="T0" fmla="*/ 56 w 112"/>
                      <a:gd name="T1" fmla="*/ 0 h 64"/>
                      <a:gd name="T2" fmla="*/ 112 w 112"/>
                      <a:gd name="T3" fmla="*/ 64 h 64"/>
                      <a:gd name="T4" fmla="*/ 56 w 112"/>
                      <a:gd name="T5" fmla="*/ 40 h 64"/>
                      <a:gd name="T6" fmla="*/ 0 w 112"/>
                      <a:gd name="T7" fmla="*/ 64 h 64"/>
                      <a:gd name="T8" fmla="*/ 56 w 112"/>
                      <a:gd name="T9" fmla="*/ 0 h 6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12"/>
                      <a:gd name="T16" fmla="*/ 0 h 64"/>
                      <a:gd name="T17" fmla="*/ 112 w 112"/>
                      <a:gd name="T18" fmla="*/ 64 h 6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12" h="64">
                        <a:moveTo>
                          <a:pt x="56" y="0"/>
                        </a:moveTo>
                        <a:lnTo>
                          <a:pt x="112" y="64"/>
                        </a:lnTo>
                        <a:lnTo>
                          <a:pt x="56" y="40"/>
                        </a:lnTo>
                        <a:lnTo>
                          <a:pt x="0" y="64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626" name="Line 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80" y="3880"/>
                    <a:ext cx="1" cy="7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5624" name="Line 80"/>
                <p:cNvSpPr>
                  <a:spLocks noChangeShapeType="1"/>
                </p:cNvSpPr>
                <p:nvPr/>
              </p:nvSpPr>
              <p:spPr bwMode="auto">
                <a:xfrm>
                  <a:off x="2172" y="3825"/>
                  <a:ext cx="321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6A6140-0035-4FC5-B076-67A7728141F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6627" name="Rectangle 1026"/>
          <p:cNvSpPr>
            <a:spLocks noChangeArrowheads="1"/>
          </p:cNvSpPr>
          <p:nvPr/>
        </p:nvSpPr>
        <p:spPr bwMode="auto">
          <a:xfrm>
            <a:off x="571472" y="1285860"/>
            <a:ext cx="821055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 rtl="0"/>
            <a:r>
              <a:rPr lang="en-US" dirty="0"/>
              <a:t>•  Bonding:</a:t>
            </a:r>
          </a:p>
          <a:p>
            <a:pPr algn="l" rtl="0"/>
            <a:r>
              <a:rPr lang="en-US" sz="2200" dirty="0"/>
              <a:t>    </a:t>
            </a:r>
            <a:r>
              <a:rPr lang="en-US" sz="2200" dirty="0">
                <a:latin typeface="Arial Rounded MT Bold" pitchFamily="34" charset="0"/>
              </a:rPr>
              <a:t>-- </a:t>
            </a:r>
            <a:r>
              <a:rPr lang="en-US" sz="2200" dirty="0"/>
              <a:t>Can be ionic and/or covalent in character.</a:t>
            </a:r>
          </a:p>
          <a:p>
            <a:pPr algn="l" rtl="0"/>
            <a:r>
              <a:rPr lang="en-US" sz="2200" dirty="0"/>
              <a:t>    </a:t>
            </a:r>
            <a:r>
              <a:rPr lang="en-US" sz="2200" dirty="0">
                <a:latin typeface="Arial Rounded MT Bold" pitchFamily="34" charset="0"/>
              </a:rPr>
              <a:t>-- </a:t>
            </a:r>
            <a:r>
              <a:rPr lang="en-US" sz="2200" dirty="0"/>
              <a:t>% ionic character increases with difference in</a:t>
            </a:r>
          </a:p>
          <a:p>
            <a:pPr algn="l" rtl="0"/>
            <a:r>
              <a:rPr lang="en-US" sz="2200" dirty="0"/>
              <a:t>       </a:t>
            </a:r>
            <a:r>
              <a:rPr lang="en-US" sz="2200" dirty="0" err="1"/>
              <a:t>electronegativity</a:t>
            </a:r>
            <a:r>
              <a:rPr lang="en-US" sz="2200" dirty="0"/>
              <a:t> of atoms.</a:t>
            </a:r>
            <a:endParaRPr lang="en-US" dirty="0"/>
          </a:p>
        </p:txBody>
      </p:sp>
      <p:sp>
        <p:nvSpPr>
          <p:cNvPr id="26628" name="Rectangle 1028"/>
          <p:cNvSpPr>
            <a:spLocks noChangeArrowheads="1"/>
          </p:cNvSpPr>
          <p:nvPr/>
        </p:nvSpPr>
        <p:spPr bwMode="auto">
          <a:xfrm>
            <a:off x="609600" y="2516188"/>
            <a:ext cx="67643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/>
              <a:t>•  Degree of ionic character may be large or small:</a:t>
            </a:r>
          </a:p>
        </p:txBody>
      </p:sp>
      <p:sp>
        <p:nvSpPr>
          <p:cNvPr id="26629" name="Rectangle 102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rtl="0"/>
            <a:r>
              <a:rPr lang="en-US" dirty="0" smtClean="0"/>
              <a:t>Atomic Bonding in Ceramics</a:t>
            </a:r>
          </a:p>
        </p:txBody>
      </p:sp>
      <p:pic>
        <p:nvPicPr>
          <p:cNvPr id="26630" name="Picture 1030" descr="Fig 2_7 mod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2488" y="2900363"/>
            <a:ext cx="7391400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1" name="AutoShape 1031"/>
          <p:cNvSpPr>
            <a:spLocks noChangeAspect="1" noChangeArrowheads="1" noTextEdit="1"/>
          </p:cNvSpPr>
          <p:nvPr/>
        </p:nvSpPr>
        <p:spPr bwMode="auto">
          <a:xfrm>
            <a:off x="749300" y="2819400"/>
            <a:ext cx="7632700" cy="328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32" name="Rectangle 1032"/>
          <p:cNvSpPr>
            <a:spLocks noChangeArrowheads="1"/>
          </p:cNvSpPr>
          <p:nvPr/>
        </p:nvSpPr>
        <p:spPr bwMode="auto">
          <a:xfrm>
            <a:off x="3924300" y="3086100"/>
            <a:ext cx="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grpSp>
        <p:nvGrpSpPr>
          <p:cNvPr id="2" name="Group 1033"/>
          <p:cNvGrpSpPr>
            <a:grpSpLocks/>
          </p:cNvGrpSpPr>
          <p:nvPr/>
        </p:nvGrpSpPr>
        <p:grpSpPr bwMode="auto">
          <a:xfrm>
            <a:off x="3340100" y="3505200"/>
            <a:ext cx="3009900" cy="508000"/>
            <a:chOff x="2104" y="2208"/>
            <a:chExt cx="1896" cy="320"/>
          </a:xfrm>
        </p:grpSpPr>
        <p:sp>
          <p:nvSpPr>
            <p:cNvPr id="26643" name="Rectangle 1034"/>
            <p:cNvSpPr>
              <a:spLocks noChangeArrowheads="1"/>
            </p:cNvSpPr>
            <p:nvPr/>
          </p:nvSpPr>
          <p:spPr bwMode="auto">
            <a:xfrm>
              <a:off x="2104" y="2208"/>
              <a:ext cx="86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CC0000"/>
                  </a:solidFill>
                </a:rPr>
                <a:t>SiC: small</a:t>
              </a:r>
            </a:p>
          </p:txBody>
        </p:sp>
        <p:grpSp>
          <p:nvGrpSpPr>
            <p:cNvPr id="3" name="Group 1035"/>
            <p:cNvGrpSpPr>
              <a:grpSpLocks/>
            </p:cNvGrpSpPr>
            <p:nvPr/>
          </p:nvGrpSpPr>
          <p:grpSpPr bwMode="auto">
            <a:xfrm>
              <a:off x="3096" y="2224"/>
              <a:ext cx="904" cy="120"/>
              <a:chOff x="3096" y="2224"/>
              <a:chExt cx="904" cy="120"/>
            </a:xfrm>
          </p:grpSpPr>
          <p:sp>
            <p:nvSpPr>
              <p:cNvPr id="26648" name="Freeform 1036"/>
              <p:cNvSpPr>
                <a:spLocks/>
              </p:cNvSpPr>
              <p:nvPr/>
            </p:nvSpPr>
            <p:spPr bwMode="auto">
              <a:xfrm>
                <a:off x="3952" y="2224"/>
                <a:ext cx="48" cy="80"/>
              </a:xfrm>
              <a:custGeom>
                <a:avLst/>
                <a:gdLst>
                  <a:gd name="T0" fmla="*/ 48 w 48"/>
                  <a:gd name="T1" fmla="*/ 32 h 80"/>
                  <a:gd name="T2" fmla="*/ 8 w 48"/>
                  <a:gd name="T3" fmla="*/ 80 h 80"/>
                  <a:gd name="T4" fmla="*/ 16 w 48"/>
                  <a:gd name="T5" fmla="*/ 32 h 80"/>
                  <a:gd name="T6" fmla="*/ 0 w 48"/>
                  <a:gd name="T7" fmla="*/ 0 h 80"/>
                  <a:gd name="T8" fmla="*/ 48 w 48"/>
                  <a:gd name="T9" fmla="*/ 32 h 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80"/>
                  <a:gd name="T17" fmla="*/ 48 w 48"/>
                  <a:gd name="T18" fmla="*/ 80 h 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80">
                    <a:moveTo>
                      <a:pt x="48" y="32"/>
                    </a:moveTo>
                    <a:lnTo>
                      <a:pt x="8" y="80"/>
                    </a:lnTo>
                    <a:lnTo>
                      <a:pt x="16" y="32"/>
                    </a:lnTo>
                    <a:lnTo>
                      <a:pt x="0" y="0"/>
                    </a:lnTo>
                    <a:lnTo>
                      <a:pt x="48" y="32"/>
                    </a:lnTo>
                    <a:close/>
                  </a:path>
                </a:pathLst>
              </a:custGeom>
              <a:solidFill>
                <a:schemeClr val="tx2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9" name="Line 1037"/>
              <p:cNvSpPr>
                <a:spLocks noChangeShapeType="1"/>
              </p:cNvSpPr>
              <p:nvPr/>
            </p:nvSpPr>
            <p:spPr bwMode="auto">
              <a:xfrm flipV="1">
                <a:off x="3096" y="2256"/>
                <a:ext cx="872" cy="88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1038"/>
            <p:cNvGrpSpPr>
              <a:grpSpLocks/>
            </p:cNvGrpSpPr>
            <p:nvPr/>
          </p:nvGrpSpPr>
          <p:grpSpPr bwMode="auto">
            <a:xfrm>
              <a:off x="3088" y="2344"/>
              <a:ext cx="880" cy="184"/>
              <a:chOff x="3088" y="2344"/>
              <a:chExt cx="880" cy="184"/>
            </a:xfrm>
          </p:grpSpPr>
          <p:sp>
            <p:nvSpPr>
              <p:cNvPr id="26646" name="Freeform 1039"/>
              <p:cNvSpPr>
                <a:spLocks/>
              </p:cNvSpPr>
              <p:nvPr/>
            </p:nvSpPr>
            <p:spPr bwMode="auto">
              <a:xfrm>
                <a:off x="3912" y="2448"/>
                <a:ext cx="56" cy="80"/>
              </a:xfrm>
              <a:custGeom>
                <a:avLst/>
                <a:gdLst>
                  <a:gd name="T0" fmla="*/ 56 w 56"/>
                  <a:gd name="T1" fmla="*/ 48 h 80"/>
                  <a:gd name="T2" fmla="*/ 0 w 56"/>
                  <a:gd name="T3" fmla="*/ 80 h 80"/>
                  <a:gd name="T4" fmla="*/ 24 w 56"/>
                  <a:gd name="T5" fmla="*/ 40 h 80"/>
                  <a:gd name="T6" fmla="*/ 16 w 56"/>
                  <a:gd name="T7" fmla="*/ 0 h 80"/>
                  <a:gd name="T8" fmla="*/ 56 w 56"/>
                  <a:gd name="T9" fmla="*/ 48 h 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6"/>
                  <a:gd name="T16" fmla="*/ 0 h 80"/>
                  <a:gd name="T17" fmla="*/ 56 w 56"/>
                  <a:gd name="T18" fmla="*/ 80 h 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6" h="80">
                    <a:moveTo>
                      <a:pt x="56" y="48"/>
                    </a:moveTo>
                    <a:lnTo>
                      <a:pt x="0" y="80"/>
                    </a:lnTo>
                    <a:lnTo>
                      <a:pt x="24" y="40"/>
                    </a:lnTo>
                    <a:lnTo>
                      <a:pt x="16" y="0"/>
                    </a:lnTo>
                    <a:lnTo>
                      <a:pt x="56" y="48"/>
                    </a:lnTo>
                    <a:close/>
                  </a:path>
                </a:pathLst>
              </a:custGeom>
              <a:solidFill>
                <a:schemeClr val="tx2"/>
              </a:solidFill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7" name="Line 1040"/>
              <p:cNvSpPr>
                <a:spLocks noChangeShapeType="1"/>
              </p:cNvSpPr>
              <p:nvPr/>
            </p:nvSpPr>
            <p:spPr bwMode="auto">
              <a:xfrm>
                <a:off x="3088" y="2344"/>
                <a:ext cx="848" cy="14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1041"/>
          <p:cNvGrpSpPr>
            <a:grpSpLocks/>
          </p:cNvGrpSpPr>
          <p:nvPr/>
        </p:nvGrpSpPr>
        <p:grpSpPr bwMode="auto">
          <a:xfrm>
            <a:off x="1587500" y="3022600"/>
            <a:ext cx="5930900" cy="1371600"/>
            <a:chOff x="1000" y="1904"/>
            <a:chExt cx="3736" cy="864"/>
          </a:xfrm>
        </p:grpSpPr>
        <p:grpSp>
          <p:nvGrpSpPr>
            <p:cNvPr id="6" name="Group 1042"/>
            <p:cNvGrpSpPr>
              <a:grpSpLocks/>
            </p:cNvGrpSpPr>
            <p:nvPr/>
          </p:nvGrpSpPr>
          <p:grpSpPr bwMode="auto">
            <a:xfrm>
              <a:off x="1000" y="2032"/>
              <a:ext cx="1056" cy="736"/>
              <a:chOff x="1000" y="2032"/>
              <a:chExt cx="1056" cy="736"/>
            </a:xfrm>
          </p:grpSpPr>
          <p:sp>
            <p:nvSpPr>
              <p:cNvPr id="26641" name="Freeform 1043"/>
              <p:cNvSpPr>
                <a:spLocks/>
              </p:cNvSpPr>
              <p:nvPr/>
            </p:nvSpPr>
            <p:spPr bwMode="auto">
              <a:xfrm>
                <a:off x="1000" y="2696"/>
                <a:ext cx="64" cy="72"/>
              </a:xfrm>
              <a:custGeom>
                <a:avLst/>
                <a:gdLst>
                  <a:gd name="T0" fmla="*/ 0 w 64"/>
                  <a:gd name="T1" fmla="*/ 64 h 72"/>
                  <a:gd name="T2" fmla="*/ 16 w 64"/>
                  <a:gd name="T3" fmla="*/ 0 h 72"/>
                  <a:gd name="T4" fmla="*/ 24 w 64"/>
                  <a:gd name="T5" fmla="*/ 48 h 72"/>
                  <a:gd name="T6" fmla="*/ 64 w 64"/>
                  <a:gd name="T7" fmla="*/ 72 h 72"/>
                  <a:gd name="T8" fmla="*/ 0 w 64"/>
                  <a:gd name="T9" fmla="*/ 64 h 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"/>
                  <a:gd name="T16" fmla="*/ 0 h 72"/>
                  <a:gd name="T17" fmla="*/ 64 w 64"/>
                  <a:gd name="T18" fmla="*/ 72 h 7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" h="72">
                    <a:moveTo>
                      <a:pt x="0" y="64"/>
                    </a:moveTo>
                    <a:lnTo>
                      <a:pt x="16" y="0"/>
                    </a:lnTo>
                    <a:lnTo>
                      <a:pt x="24" y="48"/>
                    </a:lnTo>
                    <a:lnTo>
                      <a:pt x="64" y="72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2" name="Line 1044"/>
              <p:cNvSpPr>
                <a:spLocks noChangeShapeType="1"/>
              </p:cNvSpPr>
              <p:nvPr/>
            </p:nvSpPr>
            <p:spPr bwMode="auto">
              <a:xfrm flipV="1">
                <a:off x="1024" y="2032"/>
                <a:ext cx="1032" cy="712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1045"/>
            <p:cNvGrpSpPr>
              <a:grpSpLocks/>
            </p:cNvGrpSpPr>
            <p:nvPr/>
          </p:nvGrpSpPr>
          <p:grpSpPr bwMode="auto">
            <a:xfrm>
              <a:off x="4584" y="2048"/>
              <a:ext cx="152" cy="184"/>
              <a:chOff x="4584" y="2048"/>
              <a:chExt cx="152" cy="184"/>
            </a:xfrm>
          </p:grpSpPr>
          <p:sp>
            <p:nvSpPr>
              <p:cNvPr id="26639" name="Freeform 1046"/>
              <p:cNvSpPr>
                <a:spLocks/>
              </p:cNvSpPr>
              <p:nvPr/>
            </p:nvSpPr>
            <p:spPr bwMode="auto">
              <a:xfrm>
                <a:off x="4672" y="2168"/>
                <a:ext cx="64" cy="64"/>
              </a:xfrm>
              <a:custGeom>
                <a:avLst/>
                <a:gdLst>
                  <a:gd name="T0" fmla="*/ 64 w 64"/>
                  <a:gd name="T1" fmla="*/ 64 h 64"/>
                  <a:gd name="T2" fmla="*/ 0 w 64"/>
                  <a:gd name="T3" fmla="*/ 56 h 64"/>
                  <a:gd name="T4" fmla="*/ 40 w 64"/>
                  <a:gd name="T5" fmla="*/ 40 h 64"/>
                  <a:gd name="T6" fmla="*/ 64 w 64"/>
                  <a:gd name="T7" fmla="*/ 0 h 64"/>
                  <a:gd name="T8" fmla="*/ 64 w 64"/>
                  <a:gd name="T9" fmla="*/ 64 h 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"/>
                  <a:gd name="T16" fmla="*/ 0 h 64"/>
                  <a:gd name="T17" fmla="*/ 64 w 64"/>
                  <a:gd name="T18" fmla="*/ 64 h 6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" h="64">
                    <a:moveTo>
                      <a:pt x="64" y="64"/>
                    </a:moveTo>
                    <a:lnTo>
                      <a:pt x="0" y="56"/>
                    </a:lnTo>
                    <a:lnTo>
                      <a:pt x="40" y="40"/>
                    </a:lnTo>
                    <a:lnTo>
                      <a:pt x="64" y="0"/>
                    </a:lnTo>
                    <a:lnTo>
                      <a:pt x="64" y="64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0" name="Line 1047"/>
              <p:cNvSpPr>
                <a:spLocks noChangeShapeType="1"/>
              </p:cNvSpPr>
              <p:nvPr/>
            </p:nvSpPr>
            <p:spPr bwMode="auto">
              <a:xfrm>
                <a:off x="4584" y="2048"/>
                <a:ext cx="128" cy="16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37" name="Rectangle 1048"/>
            <p:cNvSpPr>
              <a:spLocks noChangeArrowheads="1"/>
            </p:cNvSpPr>
            <p:nvPr/>
          </p:nvSpPr>
          <p:spPr bwMode="auto">
            <a:xfrm>
              <a:off x="2096" y="1904"/>
              <a:ext cx="96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accent2"/>
                  </a:solidFill>
                </a:rPr>
                <a:t>CaF</a:t>
              </a:r>
              <a:r>
                <a:rPr lang="en-US" baseline="-25000">
                  <a:solidFill>
                    <a:schemeClr val="accent2"/>
                  </a:solidFill>
                </a:rPr>
                <a:t>2</a:t>
              </a:r>
              <a:r>
                <a:rPr lang="en-US">
                  <a:solidFill>
                    <a:schemeClr val="accent2"/>
                  </a:solidFill>
                </a:rPr>
                <a:t>: large</a:t>
              </a:r>
            </a:p>
          </p:txBody>
        </p:sp>
        <p:sp>
          <p:nvSpPr>
            <p:cNvPr id="26638" name="Line 1049"/>
            <p:cNvSpPr>
              <a:spLocks noChangeShapeType="1"/>
            </p:cNvSpPr>
            <p:nvPr/>
          </p:nvSpPr>
          <p:spPr bwMode="auto">
            <a:xfrm>
              <a:off x="3232" y="2040"/>
              <a:ext cx="1352" cy="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5A5D24-7235-4DF6-A914-4E10D609970F}" type="slidenum">
              <a:rPr lang="en-US" smtClean="0"/>
              <a:pPr/>
              <a:t>4</a:t>
            </a:fld>
            <a:endParaRPr lang="en-US" smtClean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665663" y="3460750"/>
            <a:ext cx="1212850" cy="914400"/>
            <a:chOff x="2455" y="2198"/>
            <a:chExt cx="818" cy="450"/>
          </a:xfrm>
        </p:grpSpPr>
        <p:sp>
          <p:nvSpPr>
            <p:cNvPr id="27853" name="Freeform 3"/>
            <p:cNvSpPr>
              <a:spLocks/>
            </p:cNvSpPr>
            <p:nvPr/>
          </p:nvSpPr>
          <p:spPr bwMode="auto">
            <a:xfrm>
              <a:off x="3216" y="2198"/>
              <a:ext cx="57" cy="70"/>
            </a:xfrm>
            <a:custGeom>
              <a:avLst/>
              <a:gdLst>
                <a:gd name="T0" fmla="*/ 57 w 57"/>
                <a:gd name="T1" fmla="*/ 12 h 70"/>
                <a:gd name="T2" fmla="*/ 38 w 57"/>
                <a:gd name="T3" fmla="*/ 70 h 70"/>
                <a:gd name="T4" fmla="*/ 32 w 57"/>
                <a:gd name="T5" fmla="*/ 25 h 70"/>
                <a:gd name="T6" fmla="*/ 0 w 57"/>
                <a:gd name="T7" fmla="*/ 0 h 70"/>
                <a:gd name="T8" fmla="*/ 57 w 57"/>
                <a:gd name="T9" fmla="*/ 12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7"/>
                <a:gd name="T16" fmla="*/ 0 h 70"/>
                <a:gd name="T17" fmla="*/ 57 w 57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7" h="70">
                  <a:moveTo>
                    <a:pt x="57" y="12"/>
                  </a:moveTo>
                  <a:lnTo>
                    <a:pt x="38" y="70"/>
                  </a:lnTo>
                  <a:lnTo>
                    <a:pt x="32" y="25"/>
                  </a:lnTo>
                  <a:lnTo>
                    <a:pt x="0" y="0"/>
                  </a:lnTo>
                  <a:lnTo>
                    <a:pt x="57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54" name="Line 4"/>
            <p:cNvSpPr>
              <a:spLocks noChangeShapeType="1"/>
            </p:cNvSpPr>
            <p:nvPr/>
          </p:nvSpPr>
          <p:spPr bwMode="auto">
            <a:xfrm flipV="1">
              <a:off x="2455" y="2223"/>
              <a:ext cx="793" cy="425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1249388" y="1206487"/>
            <a:ext cx="363535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/>
              <a:t>•  Coordination </a:t>
            </a:r>
            <a:r>
              <a:rPr lang="en-US" dirty="0" smtClean="0"/>
              <a:t>number </a:t>
            </a:r>
            <a:r>
              <a:rPr lang="en-US" dirty="0"/>
              <a:t>increases with</a:t>
            </a:r>
          </a:p>
        </p:txBody>
      </p:sp>
      <p:sp>
        <p:nvSpPr>
          <p:cNvPr id="27653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en-US" dirty="0" smtClean="0"/>
              <a:t>Coordination # and Ionic Radii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510088" y="4537075"/>
            <a:ext cx="1328737" cy="573088"/>
            <a:chOff x="2411" y="2876"/>
            <a:chExt cx="837" cy="361"/>
          </a:xfrm>
        </p:grpSpPr>
        <p:sp>
          <p:nvSpPr>
            <p:cNvPr id="27851" name="Freeform 8"/>
            <p:cNvSpPr>
              <a:spLocks/>
            </p:cNvSpPr>
            <p:nvPr/>
          </p:nvSpPr>
          <p:spPr bwMode="auto">
            <a:xfrm>
              <a:off x="3191" y="2876"/>
              <a:ext cx="57" cy="70"/>
            </a:xfrm>
            <a:custGeom>
              <a:avLst/>
              <a:gdLst>
                <a:gd name="T0" fmla="*/ 57 w 57"/>
                <a:gd name="T1" fmla="*/ 19 h 70"/>
                <a:gd name="T2" fmla="*/ 31 w 57"/>
                <a:gd name="T3" fmla="*/ 70 h 70"/>
                <a:gd name="T4" fmla="*/ 25 w 57"/>
                <a:gd name="T5" fmla="*/ 32 h 70"/>
                <a:gd name="T6" fmla="*/ 0 w 57"/>
                <a:gd name="T7" fmla="*/ 0 h 70"/>
                <a:gd name="T8" fmla="*/ 57 w 57"/>
                <a:gd name="T9" fmla="*/ 19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7"/>
                <a:gd name="T16" fmla="*/ 0 h 70"/>
                <a:gd name="T17" fmla="*/ 57 w 57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7" h="70">
                  <a:moveTo>
                    <a:pt x="57" y="19"/>
                  </a:moveTo>
                  <a:lnTo>
                    <a:pt x="31" y="70"/>
                  </a:lnTo>
                  <a:lnTo>
                    <a:pt x="25" y="32"/>
                  </a:lnTo>
                  <a:lnTo>
                    <a:pt x="0" y="0"/>
                  </a:lnTo>
                  <a:lnTo>
                    <a:pt x="57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52" name="Line 9"/>
            <p:cNvSpPr>
              <a:spLocks noChangeShapeType="1"/>
            </p:cNvSpPr>
            <p:nvPr/>
          </p:nvSpPr>
          <p:spPr bwMode="auto">
            <a:xfrm flipV="1">
              <a:off x="2411" y="2908"/>
              <a:ext cx="805" cy="329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530725" y="5532438"/>
            <a:ext cx="1377950" cy="544512"/>
            <a:chOff x="2424" y="3503"/>
            <a:chExt cx="868" cy="343"/>
          </a:xfrm>
        </p:grpSpPr>
        <p:sp>
          <p:nvSpPr>
            <p:cNvPr id="27849" name="Freeform 11"/>
            <p:cNvSpPr>
              <a:spLocks/>
            </p:cNvSpPr>
            <p:nvPr/>
          </p:nvSpPr>
          <p:spPr bwMode="auto">
            <a:xfrm>
              <a:off x="3235" y="3503"/>
              <a:ext cx="57" cy="70"/>
            </a:xfrm>
            <a:custGeom>
              <a:avLst/>
              <a:gdLst>
                <a:gd name="T0" fmla="*/ 57 w 57"/>
                <a:gd name="T1" fmla="*/ 19 h 70"/>
                <a:gd name="T2" fmla="*/ 32 w 57"/>
                <a:gd name="T3" fmla="*/ 70 h 70"/>
                <a:gd name="T4" fmla="*/ 25 w 57"/>
                <a:gd name="T5" fmla="*/ 32 h 70"/>
                <a:gd name="T6" fmla="*/ 0 w 57"/>
                <a:gd name="T7" fmla="*/ 0 h 70"/>
                <a:gd name="T8" fmla="*/ 57 w 57"/>
                <a:gd name="T9" fmla="*/ 19 h 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7"/>
                <a:gd name="T16" fmla="*/ 0 h 70"/>
                <a:gd name="T17" fmla="*/ 57 w 57"/>
                <a:gd name="T18" fmla="*/ 70 h 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7" h="70">
                  <a:moveTo>
                    <a:pt x="57" y="19"/>
                  </a:moveTo>
                  <a:lnTo>
                    <a:pt x="32" y="70"/>
                  </a:lnTo>
                  <a:lnTo>
                    <a:pt x="25" y="32"/>
                  </a:lnTo>
                  <a:lnTo>
                    <a:pt x="0" y="0"/>
                  </a:lnTo>
                  <a:lnTo>
                    <a:pt x="57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50" name="Line 12"/>
            <p:cNvSpPr>
              <a:spLocks noChangeShapeType="1"/>
            </p:cNvSpPr>
            <p:nvPr/>
          </p:nvSpPr>
          <p:spPr bwMode="auto">
            <a:xfrm flipV="1">
              <a:off x="2424" y="3535"/>
              <a:ext cx="836" cy="311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6" name="Rectangle 14"/>
          <p:cNvSpPr>
            <a:spLocks noChangeArrowheads="1"/>
          </p:cNvSpPr>
          <p:nvPr/>
        </p:nvSpPr>
        <p:spPr bwMode="auto">
          <a:xfrm>
            <a:off x="2471738" y="3252788"/>
            <a:ext cx="2016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2 </a:t>
            </a: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1020763" y="2503488"/>
            <a:ext cx="742950" cy="720725"/>
            <a:chOff x="643" y="1577"/>
            <a:chExt cx="468" cy="454"/>
          </a:xfrm>
        </p:grpSpPr>
        <p:sp>
          <p:nvSpPr>
            <p:cNvPr id="27844" name="Rectangle 16"/>
            <p:cNvSpPr>
              <a:spLocks noChangeArrowheads="1"/>
            </p:cNvSpPr>
            <p:nvPr/>
          </p:nvSpPr>
          <p:spPr bwMode="auto">
            <a:xfrm>
              <a:off x="643" y="1577"/>
              <a:ext cx="5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1">
                  <a:solidFill>
                    <a:srgbClr val="000000"/>
                  </a:solidFill>
                </a:rPr>
                <a:t>r</a:t>
              </a:r>
              <a:endParaRPr lang="en-US" i="1"/>
            </a:p>
          </p:txBody>
        </p:sp>
        <p:sp>
          <p:nvSpPr>
            <p:cNvPr id="27845" name="Rectangle 17"/>
            <p:cNvSpPr>
              <a:spLocks noChangeArrowheads="1"/>
            </p:cNvSpPr>
            <p:nvPr/>
          </p:nvSpPr>
          <p:spPr bwMode="auto">
            <a:xfrm>
              <a:off x="700" y="1640"/>
              <a:ext cx="411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</a:rPr>
                <a:t>cation</a:t>
              </a:r>
              <a:endParaRPr lang="en-US"/>
            </a:p>
          </p:txBody>
        </p:sp>
        <p:sp>
          <p:nvSpPr>
            <p:cNvPr id="27846" name="Rectangle 18"/>
            <p:cNvSpPr>
              <a:spLocks noChangeArrowheads="1"/>
            </p:cNvSpPr>
            <p:nvPr/>
          </p:nvSpPr>
          <p:spPr bwMode="auto">
            <a:xfrm>
              <a:off x="662" y="1792"/>
              <a:ext cx="5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 i="1">
                  <a:solidFill>
                    <a:srgbClr val="000000"/>
                  </a:solidFill>
                </a:rPr>
                <a:t>r</a:t>
              </a:r>
              <a:endParaRPr lang="en-US" i="1"/>
            </a:p>
          </p:txBody>
        </p:sp>
        <p:sp>
          <p:nvSpPr>
            <p:cNvPr id="27847" name="Rectangle 19"/>
            <p:cNvSpPr>
              <a:spLocks noChangeArrowheads="1"/>
            </p:cNvSpPr>
            <p:nvPr/>
          </p:nvSpPr>
          <p:spPr bwMode="auto">
            <a:xfrm>
              <a:off x="719" y="1849"/>
              <a:ext cx="37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</a:rPr>
                <a:t>anion</a:t>
              </a:r>
              <a:endParaRPr lang="en-US"/>
            </a:p>
          </p:txBody>
        </p:sp>
        <p:sp>
          <p:nvSpPr>
            <p:cNvPr id="27848" name="Line 20"/>
            <p:cNvSpPr>
              <a:spLocks noChangeShapeType="1"/>
            </p:cNvSpPr>
            <p:nvPr/>
          </p:nvSpPr>
          <p:spPr bwMode="auto">
            <a:xfrm>
              <a:off x="649" y="1824"/>
              <a:ext cx="43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Rectangle 21"/>
          <p:cNvSpPr>
            <a:spLocks noChangeArrowheads="1"/>
          </p:cNvSpPr>
          <p:nvPr/>
        </p:nvSpPr>
        <p:spPr bwMode="auto">
          <a:xfrm>
            <a:off x="2179638" y="2616200"/>
            <a:ext cx="7239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900">
                <a:solidFill>
                  <a:srgbClr val="000000"/>
                </a:solidFill>
              </a:rPr>
              <a:t>Coord </a:t>
            </a:r>
          </a:p>
          <a:p>
            <a:pPr algn="ctr"/>
            <a:r>
              <a:rPr lang="en-US" sz="1900">
                <a:solidFill>
                  <a:srgbClr val="000000"/>
                </a:solidFill>
              </a:rPr>
              <a:t>#</a:t>
            </a:r>
            <a:endParaRPr lang="en-US"/>
          </a:p>
        </p:txBody>
      </p:sp>
      <p:sp>
        <p:nvSpPr>
          <p:cNvPr id="27659" name="Rectangle 22"/>
          <p:cNvSpPr>
            <a:spLocks noChangeArrowheads="1"/>
          </p:cNvSpPr>
          <p:nvPr/>
        </p:nvSpPr>
        <p:spPr bwMode="auto">
          <a:xfrm>
            <a:off x="1011238" y="3252788"/>
            <a:ext cx="8794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&lt; 0.155 </a:t>
            </a:r>
            <a:endParaRPr lang="en-US"/>
          </a:p>
        </p:txBody>
      </p:sp>
      <p:sp>
        <p:nvSpPr>
          <p:cNvPr id="27660" name="Rectangle 23"/>
          <p:cNvSpPr>
            <a:spLocks noChangeArrowheads="1"/>
          </p:cNvSpPr>
          <p:nvPr/>
        </p:nvSpPr>
        <p:spPr bwMode="auto">
          <a:xfrm>
            <a:off x="762000" y="3813175"/>
            <a:ext cx="14890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0.155 - 0.225 </a:t>
            </a:r>
            <a:endParaRPr lang="en-US"/>
          </a:p>
        </p:txBody>
      </p:sp>
      <p:sp>
        <p:nvSpPr>
          <p:cNvPr id="27661" name="Rectangle 24"/>
          <p:cNvSpPr>
            <a:spLocks noChangeArrowheads="1"/>
          </p:cNvSpPr>
          <p:nvPr/>
        </p:nvSpPr>
        <p:spPr bwMode="auto">
          <a:xfrm>
            <a:off x="762000" y="4384675"/>
            <a:ext cx="14224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990066"/>
                </a:solidFill>
              </a:rPr>
              <a:t>0.225 - 0.414</a:t>
            </a:r>
            <a:endParaRPr lang="en-US"/>
          </a:p>
        </p:txBody>
      </p:sp>
      <p:sp>
        <p:nvSpPr>
          <p:cNvPr id="27662" name="Rectangle 25"/>
          <p:cNvSpPr>
            <a:spLocks noChangeArrowheads="1"/>
          </p:cNvSpPr>
          <p:nvPr/>
        </p:nvSpPr>
        <p:spPr bwMode="auto">
          <a:xfrm>
            <a:off x="776288" y="5102225"/>
            <a:ext cx="14890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CCCC"/>
                </a:solidFill>
              </a:rPr>
              <a:t>0.414 - 0.732 </a:t>
            </a:r>
            <a:endParaRPr lang="en-US"/>
          </a:p>
        </p:txBody>
      </p:sp>
      <p:sp>
        <p:nvSpPr>
          <p:cNvPr id="27663" name="Rectangle 26"/>
          <p:cNvSpPr>
            <a:spLocks noChangeArrowheads="1"/>
          </p:cNvSpPr>
          <p:nvPr/>
        </p:nvSpPr>
        <p:spPr bwMode="auto">
          <a:xfrm>
            <a:off x="762000" y="5800725"/>
            <a:ext cx="115411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4C0099"/>
                </a:solidFill>
              </a:rPr>
              <a:t>0.732 - 1.0</a:t>
            </a:r>
            <a:endParaRPr lang="en-US"/>
          </a:p>
        </p:txBody>
      </p: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4022725" y="3189288"/>
            <a:ext cx="885825" cy="3159125"/>
            <a:chOff x="2296" y="2009"/>
            <a:chExt cx="558" cy="1990"/>
          </a:xfrm>
        </p:grpSpPr>
        <p:pic>
          <p:nvPicPr>
            <p:cNvPr id="27805" name="Picture 2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96" y="2009"/>
              <a:ext cx="558" cy="19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806" name="Freeform 29"/>
            <p:cNvSpPr>
              <a:spLocks/>
            </p:cNvSpPr>
            <p:nvPr/>
          </p:nvSpPr>
          <p:spPr bwMode="auto">
            <a:xfrm>
              <a:off x="2353" y="2687"/>
              <a:ext cx="32" cy="38"/>
            </a:xfrm>
            <a:custGeom>
              <a:avLst/>
              <a:gdLst>
                <a:gd name="T0" fmla="*/ 13 w 32"/>
                <a:gd name="T1" fmla="*/ 0 h 38"/>
                <a:gd name="T2" fmla="*/ 32 w 32"/>
                <a:gd name="T3" fmla="*/ 25 h 38"/>
                <a:gd name="T4" fmla="*/ 19 w 32"/>
                <a:gd name="T5" fmla="*/ 38 h 38"/>
                <a:gd name="T6" fmla="*/ 0 w 32"/>
                <a:gd name="T7" fmla="*/ 12 h 38"/>
                <a:gd name="T8" fmla="*/ 13 w 32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8"/>
                <a:gd name="T17" fmla="*/ 32 w 3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8">
                  <a:moveTo>
                    <a:pt x="13" y="0"/>
                  </a:moveTo>
                  <a:lnTo>
                    <a:pt x="32" y="25"/>
                  </a:lnTo>
                  <a:lnTo>
                    <a:pt x="19" y="38"/>
                  </a:lnTo>
                  <a:lnTo>
                    <a:pt x="0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07" name="Freeform 30"/>
            <p:cNvSpPr>
              <a:spLocks/>
            </p:cNvSpPr>
            <p:nvPr/>
          </p:nvSpPr>
          <p:spPr bwMode="auto">
            <a:xfrm>
              <a:off x="2378" y="2725"/>
              <a:ext cx="32" cy="38"/>
            </a:xfrm>
            <a:custGeom>
              <a:avLst/>
              <a:gdLst>
                <a:gd name="T0" fmla="*/ 13 w 32"/>
                <a:gd name="T1" fmla="*/ 0 h 38"/>
                <a:gd name="T2" fmla="*/ 32 w 32"/>
                <a:gd name="T3" fmla="*/ 25 h 38"/>
                <a:gd name="T4" fmla="*/ 19 w 32"/>
                <a:gd name="T5" fmla="*/ 38 h 38"/>
                <a:gd name="T6" fmla="*/ 0 w 32"/>
                <a:gd name="T7" fmla="*/ 13 h 38"/>
                <a:gd name="T8" fmla="*/ 13 w 32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8"/>
                <a:gd name="T17" fmla="*/ 32 w 3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8">
                  <a:moveTo>
                    <a:pt x="13" y="0"/>
                  </a:moveTo>
                  <a:lnTo>
                    <a:pt x="32" y="25"/>
                  </a:lnTo>
                  <a:lnTo>
                    <a:pt x="19" y="38"/>
                  </a:lnTo>
                  <a:lnTo>
                    <a:pt x="0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08" name="Freeform 31"/>
            <p:cNvSpPr>
              <a:spLocks/>
            </p:cNvSpPr>
            <p:nvPr/>
          </p:nvSpPr>
          <p:spPr bwMode="auto">
            <a:xfrm>
              <a:off x="2404" y="2757"/>
              <a:ext cx="31" cy="38"/>
            </a:xfrm>
            <a:custGeom>
              <a:avLst/>
              <a:gdLst>
                <a:gd name="T0" fmla="*/ 12 w 31"/>
                <a:gd name="T1" fmla="*/ 0 h 38"/>
                <a:gd name="T2" fmla="*/ 31 w 31"/>
                <a:gd name="T3" fmla="*/ 25 h 38"/>
                <a:gd name="T4" fmla="*/ 19 w 31"/>
                <a:gd name="T5" fmla="*/ 38 h 38"/>
                <a:gd name="T6" fmla="*/ 0 w 31"/>
                <a:gd name="T7" fmla="*/ 12 h 38"/>
                <a:gd name="T8" fmla="*/ 12 w 31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38"/>
                <a:gd name="T17" fmla="*/ 31 w 3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38">
                  <a:moveTo>
                    <a:pt x="12" y="0"/>
                  </a:moveTo>
                  <a:lnTo>
                    <a:pt x="31" y="25"/>
                  </a:lnTo>
                  <a:lnTo>
                    <a:pt x="19" y="38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09" name="Freeform 32"/>
            <p:cNvSpPr>
              <a:spLocks/>
            </p:cNvSpPr>
            <p:nvPr/>
          </p:nvSpPr>
          <p:spPr bwMode="auto">
            <a:xfrm>
              <a:off x="2429" y="2795"/>
              <a:ext cx="32" cy="38"/>
            </a:xfrm>
            <a:custGeom>
              <a:avLst/>
              <a:gdLst>
                <a:gd name="T0" fmla="*/ 13 w 32"/>
                <a:gd name="T1" fmla="*/ 0 h 38"/>
                <a:gd name="T2" fmla="*/ 32 w 32"/>
                <a:gd name="T3" fmla="*/ 25 h 38"/>
                <a:gd name="T4" fmla="*/ 19 w 32"/>
                <a:gd name="T5" fmla="*/ 38 h 38"/>
                <a:gd name="T6" fmla="*/ 0 w 32"/>
                <a:gd name="T7" fmla="*/ 12 h 38"/>
                <a:gd name="T8" fmla="*/ 13 w 32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8"/>
                <a:gd name="T17" fmla="*/ 32 w 3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8">
                  <a:moveTo>
                    <a:pt x="13" y="0"/>
                  </a:moveTo>
                  <a:lnTo>
                    <a:pt x="32" y="25"/>
                  </a:lnTo>
                  <a:lnTo>
                    <a:pt x="19" y="38"/>
                  </a:lnTo>
                  <a:lnTo>
                    <a:pt x="0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0" name="Freeform 33"/>
            <p:cNvSpPr>
              <a:spLocks/>
            </p:cNvSpPr>
            <p:nvPr/>
          </p:nvSpPr>
          <p:spPr bwMode="auto">
            <a:xfrm>
              <a:off x="2461" y="2833"/>
              <a:ext cx="32" cy="38"/>
            </a:xfrm>
            <a:custGeom>
              <a:avLst/>
              <a:gdLst>
                <a:gd name="T0" fmla="*/ 13 w 32"/>
                <a:gd name="T1" fmla="*/ 0 h 38"/>
                <a:gd name="T2" fmla="*/ 32 w 32"/>
                <a:gd name="T3" fmla="*/ 25 h 38"/>
                <a:gd name="T4" fmla="*/ 19 w 32"/>
                <a:gd name="T5" fmla="*/ 38 h 38"/>
                <a:gd name="T6" fmla="*/ 0 w 32"/>
                <a:gd name="T7" fmla="*/ 12 h 38"/>
                <a:gd name="T8" fmla="*/ 13 w 32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8"/>
                <a:gd name="T17" fmla="*/ 32 w 3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8">
                  <a:moveTo>
                    <a:pt x="13" y="0"/>
                  </a:moveTo>
                  <a:lnTo>
                    <a:pt x="32" y="25"/>
                  </a:lnTo>
                  <a:lnTo>
                    <a:pt x="19" y="38"/>
                  </a:lnTo>
                  <a:lnTo>
                    <a:pt x="0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1" name="Freeform 34"/>
            <p:cNvSpPr>
              <a:spLocks/>
            </p:cNvSpPr>
            <p:nvPr/>
          </p:nvSpPr>
          <p:spPr bwMode="auto">
            <a:xfrm>
              <a:off x="2486" y="2864"/>
              <a:ext cx="32" cy="38"/>
            </a:xfrm>
            <a:custGeom>
              <a:avLst/>
              <a:gdLst>
                <a:gd name="T0" fmla="*/ 13 w 32"/>
                <a:gd name="T1" fmla="*/ 0 h 38"/>
                <a:gd name="T2" fmla="*/ 32 w 32"/>
                <a:gd name="T3" fmla="*/ 26 h 38"/>
                <a:gd name="T4" fmla="*/ 19 w 32"/>
                <a:gd name="T5" fmla="*/ 38 h 38"/>
                <a:gd name="T6" fmla="*/ 0 w 32"/>
                <a:gd name="T7" fmla="*/ 13 h 38"/>
                <a:gd name="T8" fmla="*/ 13 w 32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8"/>
                <a:gd name="T17" fmla="*/ 32 w 3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8">
                  <a:moveTo>
                    <a:pt x="13" y="0"/>
                  </a:moveTo>
                  <a:lnTo>
                    <a:pt x="32" y="26"/>
                  </a:lnTo>
                  <a:lnTo>
                    <a:pt x="19" y="38"/>
                  </a:lnTo>
                  <a:lnTo>
                    <a:pt x="0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2" name="Freeform 35"/>
            <p:cNvSpPr>
              <a:spLocks/>
            </p:cNvSpPr>
            <p:nvPr/>
          </p:nvSpPr>
          <p:spPr bwMode="auto">
            <a:xfrm>
              <a:off x="2512" y="2902"/>
              <a:ext cx="31" cy="38"/>
            </a:xfrm>
            <a:custGeom>
              <a:avLst/>
              <a:gdLst>
                <a:gd name="T0" fmla="*/ 12 w 31"/>
                <a:gd name="T1" fmla="*/ 0 h 38"/>
                <a:gd name="T2" fmla="*/ 31 w 31"/>
                <a:gd name="T3" fmla="*/ 26 h 38"/>
                <a:gd name="T4" fmla="*/ 19 w 31"/>
                <a:gd name="T5" fmla="*/ 38 h 38"/>
                <a:gd name="T6" fmla="*/ 0 w 31"/>
                <a:gd name="T7" fmla="*/ 13 h 38"/>
                <a:gd name="T8" fmla="*/ 12 w 31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38"/>
                <a:gd name="T17" fmla="*/ 31 w 3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38">
                  <a:moveTo>
                    <a:pt x="12" y="0"/>
                  </a:moveTo>
                  <a:lnTo>
                    <a:pt x="31" y="26"/>
                  </a:lnTo>
                  <a:lnTo>
                    <a:pt x="19" y="38"/>
                  </a:lnTo>
                  <a:lnTo>
                    <a:pt x="0" y="1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3" name="Freeform 36"/>
            <p:cNvSpPr>
              <a:spLocks/>
            </p:cNvSpPr>
            <p:nvPr/>
          </p:nvSpPr>
          <p:spPr bwMode="auto">
            <a:xfrm>
              <a:off x="2537" y="2934"/>
              <a:ext cx="32" cy="38"/>
            </a:xfrm>
            <a:custGeom>
              <a:avLst/>
              <a:gdLst>
                <a:gd name="T0" fmla="*/ 13 w 32"/>
                <a:gd name="T1" fmla="*/ 0 h 38"/>
                <a:gd name="T2" fmla="*/ 32 w 32"/>
                <a:gd name="T3" fmla="*/ 25 h 38"/>
                <a:gd name="T4" fmla="*/ 19 w 32"/>
                <a:gd name="T5" fmla="*/ 38 h 38"/>
                <a:gd name="T6" fmla="*/ 0 w 32"/>
                <a:gd name="T7" fmla="*/ 13 h 38"/>
                <a:gd name="T8" fmla="*/ 13 w 32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8"/>
                <a:gd name="T17" fmla="*/ 32 w 3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8">
                  <a:moveTo>
                    <a:pt x="13" y="0"/>
                  </a:moveTo>
                  <a:lnTo>
                    <a:pt x="32" y="25"/>
                  </a:lnTo>
                  <a:lnTo>
                    <a:pt x="19" y="38"/>
                  </a:lnTo>
                  <a:lnTo>
                    <a:pt x="0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4" name="Freeform 37"/>
            <p:cNvSpPr>
              <a:spLocks/>
            </p:cNvSpPr>
            <p:nvPr/>
          </p:nvSpPr>
          <p:spPr bwMode="auto">
            <a:xfrm>
              <a:off x="2562" y="2972"/>
              <a:ext cx="32" cy="38"/>
            </a:xfrm>
            <a:custGeom>
              <a:avLst/>
              <a:gdLst>
                <a:gd name="T0" fmla="*/ 13 w 32"/>
                <a:gd name="T1" fmla="*/ 0 h 38"/>
                <a:gd name="T2" fmla="*/ 32 w 32"/>
                <a:gd name="T3" fmla="*/ 25 h 38"/>
                <a:gd name="T4" fmla="*/ 19 w 32"/>
                <a:gd name="T5" fmla="*/ 38 h 38"/>
                <a:gd name="T6" fmla="*/ 0 w 32"/>
                <a:gd name="T7" fmla="*/ 13 h 38"/>
                <a:gd name="T8" fmla="*/ 13 w 32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8"/>
                <a:gd name="T17" fmla="*/ 32 w 3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8">
                  <a:moveTo>
                    <a:pt x="13" y="0"/>
                  </a:moveTo>
                  <a:lnTo>
                    <a:pt x="32" y="25"/>
                  </a:lnTo>
                  <a:lnTo>
                    <a:pt x="19" y="38"/>
                  </a:lnTo>
                  <a:lnTo>
                    <a:pt x="0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5" name="Freeform 38"/>
            <p:cNvSpPr>
              <a:spLocks/>
            </p:cNvSpPr>
            <p:nvPr/>
          </p:nvSpPr>
          <p:spPr bwMode="auto">
            <a:xfrm>
              <a:off x="2588" y="3010"/>
              <a:ext cx="31" cy="38"/>
            </a:xfrm>
            <a:custGeom>
              <a:avLst/>
              <a:gdLst>
                <a:gd name="T0" fmla="*/ 12 w 31"/>
                <a:gd name="T1" fmla="*/ 0 h 38"/>
                <a:gd name="T2" fmla="*/ 31 w 31"/>
                <a:gd name="T3" fmla="*/ 25 h 38"/>
                <a:gd name="T4" fmla="*/ 19 w 31"/>
                <a:gd name="T5" fmla="*/ 38 h 38"/>
                <a:gd name="T6" fmla="*/ 0 w 31"/>
                <a:gd name="T7" fmla="*/ 13 h 38"/>
                <a:gd name="T8" fmla="*/ 12 w 31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38"/>
                <a:gd name="T17" fmla="*/ 31 w 3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38">
                  <a:moveTo>
                    <a:pt x="12" y="0"/>
                  </a:moveTo>
                  <a:lnTo>
                    <a:pt x="31" y="25"/>
                  </a:lnTo>
                  <a:lnTo>
                    <a:pt x="19" y="38"/>
                  </a:lnTo>
                  <a:lnTo>
                    <a:pt x="0" y="1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6" name="Freeform 39"/>
            <p:cNvSpPr>
              <a:spLocks/>
            </p:cNvSpPr>
            <p:nvPr/>
          </p:nvSpPr>
          <p:spPr bwMode="auto">
            <a:xfrm>
              <a:off x="2613" y="3042"/>
              <a:ext cx="19" cy="19"/>
            </a:xfrm>
            <a:custGeom>
              <a:avLst/>
              <a:gdLst>
                <a:gd name="T0" fmla="*/ 13 w 19"/>
                <a:gd name="T1" fmla="*/ 0 h 19"/>
                <a:gd name="T2" fmla="*/ 19 w 19"/>
                <a:gd name="T3" fmla="*/ 6 h 19"/>
                <a:gd name="T4" fmla="*/ 6 w 19"/>
                <a:gd name="T5" fmla="*/ 19 h 19"/>
                <a:gd name="T6" fmla="*/ 0 w 19"/>
                <a:gd name="T7" fmla="*/ 12 h 19"/>
                <a:gd name="T8" fmla="*/ 13 w 19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19"/>
                <a:gd name="T17" fmla="*/ 19 w 19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19">
                  <a:moveTo>
                    <a:pt x="13" y="0"/>
                  </a:moveTo>
                  <a:lnTo>
                    <a:pt x="19" y="6"/>
                  </a:lnTo>
                  <a:lnTo>
                    <a:pt x="6" y="19"/>
                  </a:lnTo>
                  <a:lnTo>
                    <a:pt x="0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7" name="Freeform 40"/>
            <p:cNvSpPr>
              <a:spLocks/>
            </p:cNvSpPr>
            <p:nvPr/>
          </p:nvSpPr>
          <p:spPr bwMode="auto">
            <a:xfrm>
              <a:off x="2816" y="2668"/>
              <a:ext cx="25" cy="38"/>
            </a:xfrm>
            <a:custGeom>
              <a:avLst/>
              <a:gdLst>
                <a:gd name="T0" fmla="*/ 12 w 25"/>
                <a:gd name="T1" fmla="*/ 0 h 38"/>
                <a:gd name="T2" fmla="*/ 0 w 25"/>
                <a:gd name="T3" fmla="*/ 25 h 38"/>
                <a:gd name="T4" fmla="*/ 12 w 25"/>
                <a:gd name="T5" fmla="*/ 38 h 38"/>
                <a:gd name="T6" fmla="*/ 25 w 25"/>
                <a:gd name="T7" fmla="*/ 12 h 38"/>
                <a:gd name="T8" fmla="*/ 12 w 2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8"/>
                <a:gd name="T17" fmla="*/ 25 w 2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8">
                  <a:moveTo>
                    <a:pt x="12" y="0"/>
                  </a:moveTo>
                  <a:lnTo>
                    <a:pt x="0" y="25"/>
                  </a:lnTo>
                  <a:lnTo>
                    <a:pt x="12" y="38"/>
                  </a:lnTo>
                  <a:lnTo>
                    <a:pt x="25" y="1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8" name="Freeform 41"/>
            <p:cNvSpPr>
              <a:spLocks/>
            </p:cNvSpPr>
            <p:nvPr/>
          </p:nvSpPr>
          <p:spPr bwMode="auto">
            <a:xfrm>
              <a:off x="2790" y="2706"/>
              <a:ext cx="32" cy="44"/>
            </a:xfrm>
            <a:custGeom>
              <a:avLst/>
              <a:gdLst>
                <a:gd name="T0" fmla="*/ 19 w 32"/>
                <a:gd name="T1" fmla="*/ 0 h 44"/>
                <a:gd name="T2" fmla="*/ 0 w 32"/>
                <a:gd name="T3" fmla="*/ 32 h 44"/>
                <a:gd name="T4" fmla="*/ 13 w 32"/>
                <a:gd name="T5" fmla="*/ 44 h 44"/>
                <a:gd name="T6" fmla="*/ 32 w 32"/>
                <a:gd name="T7" fmla="*/ 12 h 44"/>
                <a:gd name="T8" fmla="*/ 19 w 32"/>
                <a:gd name="T9" fmla="*/ 0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4"/>
                <a:gd name="T17" fmla="*/ 32 w 32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4">
                  <a:moveTo>
                    <a:pt x="19" y="0"/>
                  </a:moveTo>
                  <a:lnTo>
                    <a:pt x="0" y="32"/>
                  </a:lnTo>
                  <a:lnTo>
                    <a:pt x="13" y="44"/>
                  </a:lnTo>
                  <a:lnTo>
                    <a:pt x="32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19" name="Freeform 42"/>
            <p:cNvSpPr>
              <a:spLocks/>
            </p:cNvSpPr>
            <p:nvPr/>
          </p:nvSpPr>
          <p:spPr bwMode="auto">
            <a:xfrm>
              <a:off x="2771" y="2744"/>
              <a:ext cx="32" cy="44"/>
            </a:xfrm>
            <a:custGeom>
              <a:avLst/>
              <a:gdLst>
                <a:gd name="T0" fmla="*/ 19 w 32"/>
                <a:gd name="T1" fmla="*/ 0 h 44"/>
                <a:gd name="T2" fmla="*/ 0 w 32"/>
                <a:gd name="T3" fmla="*/ 32 h 44"/>
                <a:gd name="T4" fmla="*/ 13 w 32"/>
                <a:gd name="T5" fmla="*/ 44 h 44"/>
                <a:gd name="T6" fmla="*/ 32 w 32"/>
                <a:gd name="T7" fmla="*/ 13 h 44"/>
                <a:gd name="T8" fmla="*/ 19 w 32"/>
                <a:gd name="T9" fmla="*/ 0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4"/>
                <a:gd name="T17" fmla="*/ 32 w 32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4">
                  <a:moveTo>
                    <a:pt x="19" y="0"/>
                  </a:moveTo>
                  <a:lnTo>
                    <a:pt x="0" y="32"/>
                  </a:lnTo>
                  <a:lnTo>
                    <a:pt x="13" y="44"/>
                  </a:lnTo>
                  <a:lnTo>
                    <a:pt x="32" y="13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0" name="Freeform 43"/>
            <p:cNvSpPr>
              <a:spLocks/>
            </p:cNvSpPr>
            <p:nvPr/>
          </p:nvSpPr>
          <p:spPr bwMode="auto">
            <a:xfrm>
              <a:off x="2752" y="2788"/>
              <a:ext cx="26" cy="38"/>
            </a:xfrm>
            <a:custGeom>
              <a:avLst/>
              <a:gdLst>
                <a:gd name="T0" fmla="*/ 13 w 26"/>
                <a:gd name="T1" fmla="*/ 0 h 38"/>
                <a:gd name="T2" fmla="*/ 0 w 26"/>
                <a:gd name="T3" fmla="*/ 26 h 38"/>
                <a:gd name="T4" fmla="*/ 13 w 26"/>
                <a:gd name="T5" fmla="*/ 38 h 38"/>
                <a:gd name="T6" fmla="*/ 26 w 26"/>
                <a:gd name="T7" fmla="*/ 13 h 38"/>
                <a:gd name="T8" fmla="*/ 13 w 26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38"/>
                <a:gd name="T17" fmla="*/ 26 w 26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38">
                  <a:moveTo>
                    <a:pt x="13" y="0"/>
                  </a:moveTo>
                  <a:lnTo>
                    <a:pt x="0" y="26"/>
                  </a:lnTo>
                  <a:lnTo>
                    <a:pt x="13" y="38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1" name="Freeform 44"/>
            <p:cNvSpPr>
              <a:spLocks/>
            </p:cNvSpPr>
            <p:nvPr/>
          </p:nvSpPr>
          <p:spPr bwMode="auto">
            <a:xfrm>
              <a:off x="2733" y="2826"/>
              <a:ext cx="26" cy="38"/>
            </a:xfrm>
            <a:custGeom>
              <a:avLst/>
              <a:gdLst>
                <a:gd name="T0" fmla="*/ 13 w 26"/>
                <a:gd name="T1" fmla="*/ 0 h 38"/>
                <a:gd name="T2" fmla="*/ 0 w 26"/>
                <a:gd name="T3" fmla="*/ 26 h 38"/>
                <a:gd name="T4" fmla="*/ 13 w 26"/>
                <a:gd name="T5" fmla="*/ 38 h 38"/>
                <a:gd name="T6" fmla="*/ 26 w 26"/>
                <a:gd name="T7" fmla="*/ 13 h 38"/>
                <a:gd name="T8" fmla="*/ 13 w 26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38"/>
                <a:gd name="T17" fmla="*/ 26 w 26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38">
                  <a:moveTo>
                    <a:pt x="13" y="0"/>
                  </a:moveTo>
                  <a:lnTo>
                    <a:pt x="0" y="26"/>
                  </a:lnTo>
                  <a:lnTo>
                    <a:pt x="13" y="38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2" name="Freeform 45"/>
            <p:cNvSpPr>
              <a:spLocks/>
            </p:cNvSpPr>
            <p:nvPr/>
          </p:nvSpPr>
          <p:spPr bwMode="auto">
            <a:xfrm>
              <a:off x="2714" y="2864"/>
              <a:ext cx="26" cy="45"/>
            </a:xfrm>
            <a:custGeom>
              <a:avLst/>
              <a:gdLst>
                <a:gd name="T0" fmla="*/ 13 w 26"/>
                <a:gd name="T1" fmla="*/ 0 h 45"/>
                <a:gd name="T2" fmla="*/ 0 w 26"/>
                <a:gd name="T3" fmla="*/ 32 h 45"/>
                <a:gd name="T4" fmla="*/ 13 w 26"/>
                <a:gd name="T5" fmla="*/ 45 h 45"/>
                <a:gd name="T6" fmla="*/ 26 w 26"/>
                <a:gd name="T7" fmla="*/ 13 h 45"/>
                <a:gd name="T8" fmla="*/ 13 w 26"/>
                <a:gd name="T9" fmla="*/ 0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45"/>
                <a:gd name="T17" fmla="*/ 26 w 26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45">
                  <a:moveTo>
                    <a:pt x="13" y="0"/>
                  </a:moveTo>
                  <a:lnTo>
                    <a:pt x="0" y="32"/>
                  </a:lnTo>
                  <a:lnTo>
                    <a:pt x="13" y="45"/>
                  </a:lnTo>
                  <a:lnTo>
                    <a:pt x="26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3" name="Freeform 46"/>
            <p:cNvSpPr>
              <a:spLocks/>
            </p:cNvSpPr>
            <p:nvPr/>
          </p:nvSpPr>
          <p:spPr bwMode="auto">
            <a:xfrm>
              <a:off x="2689" y="2902"/>
              <a:ext cx="32" cy="45"/>
            </a:xfrm>
            <a:custGeom>
              <a:avLst/>
              <a:gdLst>
                <a:gd name="T0" fmla="*/ 19 w 32"/>
                <a:gd name="T1" fmla="*/ 0 h 45"/>
                <a:gd name="T2" fmla="*/ 0 w 32"/>
                <a:gd name="T3" fmla="*/ 32 h 45"/>
                <a:gd name="T4" fmla="*/ 13 w 32"/>
                <a:gd name="T5" fmla="*/ 45 h 45"/>
                <a:gd name="T6" fmla="*/ 32 w 32"/>
                <a:gd name="T7" fmla="*/ 13 h 45"/>
                <a:gd name="T8" fmla="*/ 19 w 32"/>
                <a:gd name="T9" fmla="*/ 0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45"/>
                <a:gd name="T17" fmla="*/ 32 w 32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45">
                  <a:moveTo>
                    <a:pt x="19" y="0"/>
                  </a:moveTo>
                  <a:lnTo>
                    <a:pt x="0" y="32"/>
                  </a:lnTo>
                  <a:lnTo>
                    <a:pt x="13" y="45"/>
                  </a:lnTo>
                  <a:lnTo>
                    <a:pt x="32" y="13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4" name="Freeform 47"/>
            <p:cNvSpPr>
              <a:spLocks/>
            </p:cNvSpPr>
            <p:nvPr/>
          </p:nvSpPr>
          <p:spPr bwMode="auto">
            <a:xfrm>
              <a:off x="2670" y="2947"/>
              <a:ext cx="32" cy="38"/>
            </a:xfrm>
            <a:custGeom>
              <a:avLst/>
              <a:gdLst>
                <a:gd name="T0" fmla="*/ 19 w 32"/>
                <a:gd name="T1" fmla="*/ 0 h 38"/>
                <a:gd name="T2" fmla="*/ 0 w 32"/>
                <a:gd name="T3" fmla="*/ 25 h 38"/>
                <a:gd name="T4" fmla="*/ 13 w 32"/>
                <a:gd name="T5" fmla="*/ 38 h 38"/>
                <a:gd name="T6" fmla="*/ 32 w 32"/>
                <a:gd name="T7" fmla="*/ 12 h 38"/>
                <a:gd name="T8" fmla="*/ 19 w 32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38"/>
                <a:gd name="T17" fmla="*/ 32 w 32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38">
                  <a:moveTo>
                    <a:pt x="19" y="0"/>
                  </a:moveTo>
                  <a:lnTo>
                    <a:pt x="0" y="25"/>
                  </a:lnTo>
                  <a:lnTo>
                    <a:pt x="13" y="38"/>
                  </a:lnTo>
                  <a:lnTo>
                    <a:pt x="32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5" name="Freeform 48"/>
            <p:cNvSpPr>
              <a:spLocks/>
            </p:cNvSpPr>
            <p:nvPr/>
          </p:nvSpPr>
          <p:spPr bwMode="auto">
            <a:xfrm>
              <a:off x="2651" y="2985"/>
              <a:ext cx="25" cy="38"/>
            </a:xfrm>
            <a:custGeom>
              <a:avLst/>
              <a:gdLst>
                <a:gd name="T0" fmla="*/ 13 w 25"/>
                <a:gd name="T1" fmla="*/ 0 h 38"/>
                <a:gd name="T2" fmla="*/ 0 w 25"/>
                <a:gd name="T3" fmla="*/ 25 h 38"/>
                <a:gd name="T4" fmla="*/ 13 w 25"/>
                <a:gd name="T5" fmla="*/ 38 h 38"/>
                <a:gd name="T6" fmla="*/ 25 w 25"/>
                <a:gd name="T7" fmla="*/ 12 h 38"/>
                <a:gd name="T8" fmla="*/ 13 w 2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8"/>
                <a:gd name="T17" fmla="*/ 25 w 2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8">
                  <a:moveTo>
                    <a:pt x="13" y="0"/>
                  </a:moveTo>
                  <a:lnTo>
                    <a:pt x="0" y="25"/>
                  </a:lnTo>
                  <a:lnTo>
                    <a:pt x="13" y="38"/>
                  </a:lnTo>
                  <a:lnTo>
                    <a:pt x="25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6" name="Freeform 49"/>
            <p:cNvSpPr>
              <a:spLocks/>
            </p:cNvSpPr>
            <p:nvPr/>
          </p:nvSpPr>
          <p:spPr bwMode="auto">
            <a:xfrm>
              <a:off x="2632" y="3023"/>
              <a:ext cx="25" cy="38"/>
            </a:xfrm>
            <a:custGeom>
              <a:avLst/>
              <a:gdLst>
                <a:gd name="T0" fmla="*/ 13 w 25"/>
                <a:gd name="T1" fmla="*/ 0 h 38"/>
                <a:gd name="T2" fmla="*/ 0 w 25"/>
                <a:gd name="T3" fmla="*/ 25 h 38"/>
                <a:gd name="T4" fmla="*/ 13 w 25"/>
                <a:gd name="T5" fmla="*/ 38 h 38"/>
                <a:gd name="T6" fmla="*/ 25 w 25"/>
                <a:gd name="T7" fmla="*/ 12 h 38"/>
                <a:gd name="T8" fmla="*/ 13 w 2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8"/>
                <a:gd name="T17" fmla="*/ 25 w 2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8">
                  <a:moveTo>
                    <a:pt x="13" y="0"/>
                  </a:moveTo>
                  <a:lnTo>
                    <a:pt x="0" y="25"/>
                  </a:lnTo>
                  <a:lnTo>
                    <a:pt x="13" y="38"/>
                  </a:lnTo>
                  <a:lnTo>
                    <a:pt x="25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9900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7" name="Line 50"/>
            <p:cNvSpPr>
              <a:spLocks noChangeShapeType="1"/>
            </p:cNvSpPr>
            <p:nvPr/>
          </p:nvSpPr>
          <p:spPr bwMode="auto">
            <a:xfrm flipH="1">
              <a:off x="2809" y="2642"/>
              <a:ext cx="26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8" name="Line 51"/>
            <p:cNvSpPr>
              <a:spLocks noChangeShapeType="1"/>
            </p:cNvSpPr>
            <p:nvPr/>
          </p:nvSpPr>
          <p:spPr bwMode="auto">
            <a:xfrm flipH="1">
              <a:off x="2765" y="2642"/>
              <a:ext cx="25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29" name="Line 52"/>
            <p:cNvSpPr>
              <a:spLocks noChangeShapeType="1"/>
            </p:cNvSpPr>
            <p:nvPr/>
          </p:nvSpPr>
          <p:spPr bwMode="auto">
            <a:xfrm flipH="1">
              <a:off x="2721" y="2642"/>
              <a:ext cx="25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0" name="Line 53"/>
            <p:cNvSpPr>
              <a:spLocks noChangeShapeType="1"/>
            </p:cNvSpPr>
            <p:nvPr/>
          </p:nvSpPr>
          <p:spPr bwMode="auto">
            <a:xfrm flipH="1">
              <a:off x="2676" y="2642"/>
              <a:ext cx="26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1" name="Line 54"/>
            <p:cNvSpPr>
              <a:spLocks noChangeShapeType="1"/>
            </p:cNvSpPr>
            <p:nvPr/>
          </p:nvSpPr>
          <p:spPr bwMode="auto">
            <a:xfrm flipH="1">
              <a:off x="2632" y="2642"/>
              <a:ext cx="25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2" name="Line 55"/>
            <p:cNvSpPr>
              <a:spLocks noChangeShapeType="1"/>
            </p:cNvSpPr>
            <p:nvPr/>
          </p:nvSpPr>
          <p:spPr bwMode="auto">
            <a:xfrm flipH="1">
              <a:off x="2588" y="2642"/>
              <a:ext cx="25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3" name="Line 56"/>
            <p:cNvSpPr>
              <a:spLocks noChangeShapeType="1"/>
            </p:cNvSpPr>
            <p:nvPr/>
          </p:nvSpPr>
          <p:spPr bwMode="auto">
            <a:xfrm flipH="1">
              <a:off x="2543" y="2642"/>
              <a:ext cx="26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4" name="Line 57"/>
            <p:cNvSpPr>
              <a:spLocks noChangeShapeType="1"/>
            </p:cNvSpPr>
            <p:nvPr/>
          </p:nvSpPr>
          <p:spPr bwMode="auto">
            <a:xfrm flipH="1">
              <a:off x="2499" y="2642"/>
              <a:ext cx="25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5" name="Line 58"/>
            <p:cNvSpPr>
              <a:spLocks noChangeShapeType="1"/>
            </p:cNvSpPr>
            <p:nvPr/>
          </p:nvSpPr>
          <p:spPr bwMode="auto">
            <a:xfrm flipH="1">
              <a:off x="2455" y="2642"/>
              <a:ext cx="25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6" name="Line 59"/>
            <p:cNvSpPr>
              <a:spLocks noChangeShapeType="1"/>
            </p:cNvSpPr>
            <p:nvPr/>
          </p:nvSpPr>
          <p:spPr bwMode="auto">
            <a:xfrm flipH="1">
              <a:off x="2410" y="2642"/>
              <a:ext cx="25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7" name="Line 60"/>
            <p:cNvSpPr>
              <a:spLocks noChangeShapeType="1"/>
            </p:cNvSpPr>
            <p:nvPr/>
          </p:nvSpPr>
          <p:spPr bwMode="auto">
            <a:xfrm flipH="1">
              <a:off x="2366" y="2642"/>
              <a:ext cx="25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8" name="Line 61"/>
            <p:cNvSpPr>
              <a:spLocks noChangeShapeType="1"/>
            </p:cNvSpPr>
            <p:nvPr/>
          </p:nvSpPr>
          <p:spPr bwMode="auto">
            <a:xfrm>
              <a:off x="2347" y="2642"/>
              <a:ext cx="6" cy="1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39" name="Rectangle 62"/>
            <p:cNvSpPr>
              <a:spLocks noChangeArrowheads="1"/>
            </p:cNvSpPr>
            <p:nvPr/>
          </p:nvSpPr>
          <p:spPr bwMode="auto">
            <a:xfrm>
              <a:off x="2308" y="3529"/>
              <a:ext cx="508" cy="470"/>
            </a:xfrm>
            <a:prstGeom prst="rect">
              <a:avLst/>
            </a:prstGeom>
            <a:noFill/>
            <a:ln w="20638">
              <a:solidFill>
                <a:srgbClr val="4C00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40" name="Rectangle 63"/>
            <p:cNvSpPr>
              <a:spLocks noChangeArrowheads="1"/>
            </p:cNvSpPr>
            <p:nvPr/>
          </p:nvSpPr>
          <p:spPr bwMode="auto">
            <a:xfrm>
              <a:off x="2308" y="3041"/>
              <a:ext cx="508" cy="470"/>
            </a:xfrm>
            <a:prstGeom prst="rect">
              <a:avLst/>
            </a:prstGeom>
            <a:noFill/>
            <a:ln w="20638">
              <a:solidFill>
                <a:srgbClr val="0099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41" name="Line 64"/>
            <p:cNvSpPr>
              <a:spLocks noChangeShapeType="1"/>
            </p:cNvSpPr>
            <p:nvPr/>
          </p:nvSpPr>
          <p:spPr bwMode="auto">
            <a:xfrm>
              <a:off x="2613" y="2788"/>
              <a:ext cx="13" cy="266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42" name="Line 65"/>
            <p:cNvSpPr>
              <a:spLocks noChangeShapeType="1"/>
            </p:cNvSpPr>
            <p:nvPr/>
          </p:nvSpPr>
          <p:spPr bwMode="auto">
            <a:xfrm flipV="1">
              <a:off x="2613" y="2655"/>
              <a:ext cx="234" cy="127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43" name="Line 66"/>
            <p:cNvSpPr>
              <a:spLocks noChangeShapeType="1"/>
            </p:cNvSpPr>
            <p:nvPr/>
          </p:nvSpPr>
          <p:spPr bwMode="auto">
            <a:xfrm>
              <a:off x="2347" y="2668"/>
              <a:ext cx="266" cy="114"/>
            </a:xfrm>
            <a:prstGeom prst="line">
              <a:avLst/>
            </a:prstGeom>
            <a:noFill/>
            <a:ln w="20638">
              <a:solidFill>
                <a:srgbClr val="9900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65" name="Rectangle 67"/>
          <p:cNvSpPr>
            <a:spLocks noChangeArrowheads="1"/>
          </p:cNvSpPr>
          <p:nvPr/>
        </p:nvSpPr>
        <p:spPr bwMode="auto">
          <a:xfrm>
            <a:off x="2471738" y="3813175"/>
            <a:ext cx="2016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</a:rPr>
              <a:t>3 </a:t>
            </a:r>
            <a:endParaRPr lang="en-US"/>
          </a:p>
        </p:txBody>
      </p:sp>
      <p:sp>
        <p:nvSpPr>
          <p:cNvPr id="27666" name="Rectangle 68"/>
          <p:cNvSpPr>
            <a:spLocks noChangeArrowheads="1"/>
          </p:cNvSpPr>
          <p:nvPr/>
        </p:nvSpPr>
        <p:spPr bwMode="auto">
          <a:xfrm>
            <a:off x="2471738" y="4384675"/>
            <a:ext cx="1349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9C0068"/>
                </a:solidFill>
              </a:rPr>
              <a:t>4</a:t>
            </a:r>
            <a:endParaRPr lang="en-US">
              <a:solidFill>
                <a:srgbClr val="9C0068"/>
              </a:solidFill>
            </a:endParaRPr>
          </a:p>
        </p:txBody>
      </p:sp>
      <p:sp>
        <p:nvSpPr>
          <p:cNvPr id="27667" name="Rectangle 69"/>
          <p:cNvSpPr>
            <a:spLocks noChangeArrowheads="1"/>
          </p:cNvSpPr>
          <p:nvPr/>
        </p:nvSpPr>
        <p:spPr bwMode="auto">
          <a:xfrm>
            <a:off x="2471738" y="5102225"/>
            <a:ext cx="1349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D2CD"/>
                </a:solidFill>
              </a:rPr>
              <a:t>6</a:t>
            </a:r>
            <a:endParaRPr lang="en-US">
              <a:solidFill>
                <a:srgbClr val="00D2CD"/>
              </a:solidFill>
            </a:endParaRPr>
          </a:p>
        </p:txBody>
      </p:sp>
      <p:sp>
        <p:nvSpPr>
          <p:cNvPr id="27668" name="Rectangle 70"/>
          <p:cNvSpPr>
            <a:spLocks noChangeArrowheads="1"/>
          </p:cNvSpPr>
          <p:nvPr/>
        </p:nvSpPr>
        <p:spPr bwMode="auto">
          <a:xfrm>
            <a:off x="2471738" y="5800725"/>
            <a:ext cx="1349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4C0098"/>
                </a:solidFill>
              </a:rPr>
              <a:t>8</a:t>
            </a:r>
            <a:endParaRPr lang="en-US">
              <a:solidFill>
                <a:srgbClr val="4C0098"/>
              </a:solidFill>
            </a:endParaRPr>
          </a:p>
        </p:txBody>
      </p:sp>
      <p:sp>
        <p:nvSpPr>
          <p:cNvPr id="27669" name="Text Box 71"/>
          <p:cNvSpPr txBox="1">
            <a:spLocks noChangeArrowheads="1"/>
          </p:cNvSpPr>
          <p:nvPr/>
        </p:nvSpPr>
        <p:spPr bwMode="auto">
          <a:xfrm>
            <a:off x="2935288" y="3206750"/>
            <a:ext cx="841375" cy="381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900"/>
              <a:t>linear</a:t>
            </a:r>
          </a:p>
        </p:txBody>
      </p:sp>
      <p:sp>
        <p:nvSpPr>
          <p:cNvPr id="27670" name="Text Box 72"/>
          <p:cNvSpPr txBox="1">
            <a:spLocks noChangeArrowheads="1"/>
          </p:cNvSpPr>
          <p:nvPr/>
        </p:nvSpPr>
        <p:spPr bwMode="auto">
          <a:xfrm>
            <a:off x="2706688" y="3767138"/>
            <a:ext cx="1320800" cy="381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900"/>
              <a:t>triangular</a:t>
            </a:r>
          </a:p>
        </p:txBody>
      </p:sp>
      <p:sp>
        <p:nvSpPr>
          <p:cNvPr id="27671" name="Text Box 73"/>
          <p:cNvSpPr txBox="1">
            <a:spLocks noChangeArrowheads="1"/>
          </p:cNvSpPr>
          <p:nvPr/>
        </p:nvSpPr>
        <p:spPr bwMode="auto">
          <a:xfrm>
            <a:off x="2692400" y="4338638"/>
            <a:ext cx="1392238" cy="381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900">
                <a:solidFill>
                  <a:srgbClr val="9C0068"/>
                </a:solidFill>
              </a:rPr>
              <a:t>tetrahedral</a:t>
            </a:r>
          </a:p>
        </p:txBody>
      </p:sp>
      <p:sp>
        <p:nvSpPr>
          <p:cNvPr id="27672" name="Text Box 74"/>
          <p:cNvSpPr txBox="1">
            <a:spLocks noChangeArrowheads="1"/>
          </p:cNvSpPr>
          <p:nvPr/>
        </p:nvSpPr>
        <p:spPr bwMode="auto">
          <a:xfrm>
            <a:off x="2662238" y="5056188"/>
            <a:ext cx="1381125" cy="381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900">
                <a:solidFill>
                  <a:srgbClr val="00D2CD"/>
                </a:solidFill>
              </a:rPr>
              <a:t>octahedral</a:t>
            </a:r>
          </a:p>
        </p:txBody>
      </p:sp>
      <p:sp>
        <p:nvSpPr>
          <p:cNvPr id="27673" name="Text Box 75"/>
          <p:cNvSpPr txBox="1">
            <a:spLocks noChangeArrowheads="1"/>
          </p:cNvSpPr>
          <p:nvPr/>
        </p:nvSpPr>
        <p:spPr bwMode="auto">
          <a:xfrm>
            <a:off x="2900363" y="5754688"/>
            <a:ext cx="931862" cy="381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900">
                <a:solidFill>
                  <a:srgbClr val="4C0098"/>
                </a:solidFill>
              </a:rPr>
              <a:t>cubic</a:t>
            </a:r>
          </a:p>
        </p:txBody>
      </p:sp>
      <p:grpSp>
        <p:nvGrpSpPr>
          <p:cNvPr id="7" name="Group 209"/>
          <p:cNvGrpSpPr>
            <a:grpSpLocks/>
          </p:cNvGrpSpPr>
          <p:nvPr/>
        </p:nvGrpSpPr>
        <p:grpSpPr bwMode="auto">
          <a:xfrm>
            <a:off x="5918200" y="2298700"/>
            <a:ext cx="2817813" cy="3952875"/>
            <a:chOff x="3728" y="1448"/>
            <a:chExt cx="1775" cy="2490"/>
          </a:xfrm>
        </p:grpSpPr>
        <p:sp>
          <p:nvSpPr>
            <p:cNvPr id="27683" name="Rectangle 80"/>
            <p:cNvSpPr>
              <a:spLocks noChangeArrowheads="1"/>
            </p:cNvSpPr>
            <p:nvPr/>
          </p:nvSpPr>
          <p:spPr bwMode="auto">
            <a:xfrm>
              <a:off x="4889" y="1590"/>
              <a:ext cx="32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990066"/>
                  </a:solidFill>
                </a:rPr>
                <a:t>ZnS </a:t>
              </a:r>
              <a:endParaRPr lang="en-US"/>
            </a:p>
          </p:txBody>
        </p:sp>
        <p:sp>
          <p:nvSpPr>
            <p:cNvPr id="27684" name="Rectangle 81"/>
            <p:cNvSpPr>
              <a:spLocks noChangeArrowheads="1"/>
            </p:cNvSpPr>
            <p:nvPr/>
          </p:nvSpPr>
          <p:spPr bwMode="auto">
            <a:xfrm>
              <a:off x="4633" y="1768"/>
              <a:ext cx="87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990066"/>
                  </a:solidFill>
                </a:rPr>
                <a:t>(zinc blende)</a:t>
              </a:r>
              <a:endParaRPr lang="en-US"/>
            </a:p>
          </p:txBody>
        </p:sp>
        <p:sp>
          <p:nvSpPr>
            <p:cNvPr id="27685" name="Rectangle 82"/>
            <p:cNvSpPr>
              <a:spLocks noChangeArrowheads="1"/>
            </p:cNvSpPr>
            <p:nvPr/>
          </p:nvSpPr>
          <p:spPr bwMode="auto">
            <a:xfrm>
              <a:off x="4880" y="2364"/>
              <a:ext cx="3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CCCC"/>
                  </a:solidFill>
                </a:rPr>
                <a:t>NaCl</a:t>
              </a:r>
              <a:endParaRPr lang="en-US"/>
            </a:p>
          </p:txBody>
        </p:sp>
        <p:sp>
          <p:nvSpPr>
            <p:cNvPr id="27686" name="Rectangle 83"/>
            <p:cNvSpPr>
              <a:spLocks noChangeArrowheads="1"/>
            </p:cNvSpPr>
            <p:nvPr/>
          </p:nvSpPr>
          <p:spPr bwMode="auto">
            <a:xfrm>
              <a:off x="4757" y="2541"/>
              <a:ext cx="58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CCCC"/>
                  </a:solidFill>
                </a:rPr>
                <a:t>(sodium </a:t>
              </a:r>
              <a:endParaRPr lang="en-US"/>
            </a:p>
          </p:txBody>
        </p:sp>
        <p:sp>
          <p:nvSpPr>
            <p:cNvPr id="27687" name="Rectangle 84"/>
            <p:cNvSpPr>
              <a:spLocks noChangeArrowheads="1"/>
            </p:cNvSpPr>
            <p:nvPr/>
          </p:nvSpPr>
          <p:spPr bwMode="auto">
            <a:xfrm>
              <a:off x="4756" y="2719"/>
              <a:ext cx="58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CCCC"/>
                  </a:solidFill>
                </a:rPr>
                <a:t>chloride)</a:t>
              </a:r>
              <a:endParaRPr lang="en-US"/>
            </a:p>
          </p:txBody>
        </p:sp>
        <p:sp>
          <p:nvSpPr>
            <p:cNvPr id="27688" name="Rectangle 85"/>
            <p:cNvSpPr>
              <a:spLocks noChangeArrowheads="1"/>
            </p:cNvSpPr>
            <p:nvPr/>
          </p:nvSpPr>
          <p:spPr bwMode="auto">
            <a:xfrm>
              <a:off x="4884" y="3162"/>
              <a:ext cx="32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4C0099"/>
                  </a:solidFill>
                </a:rPr>
                <a:t>CsCl</a:t>
              </a:r>
              <a:endParaRPr lang="en-US"/>
            </a:p>
          </p:txBody>
        </p:sp>
        <p:sp>
          <p:nvSpPr>
            <p:cNvPr id="27689" name="Rectangle 86"/>
            <p:cNvSpPr>
              <a:spLocks noChangeArrowheads="1"/>
            </p:cNvSpPr>
            <p:nvPr/>
          </p:nvSpPr>
          <p:spPr bwMode="auto">
            <a:xfrm>
              <a:off x="4761" y="3339"/>
              <a:ext cx="57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4C0099"/>
                  </a:solidFill>
                </a:rPr>
                <a:t>(cesium </a:t>
              </a:r>
              <a:endParaRPr lang="en-US"/>
            </a:p>
          </p:txBody>
        </p:sp>
        <p:sp>
          <p:nvSpPr>
            <p:cNvPr id="27690" name="Rectangle 87"/>
            <p:cNvSpPr>
              <a:spLocks noChangeArrowheads="1"/>
            </p:cNvSpPr>
            <p:nvPr/>
          </p:nvSpPr>
          <p:spPr bwMode="auto">
            <a:xfrm>
              <a:off x="4756" y="3516"/>
              <a:ext cx="58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4C0099"/>
                  </a:solidFill>
                </a:rPr>
                <a:t>chloride)</a:t>
              </a:r>
              <a:endParaRPr lang="en-US"/>
            </a:p>
          </p:txBody>
        </p:sp>
        <p:sp>
          <p:nvSpPr>
            <p:cNvPr id="27691" name="Oval 88"/>
            <p:cNvSpPr>
              <a:spLocks noChangeArrowheads="1"/>
            </p:cNvSpPr>
            <p:nvPr/>
          </p:nvSpPr>
          <p:spPr bwMode="auto">
            <a:xfrm rot="-78367">
              <a:off x="3910" y="3203"/>
              <a:ext cx="108" cy="102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Oval 89"/>
            <p:cNvSpPr>
              <a:spLocks noChangeArrowheads="1"/>
            </p:cNvSpPr>
            <p:nvPr/>
          </p:nvSpPr>
          <p:spPr bwMode="auto">
            <a:xfrm rot="-78367">
              <a:off x="3735" y="3297"/>
              <a:ext cx="101" cy="101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Oval 90"/>
            <p:cNvSpPr>
              <a:spLocks noChangeArrowheads="1"/>
            </p:cNvSpPr>
            <p:nvPr/>
          </p:nvSpPr>
          <p:spPr bwMode="auto">
            <a:xfrm rot="-78367">
              <a:off x="4268" y="3303"/>
              <a:ext cx="108" cy="101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Oval 91"/>
            <p:cNvSpPr>
              <a:spLocks noChangeArrowheads="1"/>
            </p:cNvSpPr>
            <p:nvPr/>
          </p:nvSpPr>
          <p:spPr bwMode="auto">
            <a:xfrm rot="-78367">
              <a:off x="4463" y="3204"/>
              <a:ext cx="101" cy="101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Oval 92"/>
            <p:cNvSpPr>
              <a:spLocks noChangeArrowheads="1"/>
            </p:cNvSpPr>
            <p:nvPr/>
          </p:nvSpPr>
          <p:spPr bwMode="auto">
            <a:xfrm rot="-78367">
              <a:off x="3735" y="3836"/>
              <a:ext cx="102" cy="101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6" name="Oval 93"/>
            <p:cNvSpPr>
              <a:spLocks noChangeArrowheads="1"/>
            </p:cNvSpPr>
            <p:nvPr/>
          </p:nvSpPr>
          <p:spPr bwMode="auto">
            <a:xfrm rot="-78367">
              <a:off x="3910" y="3736"/>
              <a:ext cx="107" cy="102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7" name="Oval 94"/>
            <p:cNvSpPr>
              <a:spLocks noChangeArrowheads="1"/>
            </p:cNvSpPr>
            <p:nvPr/>
          </p:nvSpPr>
          <p:spPr bwMode="auto">
            <a:xfrm rot="-78367">
              <a:off x="4268" y="3836"/>
              <a:ext cx="101" cy="102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8" name="Oval 95"/>
            <p:cNvSpPr>
              <a:spLocks noChangeArrowheads="1"/>
            </p:cNvSpPr>
            <p:nvPr/>
          </p:nvSpPr>
          <p:spPr bwMode="auto">
            <a:xfrm rot="-78367">
              <a:off x="4459" y="3736"/>
              <a:ext cx="108" cy="108"/>
            </a:xfrm>
            <a:prstGeom prst="ellipse">
              <a:avLst/>
            </a:prstGeom>
            <a:solidFill>
              <a:srgbClr val="0099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Line 96"/>
            <p:cNvSpPr>
              <a:spLocks noChangeShapeType="1"/>
            </p:cNvSpPr>
            <p:nvPr/>
          </p:nvSpPr>
          <p:spPr bwMode="auto">
            <a:xfrm rot="-78367">
              <a:off x="3993" y="3288"/>
              <a:ext cx="295" cy="558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97"/>
            <p:cNvSpPr>
              <a:spLocks noChangeShapeType="1"/>
            </p:cNvSpPr>
            <p:nvPr/>
          </p:nvSpPr>
          <p:spPr bwMode="auto">
            <a:xfrm rot="-78367">
              <a:off x="3829" y="3363"/>
              <a:ext cx="635" cy="407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98"/>
            <p:cNvSpPr>
              <a:spLocks noChangeShapeType="1"/>
            </p:cNvSpPr>
            <p:nvPr/>
          </p:nvSpPr>
          <p:spPr bwMode="auto">
            <a:xfrm rot="21521633" flipV="1">
              <a:off x="3986" y="3388"/>
              <a:ext cx="307" cy="353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Line 99"/>
            <p:cNvSpPr>
              <a:spLocks noChangeShapeType="1"/>
            </p:cNvSpPr>
            <p:nvPr/>
          </p:nvSpPr>
          <p:spPr bwMode="auto">
            <a:xfrm rot="21521633" flipV="1">
              <a:off x="3802" y="3290"/>
              <a:ext cx="676" cy="544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100"/>
            <p:cNvGrpSpPr>
              <a:grpSpLocks/>
            </p:cNvGrpSpPr>
            <p:nvPr/>
          </p:nvGrpSpPr>
          <p:grpSpPr bwMode="auto">
            <a:xfrm>
              <a:off x="3784" y="3247"/>
              <a:ext cx="729" cy="633"/>
              <a:chOff x="3784" y="3247"/>
              <a:chExt cx="729" cy="633"/>
            </a:xfrm>
          </p:grpSpPr>
          <p:sp>
            <p:nvSpPr>
              <p:cNvPr id="27795" name="Line 101"/>
              <p:cNvSpPr>
                <a:spLocks noChangeShapeType="1"/>
              </p:cNvSpPr>
              <p:nvPr/>
            </p:nvSpPr>
            <p:spPr bwMode="auto">
              <a:xfrm flipV="1">
                <a:off x="4324" y="3780"/>
                <a:ext cx="18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" name="Group 102"/>
              <p:cNvGrpSpPr>
                <a:grpSpLocks/>
              </p:cNvGrpSpPr>
              <p:nvPr/>
            </p:nvGrpSpPr>
            <p:grpSpPr bwMode="auto">
              <a:xfrm>
                <a:off x="3784" y="3247"/>
                <a:ext cx="729" cy="633"/>
                <a:chOff x="3784" y="3247"/>
                <a:chExt cx="729" cy="633"/>
              </a:xfrm>
            </p:grpSpPr>
            <p:sp>
              <p:nvSpPr>
                <p:cNvPr id="27797" name="Line 103"/>
                <p:cNvSpPr>
                  <a:spLocks noChangeShapeType="1"/>
                </p:cNvSpPr>
                <p:nvPr/>
              </p:nvSpPr>
              <p:spPr bwMode="auto">
                <a:xfrm>
                  <a:off x="3970" y="3250"/>
                  <a:ext cx="5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98" name="Line 104"/>
                <p:cNvSpPr>
                  <a:spLocks noChangeShapeType="1"/>
                </p:cNvSpPr>
                <p:nvPr/>
              </p:nvSpPr>
              <p:spPr bwMode="auto">
                <a:xfrm>
                  <a:off x="4511" y="3247"/>
                  <a:ext cx="0" cy="5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99" name="Line 105"/>
                <p:cNvSpPr>
                  <a:spLocks noChangeShapeType="1"/>
                </p:cNvSpPr>
                <p:nvPr/>
              </p:nvSpPr>
              <p:spPr bwMode="auto">
                <a:xfrm flipV="1">
                  <a:off x="3785" y="3247"/>
                  <a:ext cx="18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00" name="Line 106"/>
                <p:cNvSpPr>
                  <a:spLocks noChangeShapeType="1"/>
                </p:cNvSpPr>
                <p:nvPr/>
              </p:nvSpPr>
              <p:spPr bwMode="auto">
                <a:xfrm flipV="1">
                  <a:off x="4325" y="3247"/>
                  <a:ext cx="18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01" name="Rectangle 107"/>
                <p:cNvSpPr>
                  <a:spLocks noChangeArrowheads="1"/>
                </p:cNvSpPr>
                <p:nvPr/>
              </p:nvSpPr>
              <p:spPr bwMode="auto">
                <a:xfrm>
                  <a:off x="3784" y="3344"/>
                  <a:ext cx="540" cy="5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02" name="Line 108"/>
                <p:cNvSpPr>
                  <a:spLocks noChangeShapeType="1"/>
                </p:cNvSpPr>
                <p:nvPr/>
              </p:nvSpPr>
              <p:spPr bwMode="auto">
                <a:xfrm flipV="1">
                  <a:off x="3785" y="3778"/>
                  <a:ext cx="18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03" name="Line 109"/>
                <p:cNvSpPr>
                  <a:spLocks noChangeShapeType="1"/>
                </p:cNvSpPr>
                <p:nvPr/>
              </p:nvSpPr>
              <p:spPr bwMode="auto">
                <a:xfrm>
                  <a:off x="3968" y="3247"/>
                  <a:ext cx="0" cy="5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804" name="Line 110"/>
                <p:cNvSpPr>
                  <a:spLocks noChangeShapeType="1"/>
                </p:cNvSpPr>
                <p:nvPr/>
              </p:nvSpPr>
              <p:spPr bwMode="auto">
                <a:xfrm>
                  <a:off x="3970" y="3784"/>
                  <a:ext cx="5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7704" name="Oval 111"/>
            <p:cNvSpPr>
              <a:spLocks noChangeArrowheads="1"/>
            </p:cNvSpPr>
            <p:nvPr/>
          </p:nvSpPr>
          <p:spPr bwMode="auto">
            <a:xfrm rot="-78367">
              <a:off x="4107" y="3536"/>
              <a:ext cx="70" cy="63"/>
            </a:xfrm>
            <a:prstGeom prst="ellipse">
              <a:avLst/>
            </a:prstGeom>
            <a:solidFill>
              <a:srgbClr val="0060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" name="Group 112"/>
            <p:cNvGrpSpPr>
              <a:grpSpLocks/>
            </p:cNvGrpSpPr>
            <p:nvPr/>
          </p:nvGrpSpPr>
          <p:grpSpPr bwMode="auto">
            <a:xfrm>
              <a:off x="3728" y="2351"/>
              <a:ext cx="818" cy="744"/>
              <a:chOff x="3728" y="2351"/>
              <a:chExt cx="818" cy="744"/>
            </a:xfrm>
          </p:grpSpPr>
          <p:sp>
            <p:nvSpPr>
              <p:cNvPr id="27754" name="Line 113"/>
              <p:cNvSpPr>
                <a:spLocks noChangeShapeType="1"/>
              </p:cNvSpPr>
              <p:nvPr/>
            </p:nvSpPr>
            <p:spPr bwMode="auto">
              <a:xfrm flipV="1">
                <a:off x="4134" y="2484"/>
                <a:ext cx="1" cy="467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5" name="Line 114"/>
              <p:cNvSpPr>
                <a:spLocks noChangeShapeType="1"/>
              </p:cNvSpPr>
              <p:nvPr/>
            </p:nvSpPr>
            <p:spPr bwMode="auto">
              <a:xfrm flipV="1">
                <a:off x="4089" y="2674"/>
                <a:ext cx="124" cy="70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6" name="Line 115"/>
              <p:cNvSpPr>
                <a:spLocks noChangeShapeType="1"/>
              </p:cNvSpPr>
              <p:nvPr/>
            </p:nvSpPr>
            <p:spPr bwMode="auto">
              <a:xfrm flipV="1">
                <a:off x="3912" y="2713"/>
                <a:ext cx="451" cy="5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7" name="Oval 116"/>
              <p:cNvSpPr>
                <a:spLocks noChangeArrowheads="1"/>
              </p:cNvSpPr>
              <p:nvPr/>
            </p:nvSpPr>
            <p:spPr bwMode="auto">
              <a:xfrm>
                <a:off x="3906" y="2351"/>
                <a:ext cx="101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8" name="Oval 117"/>
              <p:cNvSpPr>
                <a:spLocks noChangeArrowheads="1"/>
              </p:cNvSpPr>
              <p:nvPr/>
            </p:nvSpPr>
            <p:spPr bwMode="auto">
              <a:xfrm>
                <a:off x="3836" y="2421"/>
                <a:ext cx="63" cy="69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59" name="Oval 118"/>
              <p:cNvSpPr>
                <a:spLocks noChangeArrowheads="1"/>
              </p:cNvSpPr>
              <p:nvPr/>
            </p:nvSpPr>
            <p:spPr bwMode="auto">
              <a:xfrm>
                <a:off x="4089" y="2393"/>
                <a:ext cx="102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0" name="Oval 119"/>
              <p:cNvSpPr>
                <a:spLocks noChangeArrowheads="1"/>
              </p:cNvSpPr>
              <p:nvPr/>
            </p:nvSpPr>
            <p:spPr bwMode="auto">
              <a:xfrm>
                <a:off x="4261" y="2449"/>
                <a:ext cx="101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1" name="Oval 120"/>
              <p:cNvSpPr>
                <a:spLocks noChangeArrowheads="1"/>
              </p:cNvSpPr>
              <p:nvPr/>
            </p:nvSpPr>
            <p:spPr bwMode="auto">
              <a:xfrm>
                <a:off x="4438" y="2351"/>
                <a:ext cx="101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2" name="Oval 121"/>
              <p:cNvSpPr>
                <a:spLocks noChangeArrowheads="1"/>
              </p:cNvSpPr>
              <p:nvPr/>
            </p:nvSpPr>
            <p:spPr bwMode="auto">
              <a:xfrm>
                <a:off x="4172" y="2617"/>
                <a:ext cx="108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3" name="Oval 122"/>
              <p:cNvSpPr>
                <a:spLocks noChangeArrowheads="1"/>
              </p:cNvSpPr>
              <p:nvPr/>
            </p:nvSpPr>
            <p:spPr bwMode="auto">
              <a:xfrm>
                <a:off x="4001" y="2718"/>
                <a:ext cx="101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4" name="Oval 123"/>
              <p:cNvSpPr>
                <a:spLocks noChangeArrowheads="1"/>
              </p:cNvSpPr>
              <p:nvPr/>
            </p:nvSpPr>
            <p:spPr bwMode="auto">
              <a:xfrm>
                <a:off x="3817" y="2674"/>
                <a:ext cx="108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5" name="Oval 124"/>
              <p:cNvSpPr>
                <a:spLocks noChangeArrowheads="1"/>
              </p:cNvSpPr>
              <p:nvPr/>
            </p:nvSpPr>
            <p:spPr bwMode="auto">
              <a:xfrm>
                <a:off x="3906" y="2890"/>
                <a:ext cx="101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6" name="Oval 125"/>
              <p:cNvSpPr>
                <a:spLocks noChangeArrowheads="1"/>
              </p:cNvSpPr>
              <p:nvPr/>
            </p:nvSpPr>
            <p:spPr bwMode="auto">
              <a:xfrm>
                <a:off x="3735" y="2991"/>
                <a:ext cx="101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7" name="Oval 126"/>
              <p:cNvSpPr>
                <a:spLocks noChangeArrowheads="1"/>
              </p:cNvSpPr>
              <p:nvPr/>
            </p:nvSpPr>
            <p:spPr bwMode="auto">
              <a:xfrm>
                <a:off x="4089" y="2943"/>
                <a:ext cx="102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8" name="Oval 127"/>
              <p:cNvSpPr>
                <a:spLocks noChangeArrowheads="1"/>
              </p:cNvSpPr>
              <p:nvPr/>
            </p:nvSpPr>
            <p:spPr bwMode="auto">
              <a:xfrm>
                <a:off x="4261" y="2994"/>
                <a:ext cx="101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69" name="Oval 128"/>
              <p:cNvSpPr>
                <a:spLocks noChangeArrowheads="1"/>
              </p:cNvSpPr>
              <p:nvPr/>
            </p:nvSpPr>
            <p:spPr bwMode="auto">
              <a:xfrm>
                <a:off x="4444" y="2892"/>
                <a:ext cx="102" cy="108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0" name="Oval 129"/>
              <p:cNvSpPr>
                <a:spLocks noChangeArrowheads="1"/>
              </p:cNvSpPr>
              <p:nvPr/>
            </p:nvSpPr>
            <p:spPr bwMode="auto">
              <a:xfrm>
                <a:off x="4356" y="2668"/>
                <a:ext cx="101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1" name="Oval 130"/>
              <p:cNvSpPr>
                <a:spLocks noChangeArrowheads="1"/>
              </p:cNvSpPr>
              <p:nvPr/>
            </p:nvSpPr>
            <p:spPr bwMode="auto">
              <a:xfrm>
                <a:off x="3728" y="2452"/>
                <a:ext cx="102" cy="108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2" name="Oval 131"/>
              <p:cNvSpPr>
                <a:spLocks noChangeArrowheads="1"/>
              </p:cNvSpPr>
              <p:nvPr/>
            </p:nvSpPr>
            <p:spPr bwMode="auto">
              <a:xfrm>
                <a:off x="4013" y="2465"/>
                <a:ext cx="64" cy="64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3" name="Oval 132"/>
              <p:cNvSpPr>
                <a:spLocks noChangeArrowheads="1"/>
              </p:cNvSpPr>
              <p:nvPr/>
            </p:nvSpPr>
            <p:spPr bwMode="auto">
              <a:xfrm>
                <a:off x="4185" y="2364"/>
                <a:ext cx="69" cy="63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4" name="Oval 133"/>
              <p:cNvSpPr>
                <a:spLocks noChangeArrowheads="1"/>
              </p:cNvSpPr>
              <p:nvPr/>
            </p:nvSpPr>
            <p:spPr bwMode="auto">
              <a:xfrm>
                <a:off x="4372" y="2412"/>
                <a:ext cx="63" cy="63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5" name="Oval 134"/>
              <p:cNvSpPr>
                <a:spLocks noChangeArrowheads="1"/>
              </p:cNvSpPr>
              <p:nvPr/>
            </p:nvSpPr>
            <p:spPr bwMode="auto">
              <a:xfrm>
                <a:off x="4457" y="2636"/>
                <a:ext cx="70" cy="70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6" name="Oval 135"/>
              <p:cNvSpPr>
                <a:spLocks noChangeArrowheads="1"/>
              </p:cNvSpPr>
              <p:nvPr/>
            </p:nvSpPr>
            <p:spPr bwMode="auto">
              <a:xfrm>
                <a:off x="4286" y="2731"/>
                <a:ext cx="63" cy="64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7" name="Oval 136"/>
              <p:cNvSpPr>
                <a:spLocks noChangeArrowheads="1"/>
              </p:cNvSpPr>
              <p:nvPr/>
            </p:nvSpPr>
            <p:spPr bwMode="auto">
              <a:xfrm>
                <a:off x="4102" y="2687"/>
                <a:ext cx="70" cy="63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8" name="Oval 137"/>
              <p:cNvSpPr>
                <a:spLocks noChangeArrowheads="1"/>
              </p:cNvSpPr>
              <p:nvPr/>
            </p:nvSpPr>
            <p:spPr bwMode="auto">
              <a:xfrm>
                <a:off x="3925" y="2642"/>
                <a:ext cx="69" cy="64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79" name="Oval 138"/>
              <p:cNvSpPr>
                <a:spLocks noChangeArrowheads="1"/>
              </p:cNvSpPr>
              <p:nvPr/>
            </p:nvSpPr>
            <p:spPr bwMode="auto">
              <a:xfrm>
                <a:off x="3747" y="2744"/>
                <a:ext cx="70" cy="63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80" name="Oval 139"/>
              <p:cNvSpPr>
                <a:spLocks noChangeArrowheads="1"/>
              </p:cNvSpPr>
              <p:nvPr/>
            </p:nvSpPr>
            <p:spPr bwMode="auto">
              <a:xfrm>
                <a:off x="3836" y="2959"/>
                <a:ext cx="70" cy="70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81" name="Oval 140"/>
              <p:cNvSpPr>
                <a:spLocks noChangeArrowheads="1"/>
              </p:cNvSpPr>
              <p:nvPr/>
            </p:nvSpPr>
            <p:spPr bwMode="auto">
              <a:xfrm>
                <a:off x="4020" y="3016"/>
                <a:ext cx="63" cy="63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82" name="Oval 141"/>
              <p:cNvSpPr>
                <a:spLocks noChangeArrowheads="1"/>
              </p:cNvSpPr>
              <p:nvPr/>
            </p:nvSpPr>
            <p:spPr bwMode="auto">
              <a:xfrm>
                <a:off x="4191" y="2909"/>
                <a:ext cx="70" cy="69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83" name="Oval 142"/>
              <p:cNvSpPr>
                <a:spLocks noChangeArrowheads="1"/>
              </p:cNvSpPr>
              <p:nvPr/>
            </p:nvSpPr>
            <p:spPr bwMode="auto">
              <a:xfrm>
                <a:off x="4375" y="2968"/>
                <a:ext cx="63" cy="63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" name="Group 143"/>
              <p:cNvGrpSpPr>
                <a:grpSpLocks/>
              </p:cNvGrpSpPr>
              <p:nvPr/>
            </p:nvGrpSpPr>
            <p:grpSpPr bwMode="auto">
              <a:xfrm>
                <a:off x="3784" y="2392"/>
                <a:ext cx="711" cy="657"/>
                <a:chOff x="3784" y="3247"/>
                <a:chExt cx="729" cy="633"/>
              </a:xfrm>
            </p:grpSpPr>
            <p:sp>
              <p:nvSpPr>
                <p:cNvPr id="27785" name="Line 144"/>
                <p:cNvSpPr>
                  <a:spLocks noChangeShapeType="1"/>
                </p:cNvSpPr>
                <p:nvPr/>
              </p:nvSpPr>
              <p:spPr bwMode="auto">
                <a:xfrm flipV="1">
                  <a:off x="4324" y="3780"/>
                  <a:ext cx="18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2" name="Group 145"/>
                <p:cNvGrpSpPr>
                  <a:grpSpLocks/>
                </p:cNvGrpSpPr>
                <p:nvPr/>
              </p:nvGrpSpPr>
              <p:grpSpPr bwMode="auto">
                <a:xfrm>
                  <a:off x="3784" y="3247"/>
                  <a:ext cx="729" cy="633"/>
                  <a:chOff x="3784" y="3247"/>
                  <a:chExt cx="729" cy="633"/>
                </a:xfrm>
              </p:grpSpPr>
              <p:sp>
                <p:nvSpPr>
                  <p:cNvPr id="27787" name="Line 146"/>
                  <p:cNvSpPr>
                    <a:spLocks noChangeShapeType="1"/>
                  </p:cNvSpPr>
                  <p:nvPr/>
                </p:nvSpPr>
                <p:spPr bwMode="auto">
                  <a:xfrm>
                    <a:off x="3970" y="3250"/>
                    <a:ext cx="5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88" name="Line 147"/>
                  <p:cNvSpPr>
                    <a:spLocks noChangeShapeType="1"/>
                  </p:cNvSpPr>
                  <p:nvPr/>
                </p:nvSpPr>
                <p:spPr bwMode="auto">
                  <a:xfrm>
                    <a:off x="4511" y="3247"/>
                    <a:ext cx="0" cy="5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89" name="Line 14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85" y="3247"/>
                    <a:ext cx="188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90" name="Line 14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25" y="3247"/>
                    <a:ext cx="188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91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3784" y="3344"/>
                    <a:ext cx="540" cy="5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92" name="Line 15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85" y="3778"/>
                    <a:ext cx="188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93" name="Line 152"/>
                  <p:cNvSpPr>
                    <a:spLocks noChangeShapeType="1"/>
                  </p:cNvSpPr>
                  <p:nvPr/>
                </p:nvSpPr>
                <p:spPr bwMode="auto">
                  <a:xfrm>
                    <a:off x="3968" y="3247"/>
                    <a:ext cx="0" cy="5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94" name="Line 153"/>
                  <p:cNvSpPr>
                    <a:spLocks noChangeShapeType="1"/>
                  </p:cNvSpPr>
                  <p:nvPr/>
                </p:nvSpPr>
                <p:spPr bwMode="auto">
                  <a:xfrm>
                    <a:off x="3970" y="3784"/>
                    <a:ext cx="5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3" name="Group 154"/>
            <p:cNvGrpSpPr>
              <a:grpSpLocks/>
            </p:cNvGrpSpPr>
            <p:nvPr/>
          </p:nvGrpSpPr>
          <p:grpSpPr bwMode="auto">
            <a:xfrm>
              <a:off x="3760" y="1448"/>
              <a:ext cx="829" cy="740"/>
              <a:chOff x="3760" y="1448"/>
              <a:chExt cx="829" cy="740"/>
            </a:xfrm>
          </p:grpSpPr>
          <p:sp>
            <p:nvSpPr>
              <p:cNvPr id="27707" name="Oval 155"/>
              <p:cNvSpPr>
                <a:spLocks noChangeArrowheads="1"/>
              </p:cNvSpPr>
              <p:nvPr/>
            </p:nvSpPr>
            <p:spPr bwMode="auto">
              <a:xfrm rot="-81233">
                <a:off x="4054" y="1629"/>
                <a:ext cx="63" cy="64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8" name="Oval 156"/>
              <p:cNvSpPr>
                <a:spLocks noChangeArrowheads="1"/>
              </p:cNvSpPr>
              <p:nvPr/>
            </p:nvSpPr>
            <p:spPr bwMode="auto">
              <a:xfrm rot="-81233">
                <a:off x="4305" y="1547"/>
                <a:ext cx="102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09" name="Oval 157"/>
              <p:cNvSpPr>
                <a:spLocks noChangeArrowheads="1"/>
              </p:cNvSpPr>
              <p:nvPr/>
            </p:nvSpPr>
            <p:spPr bwMode="auto">
              <a:xfrm rot="-81233">
                <a:off x="4306" y="2086"/>
                <a:ext cx="101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0" name="Oval 158"/>
              <p:cNvSpPr>
                <a:spLocks noChangeArrowheads="1"/>
              </p:cNvSpPr>
              <p:nvPr/>
            </p:nvSpPr>
            <p:spPr bwMode="auto">
              <a:xfrm rot="-81233">
                <a:off x="3761" y="2086"/>
                <a:ext cx="101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1" name="Oval 159"/>
              <p:cNvSpPr>
                <a:spLocks noChangeArrowheads="1"/>
              </p:cNvSpPr>
              <p:nvPr/>
            </p:nvSpPr>
            <p:spPr bwMode="auto">
              <a:xfrm rot="-81233">
                <a:off x="3760" y="1541"/>
                <a:ext cx="102" cy="108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2" name="Oval 160"/>
              <p:cNvSpPr>
                <a:spLocks noChangeArrowheads="1"/>
              </p:cNvSpPr>
              <p:nvPr/>
            </p:nvSpPr>
            <p:spPr bwMode="auto">
              <a:xfrm rot="-81233">
                <a:off x="3942" y="1449"/>
                <a:ext cx="101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3" name="Oval 161"/>
              <p:cNvSpPr>
                <a:spLocks noChangeArrowheads="1"/>
              </p:cNvSpPr>
              <p:nvPr/>
            </p:nvSpPr>
            <p:spPr bwMode="auto">
              <a:xfrm rot="-81233">
                <a:off x="4487" y="1448"/>
                <a:ext cx="101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4" name="Oval 162"/>
              <p:cNvSpPr>
                <a:spLocks noChangeArrowheads="1"/>
              </p:cNvSpPr>
              <p:nvPr/>
            </p:nvSpPr>
            <p:spPr bwMode="auto">
              <a:xfrm rot="-81233">
                <a:off x="4400" y="1767"/>
                <a:ext cx="101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5" name="Oval 163"/>
              <p:cNvSpPr>
                <a:spLocks noChangeArrowheads="1"/>
              </p:cNvSpPr>
              <p:nvPr/>
            </p:nvSpPr>
            <p:spPr bwMode="auto">
              <a:xfrm rot="-81233">
                <a:off x="4127" y="1494"/>
                <a:ext cx="101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6" name="Oval 164"/>
              <p:cNvSpPr>
                <a:spLocks noChangeArrowheads="1"/>
              </p:cNvSpPr>
              <p:nvPr/>
            </p:nvSpPr>
            <p:spPr bwMode="auto">
              <a:xfrm rot="-81233">
                <a:off x="3855" y="1768"/>
                <a:ext cx="101" cy="107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7" name="Oval 165"/>
              <p:cNvSpPr>
                <a:spLocks noChangeArrowheads="1"/>
              </p:cNvSpPr>
              <p:nvPr/>
            </p:nvSpPr>
            <p:spPr bwMode="auto">
              <a:xfrm rot="-81233">
                <a:off x="4033" y="1814"/>
                <a:ext cx="102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8" name="Oval 166"/>
              <p:cNvSpPr>
                <a:spLocks noChangeArrowheads="1"/>
              </p:cNvSpPr>
              <p:nvPr/>
            </p:nvSpPr>
            <p:spPr bwMode="auto">
              <a:xfrm rot="-81233">
                <a:off x="4221" y="1721"/>
                <a:ext cx="101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19" name="Oval 167"/>
              <p:cNvSpPr>
                <a:spLocks noChangeArrowheads="1"/>
              </p:cNvSpPr>
              <p:nvPr/>
            </p:nvSpPr>
            <p:spPr bwMode="auto">
              <a:xfrm rot="-81233">
                <a:off x="4127" y="2033"/>
                <a:ext cx="108" cy="108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0" name="Oval 168"/>
              <p:cNvSpPr>
                <a:spLocks noChangeArrowheads="1"/>
              </p:cNvSpPr>
              <p:nvPr/>
            </p:nvSpPr>
            <p:spPr bwMode="auto">
              <a:xfrm rot="-81233">
                <a:off x="3942" y="1987"/>
                <a:ext cx="102" cy="102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1" name="Oval 169"/>
              <p:cNvSpPr>
                <a:spLocks noChangeArrowheads="1"/>
              </p:cNvSpPr>
              <p:nvPr/>
            </p:nvSpPr>
            <p:spPr bwMode="auto">
              <a:xfrm rot="-81233">
                <a:off x="4487" y="1987"/>
                <a:ext cx="102" cy="101"/>
              </a:xfrm>
              <a:prstGeom prst="ellipse">
                <a:avLst/>
              </a:prstGeom>
              <a:solidFill>
                <a:srgbClr val="009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2" name="Oval 170"/>
              <p:cNvSpPr>
                <a:spLocks noChangeArrowheads="1"/>
              </p:cNvSpPr>
              <p:nvPr/>
            </p:nvSpPr>
            <p:spPr bwMode="auto">
              <a:xfrm rot="-81233">
                <a:off x="4232" y="1664"/>
                <a:ext cx="70" cy="63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3" name="Oval 171"/>
              <p:cNvSpPr>
                <a:spLocks noChangeArrowheads="1"/>
              </p:cNvSpPr>
              <p:nvPr/>
            </p:nvSpPr>
            <p:spPr bwMode="auto">
              <a:xfrm rot="-81233">
                <a:off x="4326" y="1883"/>
                <a:ext cx="63" cy="64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4" name="Oval 172"/>
              <p:cNvSpPr>
                <a:spLocks noChangeArrowheads="1"/>
              </p:cNvSpPr>
              <p:nvPr/>
            </p:nvSpPr>
            <p:spPr bwMode="auto">
              <a:xfrm rot="-81233">
                <a:off x="3959" y="1930"/>
                <a:ext cx="70" cy="64"/>
              </a:xfrm>
              <a:prstGeom prst="ellipse">
                <a:avLst/>
              </a:prstGeom>
              <a:solidFill>
                <a:srgbClr val="0060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5" name="Line 173"/>
              <p:cNvSpPr>
                <a:spLocks noChangeShapeType="1"/>
              </p:cNvSpPr>
              <p:nvPr/>
            </p:nvSpPr>
            <p:spPr bwMode="auto">
              <a:xfrm rot="-81233">
                <a:off x="4089" y="1868"/>
                <a:ext cx="90" cy="219"/>
              </a:xfrm>
              <a:prstGeom prst="line">
                <a:avLst/>
              </a:prstGeom>
              <a:noFill/>
              <a:ln w="20638">
                <a:solidFill>
                  <a:srgbClr val="99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6" name="Line 174"/>
              <p:cNvSpPr>
                <a:spLocks noChangeShapeType="1"/>
              </p:cNvSpPr>
              <p:nvPr/>
            </p:nvSpPr>
            <p:spPr bwMode="auto">
              <a:xfrm rot="-81233">
                <a:off x="3906" y="1817"/>
                <a:ext cx="176" cy="51"/>
              </a:xfrm>
              <a:prstGeom prst="line">
                <a:avLst/>
              </a:prstGeom>
              <a:noFill/>
              <a:ln w="20638">
                <a:solidFill>
                  <a:srgbClr val="99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7" name="Line 175"/>
              <p:cNvSpPr>
                <a:spLocks noChangeShapeType="1"/>
              </p:cNvSpPr>
              <p:nvPr/>
            </p:nvSpPr>
            <p:spPr bwMode="auto">
              <a:xfrm rot="21518767" flipV="1">
                <a:off x="3812" y="1872"/>
                <a:ext cx="277" cy="264"/>
              </a:xfrm>
              <a:prstGeom prst="line">
                <a:avLst/>
              </a:prstGeom>
              <a:noFill/>
              <a:ln w="20638">
                <a:solidFill>
                  <a:srgbClr val="99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8" name="Line 176"/>
              <p:cNvSpPr>
                <a:spLocks noChangeShapeType="1"/>
              </p:cNvSpPr>
              <p:nvPr/>
            </p:nvSpPr>
            <p:spPr bwMode="auto">
              <a:xfrm rot="21518767" flipV="1">
                <a:off x="3934" y="1677"/>
                <a:ext cx="121" cy="101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29" name="Line 177"/>
              <p:cNvSpPr>
                <a:spLocks noChangeShapeType="1"/>
              </p:cNvSpPr>
              <p:nvPr/>
            </p:nvSpPr>
            <p:spPr bwMode="auto">
              <a:xfrm rot="-81233">
                <a:off x="4014" y="1536"/>
                <a:ext cx="50" cy="95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0" name="Line 178"/>
              <p:cNvSpPr>
                <a:spLocks noChangeShapeType="1"/>
              </p:cNvSpPr>
              <p:nvPr/>
            </p:nvSpPr>
            <p:spPr bwMode="auto">
              <a:xfrm rot="21518767" flipV="1">
                <a:off x="4096" y="1579"/>
                <a:ext cx="38" cy="50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1" name="Line 179"/>
              <p:cNvSpPr>
                <a:spLocks noChangeShapeType="1"/>
              </p:cNvSpPr>
              <p:nvPr/>
            </p:nvSpPr>
            <p:spPr bwMode="auto">
              <a:xfrm rot="-81233">
                <a:off x="4112" y="1672"/>
                <a:ext cx="116" cy="72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2" name="Line 180"/>
              <p:cNvSpPr>
                <a:spLocks noChangeShapeType="1"/>
              </p:cNvSpPr>
              <p:nvPr/>
            </p:nvSpPr>
            <p:spPr bwMode="auto">
              <a:xfrm rot="21518767" flipV="1">
                <a:off x="4119" y="1716"/>
                <a:ext cx="121" cy="108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3" name="Line 181"/>
              <p:cNvSpPr>
                <a:spLocks noChangeShapeType="1"/>
              </p:cNvSpPr>
              <p:nvPr/>
            </p:nvSpPr>
            <p:spPr bwMode="auto">
              <a:xfrm rot="-81233">
                <a:off x="4199" y="1588"/>
                <a:ext cx="44" cy="77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4" name="Line 182"/>
              <p:cNvSpPr>
                <a:spLocks noChangeShapeType="1"/>
              </p:cNvSpPr>
              <p:nvPr/>
            </p:nvSpPr>
            <p:spPr bwMode="auto">
              <a:xfrm rot="21518767" flipV="1">
                <a:off x="4288" y="1631"/>
                <a:ext cx="26" cy="38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5" name="Line 183"/>
              <p:cNvSpPr>
                <a:spLocks noChangeShapeType="1"/>
              </p:cNvSpPr>
              <p:nvPr/>
            </p:nvSpPr>
            <p:spPr bwMode="auto">
              <a:xfrm rot="-81233">
                <a:off x="4298" y="1715"/>
                <a:ext cx="114" cy="80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6" name="Line 184"/>
              <p:cNvSpPr>
                <a:spLocks noChangeShapeType="1"/>
              </p:cNvSpPr>
              <p:nvPr/>
            </p:nvSpPr>
            <p:spPr bwMode="auto">
              <a:xfrm rot="-81233">
                <a:off x="4292" y="1814"/>
                <a:ext cx="49" cy="81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7" name="Line 185"/>
              <p:cNvSpPr>
                <a:spLocks noChangeShapeType="1"/>
              </p:cNvSpPr>
              <p:nvPr/>
            </p:nvSpPr>
            <p:spPr bwMode="auto">
              <a:xfrm rot="21518767" flipV="1">
                <a:off x="4369" y="1851"/>
                <a:ext cx="45" cy="31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8" name="Line 186"/>
              <p:cNvSpPr>
                <a:spLocks noChangeShapeType="1"/>
              </p:cNvSpPr>
              <p:nvPr/>
            </p:nvSpPr>
            <p:spPr bwMode="auto">
              <a:xfrm rot="-81233">
                <a:off x="4384" y="1931"/>
                <a:ext cx="112" cy="79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9" name="Line 187"/>
              <p:cNvSpPr>
                <a:spLocks noChangeShapeType="1"/>
              </p:cNvSpPr>
              <p:nvPr/>
            </p:nvSpPr>
            <p:spPr bwMode="auto">
              <a:xfrm rot="21518767" flipV="1">
                <a:off x="4207" y="1930"/>
                <a:ext cx="120" cy="107"/>
              </a:xfrm>
              <a:prstGeom prst="line">
                <a:avLst/>
              </a:prstGeom>
              <a:noFill/>
              <a:ln w="9525">
                <a:solidFill>
                  <a:srgbClr val="8C8C8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" name="Group 188"/>
              <p:cNvGrpSpPr>
                <a:grpSpLocks/>
              </p:cNvGrpSpPr>
              <p:nvPr/>
            </p:nvGrpSpPr>
            <p:grpSpPr bwMode="auto">
              <a:xfrm>
                <a:off x="3811" y="1495"/>
                <a:ext cx="735" cy="651"/>
                <a:chOff x="3784" y="3247"/>
                <a:chExt cx="729" cy="633"/>
              </a:xfrm>
            </p:grpSpPr>
            <p:sp>
              <p:nvSpPr>
                <p:cNvPr id="27744" name="Line 189"/>
                <p:cNvSpPr>
                  <a:spLocks noChangeShapeType="1"/>
                </p:cNvSpPr>
                <p:nvPr/>
              </p:nvSpPr>
              <p:spPr bwMode="auto">
                <a:xfrm flipV="1">
                  <a:off x="4324" y="3780"/>
                  <a:ext cx="18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" name="Group 190"/>
                <p:cNvGrpSpPr>
                  <a:grpSpLocks/>
                </p:cNvGrpSpPr>
                <p:nvPr/>
              </p:nvGrpSpPr>
              <p:grpSpPr bwMode="auto">
                <a:xfrm>
                  <a:off x="3784" y="3247"/>
                  <a:ext cx="729" cy="633"/>
                  <a:chOff x="3784" y="3247"/>
                  <a:chExt cx="729" cy="633"/>
                </a:xfrm>
              </p:grpSpPr>
              <p:sp>
                <p:nvSpPr>
                  <p:cNvPr id="27746" name="Line 191"/>
                  <p:cNvSpPr>
                    <a:spLocks noChangeShapeType="1"/>
                  </p:cNvSpPr>
                  <p:nvPr/>
                </p:nvSpPr>
                <p:spPr bwMode="auto">
                  <a:xfrm>
                    <a:off x="3970" y="3250"/>
                    <a:ext cx="5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47" name="Line 192"/>
                  <p:cNvSpPr>
                    <a:spLocks noChangeShapeType="1"/>
                  </p:cNvSpPr>
                  <p:nvPr/>
                </p:nvSpPr>
                <p:spPr bwMode="auto">
                  <a:xfrm>
                    <a:off x="4511" y="3247"/>
                    <a:ext cx="0" cy="5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48" name="Line 19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85" y="3247"/>
                    <a:ext cx="188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49" name="Line 19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25" y="3247"/>
                    <a:ext cx="188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50" name="Rectangle 195"/>
                  <p:cNvSpPr>
                    <a:spLocks noChangeArrowheads="1"/>
                  </p:cNvSpPr>
                  <p:nvPr/>
                </p:nvSpPr>
                <p:spPr bwMode="auto">
                  <a:xfrm>
                    <a:off x="3784" y="3344"/>
                    <a:ext cx="540" cy="53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751" name="Line 19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785" y="3778"/>
                    <a:ext cx="188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52" name="Line 197"/>
                  <p:cNvSpPr>
                    <a:spLocks noChangeShapeType="1"/>
                  </p:cNvSpPr>
                  <p:nvPr/>
                </p:nvSpPr>
                <p:spPr bwMode="auto">
                  <a:xfrm>
                    <a:off x="3968" y="3247"/>
                    <a:ext cx="0" cy="5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7753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3970" y="3784"/>
                    <a:ext cx="536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7741" name="Line 199"/>
              <p:cNvSpPr>
                <a:spLocks noChangeShapeType="1"/>
              </p:cNvSpPr>
              <p:nvPr/>
            </p:nvSpPr>
            <p:spPr bwMode="auto">
              <a:xfrm rot="21518767" flipH="1">
                <a:off x="3808" y="1822"/>
                <a:ext cx="105" cy="319"/>
              </a:xfrm>
              <a:prstGeom prst="line">
                <a:avLst/>
              </a:prstGeom>
              <a:noFill/>
              <a:ln w="20638">
                <a:solidFill>
                  <a:srgbClr val="990066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2" name="Line 200"/>
              <p:cNvSpPr>
                <a:spLocks noChangeShapeType="1"/>
              </p:cNvSpPr>
              <p:nvPr/>
            </p:nvSpPr>
            <p:spPr bwMode="auto">
              <a:xfrm rot="21518767" flipH="1">
                <a:off x="3810" y="2088"/>
                <a:ext cx="377" cy="48"/>
              </a:xfrm>
              <a:prstGeom prst="line">
                <a:avLst/>
              </a:prstGeom>
              <a:noFill/>
              <a:ln w="20638">
                <a:solidFill>
                  <a:srgbClr val="990066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3" name="Line 201"/>
              <p:cNvSpPr>
                <a:spLocks noChangeShapeType="1"/>
              </p:cNvSpPr>
              <p:nvPr/>
            </p:nvSpPr>
            <p:spPr bwMode="auto">
              <a:xfrm rot="-81233">
                <a:off x="3910" y="1821"/>
                <a:ext cx="263" cy="271"/>
              </a:xfrm>
              <a:prstGeom prst="line">
                <a:avLst/>
              </a:prstGeom>
              <a:noFill/>
              <a:ln w="20638">
                <a:solidFill>
                  <a:srgbClr val="990066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" name="Group 202"/>
          <p:cNvGrpSpPr>
            <a:grpSpLocks/>
          </p:cNvGrpSpPr>
          <p:nvPr/>
        </p:nvGrpSpPr>
        <p:grpSpPr bwMode="auto">
          <a:xfrm>
            <a:off x="5045075" y="1000114"/>
            <a:ext cx="998538" cy="857250"/>
            <a:chOff x="3410" y="570"/>
            <a:chExt cx="629" cy="540"/>
          </a:xfrm>
        </p:grpSpPr>
        <p:sp>
          <p:nvSpPr>
            <p:cNvPr id="27678" name="Rectangle 203"/>
            <p:cNvSpPr>
              <a:spLocks noChangeArrowheads="1"/>
            </p:cNvSpPr>
            <p:nvPr/>
          </p:nvSpPr>
          <p:spPr bwMode="auto">
            <a:xfrm>
              <a:off x="3472" y="570"/>
              <a:ext cx="6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i="1" dirty="0">
                  <a:solidFill>
                    <a:srgbClr val="CC0000"/>
                  </a:solidFill>
                </a:rPr>
                <a:t>r</a:t>
              </a:r>
              <a:endParaRPr lang="en-US" i="1" dirty="0"/>
            </a:p>
          </p:txBody>
        </p:sp>
        <p:sp>
          <p:nvSpPr>
            <p:cNvPr id="27679" name="Rectangle 204"/>
            <p:cNvSpPr>
              <a:spLocks noChangeArrowheads="1"/>
            </p:cNvSpPr>
            <p:nvPr/>
          </p:nvSpPr>
          <p:spPr bwMode="auto">
            <a:xfrm>
              <a:off x="3488" y="616"/>
              <a:ext cx="51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dirty="0" err="1">
                  <a:solidFill>
                    <a:srgbClr val="CC0000"/>
                  </a:solidFill>
                </a:rPr>
                <a:t>cation</a:t>
              </a:r>
              <a:endParaRPr lang="en-US" dirty="0"/>
            </a:p>
          </p:txBody>
        </p:sp>
        <p:sp>
          <p:nvSpPr>
            <p:cNvPr id="27680" name="Rectangle 205"/>
            <p:cNvSpPr>
              <a:spLocks noChangeArrowheads="1"/>
            </p:cNvSpPr>
            <p:nvPr/>
          </p:nvSpPr>
          <p:spPr bwMode="auto">
            <a:xfrm>
              <a:off x="3440" y="808"/>
              <a:ext cx="64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i="1">
                  <a:solidFill>
                    <a:srgbClr val="CC0000"/>
                  </a:solidFill>
                </a:rPr>
                <a:t>r</a:t>
              </a:r>
              <a:endParaRPr lang="en-US" i="1"/>
            </a:p>
          </p:txBody>
        </p:sp>
        <p:sp>
          <p:nvSpPr>
            <p:cNvPr id="27681" name="Rectangle 206"/>
            <p:cNvSpPr>
              <a:spLocks noChangeArrowheads="1"/>
            </p:cNvSpPr>
            <p:nvPr/>
          </p:nvSpPr>
          <p:spPr bwMode="auto">
            <a:xfrm>
              <a:off x="3512" y="880"/>
              <a:ext cx="47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anion</a:t>
              </a:r>
              <a:endParaRPr lang="en-US" dirty="0"/>
            </a:p>
          </p:txBody>
        </p:sp>
        <p:sp>
          <p:nvSpPr>
            <p:cNvPr id="27682" name="Line 207"/>
            <p:cNvSpPr>
              <a:spLocks noChangeShapeType="1"/>
            </p:cNvSpPr>
            <p:nvPr/>
          </p:nvSpPr>
          <p:spPr bwMode="auto">
            <a:xfrm>
              <a:off x="3410" y="846"/>
              <a:ext cx="62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76" name="Rectangle 208"/>
          <p:cNvSpPr>
            <a:spLocks noChangeArrowheads="1"/>
          </p:cNvSpPr>
          <p:nvPr/>
        </p:nvSpPr>
        <p:spPr bwMode="auto">
          <a:xfrm>
            <a:off x="588962" y="1720850"/>
            <a:ext cx="791212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l" rtl="0"/>
            <a:r>
              <a:rPr lang="en-US" sz="2200" dirty="0"/>
              <a:t>To form a stable structure, how many anions </a:t>
            </a:r>
            <a:r>
              <a:rPr lang="en-US" sz="2200" dirty="0" smtClean="0"/>
              <a:t>can surround </a:t>
            </a:r>
            <a:r>
              <a:rPr lang="en-US" sz="2200" dirty="0"/>
              <a:t>a </a:t>
            </a:r>
            <a:r>
              <a:rPr lang="en-US" sz="2200" dirty="0" err="1"/>
              <a:t>cation</a:t>
            </a:r>
            <a:r>
              <a:rPr lang="en-US" sz="2200" dirty="0"/>
              <a:t>?</a:t>
            </a:r>
            <a:endParaRPr lang="en-US" dirty="0"/>
          </a:p>
        </p:txBody>
      </p:sp>
      <p:sp>
        <p:nvSpPr>
          <p:cNvPr id="27677" name="Line 210"/>
          <p:cNvSpPr>
            <a:spLocks noChangeShapeType="1"/>
          </p:cNvSpPr>
          <p:nvPr/>
        </p:nvSpPr>
        <p:spPr bwMode="auto">
          <a:xfrm>
            <a:off x="603250" y="3197225"/>
            <a:ext cx="43322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03tf03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/>
          <a:srcRect b="8363"/>
          <a:stretch>
            <a:fillRect/>
          </a:stretch>
        </p:blipFill>
        <p:spPr bwMode="auto">
          <a:xfrm>
            <a:off x="1285852" y="71414"/>
            <a:ext cx="6188098" cy="6768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Rectangle 4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c03tf03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2E6421-B3F0-41E7-8948-1501AC73949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Computation of Minimum Cation-Anion Radius Ratio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09613" y="1358900"/>
            <a:ext cx="7772400" cy="558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 smtClean="0"/>
              <a:t>Determine minimum </a:t>
            </a:r>
            <a:r>
              <a:rPr lang="en-US" sz="2400" b="1" i="1" smtClean="0">
                <a:solidFill>
                  <a:srgbClr val="0066FF"/>
                </a:solidFill>
              </a:rPr>
              <a:t>r</a:t>
            </a:r>
            <a:r>
              <a:rPr lang="en-US" sz="2400" b="1" baseline="-25000" smtClean="0">
                <a:solidFill>
                  <a:srgbClr val="0066FF"/>
                </a:solidFill>
              </a:rPr>
              <a:t>cation</a:t>
            </a:r>
            <a:r>
              <a:rPr lang="en-US" sz="2400" b="1" i="1" smtClean="0">
                <a:solidFill>
                  <a:srgbClr val="0066FF"/>
                </a:solidFill>
              </a:rPr>
              <a:t>/r</a:t>
            </a:r>
            <a:r>
              <a:rPr lang="en-US" sz="2400" b="1" baseline="-25000" smtClean="0">
                <a:solidFill>
                  <a:srgbClr val="0066FF"/>
                </a:solidFill>
              </a:rPr>
              <a:t>anion</a:t>
            </a:r>
            <a:r>
              <a:rPr lang="en-US" sz="2400" b="1" smtClean="0">
                <a:solidFill>
                  <a:srgbClr val="0066FF"/>
                </a:solidFill>
              </a:rPr>
              <a:t> </a:t>
            </a:r>
            <a:r>
              <a:rPr lang="en-US" sz="2400" smtClean="0"/>
              <a:t>for an octahedral site 						(C.N. = 6)</a:t>
            </a:r>
          </a:p>
        </p:txBody>
      </p:sp>
      <p:sp>
        <p:nvSpPr>
          <p:cNvPr id="1034" name="Text Box 5"/>
          <p:cNvSpPr txBox="1">
            <a:spLocks noChangeArrowheads="1"/>
          </p:cNvSpPr>
          <p:nvPr/>
        </p:nvSpPr>
        <p:spPr bwMode="auto">
          <a:xfrm>
            <a:off x="3016250" y="3090863"/>
            <a:ext cx="1797050" cy="4572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i="1">
                <a:cs typeface="Arial" charset="0"/>
              </a:rPr>
              <a:t>a</a:t>
            </a:r>
            <a:r>
              <a:rPr lang="en-US">
                <a:cs typeface="Arial" charset="0"/>
              </a:rPr>
              <a:t> </a:t>
            </a:r>
            <a:r>
              <a:rPr lang="en-US">
                <a:latin typeface="Symbol" pitchFamily="18" charset="2"/>
                <a:cs typeface="Arial" charset="0"/>
              </a:rPr>
              <a:t>=</a:t>
            </a:r>
            <a:r>
              <a:rPr lang="en-US">
                <a:cs typeface="Arial" charset="0"/>
              </a:rPr>
              <a:t> 2</a:t>
            </a:r>
            <a:r>
              <a:rPr lang="en-US" i="1">
                <a:cs typeface="Arial" charset="0"/>
              </a:rPr>
              <a:t>r</a:t>
            </a:r>
            <a:r>
              <a:rPr lang="en-US" sz="2800" baseline="-25000">
                <a:cs typeface="Arial" charset="0"/>
              </a:rPr>
              <a:t>anion</a:t>
            </a:r>
            <a:endParaRPr lang="en-US" sz="2800">
              <a:cs typeface="Arial" charset="0"/>
            </a:endParaRPr>
          </a:p>
        </p:txBody>
      </p:sp>
      <p:sp>
        <p:nvSpPr>
          <p:cNvPr id="1035" name="Oval 6"/>
          <p:cNvSpPr>
            <a:spLocks noChangeArrowheads="1"/>
          </p:cNvSpPr>
          <p:nvPr/>
        </p:nvSpPr>
        <p:spPr bwMode="auto">
          <a:xfrm>
            <a:off x="1295400" y="2624138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Oval 7"/>
          <p:cNvSpPr>
            <a:spLocks noChangeArrowheads="1"/>
          </p:cNvSpPr>
          <p:nvPr/>
        </p:nvSpPr>
        <p:spPr bwMode="auto">
          <a:xfrm>
            <a:off x="1754188" y="3125788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Oval 8"/>
          <p:cNvSpPr>
            <a:spLocks noChangeArrowheads="1"/>
          </p:cNvSpPr>
          <p:nvPr/>
        </p:nvSpPr>
        <p:spPr bwMode="auto">
          <a:xfrm>
            <a:off x="2268538" y="2636838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Oval 9"/>
          <p:cNvSpPr>
            <a:spLocks noChangeArrowheads="1"/>
          </p:cNvSpPr>
          <p:nvPr/>
        </p:nvSpPr>
        <p:spPr bwMode="auto">
          <a:xfrm>
            <a:off x="1782763" y="2135188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9" name="Oval 10"/>
          <p:cNvSpPr>
            <a:spLocks noChangeArrowheads="1"/>
          </p:cNvSpPr>
          <p:nvPr/>
        </p:nvSpPr>
        <p:spPr bwMode="auto">
          <a:xfrm>
            <a:off x="1979613" y="2835275"/>
            <a:ext cx="271462" cy="2794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0" name="Oval 11"/>
          <p:cNvSpPr>
            <a:spLocks noChangeArrowheads="1"/>
          </p:cNvSpPr>
          <p:nvPr/>
        </p:nvSpPr>
        <p:spPr bwMode="auto">
          <a:xfrm>
            <a:off x="1765300" y="2635250"/>
            <a:ext cx="685800" cy="685800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1" name="Line 12"/>
          <p:cNvSpPr>
            <a:spLocks noChangeShapeType="1"/>
          </p:cNvSpPr>
          <p:nvPr/>
        </p:nvSpPr>
        <p:spPr bwMode="auto">
          <a:xfrm flipV="1">
            <a:off x="1612900" y="2479675"/>
            <a:ext cx="493713" cy="493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2" name="Line 13"/>
          <p:cNvSpPr>
            <a:spLocks noChangeShapeType="1"/>
          </p:cNvSpPr>
          <p:nvPr/>
        </p:nvSpPr>
        <p:spPr bwMode="auto">
          <a:xfrm>
            <a:off x="2111375" y="2479675"/>
            <a:ext cx="477838" cy="493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3" name="Line 14"/>
          <p:cNvSpPr>
            <a:spLocks noChangeShapeType="1"/>
          </p:cNvSpPr>
          <p:nvPr/>
        </p:nvSpPr>
        <p:spPr bwMode="auto">
          <a:xfrm flipH="1">
            <a:off x="2109788" y="2976563"/>
            <a:ext cx="476250" cy="4984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4" name="Line 15"/>
          <p:cNvSpPr>
            <a:spLocks noChangeShapeType="1"/>
          </p:cNvSpPr>
          <p:nvPr/>
        </p:nvSpPr>
        <p:spPr bwMode="auto">
          <a:xfrm>
            <a:off x="1612900" y="2973388"/>
            <a:ext cx="493713" cy="492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5" name="Line 16"/>
          <p:cNvSpPr>
            <a:spLocks noChangeShapeType="1"/>
          </p:cNvSpPr>
          <p:nvPr/>
        </p:nvSpPr>
        <p:spPr bwMode="auto">
          <a:xfrm flipV="1">
            <a:off x="2106613" y="2479675"/>
            <a:ext cx="1587" cy="9858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6" name="Freeform 17"/>
          <p:cNvSpPr>
            <a:spLocks/>
          </p:cNvSpPr>
          <p:nvPr/>
        </p:nvSpPr>
        <p:spPr bwMode="auto">
          <a:xfrm>
            <a:off x="2500313" y="3067050"/>
            <a:ext cx="533400" cy="533400"/>
          </a:xfrm>
          <a:custGeom>
            <a:avLst/>
            <a:gdLst>
              <a:gd name="T0" fmla="*/ 0 w 336"/>
              <a:gd name="T1" fmla="*/ 0 h 336"/>
              <a:gd name="T2" fmla="*/ 2147483647 w 336"/>
              <a:gd name="T3" fmla="*/ 2147483647 h 336"/>
              <a:gd name="T4" fmla="*/ 2147483647 w 336"/>
              <a:gd name="T5" fmla="*/ 2147483647 h 336"/>
              <a:gd name="T6" fmla="*/ 2147483647 w 336"/>
              <a:gd name="T7" fmla="*/ 2147483647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336"/>
              <a:gd name="T13" fmla="*/ 0 h 336"/>
              <a:gd name="T14" fmla="*/ 336 w 336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6" h="336">
                <a:moveTo>
                  <a:pt x="0" y="0"/>
                </a:moveTo>
                <a:cubicBezTo>
                  <a:pt x="52" y="24"/>
                  <a:pt x="104" y="48"/>
                  <a:pt x="144" y="96"/>
                </a:cubicBezTo>
                <a:cubicBezTo>
                  <a:pt x="184" y="144"/>
                  <a:pt x="208" y="248"/>
                  <a:pt x="240" y="288"/>
                </a:cubicBezTo>
                <a:cubicBezTo>
                  <a:pt x="272" y="328"/>
                  <a:pt x="320" y="328"/>
                  <a:pt x="336" y="3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47" name="Freeform 18"/>
          <p:cNvSpPr>
            <a:spLocks/>
          </p:cNvSpPr>
          <p:nvPr/>
        </p:nvSpPr>
        <p:spPr bwMode="auto">
          <a:xfrm>
            <a:off x="2105025" y="2295525"/>
            <a:ext cx="828675" cy="304800"/>
          </a:xfrm>
          <a:custGeom>
            <a:avLst/>
            <a:gdLst>
              <a:gd name="T0" fmla="*/ 0 w 432"/>
              <a:gd name="T1" fmla="*/ 2147483647 h 192"/>
              <a:gd name="T2" fmla="*/ 2147483647 w 432"/>
              <a:gd name="T3" fmla="*/ 2147483647 h 192"/>
              <a:gd name="T4" fmla="*/ 2147483647 w 432"/>
              <a:gd name="T5" fmla="*/ 0 h 192"/>
              <a:gd name="T6" fmla="*/ 0 60000 65536"/>
              <a:gd name="T7" fmla="*/ 0 60000 65536"/>
              <a:gd name="T8" fmla="*/ 0 60000 65536"/>
              <a:gd name="T9" fmla="*/ 0 w 432"/>
              <a:gd name="T10" fmla="*/ 0 h 192"/>
              <a:gd name="T11" fmla="*/ 432 w 43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192">
                <a:moveTo>
                  <a:pt x="0" y="192"/>
                </a:moveTo>
                <a:cubicBezTo>
                  <a:pt x="36" y="136"/>
                  <a:pt x="72" y="80"/>
                  <a:pt x="144" y="48"/>
                </a:cubicBezTo>
                <a:cubicBezTo>
                  <a:pt x="216" y="16"/>
                  <a:pt x="324" y="8"/>
                  <a:pt x="432" y="0"/>
                </a:cubicBezTo>
              </a:path>
            </a:pathLst>
          </a:custGeom>
          <a:noFill/>
          <a:ln w="12700">
            <a:solidFill>
              <a:schemeClr val="accent2"/>
            </a:solidFill>
            <a:round/>
            <a:headEnd type="arrow" w="lg" len="lg"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41715" name="Object 19"/>
          <p:cNvGraphicFramePr>
            <a:graphicFrameLocks noChangeAspect="1"/>
          </p:cNvGraphicFramePr>
          <p:nvPr/>
        </p:nvGraphicFramePr>
        <p:xfrm>
          <a:off x="933450" y="3892550"/>
          <a:ext cx="3733800" cy="482600"/>
        </p:xfrm>
        <a:graphic>
          <a:graphicData uri="http://schemas.openxmlformats.org/presentationml/2006/ole">
            <p:oleObj spid="_x0000_s1026" name="Equation" r:id="rId4" imgW="1866900" imgH="241300" progId="Equation.3">
              <p:embed/>
            </p:oleObj>
          </a:graphicData>
        </a:graphic>
      </p:graphicFrame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327150" y="4565650"/>
            <a:ext cx="6489700" cy="482600"/>
            <a:chOff x="836" y="2876"/>
            <a:chExt cx="4088" cy="304"/>
          </a:xfrm>
        </p:grpSpPr>
        <p:graphicFrame>
          <p:nvGraphicFramePr>
            <p:cNvPr id="1029" name="Object 21"/>
            <p:cNvGraphicFramePr>
              <a:graphicFrameLocks noChangeAspect="1"/>
            </p:cNvGraphicFramePr>
            <p:nvPr/>
          </p:nvGraphicFramePr>
          <p:xfrm>
            <a:off x="836" y="2876"/>
            <a:ext cx="2048" cy="304"/>
          </p:xfrm>
          <a:graphic>
            <a:graphicData uri="http://schemas.openxmlformats.org/presentationml/2006/ole">
              <p:oleObj spid="_x0000_s1029" name="Equation" r:id="rId5" imgW="1625600" imgH="241300" progId="Equation.3">
                <p:embed/>
              </p:oleObj>
            </a:graphicData>
          </a:graphic>
        </p:graphicFrame>
        <p:graphicFrame>
          <p:nvGraphicFramePr>
            <p:cNvPr id="1030" name="Object 22"/>
            <p:cNvGraphicFramePr>
              <a:graphicFrameLocks noChangeAspect="1"/>
            </p:cNvGraphicFramePr>
            <p:nvPr/>
          </p:nvGraphicFramePr>
          <p:xfrm>
            <a:off x="3148" y="2876"/>
            <a:ext cx="1776" cy="304"/>
          </p:xfrm>
          <a:graphic>
            <a:graphicData uri="http://schemas.openxmlformats.org/presentationml/2006/ole">
              <p:oleObj spid="_x0000_s1030" name="Equation" r:id="rId6" imgW="1409700" imgH="241300" progId="Equation.3">
                <p:embed/>
              </p:oleObj>
            </a:graphicData>
          </a:graphic>
        </p:graphicFrame>
      </p:grpSp>
      <p:graphicFrame>
        <p:nvGraphicFramePr>
          <p:cNvPr id="1027" name="Object 23"/>
          <p:cNvGraphicFramePr>
            <a:graphicFrameLocks noChangeAspect="1"/>
          </p:cNvGraphicFramePr>
          <p:nvPr/>
        </p:nvGraphicFramePr>
        <p:xfrm>
          <a:off x="2889250" y="2084388"/>
          <a:ext cx="3124200" cy="508000"/>
        </p:xfrm>
        <a:graphic>
          <a:graphicData uri="http://schemas.openxmlformats.org/presentationml/2006/ole">
            <p:oleObj spid="_x0000_s1027" name="Equation" r:id="rId7" imgW="1562040" imgH="253800" progId="Equation.3">
              <p:embed/>
            </p:oleObj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2195513" y="5305425"/>
            <a:ext cx="3870325" cy="1095375"/>
            <a:chOff x="1383" y="3342"/>
            <a:chExt cx="2438" cy="690"/>
          </a:xfrm>
        </p:grpSpPr>
        <p:sp>
          <p:nvSpPr>
            <p:cNvPr id="1055" name="Rectangle 2"/>
            <p:cNvSpPr>
              <a:spLocks noChangeArrowheads="1"/>
            </p:cNvSpPr>
            <p:nvPr/>
          </p:nvSpPr>
          <p:spPr bwMode="auto">
            <a:xfrm>
              <a:off x="1383" y="3367"/>
              <a:ext cx="2438" cy="665"/>
            </a:xfrm>
            <a:prstGeom prst="rect">
              <a:avLst/>
            </a:prstGeom>
            <a:solidFill>
              <a:srgbClr val="FEFFD5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28" name="Object 24"/>
            <p:cNvGraphicFramePr>
              <a:graphicFrameLocks noChangeAspect="1"/>
            </p:cNvGraphicFramePr>
            <p:nvPr/>
          </p:nvGraphicFramePr>
          <p:xfrm>
            <a:off x="1457" y="3342"/>
            <a:ext cx="2281" cy="676"/>
          </p:xfrm>
          <a:graphic>
            <a:graphicData uri="http://schemas.openxmlformats.org/presentationml/2006/ole">
              <p:oleObj spid="_x0000_s1028" name="Equation" r:id="rId8" imgW="1562040" imgH="444240" progId="Equation.3">
                <p:embed/>
              </p:oleObj>
            </a:graphicData>
          </a:graphic>
        </p:graphicFrame>
      </p:grpSp>
      <p:sp>
        <p:nvSpPr>
          <p:cNvPr id="1050" name="Text Box 5"/>
          <p:cNvSpPr txBox="1">
            <a:spLocks noChangeArrowheads="1"/>
          </p:cNvSpPr>
          <p:nvPr/>
        </p:nvSpPr>
        <p:spPr bwMode="auto">
          <a:xfrm>
            <a:off x="1182688" y="1747838"/>
            <a:ext cx="579437" cy="4572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i="1">
                <a:cs typeface="Arial" charset="0"/>
              </a:rPr>
              <a:t>a</a:t>
            </a:r>
            <a:r>
              <a:rPr lang="en-US">
                <a:cs typeface="Arial" charset="0"/>
              </a:rPr>
              <a:t> </a:t>
            </a:r>
            <a:endParaRPr lang="en-US" sz="2800">
              <a:cs typeface="Arial" charset="0"/>
            </a:endParaRPr>
          </a:p>
        </p:txBody>
      </p:sp>
      <p:cxnSp>
        <p:nvCxnSpPr>
          <p:cNvPr id="1051" name="Shape 28"/>
          <p:cNvCxnSpPr>
            <a:cxnSpLocks noChangeShapeType="1"/>
          </p:cNvCxnSpPr>
          <p:nvPr/>
        </p:nvCxnSpPr>
        <p:spPr bwMode="auto">
          <a:xfrm>
            <a:off x="1546225" y="2035175"/>
            <a:ext cx="827088" cy="654050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rgbClr val="FF0000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1052" name="TextBox 30"/>
          <p:cNvSpPr txBox="1">
            <a:spLocks noChangeArrowheads="1"/>
          </p:cNvSpPr>
          <p:nvPr/>
        </p:nvSpPr>
        <p:spPr bwMode="auto">
          <a:xfrm>
            <a:off x="5976938" y="2176463"/>
            <a:ext cx="18383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Measure the radii (blue and yellow spheres)</a:t>
            </a:r>
          </a:p>
        </p:txBody>
      </p:sp>
      <p:sp>
        <p:nvSpPr>
          <p:cNvPr id="1053" name="TextBox 32"/>
          <p:cNvSpPr txBox="1">
            <a:spLocks noChangeArrowheads="1"/>
          </p:cNvSpPr>
          <p:nvPr/>
        </p:nvSpPr>
        <p:spPr bwMode="auto">
          <a:xfrm>
            <a:off x="5500694" y="3214686"/>
            <a:ext cx="28273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Substitute for </a:t>
            </a:r>
            <a:r>
              <a:rPr lang="en-US" b="1" dirty="0"/>
              <a:t>“a” </a:t>
            </a:r>
            <a:r>
              <a:rPr lang="en-US" dirty="0">
                <a:solidFill>
                  <a:srgbClr val="FF0000"/>
                </a:solidFill>
              </a:rPr>
              <a:t>in the above equation</a:t>
            </a:r>
          </a:p>
        </p:txBody>
      </p:sp>
      <p:sp>
        <p:nvSpPr>
          <p:cNvPr id="1054" name="Freeform 17"/>
          <p:cNvSpPr>
            <a:spLocks/>
          </p:cNvSpPr>
          <p:nvPr/>
        </p:nvSpPr>
        <p:spPr bwMode="auto">
          <a:xfrm flipV="1">
            <a:off x="4811713" y="3581400"/>
            <a:ext cx="784225" cy="685800"/>
          </a:xfrm>
          <a:custGeom>
            <a:avLst/>
            <a:gdLst>
              <a:gd name="T0" fmla="*/ 0 w 336"/>
              <a:gd name="T1" fmla="*/ 0 h 336"/>
              <a:gd name="T2" fmla="*/ 2147483647 w 336"/>
              <a:gd name="T3" fmla="*/ 2147483647 h 336"/>
              <a:gd name="T4" fmla="*/ 2147483647 w 336"/>
              <a:gd name="T5" fmla="*/ 2147483647 h 336"/>
              <a:gd name="T6" fmla="*/ 2147483647 w 336"/>
              <a:gd name="T7" fmla="*/ 2147483647 h 336"/>
              <a:gd name="T8" fmla="*/ 0 60000 65536"/>
              <a:gd name="T9" fmla="*/ 0 60000 65536"/>
              <a:gd name="T10" fmla="*/ 0 60000 65536"/>
              <a:gd name="T11" fmla="*/ 0 60000 65536"/>
              <a:gd name="T12" fmla="*/ 0 w 336"/>
              <a:gd name="T13" fmla="*/ 0 h 336"/>
              <a:gd name="T14" fmla="*/ 336 w 336"/>
              <a:gd name="T15" fmla="*/ 336 h 3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36" h="336">
                <a:moveTo>
                  <a:pt x="0" y="0"/>
                </a:moveTo>
                <a:cubicBezTo>
                  <a:pt x="52" y="24"/>
                  <a:pt x="104" y="48"/>
                  <a:pt x="144" y="96"/>
                </a:cubicBezTo>
                <a:cubicBezTo>
                  <a:pt x="184" y="144"/>
                  <a:pt x="208" y="248"/>
                  <a:pt x="240" y="288"/>
                </a:cubicBezTo>
                <a:cubicBezTo>
                  <a:pt x="272" y="328"/>
                  <a:pt x="320" y="328"/>
                  <a:pt x="336" y="3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4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2310E2-6386-41D8-BE8F-34EF4EE417C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533400" y="1209675"/>
            <a:ext cx="82581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•  </a:t>
            </a:r>
            <a:r>
              <a:rPr lang="en-US"/>
              <a:t>On the basis of ionic radii, what crystal structure would you predict for FeO? </a:t>
            </a: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072063" y="2090754"/>
            <a:ext cx="3730625" cy="3767138"/>
            <a:chOff x="3195" y="1296"/>
            <a:chExt cx="2350" cy="2373"/>
          </a:xfrm>
        </p:grpSpPr>
        <p:sp>
          <p:nvSpPr>
            <p:cNvPr id="2087" name="Rectangle 4"/>
            <p:cNvSpPr>
              <a:spLocks noChangeArrowheads="1"/>
            </p:cNvSpPr>
            <p:nvPr/>
          </p:nvSpPr>
          <p:spPr bwMode="auto">
            <a:xfrm>
              <a:off x="3220" y="1296"/>
              <a:ext cx="98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</a:rPr>
                <a:t>•  </a:t>
              </a:r>
              <a:r>
                <a:rPr lang="en-US"/>
                <a:t>Answer:</a:t>
              </a:r>
            </a:p>
          </p:txBody>
        </p:sp>
        <p:graphicFrame>
          <p:nvGraphicFramePr>
            <p:cNvPr id="2050" name="Object 5"/>
            <p:cNvGraphicFramePr>
              <a:graphicFrameLocks noChangeAspect="1"/>
            </p:cNvGraphicFramePr>
            <p:nvPr/>
          </p:nvGraphicFramePr>
          <p:xfrm>
            <a:off x="3559" y="1581"/>
            <a:ext cx="1277" cy="863"/>
          </p:xfrm>
          <a:graphic>
            <a:graphicData uri="http://schemas.openxmlformats.org/presentationml/2006/ole">
              <p:oleObj spid="_x0000_s2050" name="Equation" r:id="rId4" imgW="939600" imgH="634680" progId="Equation.3">
                <p:embed/>
              </p:oleObj>
            </a:graphicData>
          </a:graphic>
        </p:graphicFrame>
        <p:sp>
          <p:nvSpPr>
            <p:cNvPr id="2088" name="Rectangle 6"/>
            <p:cNvSpPr>
              <a:spLocks noChangeArrowheads="1"/>
            </p:cNvSpPr>
            <p:nvPr/>
          </p:nvSpPr>
          <p:spPr bwMode="auto">
            <a:xfrm>
              <a:off x="3195" y="2583"/>
              <a:ext cx="2350" cy="10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200">
                  <a:solidFill>
                    <a:srgbClr val="000000"/>
                  </a:solidFill>
                </a:rPr>
                <a:t>based on this ratio,</a:t>
              </a:r>
            </a:p>
            <a:p>
              <a:r>
                <a:rPr lang="en-US" sz="2200">
                  <a:solidFill>
                    <a:srgbClr val="000000"/>
                  </a:solidFill>
                </a:rPr>
                <a:t>-- coord # = 6 because</a:t>
              </a:r>
            </a:p>
            <a:p>
              <a:endParaRPr lang="en-US" sz="900">
                <a:solidFill>
                  <a:srgbClr val="000000"/>
                </a:solidFill>
              </a:endParaRPr>
            </a:p>
            <a:p>
              <a:r>
                <a:rPr lang="en-US" sz="2200">
                  <a:solidFill>
                    <a:srgbClr val="000000"/>
                  </a:solidFill>
                </a:rPr>
                <a:t>   0.414 &lt; 0.550 &lt; 0.732</a:t>
              </a:r>
            </a:p>
            <a:p>
              <a:endParaRPr lang="en-US" sz="900">
                <a:solidFill>
                  <a:srgbClr val="000000"/>
                </a:solidFill>
              </a:endParaRPr>
            </a:p>
            <a:p>
              <a:r>
                <a:rPr lang="en-US" sz="2200">
                  <a:solidFill>
                    <a:srgbClr val="000000"/>
                  </a:solidFill>
                </a:rPr>
                <a:t>-- </a:t>
              </a:r>
              <a:r>
                <a:rPr lang="en-US" sz="1600">
                  <a:solidFill>
                    <a:srgbClr val="000000"/>
                  </a:solidFill>
                </a:rPr>
                <a:t>crystal structure is similar to NaCl</a:t>
              </a:r>
              <a:endParaRPr lang="en-US" sz="1600"/>
            </a:p>
          </p:txBody>
        </p:sp>
      </p:grpSp>
      <p:sp>
        <p:nvSpPr>
          <p:cNvPr id="2054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66700"/>
            <a:ext cx="8382000" cy="685800"/>
          </a:xfrm>
        </p:spPr>
        <p:txBody>
          <a:bodyPr>
            <a:normAutofit fontScale="90000"/>
          </a:bodyPr>
          <a:lstStyle/>
          <a:p>
            <a:r>
              <a:rPr lang="en-US" sz="3200" smtClean="0"/>
              <a:t>Example Problem:</a:t>
            </a:r>
            <a:r>
              <a:rPr lang="en-US" smtClean="0"/>
              <a:t>  </a:t>
            </a:r>
            <a:r>
              <a:rPr lang="en-US" sz="3200" smtClean="0"/>
              <a:t>Predicting the Crystal Structure of FeO</a:t>
            </a:r>
            <a:endParaRPr lang="en-US" smtClean="0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070100" y="2082800"/>
            <a:ext cx="2293938" cy="4365625"/>
            <a:chOff x="1304" y="1312"/>
            <a:chExt cx="1445" cy="2750"/>
          </a:xfrm>
        </p:grpSpPr>
        <p:sp>
          <p:nvSpPr>
            <p:cNvPr id="2079" name="Rectangle 10"/>
            <p:cNvSpPr>
              <a:spLocks noChangeArrowheads="1"/>
            </p:cNvSpPr>
            <p:nvPr/>
          </p:nvSpPr>
          <p:spPr bwMode="auto">
            <a:xfrm>
              <a:off x="1304" y="1312"/>
              <a:ext cx="144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u="sng">
                  <a:solidFill>
                    <a:srgbClr val="000000"/>
                  </a:solidFill>
                </a:rPr>
                <a:t>Ionic radius </a:t>
              </a:r>
              <a:r>
                <a:rPr lang="en-US">
                  <a:solidFill>
                    <a:srgbClr val="000000"/>
                  </a:solidFill>
                </a:rPr>
                <a:t>(nm)</a:t>
              </a:r>
              <a:endParaRPr lang="en-US"/>
            </a:p>
          </p:txBody>
        </p:sp>
        <p:sp>
          <p:nvSpPr>
            <p:cNvPr id="2080" name="Rectangle 11"/>
            <p:cNvSpPr>
              <a:spLocks noChangeArrowheads="1"/>
            </p:cNvSpPr>
            <p:nvPr/>
          </p:nvSpPr>
          <p:spPr bwMode="auto">
            <a:xfrm>
              <a:off x="1779" y="1592"/>
              <a:ext cx="48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0.053</a:t>
              </a:r>
              <a:endParaRPr lang="en-US"/>
            </a:p>
          </p:txBody>
        </p:sp>
        <p:sp>
          <p:nvSpPr>
            <p:cNvPr id="2081" name="Rectangle 12"/>
            <p:cNvSpPr>
              <a:spLocks noChangeArrowheads="1"/>
            </p:cNvSpPr>
            <p:nvPr/>
          </p:nvSpPr>
          <p:spPr bwMode="auto">
            <a:xfrm>
              <a:off x="1779" y="1872"/>
              <a:ext cx="48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0.077</a:t>
              </a:r>
              <a:endParaRPr lang="en-US"/>
            </a:p>
          </p:txBody>
        </p:sp>
        <p:sp>
          <p:nvSpPr>
            <p:cNvPr id="2082" name="Rectangle 13"/>
            <p:cNvSpPr>
              <a:spLocks noChangeArrowheads="1"/>
            </p:cNvSpPr>
            <p:nvPr/>
          </p:nvSpPr>
          <p:spPr bwMode="auto">
            <a:xfrm>
              <a:off x="1779" y="2152"/>
              <a:ext cx="48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0.069</a:t>
              </a:r>
              <a:endParaRPr lang="en-US"/>
            </a:p>
          </p:txBody>
        </p:sp>
        <p:sp>
          <p:nvSpPr>
            <p:cNvPr id="2083" name="Rectangle 14"/>
            <p:cNvSpPr>
              <a:spLocks noChangeArrowheads="1"/>
            </p:cNvSpPr>
            <p:nvPr/>
          </p:nvSpPr>
          <p:spPr bwMode="auto">
            <a:xfrm>
              <a:off x="1779" y="2432"/>
              <a:ext cx="48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0.100</a:t>
              </a:r>
              <a:endParaRPr lang="en-US"/>
            </a:p>
          </p:txBody>
        </p:sp>
        <p:sp>
          <p:nvSpPr>
            <p:cNvPr id="2084" name="Rectangle 15"/>
            <p:cNvSpPr>
              <a:spLocks noChangeArrowheads="1"/>
            </p:cNvSpPr>
            <p:nvPr/>
          </p:nvSpPr>
          <p:spPr bwMode="auto">
            <a:xfrm>
              <a:off x="1779" y="3272"/>
              <a:ext cx="48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9900"/>
                  </a:solidFill>
                </a:rPr>
                <a:t>0.140</a:t>
              </a:r>
              <a:endParaRPr lang="en-US"/>
            </a:p>
          </p:txBody>
        </p:sp>
        <p:sp>
          <p:nvSpPr>
            <p:cNvPr id="2085" name="Rectangle 16"/>
            <p:cNvSpPr>
              <a:spLocks noChangeArrowheads="1"/>
            </p:cNvSpPr>
            <p:nvPr/>
          </p:nvSpPr>
          <p:spPr bwMode="auto">
            <a:xfrm>
              <a:off x="1779" y="3552"/>
              <a:ext cx="48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9900"/>
                  </a:solidFill>
                </a:rPr>
                <a:t>0.181</a:t>
              </a:r>
              <a:endParaRPr lang="en-US"/>
            </a:p>
          </p:txBody>
        </p:sp>
        <p:sp>
          <p:nvSpPr>
            <p:cNvPr id="2086" name="Rectangle 17"/>
            <p:cNvSpPr>
              <a:spLocks noChangeArrowheads="1"/>
            </p:cNvSpPr>
            <p:nvPr/>
          </p:nvSpPr>
          <p:spPr bwMode="auto">
            <a:xfrm>
              <a:off x="1779" y="3832"/>
              <a:ext cx="48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rgbClr val="009900"/>
                  </a:solidFill>
                </a:rPr>
                <a:t>0.133</a:t>
              </a:r>
              <a:endParaRPr 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927100" y="2082800"/>
            <a:ext cx="890588" cy="4365625"/>
            <a:chOff x="584" y="1312"/>
            <a:chExt cx="561" cy="2750"/>
          </a:xfrm>
        </p:grpSpPr>
        <p:sp>
          <p:nvSpPr>
            <p:cNvPr id="2059" name="Rectangle 19"/>
            <p:cNvSpPr>
              <a:spLocks noChangeArrowheads="1"/>
            </p:cNvSpPr>
            <p:nvPr/>
          </p:nvSpPr>
          <p:spPr bwMode="auto">
            <a:xfrm>
              <a:off x="584" y="1312"/>
              <a:ext cx="56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u="sng">
                  <a:solidFill>
                    <a:srgbClr val="009999"/>
                  </a:solidFill>
                </a:rPr>
                <a:t>Cation</a:t>
              </a:r>
              <a:endParaRPr lang="en-US" u="sng"/>
            </a:p>
          </p:txBody>
        </p:sp>
        <p:sp>
          <p:nvSpPr>
            <p:cNvPr id="2060" name="Rectangle 20"/>
            <p:cNvSpPr>
              <a:spLocks noChangeArrowheads="1"/>
            </p:cNvSpPr>
            <p:nvPr/>
          </p:nvSpPr>
          <p:spPr bwMode="auto">
            <a:xfrm>
              <a:off x="584" y="2936"/>
              <a:ext cx="4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u="sng">
                  <a:solidFill>
                    <a:srgbClr val="009900"/>
                  </a:solidFill>
                </a:rPr>
                <a:t>Anion</a:t>
              </a:r>
              <a:endParaRPr lang="en-US" u="sng"/>
            </a:p>
          </p:txBody>
        </p:sp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656" y="1536"/>
              <a:ext cx="475" cy="2526"/>
              <a:chOff x="584" y="1536"/>
              <a:chExt cx="475" cy="2526"/>
            </a:xfrm>
          </p:grpSpPr>
          <p:grpSp>
            <p:nvGrpSpPr>
              <p:cNvPr id="6" name="Group 22"/>
              <p:cNvGrpSpPr>
                <a:grpSpLocks/>
              </p:cNvGrpSpPr>
              <p:nvPr/>
            </p:nvGrpSpPr>
            <p:grpSpPr bwMode="auto">
              <a:xfrm>
                <a:off x="584" y="1536"/>
                <a:ext cx="475" cy="1126"/>
                <a:chOff x="584" y="1536"/>
                <a:chExt cx="475" cy="1126"/>
              </a:xfrm>
            </p:grpSpPr>
            <p:sp>
              <p:nvSpPr>
                <p:cNvPr id="2070" name="Rectangle 23"/>
                <p:cNvSpPr>
                  <a:spLocks noChangeArrowheads="1"/>
                </p:cNvSpPr>
                <p:nvPr/>
              </p:nvSpPr>
              <p:spPr bwMode="auto">
                <a:xfrm>
                  <a:off x="584" y="1592"/>
                  <a:ext cx="171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99"/>
                      </a:solidFill>
                    </a:rPr>
                    <a:t>Al</a:t>
                  </a:r>
                  <a:endParaRPr lang="en-US"/>
                </a:p>
              </p:txBody>
            </p:sp>
            <p:sp>
              <p:nvSpPr>
                <p:cNvPr id="2071" name="Rectangle 24"/>
                <p:cNvSpPr>
                  <a:spLocks noChangeArrowheads="1"/>
                </p:cNvSpPr>
                <p:nvPr/>
              </p:nvSpPr>
              <p:spPr bwMode="auto">
                <a:xfrm>
                  <a:off x="776" y="1536"/>
                  <a:ext cx="219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99"/>
                      </a:solidFill>
                    </a:rPr>
                    <a:t>3+</a:t>
                  </a:r>
                  <a:endParaRPr lang="en-US"/>
                </a:p>
              </p:txBody>
            </p:sp>
            <p:sp>
              <p:nvSpPr>
                <p:cNvPr id="2072" name="Rectangle 25"/>
                <p:cNvSpPr>
                  <a:spLocks noChangeArrowheads="1"/>
                </p:cNvSpPr>
                <p:nvPr/>
              </p:nvSpPr>
              <p:spPr bwMode="auto">
                <a:xfrm>
                  <a:off x="584" y="1872"/>
                  <a:ext cx="22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99"/>
                      </a:solidFill>
                    </a:rPr>
                    <a:t>Fe</a:t>
                  </a:r>
                  <a:endParaRPr lang="en-US"/>
                </a:p>
              </p:txBody>
            </p:sp>
            <p:sp>
              <p:nvSpPr>
                <p:cNvPr id="2073" name="Rectangle 26"/>
                <p:cNvSpPr>
                  <a:spLocks noChangeArrowheads="1"/>
                </p:cNvSpPr>
                <p:nvPr/>
              </p:nvSpPr>
              <p:spPr bwMode="auto">
                <a:xfrm>
                  <a:off x="816" y="1816"/>
                  <a:ext cx="107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99"/>
                      </a:solidFill>
                    </a:rPr>
                    <a:t>2</a:t>
                  </a:r>
                  <a:endParaRPr lang="en-US"/>
                </a:p>
              </p:txBody>
            </p:sp>
            <p:sp>
              <p:nvSpPr>
                <p:cNvPr id="2074" name="Rectangle 27"/>
                <p:cNvSpPr>
                  <a:spLocks noChangeArrowheads="1"/>
                </p:cNvSpPr>
                <p:nvPr/>
              </p:nvSpPr>
              <p:spPr bwMode="auto">
                <a:xfrm>
                  <a:off x="928" y="1816"/>
                  <a:ext cx="112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99"/>
                      </a:solidFill>
                    </a:rPr>
                    <a:t>+</a:t>
                  </a:r>
                  <a:endParaRPr lang="en-US"/>
                </a:p>
              </p:txBody>
            </p:sp>
            <p:sp>
              <p:nvSpPr>
                <p:cNvPr id="2075" name="Rectangle 28"/>
                <p:cNvSpPr>
                  <a:spLocks noChangeArrowheads="1"/>
                </p:cNvSpPr>
                <p:nvPr/>
              </p:nvSpPr>
              <p:spPr bwMode="auto">
                <a:xfrm>
                  <a:off x="584" y="2152"/>
                  <a:ext cx="22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99"/>
                      </a:solidFill>
                    </a:rPr>
                    <a:t>Fe</a:t>
                  </a:r>
                  <a:endParaRPr lang="en-US"/>
                </a:p>
              </p:txBody>
            </p:sp>
            <p:sp>
              <p:nvSpPr>
                <p:cNvPr id="2076" name="Rectangle 29"/>
                <p:cNvSpPr>
                  <a:spLocks noChangeArrowheads="1"/>
                </p:cNvSpPr>
                <p:nvPr/>
              </p:nvSpPr>
              <p:spPr bwMode="auto">
                <a:xfrm>
                  <a:off x="816" y="2096"/>
                  <a:ext cx="219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99"/>
                      </a:solidFill>
                    </a:rPr>
                    <a:t>3+</a:t>
                  </a:r>
                  <a:endParaRPr lang="en-US"/>
                </a:p>
              </p:txBody>
            </p:sp>
            <p:sp>
              <p:nvSpPr>
                <p:cNvPr id="2077" name="Rectangle 30"/>
                <p:cNvSpPr>
                  <a:spLocks noChangeArrowheads="1"/>
                </p:cNvSpPr>
                <p:nvPr/>
              </p:nvSpPr>
              <p:spPr bwMode="auto">
                <a:xfrm>
                  <a:off x="584" y="2432"/>
                  <a:ext cx="245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99"/>
                      </a:solidFill>
                    </a:rPr>
                    <a:t>Ca</a:t>
                  </a:r>
                  <a:endParaRPr lang="en-US"/>
                </a:p>
              </p:txBody>
            </p:sp>
            <p:sp>
              <p:nvSpPr>
                <p:cNvPr id="2078" name="Rectangle 31"/>
                <p:cNvSpPr>
                  <a:spLocks noChangeArrowheads="1"/>
                </p:cNvSpPr>
                <p:nvPr/>
              </p:nvSpPr>
              <p:spPr bwMode="auto">
                <a:xfrm>
                  <a:off x="840" y="2376"/>
                  <a:ext cx="219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99"/>
                      </a:solidFill>
                    </a:rPr>
                    <a:t>2+</a:t>
                  </a:r>
                  <a:endParaRPr lang="en-US"/>
                </a:p>
              </p:txBody>
            </p:sp>
          </p:grpSp>
          <p:grpSp>
            <p:nvGrpSpPr>
              <p:cNvPr id="7" name="Group 32"/>
              <p:cNvGrpSpPr>
                <a:grpSpLocks/>
              </p:cNvGrpSpPr>
              <p:nvPr/>
            </p:nvGrpSpPr>
            <p:grpSpPr bwMode="auto">
              <a:xfrm>
                <a:off x="584" y="3216"/>
                <a:ext cx="323" cy="846"/>
                <a:chOff x="584" y="3216"/>
                <a:chExt cx="323" cy="846"/>
              </a:xfrm>
            </p:grpSpPr>
            <p:sp>
              <p:nvSpPr>
                <p:cNvPr id="2064" name="Rectangle 33"/>
                <p:cNvSpPr>
                  <a:spLocks noChangeArrowheads="1"/>
                </p:cNvSpPr>
                <p:nvPr/>
              </p:nvSpPr>
              <p:spPr bwMode="auto">
                <a:xfrm>
                  <a:off x="584" y="3272"/>
                  <a:ext cx="149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O</a:t>
                  </a:r>
                  <a:endParaRPr lang="en-US"/>
                </a:p>
              </p:txBody>
            </p:sp>
            <p:sp>
              <p:nvSpPr>
                <p:cNvPr id="2065" name="Rectangle 34"/>
                <p:cNvSpPr>
                  <a:spLocks noChangeArrowheads="1"/>
                </p:cNvSpPr>
                <p:nvPr/>
              </p:nvSpPr>
              <p:spPr bwMode="auto">
                <a:xfrm>
                  <a:off x="736" y="3216"/>
                  <a:ext cx="171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2-</a:t>
                  </a:r>
                  <a:endParaRPr lang="en-US"/>
                </a:p>
              </p:txBody>
            </p:sp>
            <p:sp>
              <p:nvSpPr>
                <p:cNvPr id="2066" name="Rectangle 35"/>
                <p:cNvSpPr>
                  <a:spLocks noChangeArrowheads="1"/>
                </p:cNvSpPr>
                <p:nvPr/>
              </p:nvSpPr>
              <p:spPr bwMode="auto">
                <a:xfrm>
                  <a:off x="584" y="3552"/>
                  <a:ext cx="181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Cl</a:t>
                  </a:r>
                  <a:endParaRPr lang="en-US"/>
                </a:p>
              </p:txBody>
            </p:sp>
            <p:sp>
              <p:nvSpPr>
                <p:cNvPr id="2067" name="Rectangle 36"/>
                <p:cNvSpPr>
                  <a:spLocks noChangeArrowheads="1"/>
                </p:cNvSpPr>
                <p:nvPr/>
              </p:nvSpPr>
              <p:spPr bwMode="auto">
                <a:xfrm>
                  <a:off x="776" y="3496"/>
                  <a:ext cx="6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-</a:t>
                  </a:r>
                  <a:endParaRPr lang="en-US"/>
                </a:p>
              </p:txBody>
            </p:sp>
            <p:sp>
              <p:nvSpPr>
                <p:cNvPr id="2068" name="Rectangle 37"/>
                <p:cNvSpPr>
                  <a:spLocks noChangeArrowheads="1"/>
                </p:cNvSpPr>
                <p:nvPr/>
              </p:nvSpPr>
              <p:spPr bwMode="auto">
                <a:xfrm>
                  <a:off x="584" y="3832"/>
                  <a:ext cx="117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F</a:t>
                  </a:r>
                  <a:endParaRPr lang="en-US"/>
                </a:p>
              </p:txBody>
            </p:sp>
            <p:sp>
              <p:nvSpPr>
                <p:cNvPr id="2069" name="Rectangle 38"/>
                <p:cNvSpPr>
                  <a:spLocks noChangeArrowheads="1"/>
                </p:cNvSpPr>
                <p:nvPr/>
              </p:nvSpPr>
              <p:spPr bwMode="auto">
                <a:xfrm>
                  <a:off x="696" y="3776"/>
                  <a:ext cx="6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>
                      <a:solidFill>
                        <a:srgbClr val="009900"/>
                      </a:solidFill>
                    </a:rPr>
                    <a:t>-</a:t>
                  </a:r>
                  <a:endParaRPr lang="en-US"/>
                </a:p>
              </p:txBody>
            </p:sp>
          </p:grpSp>
        </p:grpSp>
      </p:grpSp>
      <p:sp>
        <p:nvSpPr>
          <p:cNvPr id="547879" name="Rectangle 39"/>
          <p:cNvSpPr>
            <a:spLocks noChangeArrowheads="1"/>
          </p:cNvSpPr>
          <p:nvPr/>
        </p:nvSpPr>
        <p:spPr bwMode="auto">
          <a:xfrm>
            <a:off x="862013" y="2895600"/>
            <a:ext cx="2852737" cy="461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7880" name="Rectangle 40"/>
          <p:cNvSpPr>
            <a:spLocks noChangeArrowheads="1"/>
          </p:cNvSpPr>
          <p:nvPr/>
        </p:nvSpPr>
        <p:spPr bwMode="auto">
          <a:xfrm>
            <a:off x="862013" y="5114925"/>
            <a:ext cx="2852737" cy="4619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47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4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879" grpId="0" animBg="1"/>
      <p:bldP spid="5478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250166-8087-4013-B151-E4F85C3D7E0C}" type="slidenum">
              <a:rPr lang="en-US" smtClean="0"/>
              <a:pPr/>
              <a:t>8</a:t>
            </a:fld>
            <a:endParaRPr lang="en-US" smtClean="0"/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438400"/>
            <a:ext cx="3357563" cy="3043238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</p:pic>
      <p:pic>
        <p:nvPicPr>
          <p:cNvPr id="29700" name="Picture 3" descr="Fig 12_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5" y="2135188"/>
            <a:ext cx="475932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Rock Salt Structure</a:t>
            </a:r>
          </a:p>
        </p:txBody>
      </p:sp>
      <p:sp>
        <p:nvSpPr>
          <p:cNvPr id="2970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96913" y="1203325"/>
            <a:ext cx="7975600" cy="10699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smtClean="0">
                <a:sym typeface="Symbol" pitchFamily="18" charset="2"/>
              </a:rPr>
              <a:t>Same concepts can be applied to ionic solids in general.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smtClean="0">
                <a:sym typeface="Symbol" pitchFamily="18" charset="2"/>
              </a:rPr>
              <a:t>Example:  NaCl (rock salt) structure</a:t>
            </a:r>
          </a:p>
        </p:txBody>
      </p:sp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5648325" y="2111375"/>
            <a:ext cx="1941513" cy="39687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i="1"/>
              <a:t>r</a:t>
            </a:r>
            <a:r>
              <a:rPr lang="en-US" sz="2000" baseline="-25000"/>
              <a:t>Na</a:t>
            </a:r>
            <a:r>
              <a:rPr lang="en-US" sz="2000"/>
              <a:t> = 0.102 nm</a:t>
            </a:r>
          </a:p>
        </p:txBody>
      </p:sp>
      <p:sp>
        <p:nvSpPr>
          <p:cNvPr id="29704" name="Text Box 7"/>
          <p:cNvSpPr txBox="1">
            <a:spLocks noChangeArrowheads="1"/>
          </p:cNvSpPr>
          <p:nvPr/>
        </p:nvSpPr>
        <p:spPr bwMode="auto">
          <a:xfrm>
            <a:off x="4267200" y="3505200"/>
            <a:ext cx="4630738" cy="1138238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 eaLnBrk="1" hangingPunct="1"/>
            <a:r>
              <a:rPr lang="en-US" sz="2000" i="1" dirty="0" err="1"/>
              <a:t>r</a:t>
            </a:r>
            <a:r>
              <a:rPr lang="en-US" sz="2000" baseline="-25000" dirty="0" err="1"/>
              <a:t>Na</a:t>
            </a:r>
            <a:r>
              <a:rPr lang="en-US" sz="2800" dirty="0"/>
              <a:t>/</a:t>
            </a:r>
            <a:r>
              <a:rPr lang="en-US" sz="2000" i="1" dirty="0" err="1"/>
              <a:t>r</a:t>
            </a:r>
            <a:r>
              <a:rPr lang="en-US" sz="2000" baseline="-25000" dirty="0" err="1"/>
              <a:t>Cl</a:t>
            </a:r>
            <a:r>
              <a:rPr lang="en-US" sz="2000" dirty="0"/>
              <a:t> = 0.564</a:t>
            </a:r>
          </a:p>
          <a:p>
            <a:pPr eaLnBrk="1" hangingPunct="1"/>
            <a:endParaRPr lang="en-US" sz="2000" dirty="0"/>
          </a:p>
          <a:p>
            <a:pPr algn="l" rtl="0" eaLnBrk="1" hangingPunct="1">
              <a:buFont typeface="Symbol" pitchFamily="18" charset="2"/>
              <a:buChar char="\"/>
            </a:pPr>
            <a:r>
              <a:rPr lang="en-US" sz="2000" dirty="0">
                <a:sym typeface="Symbol" pitchFamily="18" charset="2"/>
              </a:rPr>
              <a:t>  </a:t>
            </a:r>
            <a:r>
              <a:rPr lang="en-US" sz="2000" dirty="0" err="1">
                <a:sym typeface="Symbol" pitchFamily="18" charset="2"/>
              </a:rPr>
              <a:t>cations</a:t>
            </a:r>
            <a:r>
              <a:rPr lang="en-US" sz="2000" dirty="0">
                <a:sym typeface="Symbol" pitchFamily="18" charset="2"/>
              </a:rPr>
              <a:t> (Na</a:t>
            </a:r>
            <a:r>
              <a:rPr lang="en-US" baseline="30000" dirty="0">
                <a:sym typeface="Symbol" pitchFamily="18" charset="2"/>
              </a:rPr>
              <a:t>+</a:t>
            </a:r>
            <a:r>
              <a:rPr lang="en-US" sz="2000" dirty="0">
                <a:sym typeface="Symbol" pitchFamily="18" charset="2"/>
              </a:rPr>
              <a:t>) prefer octahedral</a:t>
            </a:r>
            <a:r>
              <a:rPr lang="en-US" sz="2000" baseline="-25000" dirty="0">
                <a:sym typeface="Symbol" pitchFamily="18" charset="2"/>
              </a:rPr>
              <a:t> </a:t>
            </a:r>
            <a:r>
              <a:rPr lang="en-US" sz="2000" dirty="0">
                <a:sym typeface="Symbol" pitchFamily="18" charset="2"/>
              </a:rPr>
              <a:t>sites</a:t>
            </a:r>
            <a:endParaRPr lang="en-US" sz="2000" dirty="0"/>
          </a:p>
        </p:txBody>
      </p:sp>
      <p:sp>
        <p:nvSpPr>
          <p:cNvPr id="29705" name="Line 8"/>
          <p:cNvSpPr>
            <a:spLocks noChangeShapeType="1"/>
          </p:cNvSpPr>
          <p:nvPr/>
        </p:nvSpPr>
        <p:spPr bwMode="auto">
          <a:xfrm>
            <a:off x="1262063" y="3960813"/>
            <a:ext cx="217011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6" name="Line 9"/>
          <p:cNvSpPr>
            <a:spLocks noChangeShapeType="1"/>
          </p:cNvSpPr>
          <p:nvPr/>
        </p:nvSpPr>
        <p:spPr bwMode="auto">
          <a:xfrm flipV="1">
            <a:off x="2003425" y="3763963"/>
            <a:ext cx="681038" cy="39211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Line 10"/>
          <p:cNvSpPr>
            <a:spLocks noChangeShapeType="1"/>
          </p:cNvSpPr>
          <p:nvPr/>
        </p:nvSpPr>
        <p:spPr bwMode="auto">
          <a:xfrm>
            <a:off x="2355850" y="2830513"/>
            <a:ext cx="0" cy="22415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5648325" y="2641600"/>
            <a:ext cx="1941513" cy="39687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i="1"/>
              <a:t>r</a:t>
            </a:r>
            <a:r>
              <a:rPr lang="en-US" sz="2000" baseline="-25000"/>
              <a:t>Cl</a:t>
            </a:r>
            <a:r>
              <a:rPr lang="en-US" sz="2000"/>
              <a:t> = 0.181 nm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BB77A6-8A2D-4E21-AC1A-2C65206C09F8}" type="slidenum">
              <a:rPr lang="en-US" smtClean="0"/>
              <a:pPr/>
              <a:t>9</a:t>
            </a:fld>
            <a:endParaRPr lang="en-US" smtClean="0"/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828800"/>
            <a:ext cx="3357563" cy="3043238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</p:pic>
      <p:sp>
        <p:nvSpPr>
          <p:cNvPr id="307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MgO and FeO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876800" y="1981200"/>
            <a:ext cx="457200" cy="914400"/>
            <a:chOff x="4128" y="1248"/>
            <a:chExt cx="228" cy="474"/>
          </a:xfrm>
        </p:grpSpPr>
        <p:pic>
          <p:nvPicPr>
            <p:cNvPr id="30730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76" y="1584"/>
              <a:ext cx="126" cy="138"/>
            </a:xfrm>
            <a:prstGeom prst="rect">
              <a:avLst/>
            </a:prstGeom>
            <a:noFill/>
            <a:ln w="9525">
              <a:noFill/>
              <a:prstDash val="dash"/>
              <a:miter lim="800000"/>
              <a:headEnd/>
              <a:tailEnd/>
            </a:ln>
          </p:spPr>
        </p:pic>
        <p:pic>
          <p:nvPicPr>
            <p:cNvPr id="30731" name="Picture 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128" y="1248"/>
              <a:ext cx="228" cy="240"/>
            </a:xfrm>
            <a:prstGeom prst="rect">
              <a:avLst/>
            </a:prstGeom>
            <a:noFill/>
            <a:ln w="9525">
              <a:noFill/>
              <a:prstDash val="dash"/>
              <a:miter lim="800000"/>
              <a:headEnd/>
              <a:tailEnd/>
            </a:ln>
          </p:spPr>
        </p:pic>
      </p:grpSp>
      <p:sp>
        <p:nvSpPr>
          <p:cNvPr id="30726" name="Text Box 8"/>
          <p:cNvSpPr txBox="1">
            <a:spLocks noChangeArrowheads="1"/>
          </p:cNvSpPr>
          <p:nvPr/>
        </p:nvSpPr>
        <p:spPr bwMode="auto">
          <a:xfrm>
            <a:off x="5380038" y="1962150"/>
            <a:ext cx="2933700" cy="1036638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US" sz="2000" dirty="0"/>
              <a:t>O</a:t>
            </a:r>
            <a:r>
              <a:rPr lang="en-US" sz="2000" baseline="30000" dirty="0"/>
              <a:t>2-	</a:t>
            </a:r>
            <a:r>
              <a:rPr lang="en-US" sz="2000" i="1" dirty="0" err="1"/>
              <a:t>r</a:t>
            </a:r>
            <a:r>
              <a:rPr lang="en-US" sz="2000" baseline="-25000" dirty="0" err="1"/>
              <a:t>O</a:t>
            </a:r>
            <a:r>
              <a:rPr lang="en-US" sz="2000" dirty="0"/>
              <a:t> = 0.140 nm</a:t>
            </a:r>
            <a:endParaRPr lang="en-US" sz="2000" baseline="30000" dirty="0"/>
          </a:p>
          <a:p>
            <a:pPr algn="l" rtl="0" eaLnBrk="1" hangingPunct="1">
              <a:lnSpc>
                <a:spcPct val="140000"/>
              </a:lnSpc>
              <a:spcBef>
                <a:spcPct val="50000"/>
              </a:spcBef>
            </a:pPr>
            <a:r>
              <a:rPr lang="en-US" sz="2000" dirty="0"/>
              <a:t>Mg</a:t>
            </a:r>
            <a:r>
              <a:rPr lang="en-US" sz="2000" baseline="30000" dirty="0"/>
              <a:t>2+	 </a:t>
            </a:r>
            <a:r>
              <a:rPr lang="en-US" sz="2000" i="1" dirty="0" err="1"/>
              <a:t>r</a:t>
            </a:r>
            <a:r>
              <a:rPr lang="en-US" sz="2000" baseline="-25000" dirty="0" err="1"/>
              <a:t>Mg</a:t>
            </a:r>
            <a:r>
              <a:rPr lang="en-US" sz="2000" dirty="0"/>
              <a:t> = 0.072 nm</a:t>
            </a:r>
          </a:p>
        </p:txBody>
      </p:sp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4468813" y="3421063"/>
            <a:ext cx="4341812" cy="100647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 eaLnBrk="1" hangingPunct="1"/>
            <a:r>
              <a:rPr lang="en-US" sz="2000" i="1" dirty="0" err="1"/>
              <a:t>r</a:t>
            </a:r>
            <a:r>
              <a:rPr lang="en-US" sz="2000" baseline="-25000" dirty="0" err="1"/>
              <a:t>Mg</a:t>
            </a:r>
            <a:r>
              <a:rPr lang="en-US" sz="2000" dirty="0"/>
              <a:t>/</a:t>
            </a:r>
            <a:r>
              <a:rPr lang="en-US" sz="2000" i="1" dirty="0" err="1"/>
              <a:t>r</a:t>
            </a:r>
            <a:r>
              <a:rPr lang="en-US" sz="2000" baseline="-25000" dirty="0" err="1"/>
              <a:t>O</a:t>
            </a:r>
            <a:r>
              <a:rPr lang="en-US" sz="2000" dirty="0"/>
              <a:t> = 0.514</a:t>
            </a:r>
          </a:p>
          <a:p>
            <a:pPr eaLnBrk="1" hangingPunct="1"/>
            <a:endParaRPr lang="en-US" sz="2000" dirty="0"/>
          </a:p>
          <a:p>
            <a:pPr algn="l" rtl="0" eaLnBrk="1" hangingPunct="1">
              <a:buFont typeface="Symbol" pitchFamily="18" charset="2"/>
              <a:buChar char="\"/>
            </a:pPr>
            <a:r>
              <a:rPr lang="en-US" sz="2000" dirty="0">
                <a:sym typeface="Symbol" pitchFamily="18" charset="2"/>
              </a:rPr>
              <a:t>  </a:t>
            </a:r>
            <a:r>
              <a:rPr lang="en-US" sz="2000" dirty="0" err="1">
                <a:sym typeface="Symbol" pitchFamily="18" charset="2"/>
              </a:rPr>
              <a:t>cations</a:t>
            </a:r>
            <a:r>
              <a:rPr lang="en-US" sz="2000" dirty="0">
                <a:sym typeface="Symbol" pitchFamily="18" charset="2"/>
              </a:rPr>
              <a:t> prefer octahedral sites</a:t>
            </a:r>
          </a:p>
        </p:txBody>
      </p:sp>
      <p:sp>
        <p:nvSpPr>
          <p:cNvPr id="30728" name="Rectangle 10"/>
          <p:cNvSpPr>
            <a:spLocks noChangeArrowheads="1"/>
          </p:cNvSpPr>
          <p:nvPr/>
        </p:nvSpPr>
        <p:spPr bwMode="auto">
          <a:xfrm>
            <a:off x="1065213" y="5505450"/>
            <a:ext cx="7507315" cy="461665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spcBef>
                <a:spcPct val="20000"/>
              </a:spcBef>
            </a:pPr>
            <a:r>
              <a:rPr lang="en-US" sz="2400" dirty="0">
                <a:cs typeface="Arial" charset="0"/>
              </a:rPr>
              <a:t>So each Mg</a:t>
            </a:r>
            <a:r>
              <a:rPr lang="en-US" sz="2400" baseline="30000" dirty="0">
                <a:cs typeface="Arial" charset="0"/>
              </a:rPr>
              <a:t>2+</a:t>
            </a:r>
            <a:r>
              <a:rPr lang="en-US" sz="2400" dirty="0">
                <a:cs typeface="Arial" charset="0"/>
              </a:rPr>
              <a:t> (or Fe</a:t>
            </a:r>
            <a:r>
              <a:rPr lang="en-US" sz="2400" baseline="30000" dirty="0">
                <a:cs typeface="Arial" charset="0"/>
              </a:rPr>
              <a:t>2+</a:t>
            </a:r>
            <a:r>
              <a:rPr lang="en-US" sz="2400" dirty="0">
                <a:cs typeface="Arial" charset="0"/>
              </a:rPr>
              <a:t>) has 6 neighbor oxygen atoms</a:t>
            </a:r>
          </a:p>
        </p:txBody>
      </p:sp>
      <p:sp>
        <p:nvSpPr>
          <p:cNvPr id="30729" name="Rectangle 12"/>
          <p:cNvSpPr>
            <a:spLocks noChangeArrowheads="1"/>
          </p:cNvSpPr>
          <p:nvPr/>
        </p:nvSpPr>
        <p:spPr bwMode="auto">
          <a:xfrm>
            <a:off x="701675" y="1204913"/>
            <a:ext cx="7023100" cy="519112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ym typeface="Symbol" pitchFamily="18" charset="2"/>
              </a:rPr>
              <a:t>MgO and FeO also have the NaCl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581</Words>
  <PresentationFormat>عرض على الشاشة (3:4)‏</PresentationFormat>
  <Paragraphs>195</Paragraphs>
  <Slides>13</Slides>
  <Notes>11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5" baseType="lpstr">
      <vt:lpstr>سمة Office</vt:lpstr>
      <vt:lpstr>Equation</vt:lpstr>
      <vt:lpstr>الشريحة 1</vt:lpstr>
      <vt:lpstr>Factors that Determine Crystal Structure</vt:lpstr>
      <vt:lpstr>Atomic Bonding in Ceramics</vt:lpstr>
      <vt:lpstr>Coordination # and Ionic Radii</vt:lpstr>
      <vt:lpstr>c03tf03</vt:lpstr>
      <vt:lpstr>Computation of Minimum Cation-Anion Radius Ratio</vt:lpstr>
      <vt:lpstr>Example Problem:  Predicting the Crystal Structure of FeO</vt:lpstr>
      <vt:lpstr>Rock Salt Structure</vt:lpstr>
      <vt:lpstr>MgO and FeO</vt:lpstr>
      <vt:lpstr>AX Crystal Structures</vt:lpstr>
      <vt:lpstr>AX2 Crystal Structures</vt:lpstr>
      <vt:lpstr>ABX3 Crystal Structures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Dr El-Ghamaz</dc:creator>
  <cp:lastModifiedBy>Dr Nasser</cp:lastModifiedBy>
  <cp:revision>12</cp:revision>
  <dcterms:created xsi:type="dcterms:W3CDTF">2015-02-28T17:48:52Z</dcterms:created>
  <dcterms:modified xsi:type="dcterms:W3CDTF">2019-03-17T19:27:50Z</dcterms:modified>
</cp:coreProperties>
</file>