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6" r:id="rId12"/>
    <p:sldId id="265" r:id="rId13"/>
    <p:sldId id="268" r:id="rId14"/>
    <p:sldId id="267" r:id="rId15"/>
    <p:sldId id="270" r:id="rId16"/>
    <p:sldId id="271" r:id="rId17"/>
    <p:sldId id="272" r:id="rId18"/>
    <p:sldId id="275" r:id="rId19"/>
    <p:sldId id="273" r:id="rId20"/>
    <p:sldId id="274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02/07/1439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43042" y="2357430"/>
            <a:ext cx="578647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Rectifiers</a:t>
            </a:r>
            <a:endParaRPr 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wave rectifiers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928802"/>
            <a:ext cx="58959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14818"/>
            <a:ext cx="37433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3714752"/>
            <a:ext cx="20478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4286256"/>
            <a:ext cx="44386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10" y="3786190"/>
            <a:ext cx="26384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790" y="1214422"/>
            <a:ext cx="8662210" cy="3067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Center-Tapped Full-Wave Rectifier Operation</a:t>
            </a:r>
            <a:endParaRPr lang="en-US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5025" y="1571624"/>
            <a:ext cx="5693042" cy="428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Center-Tapped Full-Wave Rectifier Operation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85794"/>
            <a:ext cx="4929222" cy="57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785786" y="642918"/>
            <a:ext cx="5643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i="1" dirty="0" smtClean="0"/>
              <a:t>Effect of the Turns Ratio on the Output Voltage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6318153" cy="2505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143380"/>
            <a:ext cx="53340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3214686"/>
            <a:ext cx="3523051" cy="1009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1643050"/>
            <a:ext cx="292895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857760"/>
            <a:ext cx="2694521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3438" y="5767383"/>
            <a:ext cx="4176831" cy="109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7715304" cy="2961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000372"/>
            <a:ext cx="771530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5000636"/>
            <a:ext cx="426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Bridge Full-Wave Rectifier Operation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500034" y="1571612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b="1" dirty="0" smtClean="0"/>
              <a:t>bridge rectifier uses four diodes connected as shown in Figure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285720" y="2143116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When the input cycle is positive as in part (a), diodes </a:t>
            </a:r>
            <a:r>
              <a:rPr lang="en-US" i="1" dirty="0" smtClean="0"/>
              <a:t>D1 and D2 are forward-biased and conduct current in </a:t>
            </a:r>
            <a:r>
              <a:rPr lang="en-US" dirty="0" smtClean="0"/>
              <a:t>the direction shown. A voltage is developed across </a:t>
            </a:r>
            <a:r>
              <a:rPr lang="en-US" i="1" dirty="0" smtClean="0"/>
              <a:t>RL that looks like the positive half of </a:t>
            </a:r>
            <a:r>
              <a:rPr lang="en-US" dirty="0" smtClean="0"/>
              <a:t>the input cycle. During this time, diodes </a:t>
            </a:r>
            <a:r>
              <a:rPr lang="en-US" i="1" dirty="0" smtClean="0"/>
              <a:t>D3 and D4 are reverse-biased.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357562"/>
            <a:ext cx="6668654" cy="2938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Bridge Full-Wave Rectifier Operation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714620"/>
            <a:ext cx="717739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مستطيل 3"/>
          <p:cNvSpPr/>
          <p:nvPr/>
        </p:nvSpPr>
        <p:spPr>
          <a:xfrm>
            <a:off x="357158" y="1571612"/>
            <a:ext cx="8286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 smtClean="0"/>
              <a:t>When the input cycle is negative as in Figure 2–38(b), diodes </a:t>
            </a:r>
            <a:r>
              <a:rPr lang="en-US" sz="2000" i="1" dirty="0" smtClean="0"/>
              <a:t>D3 and D4 are forward biased </a:t>
            </a:r>
            <a:r>
              <a:rPr lang="en-US" sz="2000" dirty="0" smtClean="0"/>
              <a:t>and conduct current in the same direction through </a:t>
            </a:r>
            <a:r>
              <a:rPr lang="en-US" sz="2000" i="1" dirty="0" smtClean="0"/>
              <a:t>RL as during the positive half-cycle. </a:t>
            </a:r>
            <a:r>
              <a:rPr lang="en-US" sz="2000" dirty="0" smtClean="0"/>
              <a:t>During the negative half-cycle, </a:t>
            </a:r>
            <a:r>
              <a:rPr lang="en-US" sz="2000" i="1" dirty="0" smtClean="0"/>
              <a:t>D1 and D2 are reverse-biased. </a:t>
            </a:r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785786" y="5786454"/>
            <a:ext cx="771530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b="1" i="1" dirty="0" smtClean="0"/>
              <a:t>A full-wave rectified output </a:t>
            </a:r>
            <a:r>
              <a:rPr lang="en-US" b="1" dirty="0" smtClean="0"/>
              <a:t>voltage appears across </a:t>
            </a:r>
            <a:r>
              <a:rPr lang="en-US" b="1" i="1" dirty="0" smtClean="0"/>
              <a:t>R</a:t>
            </a:r>
            <a:r>
              <a:rPr lang="en-US" b="1" i="1" baseline="-25000" dirty="0" smtClean="0"/>
              <a:t>L</a:t>
            </a:r>
            <a:r>
              <a:rPr lang="en-US" b="1" i="1" dirty="0" smtClean="0"/>
              <a:t> as a result of this action.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14348" y="357166"/>
            <a:ext cx="7632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altLang="en-US" sz="2000" b="1" dirty="0"/>
              <a:t>Bridge Rectifier</a:t>
            </a:r>
          </a:p>
        </p:txBody>
      </p:sp>
      <p:sp>
        <p:nvSpPr>
          <p:cNvPr id="44038" name="Text Box 7"/>
          <p:cNvSpPr txBox="1">
            <a:spLocks noChangeArrowheads="1"/>
          </p:cNvSpPr>
          <p:nvPr/>
        </p:nvSpPr>
        <p:spPr bwMode="auto">
          <a:xfrm>
            <a:off x="428596" y="928670"/>
            <a:ext cx="80660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altLang="zh-CN" sz="2000" dirty="0"/>
              <a:t>Looks like a Wheatstone bridge. Does not require a enter </a:t>
            </a:r>
            <a:r>
              <a:rPr lang="en-US" altLang="zh-CN" sz="2000" dirty="0" err="1" smtClean="0"/>
              <a:t>tappedtransformer</a:t>
            </a:r>
            <a:r>
              <a:rPr lang="en-US" altLang="zh-CN" sz="2000" dirty="0"/>
              <a:t>.</a:t>
            </a:r>
          </a:p>
          <a:p>
            <a:pPr algn="l" rtl="0"/>
            <a:r>
              <a:rPr lang="en-US" altLang="zh-CN" sz="2000" dirty="0"/>
              <a:t>Requires 2 additional diodes and voltage drop is double.</a:t>
            </a:r>
          </a:p>
        </p:txBody>
      </p:sp>
      <p:pic>
        <p:nvPicPr>
          <p:cNvPr id="44039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8429652" cy="287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786" y="5857892"/>
            <a:ext cx="2956055" cy="714380"/>
          </a:xfrm>
          <a:prstGeom prst="doubleWav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857752" y="5857892"/>
            <a:ext cx="3935837" cy="652465"/>
          </a:xfrm>
          <a:prstGeom prst="doubleWave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12" name="مستطيل 11"/>
          <p:cNvSpPr/>
          <p:nvPr/>
        </p:nvSpPr>
        <p:spPr>
          <a:xfrm>
            <a:off x="0" y="51435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</a:rPr>
              <a:t>Neglecting the diode drops, the secondary voltage appears across the load resistor.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4714876" y="5143512"/>
            <a:ext cx="36433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>
                <a:solidFill>
                  <a:srgbClr val="0070C0"/>
                </a:solidFill>
              </a:rPr>
              <a:t>If these diode drops are taken into account, the output voltage is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14290"/>
            <a:ext cx="8532205" cy="303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857628"/>
            <a:ext cx="7497870" cy="1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كائن 4"/>
          <p:cNvGraphicFramePr>
            <a:graphicFrameLocks noChangeAspect="1"/>
          </p:cNvGraphicFramePr>
          <p:nvPr/>
        </p:nvGraphicFramePr>
        <p:xfrm>
          <a:off x="500034" y="1928802"/>
          <a:ext cx="1918391" cy="108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5" imgW="787320" imgH="444240" progId="Equation.3">
                  <p:embed/>
                </p:oleObj>
              </mc:Choice>
              <mc:Fallback>
                <p:oleObj name="Equation" r:id="rId5" imgW="78732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1928802"/>
                        <a:ext cx="1918391" cy="1082963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928694"/>
          </a:xfrm>
          <a:noFill/>
        </p:spPr>
        <p:txBody>
          <a:bodyPr/>
          <a:lstStyle/>
          <a:p>
            <a:pPr eaLnBrk="1" hangingPunct="1"/>
            <a:r>
              <a:rPr lang="en-US" altLang="zh-CN" b="1" dirty="0" smtClean="0">
                <a:solidFill>
                  <a:srgbClr val="0000FF"/>
                </a:solidFill>
                <a:sym typeface="Symbol" pitchFamily="18" charset="2"/>
              </a:rPr>
              <a:t>Diodes and Diodes Circuits</a:t>
            </a:r>
            <a:r>
              <a:rPr lang="en-US" altLang="zh-CN" dirty="0" smtClean="0">
                <a:sym typeface="Symbol" pitchFamily="18" charset="2"/>
              </a:rPr>
              <a:t> 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071670" y="1285860"/>
            <a:ext cx="46815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FF0000"/>
                </a:solidFill>
              </a:rPr>
              <a:t>Rectifier Circuits</a:t>
            </a:r>
          </a:p>
        </p:txBody>
      </p:sp>
      <p:sp>
        <p:nvSpPr>
          <p:cNvPr id="40965" name="Text Box 69"/>
          <p:cNvSpPr txBox="1">
            <a:spLocks noChangeArrowheads="1"/>
          </p:cNvSpPr>
          <p:nvPr/>
        </p:nvSpPr>
        <p:spPr bwMode="auto">
          <a:xfrm>
            <a:off x="857224" y="2143116"/>
            <a:ext cx="792961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rtl="0"/>
            <a:r>
              <a:rPr lang="en-US" altLang="zh-CN" sz="2800" dirty="0" smtClean="0"/>
              <a:t>One of the most important applications of diodes is in the design of rectifier circuits. Used to convert an AC signal into a DC voltage used by most electronics.</a:t>
            </a:r>
            <a:endParaRPr lang="en-US" altLang="zh-CN" sz="2800" dirty="0"/>
          </a:p>
        </p:txBody>
      </p:sp>
      <p:pic>
        <p:nvPicPr>
          <p:cNvPr id="40966" name="Picture 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786190"/>
            <a:ext cx="88201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مستطيل 7"/>
          <p:cNvSpPr/>
          <p:nvPr/>
        </p:nvSpPr>
        <p:spPr>
          <a:xfrm>
            <a:off x="2786050" y="3786190"/>
            <a:ext cx="3043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The Basic DC Power Supply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POWER SUPPLY FILTERS AND REGULATORS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571612"/>
            <a:ext cx="52959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مستطيل 3"/>
          <p:cNvSpPr/>
          <p:nvPr/>
        </p:nvSpPr>
        <p:spPr>
          <a:xfrm>
            <a:off x="785786" y="4572008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The small amount of fluctuation in the filter output voltage is called </a:t>
            </a:r>
            <a:r>
              <a:rPr lang="en-US" i="1" dirty="0" smtClean="0"/>
              <a:t>ripple.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714348" y="571480"/>
            <a:ext cx="2500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 smtClean="0"/>
              <a:t>Capacitor-Input Filter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0"/>
            <a:ext cx="5457825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85720" y="1000108"/>
            <a:ext cx="7429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The variation in the capacitor voltage due to the charging and discharging is called the </a:t>
            </a:r>
            <a:r>
              <a:rPr lang="en-US" b="1" dirty="0" smtClean="0"/>
              <a:t>ripple voltage. Generally, ripple is undesirable; thus, the smaller </a:t>
            </a:r>
            <a:r>
              <a:rPr lang="en-US" dirty="0" smtClean="0"/>
              <a:t>the ripple, the better the filtering action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285720" y="428604"/>
            <a:ext cx="20363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/>
              <a:t>Ripple Voltage</a:t>
            </a:r>
            <a:endParaRPr lang="en-US" sz="2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928802"/>
            <a:ext cx="696277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60" y="3071810"/>
            <a:ext cx="5715040" cy="34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مستطيل 6"/>
          <p:cNvSpPr/>
          <p:nvPr/>
        </p:nvSpPr>
        <p:spPr>
          <a:xfrm>
            <a:off x="571472" y="3357562"/>
            <a:ext cx="24288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For a given input frequency, the output frequency of a full-wave rectifier is twice that of a half-wave rectifier, as illustrated in Figure. This makes a full-wave rectifier easier</a:t>
            </a:r>
          </a:p>
          <a:p>
            <a:pPr algn="l" rtl="0"/>
            <a:r>
              <a:rPr lang="en-US" dirty="0" smtClean="0"/>
              <a:t>to filter because of the shorter time between peaks.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00034" y="1142984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i="1" dirty="0" smtClean="0"/>
              <a:t>The ripple factor (r) is an indication of the effectiveness of the filter and</a:t>
            </a:r>
          </a:p>
          <a:p>
            <a:pPr algn="l" rtl="0"/>
            <a:r>
              <a:rPr lang="en-US" dirty="0" smtClean="0"/>
              <a:t>is defined as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500034" y="428604"/>
            <a:ext cx="19216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/>
              <a:t>Ripple Factor </a:t>
            </a:r>
            <a:endParaRPr lang="en-US" sz="2400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857364"/>
            <a:ext cx="8572528" cy="20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2714620"/>
            <a:ext cx="2076461" cy="95250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sp>
        <p:nvSpPr>
          <p:cNvPr id="7" name="مستطيل 6"/>
          <p:cNvSpPr/>
          <p:nvPr/>
        </p:nvSpPr>
        <p:spPr>
          <a:xfrm>
            <a:off x="285720" y="3714752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For a full-wave rectifier with a capacitor-input filter, approximations for the </a:t>
            </a:r>
            <a:r>
              <a:rPr lang="en-US" dirty="0" smtClean="0">
                <a:solidFill>
                  <a:srgbClr val="FF0000"/>
                </a:solidFill>
              </a:rPr>
              <a:t>peak-to-peak</a:t>
            </a:r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ripple voltage, </a:t>
            </a:r>
            <a:r>
              <a:rPr lang="en-US" i="1" dirty="0" err="1" smtClean="0">
                <a:solidFill>
                  <a:srgbClr val="FF0000"/>
                </a:solidFill>
              </a:rPr>
              <a:t>V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r</a:t>
            </a:r>
            <a:r>
              <a:rPr lang="en-US" i="1" baseline="-25000" dirty="0" smtClean="0">
                <a:solidFill>
                  <a:srgbClr val="FF0000"/>
                </a:solidFill>
              </a:rPr>
              <a:t>(pp)</a:t>
            </a:r>
            <a:r>
              <a:rPr lang="en-US" i="1" dirty="0" smtClean="0">
                <a:solidFill>
                  <a:srgbClr val="FF0000"/>
                </a:solidFill>
              </a:rPr>
              <a:t>,</a:t>
            </a:r>
            <a:r>
              <a:rPr lang="en-US" i="1" dirty="0" smtClean="0"/>
              <a:t> and </a:t>
            </a:r>
            <a:r>
              <a:rPr lang="en-US" i="1" dirty="0" smtClean="0">
                <a:solidFill>
                  <a:srgbClr val="0070C0"/>
                </a:solidFill>
              </a:rPr>
              <a:t>the dc value of the filter output voltage, V</a:t>
            </a:r>
            <a:r>
              <a:rPr lang="en-US" i="1" baseline="-25000" dirty="0" smtClean="0">
                <a:solidFill>
                  <a:srgbClr val="0070C0"/>
                </a:solidFill>
              </a:rPr>
              <a:t>DC</a:t>
            </a:r>
            <a:r>
              <a:rPr lang="en-US" i="1" dirty="0" smtClean="0">
                <a:solidFill>
                  <a:srgbClr val="0070C0"/>
                </a:solidFill>
              </a:rPr>
              <a:t>, </a:t>
            </a:r>
            <a:r>
              <a:rPr lang="en-US" i="1" dirty="0" smtClean="0"/>
              <a:t>are given in</a:t>
            </a:r>
          </a:p>
          <a:p>
            <a:pPr algn="l" rtl="0"/>
            <a:r>
              <a:rPr lang="en-US" dirty="0" smtClean="0"/>
              <a:t>the following equations. </a:t>
            </a:r>
            <a:r>
              <a:rPr lang="en-US" dirty="0" smtClean="0">
                <a:solidFill>
                  <a:srgbClr val="00B050"/>
                </a:solidFill>
              </a:rPr>
              <a:t>The variable </a:t>
            </a:r>
            <a:r>
              <a:rPr lang="en-US" i="1" dirty="0" err="1" smtClean="0">
                <a:solidFill>
                  <a:srgbClr val="00B050"/>
                </a:solidFill>
              </a:rPr>
              <a:t>V</a:t>
            </a:r>
            <a:r>
              <a:rPr lang="en-US" i="1" baseline="-25000" dirty="0" err="1" smtClean="0">
                <a:solidFill>
                  <a:srgbClr val="00B050"/>
                </a:solidFill>
              </a:rPr>
              <a:t>p</a:t>
            </a:r>
            <a:r>
              <a:rPr lang="en-US" i="1" baseline="-25000" dirty="0" smtClean="0">
                <a:solidFill>
                  <a:srgbClr val="00B050"/>
                </a:solidFill>
              </a:rPr>
              <a:t>(</a:t>
            </a:r>
            <a:r>
              <a:rPr lang="en-US" i="1" baseline="-25000" dirty="0" err="1" smtClean="0">
                <a:solidFill>
                  <a:srgbClr val="00B050"/>
                </a:solidFill>
              </a:rPr>
              <a:t>rect</a:t>
            </a:r>
            <a:r>
              <a:rPr lang="en-US" i="1" baseline="-25000" dirty="0" smtClean="0">
                <a:solidFill>
                  <a:srgbClr val="00B050"/>
                </a:solidFill>
              </a:rPr>
              <a:t>)</a:t>
            </a:r>
            <a:r>
              <a:rPr lang="en-US" i="1" dirty="0" smtClean="0">
                <a:solidFill>
                  <a:srgbClr val="00B050"/>
                </a:solidFill>
              </a:rPr>
              <a:t> is the unfiltered peak rectified voltage. 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4929198"/>
            <a:ext cx="3784117" cy="1624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مستطيل 8"/>
          <p:cNvSpPr/>
          <p:nvPr/>
        </p:nvSpPr>
        <p:spPr>
          <a:xfrm>
            <a:off x="428596" y="5286388"/>
            <a:ext cx="4643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i="1" smtClean="0">
                <a:solidFill>
                  <a:srgbClr val="C00000"/>
                </a:solidFill>
              </a:rPr>
              <a:t>Notice </a:t>
            </a:r>
            <a:r>
              <a:rPr lang="en-US" smtClean="0">
                <a:solidFill>
                  <a:srgbClr val="C00000"/>
                </a:solidFill>
              </a:rPr>
              <a:t>that </a:t>
            </a:r>
            <a:r>
              <a:rPr lang="en-US" dirty="0" smtClean="0">
                <a:solidFill>
                  <a:srgbClr val="C00000"/>
                </a:solidFill>
              </a:rPr>
              <a:t>if </a:t>
            </a:r>
            <a:r>
              <a:rPr lang="en-US" i="1" dirty="0" smtClean="0">
                <a:solidFill>
                  <a:srgbClr val="C00000"/>
                </a:solidFill>
              </a:rPr>
              <a:t>R</a:t>
            </a:r>
            <a:r>
              <a:rPr lang="en-US" i="1" baseline="-25000" dirty="0" smtClean="0">
                <a:solidFill>
                  <a:srgbClr val="C00000"/>
                </a:solidFill>
              </a:rPr>
              <a:t>L</a:t>
            </a:r>
            <a:r>
              <a:rPr lang="en-US" i="1" dirty="0" smtClean="0">
                <a:solidFill>
                  <a:srgbClr val="C00000"/>
                </a:solidFill>
              </a:rPr>
              <a:t> or C increases, the ripple voltage decreases and the dc voltage increases.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Basic DC Power Supply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072098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Transformers</a:t>
            </a:r>
            <a:r>
              <a:rPr lang="en-US" dirty="0" smtClean="0">
                <a:solidFill>
                  <a:srgbClr val="FF0000"/>
                </a:solidFill>
              </a:rPr>
              <a:t> changes ac voltages based on the turns ratio between the primary and secondary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rectifier converts the ac input voltage to a pulsating dc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voltage.</a:t>
            </a:r>
          </a:p>
          <a:p>
            <a:pPr algn="l" rtl="0"/>
            <a:r>
              <a:rPr lang="en-US" dirty="0" smtClean="0">
                <a:solidFill>
                  <a:srgbClr val="00B050"/>
                </a:solidFill>
              </a:rPr>
              <a:t>The </a:t>
            </a:r>
            <a:r>
              <a:rPr lang="en-US" b="1" dirty="0" smtClean="0">
                <a:solidFill>
                  <a:srgbClr val="00B050"/>
                </a:solidFill>
              </a:rPr>
              <a:t>filter eliminates </a:t>
            </a:r>
            <a:r>
              <a:rPr lang="en-US" dirty="0" smtClean="0">
                <a:solidFill>
                  <a:srgbClr val="00B050"/>
                </a:solidFill>
              </a:rPr>
              <a:t>the fluctuations in the rectified voltage and produces a relatively smooth dc voltage.</a:t>
            </a:r>
          </a:p>
          <a:p>
            <a:pPr algn="l" rtl="0"/>
            <a:r>
              <a:rPr lang="en-US" dirty="0" smtClean="0">
                <a:solidFill>
                  <a:srgbClr val="7030A0"/>
                </a:solidFill>
              </a:rPr>
              <a:t>The </a:t>
            </a:r>
            <a:r>
              <a:rPr lang="en-US" b="1" dirty="0" smtClean="0">
                <a:solidFill>
                  <a:srgbClr val="7030A0"/>
                </a:solidFill>
              </a:rPr>
              <a:t>regulator is a circuit that </a:t>
            </a:r>
            <a:r>
              <a:rPr lang="en-US" dirty="0" smtClean="0">
                <a:solidFill>
                  <a:srgbClr val="7030A0"/>
                </a:solidFill>
              </a:rPr>
              <a:t>maintains a constant dc voltage for variations in the input line voltage or in the load.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 wave rectifier operation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285860"/>
            <a:ext cx="5881695" cy="53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071678"/>
            <a:ext cx="395401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 rtl="0"/>
            <a:r>
              <a:rPr lang="en-US" sz="2400" b="1" i="1" dirty="0" smtClean="0"/>
              <a:t>Average Value of the Half-Wave Output Voltage</a:t>
            </a:r>
            <a:endParaRPr lang="en-US" sz="2400" dirty="0"/>
          </a:p>
        </p:txBody>
      </p:sp>
      <p:sp>
        <p:nvSpPr>
          <p:cNvPr id="3" name="مستطيل 2"/>
          <p:cNvSpPr/>
          <p:nvPr/>
        </p:nvSpPr>
        <p:spPr>
          <a:xfrm>
            <a:off x="357158" y="1071546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i="1" dirty="0" smtClean="0"/>
              <a:t>The average value of the half-wave </a:t>
            </a:r>
            <a:r>
              <a:rPr lang="en-US" dirty="0" smtClean="0"/>
              <a:t>rectified output voltage is the value you would measure on a dc voltmeter. Mathematically, it is determined by finding the area under the curve over a full cycle,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500306"/>
            <a:ext cx="1571636" cy="770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214282" y="3714752"/>
            <a:ext cx="77867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Effect of the Barrier Potential on the Half-Wave Rectifier Output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4071942"/>
            <a:ext cx="52768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4500570"/>
            <a:ext cx="2757793" cy="519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مستطيل 8"/>
          <p:cNvSpPr/>
          <p:nvPr/>
        </p:nvSpPr>
        <p:spPr>
          <a:xfrm>
            <a:off x="571472" y="5643578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The effect of the barrier potential on the half-wave rectified output voltage is to reduce the peak value of the input by about 0.7 V.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6" y="142852"/>
            <a:ext cx="8858280" cy="277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214686"/>
            <a:ext cx="7964823" cy="176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5072074"/>
            <a:ext cx="5786478" cy="150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85728"/>
            <a:ext cx="5368559" cy="795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428868"/>
            <a:ext cx="2567005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785926"/>
            <a:ext cx="5315215" cy="2038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مستطيل 7"/>
          <p:cNvSpPr/>
          <p:nvPr/>
        </p:nvSpPr>
        <p:spPr>
          <a:xfrm>
            <a:off x="714348" y="4000504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b="1" dirty="0" smtClean="0"/>
              <a:t>peak inverse voltage (PIV) equals the peak value of the input voltage,</a:t>
            </a:r>
            <a:endParaRPr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571472" y="4786322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>
                <a:solidFill>
                  <a:srgbClr val="0070C0"/>
                </a:solidFill>
              </a:rPr>
              <a:t>The PIV occurs at the peak of each half-cycle of the input voltage when the diode is reverse-biased. In</a:t>
            </a:r>
            <a:r>
              <a:rPr lang="ar-EG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this circuit, the PIV occurs at the peak of each negative half-cycle.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Transformer Coupling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500034" y="1785926"/>
            <a:ext cx="33575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/>
              <a:t>The secondary voltage of a transformer equals the turns ratio, </a:t>
            </a:r>
            <a:r>
              <a:rPr lang="en-US" i="1" dirty="0" smtClean="0"/>
              <a:t>n, times the primary</a:t>
            </a:r>
          </a:p>
          <a:p>
            <a:pPr algn="l" rtl="0"/>
            <a:r>
              <a:rPr lang="en-US" dirty="0" smtClean="0"/>
              <a:t>voltage.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329114"/>
            <a:ext cx="4624393" cy="184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786058"/>
            <a:ext cx="1643074" cy="664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ستطيل 5"/>
          <p:cNvSpPr/>
          <p:nvPr/>
        </p:nvSpPr>
        <p:spPr>
          <a:xfrm>
            <a:off x="642910" y="3643314"/>
            <a:ext cx="771530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is “the number of turns in the secondary (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sec</a:t>
            </a:r>
            <a:r>
              <a:rPr lang="en-US" i="1" dirty="0" smtClean="0"/>
              <a:t>) divided by the number of turns in the primary (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pri</a:t>
            </a:r>
            <a:r>
              <a:rPr lang="en-US" i="1" dirty="0" smtClean="0"/>
              <a:t>).</a:t>
            </a:r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500034" y="4714884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dirty="0" smtClean="0">
                <a:solidFill>
                  <a:srgbClr val="0070C0"/>
                </a:solidFill>
              </a:rPr>
              <a:t>The peak secondary voltage, </a:t>
            </a:r>
            <a:r>
              <a:rPr lang="en-US" i="1" dirty="0" err="1" smtClean="0">
                <a:solidFill>
                  <a:srgbClr val="0070C0"/>
                </a:solidFill>
              </a:rPr>
              <a:t>Vp</a:t>
            </a:r>
            <a:r>
              <a:rPr lang="en-US" i="1" dirty="0" smtClean="0">
                <a:solidFill>
                  <a:srgbClr val="0070C0"/>
                </a:solidFill>
              </a:rPr>
              <a:t>(sec), in a transformer-coupled half-wave rectifier is written in terms of </a:t>
            </a:r>
            <a:r>
              <a:rPr lang="en-US" i="1" dirty="0" err="1" smtClean="0">
                <a:solidFill>
                  <a:srgbClr val="0070C0"/>
                </a:solidFill>
              </a:rPr>
              <a:t>Vp</a:t>
            </a:r>
            <a:r>
              <a:rPr lang="en-US" i="1" dirty="0" smtClean="0">
                <a:solidFill>
                  <a:srgbClr val="0070C0"/>
                </a:solidFill>
              </a:rPr>
              <a:t>(sec) as 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5214950"/>
            <a:ext cx="40097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6072206"/>
            <a:ext cx="3002856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85794"/>
            <a:ext cx="70389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000372"/>
            <a:ext cx="7813259" cy="251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4271</TotalTime>
  <Words>707</Words>
  <Application>Microsoft Office PowerPoint</Application>
  <PresentationFormat>On-screen Show (4:3)</PresentationFormat>
  <Paragraphs>54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سمة Office</vt:lpstr>
      <vt:lpstr>Equation</vt:lpstr>
      <vt:lpstr>PowerPoint Presentation</vt:lpstr>
      <vt:lpstr>Diodes and Diodes Circuits </vt:lpstr>
      <vt:lpstr>The Basic DC Power Supply</vt:lpstr>
      <vt:lpstr>Half wave rectifier operation</vt:lpstr>
      <vt:lpstr>Average Value of the Half-Wave Output Voltage</vt:lpstr>
      <vt:lpstr>PowerPoint Presentation</vt:lpstr>
      <vt:lpstr>PowerPoint Presentation</vt:lpstr>
      <vt:lpstr>Transformer Coupling</vt:lpstr>
      <vt:lpstr>PowerPoint Presentation</vt:lpstr>
      <vt:lpstr>Full wave rectifiers </vt:lpstr>
      <vt:lpstr>PowerPoint Presentation</vt:lpstr>
      <vt:lpstr>Center-Tapped Full-Wave Rectifier Operation</vt:lpstr>
      <vt:lpstr>Center-Tapped Full-Wave Rectifier Operation</vt:lpstr>
      <vt:lpstr>PowerPoint Presentation</vt:lpstr>
      <vt:lpstr>PowerPoint Presentation</vt:lpstr>
      <vt:lpstr>Bridge Full-Wave Rectifier Operation</vt:lpstr>
      <vt:lpstr>Bridge Full-Wave Rectifier Operation</vt:lpstr>
      <vt:lpstr>PowerPoint Presentation</vt:lpstr>
      <vt:lpstr>PowerPoint Presentation</vt:lpstr>
      <vt:lpstr>POWER SUPPLY FILTERS AND REGULATORS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Dr El-Ghamaz</dc:creator>
  <cp:lastModifiedBy>Nasser El-Ghamaz</cp:lastModifiedBy>
  <cp:revision>11</cp:revision>
  <dcterms:created xsi:type="dcterms:W3CDTF">2015-03-12T08:01:36Z</dcterms:created>
  <dcterms:modified xsi:type="dcterms:W3CDTF">2018-03-18T19:46:34Z</dcterms:modified>
</cp:coreProperties>
</file>