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78135-E498-4E51-BEF3-30B643B728E9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56EC-9403-47B3-BDA3-07948C8D6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11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Derivatives of Carboxylic Acids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1676400"/>
          <a:ext cx="7334250" cy="2430462"/>
        </p:xfrm>
        <a:graphic>
          <a:graphicData uri="http://schemas.openxmlformats.org/presentationml/2006/ole">
            <p:oleObj spid="_x0000_s22530" name="ISIS/Draw Sketch" r:id="rId3" imgW="8467560" imgH="3200400" progId="ISISServer">
              <p:embed/>
            </p:oleObj>
          </a:graphicData>
        </a:graphic>
      </p:graphicFrame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28600" y="5029200"/>
          <a:ext cx="8568925" cy="1300162"/>
        </p:xfrm>
        <a:graphic>
          <a:graphicData uri="http://schemas.openxmlformats.org/presentationml/2006/ole">
            <p:oleObj spid="_x0000_s22529" name="ISIS/Draw Sketch" r:id="rId4" imgW="9410400" imgH="1428480" progId="ISISServer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8600" y="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Reactions of Anhydride:-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Anhydrides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react readily with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water, alcohol, phenol, ammonia, and amines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give substitution products. The by- product in each case is a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carboxylic acid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reactions, like those of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are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substitutions, but they take place more slowly than do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 reactions.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28600" y="42672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mechanism of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substitution of an anhydride with alcohol to give an ester can be summarized in the following three steps:-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3- Esters</a:t>
            </a:r>
            <a:endParaRPr lang="en-US" sz="3200" dirty="0"/>
          </a:p>
        </p:txBody>
      </p:sp>
      <p:pic>
        <p:nvPicPr>
          <p:cNvPr id="23555" name="Picture 492" descr="ethethfor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57400"/>
            <a:ext cx="1524000" cy="986852"/>
          </a:xfrm>
          <a:prstGeom prst="rect">
            <a:avLst/>
          </a:prstGeom>
          <a:noFill/>
        </p:spPr>
      </p:pic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828800" y="3886200"/>
          <a:ext cx="5357812" cy="1122362"/>
        </p:xfrm>
        <a:graphic>
          <a:graphicData uri="http://schemas.openxmlformats.org/presentationml/2006/ole">
            <p:oleObj spid="_x0000_s23554" name="ISIS/Draw Sketch" r:id="rId4" imgW="5362560" imgH="1123920" progId="ISISServer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8600" y="1066800"/>
            <a:ext cx="868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derived from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carboxylic acids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carboxylic acid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contains the -COOH group, and in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ester,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hydrocarbon group of some kind replaces the hydrogen in this group. This could be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alkyl group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like methyl or ethyl, or one containing a benzene ring like phenyl.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common ester - ethyl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ethanoate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most commonly discussed ester is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ethyl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ethanoate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" y="26670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Nomenclature:-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ester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named by first naming the alkyl group of the alcohol and then naming the acid from which it is derived (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replacing the –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acid ending with –ate)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594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1295400" y="5257800"/>
          <a:ext cx="6772275" cy="885825"/>
        </p:xfrm>
        <a:graphic>
          <a:graphicData uri="http://schemas.openxmlformats.org/presentationml/2006/ole">
            <p:oleObj spid="_x0000_s23560" name="ISIS/Draw Sketch" r:id="rId5" imgW="6771960" imgH="885600" progId="ISISServer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895600" y="1371600"/>
          <a:ext cx="4562475" cy="866775"/>
        </p:xfrm>
        <a:graphic>
          <a:graphicData uri="http://schemas.openxmlformats.org/presentationml/2006/ole">
            <p:oleObj spid="_x0000_s24580" name="ISIS/Draw Sketch" r:id="rId3" imgW="5293360" imgH="1023620" progId="ISISServer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81000" y="3429000"/>
          <a:ext cx="3952876" cy="731838"/>
        </p:xfrm>
        <a:graphic>
          <a:graphicData uri="http://schemas.openxmlformats.org/presentationml/2006/ole">
            <p:oleObj spid="_x0000_s24579" name="ISIS/Draw Sketch" r:id="rId4" imgW="3943080" imgH="857160" progId="ISISServer">
              <p:embed/>
            </p:oleObj>
          </a:graphicData>
        </a:graphic>
      </p:graphicFrame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572000" y="3429000"/>
          <a:ext cx="4232275" cy="722312"/>
        </p:xfrm>
        <a:graphic>
          <a:graphicData uri="http://schemas.openxmlformats.org/presentationml/2006/ole">
            <p:oleObj spid="_x0000_s24578" name="ISIS/Draw Sketch" r:id="rId5" imgW="4743360" imgH="952200" progId="ISISServer">
              <p:embed/>
            </p:oleObj>
          </a:graphicData>
        </a:graphic>
      </p:graphicFrame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2057400" y="5334000"/>
          <a:ext cx="4610100" cy="1295400"/>
        </p:xfrm>
        <a:graphic>
          <a:graphicData uri="http://schemas.openxmlformats.org/presentationml/2006/ole">
            <p:oleObj spid="_x0000_s24577" name="ISIS/Draw Sketch" r:id="rId6" imgW="4891213" imgH="1369692" progId="ISISServer">
              <p:embed/>
            </p:oleObj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4799" y="228600"/>
            <a:ext cx="88392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Preparation of Esters:-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commonly prepared by heating a mixture of an alcohol and a carboxylic acid in the presence of a strong mineral acid catalyst. This reaction is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reffered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as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direct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esterification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or Fisher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esterification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4800" y="2362200"/>
            <a:ext cx="86106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Another  important method of preparing esters is by the reaction between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alcohols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This reaction, which also involves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substitution, gives a greater yield of ester than the Fisher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esterification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28601" y="4343400"/>
            <a:ext cx="89153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third method of preparing esters is by the reaction between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anhydrides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alcohols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Anhydrides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reactive compounds and give a high yield of ester when reacted with primary and secondary alcohols.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Tertiary alcohols primarily undergo dehydration to give alkenes.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765175" y="2971800"/>
          <a:ext cx="8122056" cy="1711325"/>
        </p:xfrm>
        <a:graphic>
          <a:graphicData uri="http://schemas.openxmlformats.org/presentationml/2006/ole">
            <p:oleObj spid="_x0000_s25602" name="ISIS/Draw Sketch" r:id="rId3" imgW="9781920" imgH="2314440" progId="ISISServer">
              <p:embed/>
            </p:oleObj>
          </a:graphicData>
        </a:graphic>
      </p:graphicFrame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371600" y="4719638"/>
          <a:ext cx="6872288" cy="1809750"/>
        </p:xfrm>
        <a:graphic>
          <a:graphicData uri="http://schemas.openxmlformats.org/presentationml/2006/ole">
            <p:oleObj spid="_x0000_s25601" name="ISIS/Draw Sketch" r:id="rId4" imgW="6867360" imgH="1809720" progId="ISISServer">
              <p:embed/>
            </p:oleObj>
          </a:graphicData>
        </a:graphic>
      </p:graphicFrame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04800" y="228600"/>
            <a:ext cx="8382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Reactions of Esters:-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acid hydrolysis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esters is the reverse of acid- catalyzed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esterification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and it yields a molecule of alcohol and a molecule if carboxylic acid.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excess of water is used in this reaction in order to derive the equilibrium to the right.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Saponification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(Latin: 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sapo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soap)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refers to the hydrolysis of esters by treatment with an aqueous solution of strong base such as sodium hydroxide,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Alcoholysis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the reaction between an ester and an alcohol in the presence of a strong acid catalyst to give an equilibrium mixture with another ester and alcohol.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This reaction is also sometimes referred to as ester interchange, or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treansesterification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Ammonolysis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the reaction of esters with ammonia to give amides.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4724400"/>
            <a:ext cx="3733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 an example:-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04800" y="1371600"/>
          <a:ext cx="8569325" cy="701594"/>
        </p:xfrm>
        <a:graphic>
          <a:graphicData uri="http://schemas.openxmlformats.org/presentationml/2006/ole">
            <p:oleObj spid="_x0000_s26627" name="ISIS/Draw Sketch" r:id="rId3" imgW="8486640" imgH="676080" progId="ISISServer">
              <p:embed/>
            </p:oleObj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971800" y="3048000"/>
          <a:ext cx="4814888" cy="1468438"/>
        </p:xfrm>
        <a:graphic>
          <a:graphicData uri="http://schemas.openxmlformats.org/presentationml/2006/ole">
            <p:oleObj spid="_x0000_s26626" name="ISIS/Draw Sketch" r:id="rId4" imgW="6219720" imgH="1904760" progId="ISISServer">
              <p:embed/>
            </p:oleObj>
          </a:graphicData>
        </a:graphic>
      </p:graphicFrame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286000" y="4800600"/>
          <a:ext cx="5516563" cy="1820863"/>
        </p:xfrm>
        <a:graphic>
          <a:graphicData uri="http://schemas.openxmlformats.org/presentationml/2006/ole">
            <p:oleObj spid="_x0000_s26625" name="ISIS/Draw Sketch" r:id="rId5" imgW="7038720" imgH="2333520" progId="ISISServer">
              <p:embed/>
            </p:oleObj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" y="228600"/>
            <a:ext cx="8763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Reduction of Esters:-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Lithium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aluminium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hydride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(liAlH</a:t>
            </a:r>
            <a:r>
              <a:rPr kumimoji="0" lang="en-US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reduces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like carboxylic acids.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reduction of esters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produces two moles of alcohol: one from the acid part of the ester, the other from the alcohol part.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1000" y="2438400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like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aldehydes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ketones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react with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Grignard  reagents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producing tertiary alcohols. The mechanism of the reaction is shown below.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04800" y="4495800"/>
            <a:ext cx="7010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following equations show a specific example for this reaction.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Reaction with Grignard Reagents:-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4- Amides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04800" y="6858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amides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carboxylic acid derivatives formed from the replacement of the –OH function of the carboxyl by an amino group.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hydrogens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the amino group are replaced by one or two alkyl or aryl groups,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amide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referred to as an N- substituted or an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N,N-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disubstituted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amide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2590800" y="1828800"/>
          <a:ext cx="4772025" cy="1123950"/>
        </p:xfrm>
        <a:graphic>
          <a:graphicData uri="http://schemas.openxmlformats.org/presentationml/2006/ole">
            <p:oleObj spid="_x0000_s27649" name="ISIS/Draw Sketch" r:id="rId3" imgW="4768850" imgH="1125220" progId="ISISServer">
              <p:embed/>
            </p:oleObj>
          </a:graphicData>
        </a:graphic>
      </p:graphicFrame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3962400" y="3505200"/>
          <a:ext cx="4905375" cy="1390650"/>
        </p:xfrm>
        <a:graphic>
          <a:graphicData uri="http://schemas.openxmlformats.org/presentationml/2006/ole">
            <p:oleObj spid="_x0000_s27653" name="ISIS/Draw Sketch" r:id="rId4" imgW="5462236" imgH="1551555" progId="ISISServer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029200" y="5181600"/>
          <a:ext cx="3838575" cy="1266825"/>
        </p:xfrm>
        <a:graphic>
          <a:graphicData uri="http://schemas.openxmlformats.org/presentationml/2006/ole">
            <p:oleObj spid="_x0000_s27652" name="ISIS/Draw Sketch" r:id="rId5" imgW="3828812" imgH="1273312" progId="ISISServer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52400" y="3200400"/>
            <a:ext cx="3886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Nomenclature:-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Simple amides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named by replacing the ending 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ic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oic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from the corresponding carboxylic acid by the word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amide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28600" y="53340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N-substituted amides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named by listing first the alkyl or aryl substituent on the nitrogen atom and then the parent amide.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en-US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Preparation of Amides:-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81000" y="1828800"/>
          <a:ext cx="8112125" cy="1465262"/>
        </p:xfrm>
        <a:graphic>
          <a:graphicData uri="http://schemas.openxmlformats.org/presentationml/2006/ole">
            <p:oleObj spid="_x0000_s28674" name="ISIS/Draw Sketch" r:id="rId3" imgW="8115120" imgH="1466640" progId="ISISServer">
              <p:embed/>
            </p:oleObj>
          </a:graphicData>
        </a:graphic>
      </p:graphicFrame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28600" y="4038600"/>
          <a:ext cx="8509000" cy="1544637"/>
        </p:xfrm>
        <a:graphic>
          <a:graphicData uri="http://schemas.openxmlformats.org/presentationml/2006/ole">
            <p:oleObj spid="_x0000_s28673" name="ISIS/Draw Sketch" r:id="rId4" imgW="8886600" imgH="1618920" progId="ISISServer">
              <p:embed/>
            </p:oleObj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28601" y="9906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Amides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more commonly prepared from the reaction of ammonia or primary or secondary amines with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halides or anhydrides.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81000" y="3352800"/>
            <a:ext cx="17139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example:-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4103926" cy="762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Reactions of Amides:-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81000" y="1676400"/>
          <a:ext cx="7826375" cy="998537"/>
        </p:xfrm>
        <a:graphic>
          <a:graphicData uri="http://schemas.openxmlformats.org/presentationml/2006/ole">
            <p:oleObj spid="_x0000_s29699" name="ISIS/Draw Sketch" r:id="rId3" imgW="8334360" imgH="1143000" progId="ISISServer">
              <p:embed/>
            </p:oleObj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33400" y="3733800"/>
          <a:ext cx="8077200" cy="1338262"/>
        </p:xfrm>
        <a:graphic>
          <a:graphicData uri="http://schemas.openxmlformats.org/presentationml/2006/ole">
            <p:oleObj spid="_x0000_s29698" name="ISIS/Draw Sketch" r:id="rId4" imgW="7505640" imgH="1466640" progId="ISISServer">
              <p:embed/>
            </p:oleObj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057400" y="5867400"/>
          <a:ext cx="4419600" cy="833438"/>
        </p:xfrm>
        <a:graphic>
          <a:graphicData uri="http://schemas.openxmlformats.org/presentationml/2006/ole">
            <p:oleObj spid="_x0000_s29697" name="ISIS/Draw Sketch" r:id="rId5" imgW="4857480" imgH="838080" progId="ISISServer">
              <p:embed/>
            </p:oleObj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28600" y="762000"/>
            <a:ext cx="8610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Hydrolysis:-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acid- or base- hydrolysis of amides gives a carboxylic acid or 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salt, respectively.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2400" y="28194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Reduction of Amides:-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Lithium aluminum hydride, LiAlH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reduces simple amides to primary amines, N-substituted amides to secondary amines, and N,N-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disubstitutes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amides to tertiary amines.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04800" y="51054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53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Simple amides can be converted to primary amines with one loss carbon atom by reaction with alkaline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hypohalite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solution. This reaction is called the 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Hofmann degradation of amides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lvl="0"/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Derivatives of Carboxylic Acids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33800" y="1752600"/>
          <a:ext cx="1619250" cy="1028700"/>
        </p:xfrm>
        <a:graphic>
          <a:graphicData uri="http://schemas.openxmlformats.org/presentationml/2006/ole">
            <p:oleObj spid="_x0000_s1026" name="ISIS/Draw Sketch" r:id="rId3" imgW="1617004" imgH="1029810" progId="ISISServer">
              <p:embed/>
            </p:oleObj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057400" y="4724400"/>
          <a:ext cx="4933950" cy="1809750"/>
        </p:xfrm>
        <a:graphic>
          <a:graphicData uri="http://schemas.openxmlformats.org/presentationml/2006/ole">
            <p:oleObj spid="_x0000_s1025" name="ISIS/Draw Sketch" r:id="rId4" imgW="4927600" imgH="1813560" progId="ISISServer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28600" y="914400"/>
            <a:ext cx="86868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 are a number of carboxylic acid related compounds in which the -OH group in the acid is replaced by something else. Compounds like this are described as </a:t>
            </a:r>
            <a:r>
              <a:rPr kumimoji="0" lang="en-US" sz="17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 derivatives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28600" y="2895600"/>
            <a:ext cx="89154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One common aspect of all carboxylic acid derivatives is the similarities of their reactions, all of which involve </a:t>
            </a:r>
            <a:r>
              <a:rPr kumimoji="0" lang="en-US" sz="17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7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7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susbstitution</a:t>
            </a:r>
            <a:r>
              <a:rPr kumimoji="0" lang="en-US" sz="17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(:N) attacks at the carbonyl carbon and is followed by the elimination of a leaving group (L). The leaving group may be a chloride, an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alkoxide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ammonia or an amine, depending on whether the acid derivative under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attack is an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chloride, an ester, or an amide, respectively.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408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077178" cy="1143000"/>
          </a:xfrm>
        </p:spPr>
        <p:txBody>
          <a:bodyPr>
            <a:normAutofit/>
          </a:bodyPr>
          <a:lstStyle/>
          <a:p>
            <a:pPr lvl="0"/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</a:t>
            </a:r>
            <a:r>
              <a:rPr kumimoji="0" lang="en-US" sz="3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Chlorides:-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 sz="32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362200" y="2057400"/>
          <a:ext cx="3448486" cy="1000125"/>
        </p:xfrm>
        <a:graphic>
          <a:graphicData uri="http://schemas.openxmlformats.org/presentationml/2006/ole">
            <p:oleObj spid="_x0000_s15362" name="ISIS/Draw Sketch" r:id="rId3" imgW="4009390" imgH="1000760" progId="ISISServer">
              <p:embed/>
            </p:oleObj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581400" y="4267200"/>
          <a:ext cx="990600" cy="956082"/>
        </p:xfrm>
        <a:graphic>
          <a:graphicData uri="http://schemas.openxmlformats.org/presentationml/2006/ole">
            <p:oleObj spid="_x0000_s15361" name="ISIS/Draw Sketch" r:id="rId4" imgW="951179" imgH="791381" progId="ISISServer">
              <p:embed/>
            </p:oleObj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2400" y="1066800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(also known as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 chlorides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are one example of an acid derivative. In this case, the -OH group has been replaced by a chlorine atom.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8600" y="32004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group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a hydrocarbon group attached to a carbon-oxygen double bond: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2400" y="53340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"R" group is normally restricted to an alkyl group. It could, however, equally well be a group based on a benzene ring.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Nomenclature of acid chloride:-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752600" y="1752600"/>
          <a:ext cx="4657725" cy="2276475"/>
        </p:xfrm>
        <a:graphic>
          <a:graphicData uri="http://schemas.openxmlformats.org/presentationml/2006/ole">
            <p:oleObj spid="_x0000_s16386" name="ISIS/Draw Sketch" r:id="rId3" imgW="4654550" imgH="2282190" progId="ISISServer">
              <p:embed/>
            </p:oleObj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486400" y="4918792"/>
          <a:ext cx="1981200" cy="1043858"/>
        </p:xfrm>
        <a:graphic>
          <a:graphicData uri="http://schemas.openxmlformats.org/presentationml/2006/ole">
            <p:oleObj spid="_x0000_s16385" name="ISIS/Draw Sketch" r:id="rId4" imgW="1771650" imgH="932180" progId="ISISServer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066800"/>
            <a:ext cx="86868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named by replacing the word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“-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from the name of the component carboxylic acid by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“-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yl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" y="4191000"/>
            <a:ext cx="87630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you have something substituted into the hydrocarbon chain, the carbon in the 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COCl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group counts as the number 1 carbon.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example,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2-methylbutanoyl chloride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55054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77" descr="padd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8075"/>
            <a:ext cx="381000" cy="142875"/>
          </a:xfrm>
          <a:prstGeom prst="rect">
            <a:avLst/>
          </a:prstGeom>
          <a:noFill/>
        </p:spPr>
      </p:pic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752600" y="2514600"/>
          <a:ext cx="5502866" cy="390526"/>
        </p:xfrm>
        <a:graphic>
          <a:graphicData uri="http://schemas.openxmlformats.org/presentationml/2006/ole">
            <p:oleObj spid="_x0000_s17411" name="ISIS/Draw Sketch" r:id="rId4" imgW="4427220" imgH="318770" progId="ISISServer">
              <p:embed/>
            </p:oleObj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600200" y="4495800"/>
          <a:ext cx="5357957" cy="414081"/>
        </p:xfrm>
        <a:graphic>
          <a:graphicData uri="http://schemas.openxmlformats.org/presentationml/2006/ole">
            <p:oleObj spid="_x0000_s17410" name="ISIS/Draw Sketch" r:id="rId5" imgW="4067109" imgH="315398" progId="ISISServer">
              <p:embed/>
            </p:oleObj>
          </a:graphicData>
        </a:graphic>
      </p:graphicFrame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600200" y="6172200"/>
          <a:ext cx="5526520" cy="390525"/>
        </p:xfrm>
        <a:graphic>
          <a:graphicData uri="http://schemas.openxmlformats.org/presentationml/2006/ole">
            <p:oleObj spid="_x0000_s17409" name="ISIS/Draw Sketch" r:id="rId6" imgW="4447540" imgH="314960" progId="ISISServer">
              <p:embed/>
            </p:oleObj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" y="609600"/>
            <a:ext cx="87630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Replacing the -OH group using phosphorus(V) chloride, PCl</a:t>
            </a:r>
            <a:r>
              <a:rPr kumimoji="0" lang="en-US" sz="17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Phosphorus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pentachloride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PCl</a:t>
            </a:r>
            <a:r>
              <a:rPr kumimoji="0" lang="en-US" sz="17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is a solid which reacts with carboxylic acids in the cold to give steamy acidic fumes of hydrogen chloride. It leaves a liquid mixture of the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 and a phosphorus compound, phosphorus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trichloride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oxide (phosphorus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oxychloride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- POCl</a:t>
            </a:r>
            <a:r>
              <a:rPr kumimoji="0" lang="en-US" sz="17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 can be separated by fractional distillation.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3790950"/>
            <a:ext cx="184731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70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" y="3048000"/>
            <a:ext cx="82296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Replacing the -OH group using phosphorus(III) chloride, PCl</a:t>
            </a:r>
            <a:r>
              <a:rPr kumimoji="0" lang="en-US" sz="17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Phosphorus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trichloride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PCl</a:t>
            </a:r>
            <a:r>
              <a:rPr kumimoji="0" lang="en-US" sz="17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is a liquid at room temperature. Its reaction with a carboxylic acid is less dramatic than that of phosphorus(V) chloride because there is no hydrogen chloride produced.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28600" y="5029200"/>
            <a:ext cx="8610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Replacing the -OH group using </a:t>
            </a:r>
            <a:r>
              <a:rPr kumimoji="0" lang="en-US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sulphur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dichloride oxide (</a:t>
            </a:r>
            <a:r>
              <a:rPr kumimoji="0" lang="en-US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thionyl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chloride)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sulphur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dichloride oxide (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thionyl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chloride) reacts with carboxylic acids to produce an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chloride, and 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sulphur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dioxide and hydrogen chloride gases are given off.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8600" y="152400"/>
            <a:ext cx="4788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Preparation of </a:t>
            </a:r>
            <a:r>
              <a:rPr lang="en-US" sz="2400" b="1" i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Chlorides :-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724400" cy="1143000"/>
          </a:xfrm>
        </p:spPr>
        <p:txBody>
          <a:bodyPr>
            <a:normAutofit/>
          </a:bodyPr>
          <a:lstStyle/>
          <a:p>
            <a:pPr lvl="0" algn="l"/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Reactions of </a:t>
            </a:r>
            <a:r>
              <a:rPr lang="en-US" sz="2400" b="1" i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Chlorides:-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752600" y="1447800"/>
          <a:ext cx="5508625" cy="1390650"/>
        </p:xfrm>
        <a:graphic>
          <a:graphicData uri="http://schemas.openxmlformats.org/presentationml/2006/ole">
            <p:oleObj spid="_x0000_s18434" name="ISIS/Draw Sketch" r:id="rId3" imgW="5505120" imgH="1390320" progId="ISISServer">
              <p:embed/>
            </p:oleObj>
          </a:graphicData>
        </a:graphic>
      </p:graphicFrame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1447800" y="3962400"/>
          <a:ext cx="6554787" cy="2481263"/>
        </p:xfrm>
        <a:graphic>
          <a:graphicData uri="http://schemas.openxmlformats.org/presentationml/2006/ole">
            <p:oleObj spid="_x0000_s18433" name="ISIS/Draw Sketch" r:id="rId4" imgW="7943760" imgH="3000240" progId="ISISServer">
              <p:embed/>
            </p:oleObj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685800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 undergo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substitution. They are attacked by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 the carbonyl carbon, and the chloride ion is eliminated.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4800" y="29718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attacking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nucleophiles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usually employed in reactions with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 are water, alcohol, ammonia, or amines. The substitution products formed are carboxylic acids, esters, amides, or substituted amides, respectively.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Reactions of </a:t>
            </a:r>
            <a:r>
              <a:rPr lang="en-US" sz="2400" b="1" i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Chlorides:-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057400" y="2721634"/>
          <a:ext cx="5029200" cy="1012166"/>
        </p:xfrm>
        <a:graphic>
          <a:graphicData uri="http://schemas.openxmlformats.org/presentationml/2006/ole">
            <p:oleObj spid="_x0000_s19458" name="ISIS/Draw Sketch" r:id="rId3" imgW="4540250" imgH="915670" progId="ISISServer">
              <p:embed/>
            </p:oleObj>
          </a:graphicData>
        </a:graphic>
      </p:graphicFrame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905000" y="5300720"/>
          <a:ext cx="4800600" cy="698894"/>
        </p:xfrm>
        <a:graphic>
          <a:graphicData uri="http://schemas.openxmlformats.org/presentationml/2006/ole">
            <p:oleObj spid="_x0000_s19457" name="ISIS/Draw Sketch" r:id="rId4" imgW="3838958" imgH="675971" progId="ISISServer">
              <p:embed/>
            </p:oleObj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838200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Friedel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-Crafts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acylation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benzene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the term given to substituting an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group such as CH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CO- into another molecule. An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group is a hydrocarbon group attached to a carbon-oxygen double bond.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Therefore, if you react benzene with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ethanoyl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 in the presence of an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aluminium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 catalyst, the equation for the reaction is: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38862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Reduction of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 (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Rosenmund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reduction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):-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chlorides can be reduced by catalytic hydrogenation. The catalyst must be treated with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sulphur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poisoned, in order to prevent the reduction of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aldehyde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an alcohol. The reaction is known as the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Rosenmund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reduction.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2- Acid Anhydrides</a:t>
            </a:r>
            <a:endParaRPr lang="en-US" sz="3200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648200" y="838200"/>
          <a:ext cx="4105275" cy="885825"/>
        </p:xfrm>
        <a:graphic>
          <a:graphicData uri="http://schemas.openxmlformats.org/presentationml/2006/ole">
            <p:oleObj spid="_x0000_s20483" name="ISIS/Draw Sketch" r:id="rId3" imgW="4533847" imgH="990706" progId="ISISServer">
              <p:embed/>
            </p:oleObj>
          </a:graphicData>
        </a:graphic>
      </p:graphicFrame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286000" y="2590800"/>
          <a:ext cx="5276850" cy="1038225"/>
        </p:xfrm>
        <a:graphic>
          <a:graphicData uri="http://schemas.openxmlformats.org/presentationml/2006/ole">
            <p:oleObj spid="_x0000_s20482" name="ISIS/Draw Sketch" r:id="rId4" imgW="5472430" imgH="1076960" progId="ISISServer">
              <p:embed/>
            </p:oleObj>
          </a:graphicData>
        </a:graphic>
      </p:graphicFrame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609600" y="4953000"/>
          <a:ext cx="8134350" cy="1090612"/>
        </p:xfrm>
        <a:graphic>
          <a:graphicData uri="http://schemas.openxmlformats.org/presentationml/2006/ole">
            <p:oleObj spid="_x0000_s20481" name="ISIS/Draw Sketch" r:id="rId5" imgW="8410320" imgH="1133280" progId="ISISServer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2400" y="7620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Anhydrides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compounds that may be thought of as being derived from carboxylic acids by loss of water.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28600" y="17526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Cyclic anhydrides are usually prepared by dehydration. Most other anhydrides, however, are usually synthesized by reaction of 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salt with an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28600" y="4191000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anhydride is named by replacing the word “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from the name of the component carboxylic acid by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“anhydride”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3733800"/>
            <a:ext cx="2528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b="1" i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Nomenclature:-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905000" y="1524000"/>
          <a:ext cx="5276850" cy="2152650"/>
        </p:xfrm>
        <a:graphic>
          <a:graphicData uri="http://schemas.openxmlformats.org/presentationml/2006/ole">
            <p:oleObj spid="_x0000_s21506" name="ISIS/Draw Sketch" r:id="rId3" imgW="5589270" imgH="2287270" progId="ISISServer">
              <p:embed/>
            </p:oleObj>
          </a:graphicData>
        </a:graphic>
      </p:graphicFrame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2133600" y="4419600"/>
          <a:ext cx="3914775" cy="1581150"/>
        </p:xfrm>
        <a:graphic>
          <a:graphicData uri="http://schemas.openxmlformats.org/presentationml/2006/ole">
            <p:oleObj spid="_x0000_s21505" name="ISIS/Draw Sketch" r:id="rId4" imgW="3916680" imgH="1577340" progId="ISISServer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" y="3657600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Cyclic anhydrides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may be prepared from intermolecular dehydration by heating certain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dicarboxylic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acids.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8601" y="7620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Most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anhydrides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prepared by the reaction of an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acyl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chloride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with a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carboxylate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salt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04800"/>
            <a:ext cx="4070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Preparation of Anhydride:-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1486</Words>
  <Application>Microsoft Office PowerPoint</Application>
  <PresentationFormat>On-screen Show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ISIS/Draw Sketch</vt:lpstr>
      <vt:lpstr>Chapter 11 </vt:lpstr>
      <vt:lpstr>Derivatives of Carboxylic Acids </vt:lpstr>
      <vt:lpstr>1- Acyl Chlorides:- </vt:lpstr>
      <vt:lpstr>Nomenclature of acid chloride:-  </vt:lpstr>
      <vt:lpstr>Preparation of Acyl Chlorides :-</vt:lpstr>
      <vt:lpstr>Reactions of Acyl Chlorides:- </vt:lpstr>
      <vt:lpstr>Reactions of Acyl Chlorides:- </vt:lpstr>
      <vt:lpstr>2- Acid Anhydrides</vt:lpstr>
      <vt:lpstr>Slide 9</vt:lpstr>
      <vt:lpstr>Slide 10</vt:lpstr>
      <vt:lpstr>3- Esters</vt:lpstr>
      <vt:lpstr>Slide 12</vt:lpstr>
      <vt:lpstr>Slide 13</vt:lpstr>
      <vt:lpstr>Slide 14</vt:lpstr>
      <vt:lpstr>4- Amides </vt:lpstr>
      <vt:lpstr>Preparation of Amides:- </vt:lpstr>
      <vt:lpstr>Reactions of Amides:-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Dr m_sofan</dc:creator>
  <cp:lastModifiedBy>Dr m_sofan</cp:lastModifiedBy>
  <cp:revision>26</cp:revision>
  <dcterms:created xsi:type="dcterms:W3CDTF">2014-04-22T20:42:10Z</dcterms:created>
  <dcterms:modified xsi:type="dcterms:W3CDTF">2014-04-25T20:01:41Z</dcterms:modified>
</cp:coreProperties>
</file>