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1434"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5.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86A0171-C888-4C11-A6C6-B3998A69DD98}" type="datetimeFigureOut">
              <a:rPr lang="en-US" smtClean="0"/>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C3B939-D845-407C-98B1-2CD45108D00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6A0171-C888-4C11-A6C6-B3998A69DD98}" type="datetimeFigureOut">
              <a:rPr lang="en-US" smtClean="0"/>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C3B939-D845-407C-98B1-2CD45108D00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6A0171-C888-4C11-A6C6-B3998A69DD98}" type="datetimeFigureOut">
              <a:rPr lang="en-US" smtClean="0"/>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C3B939-D845-407C-98B1-2CD45108D00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6A0171-C888-4C11-A6C6-B3998A69DD98}" type="datetimeFigureOut">
              <a:rPr lang="en-US" smtClean="0"/>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C3B939-D845-407C-98B1-2CD45108D00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86A0171-C888-4C11-A6C6-B3998A69DD98}" type="datetimeFigureOut">
              <a:rPr lang="en-US" smtClean="0"/>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C3B939-D845-407C-98B1-2CD45108D00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86A0171-C888-4C11-A6C6-B3998A69DD98}" type="datetimeFigureOut">
              <a:rPr lang="en-US" smtClean="0"/>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C3B939-D845-407C-98B1-2CD45108D00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86A0171-C888-4C11-A6C6-B3998A69DD98}" type="datetimeFigureOut">
              <a:rPr lang="en-US" smtClean="0"/>
              <a:t>3/25/2020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C3B939-D845-407C-98B1-2CD45108D00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6A0171-C888-4C11-A6C6-B3998A69DD98}" type="datetimeFigureOut">
              <a:rPr lang="en-US" smtClean="0"/>
              <a:t>3/25/2020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C3B939-D845-407C-98B1-2CD45108D00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6A0171-C888-4C11-A6C6-B3998A69DD98}" type="datetimeFigureOut">
              <a:rPr lang="en-US" smtClean="0"/>
              <a:t>3/25/2020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C3B939-D845-407C-98B1-2CD45108D00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6A0171-C888-4C11-A6C6-B3998A69DD98}" type="datetimeFigureOut">
              <a:rPr lang="en-US" smtClean="0"/>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C3B939-D845-407C-98B1-2CD45108D00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6A0171-C888-4C11-A6C6-B3998A69DD98}" type="datetimeFigureOut">
              <a:rPr lang="en-US" smtClean="0"/>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C3B939-D845-407C-98B1-2CD45108D00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6A0171-C888-4C11-A6C6-B3998A69DD98}" type="datetimeFigureOut">
              <a:rPr lang="en-US" smtClean="0"/>
              <a:t>3/25/2020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C3B939-D845-407C-98B1-2CD45108D00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7.xml"/><Relationship Id="rId1" Type="http://schemas.openxmlformats.org/officeDocument/2006/relationships/vmlDrawing" Target="../drawings/vmlDrawing7.vml"/><Relationship Id="rId4" Type="http://schemas.openxmlformats.org/officeDocument/2006/relationships/image" Target="../media/image14.w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7.xml"/><Relationship Id="rId1" Type="http://schemas.openxmlformats.org/officeDocument/2006/relationships/vmlDrawing" Target="../drawings/vmlDrawing8.vml"/><Relationship Id="rId4" Type="http://schemas.openxmlformats.org/officeDocument/2006/relationships/image" Target="../media/image15.wmf"/></Relationships>
</file>

<file path=ppt/slides/_rels/slide2.xml.rels><?xml version="1.0" encoding="UTF-8" standalone="yes"?>
<Relationships xmlns="http://schemas.openxmlformats.org/package/2006/relationships"><Relationship Id="rId8" Type="http://schemas.openxmlformats.org/officeDocument/2006/relationships/image" Target="../media/image3.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2.bin"/><Relationship Id="rId4" Type="http://schemas.openxmlformats.org/officeDocument/2006/relationships/image" Target="../media/image1.wmf"/></Relationships>
</file>

<file path=ppt/slides/_rels/slide3.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oleObject" Target="../embeddings/oleObject4.bin"/><Relationship Id="rId7" Type="http://schemas.openxmlformats.org/officeDocument/2006/relationships/oleObject" Target="../embeddings/oleObject6.bin"/><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image" Target="../media/image5.wmf"/><Relationship Id="rId5" Type="http://schemas.openxmlformats.org/officeDocument/2006/relationships/oleObject" Target="../embeddings/oleObject5.bin"/><Relationship Id="rId4" Type="http://schemas.openxmlformats.org/officeDocument/2006/relationships/image" Target="../media/image4.w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8.wmf"/><Relationship Id="rId5" Type="http://schemas.openxmlformats.org/officeDocument/2006/relationships/oleObject" Target="../embeddings/oleObject8.bin"/><Relationship Id="rId4" Type="http://schemas.openxmlformats.org/officeDocument/2006/relationships/image" Target="../media/image7.w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image" Target="../media/image9.wmf"/></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image" Target="../media/image11.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7.xml"/><Relationship Id="rId1" Type="http://schemas.openxmlformats.org/officeDocument/2006/relationships/vmlDrawing" Target="../drawings/vmlDrawing6.vml"/><Relationship Id="rId4" Type="http://schemas.openxmlformats.org/officeDocument/2006/relationships/image" Target="../media/image12.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Chapter 12</a:t>
            </a:r>
            <a:endParaRPr lang="en-US" dirty="0"/>
          </a:p>
        </p:txBody>
      </p:sp>
      <p:sp>
        <p:nvSpPr>
          <p:cNvPr id="3" name="Subtitle 2"/>
          <p:cNvSpPr>
            <a:spLocks noGrp="1"/>
          </p:cNvSpPr>
          <p:nvPr>
            <p:ph type="subTitle" idx="1"/>
          </p:nvPr>
        </p:nvSpPr>
        <p:spPr/>
        <p:txBody>
          <a:bodyPr/>
          <a:lstStyle/>
          <a:p>
            <a:r>
              <a:rPr lang="en-US" b="1" dirty="0"/>
              <a:t>Amines</a:t>
            </a:r>
            <a:endParaRPr lang="en-US" dirty="0"/>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rtl="1">
              <a:spcAft>
                <a:spcPts val="0"/>
              </a:spcAft>
            </a:pPr>
            <a:r>
              <a:rPr lang="en-US" sz="3200" b="1" dirty="0">
                <a:latin typeface="Times New Roman"/>
                <a:ea typeface="Times New Roman"/>
              </a:rPr>
              <a:t>Reaction with Nitrous Acid: </a:t>
            </a:r>
            <a:endParaRPr lang="en-US" sz="3200" dirty="0">
              <a:effectLst/>
              <a:latin typeface="Times New Roman"/>
              <a:ea typeface="Times New Roman"/>
            </a:endParaRPr>
          </a:p>
        </p:txBody>
      </p:sp>
      <p:sp>
        <p:nvSpPr>
          <p:cNvPr id="3" name="Content Placeholder 2"/>
          <p:cNvSpPr>
            <a:spLocks noGrp="1"/>
          </p:cNvSpPr>
          <p:nvPr>
            <p:ph idx="1"/>
          </p:nvPr>
        </p:nvSpPr>
        <p:spPr/>
        <p:txBody>
          <a:bodyPr/>
          <a:lstStyle/>
          <a:p>
            <a:pPr lvl="0">
              <a:buFont typeface="Symbol"/>
              <a:buChar char=""/>
            </a:pPr>
            <a:r>
              <a:rPr lang="en-US" dirty="0">
                <a:latin typeface="Times New Roman"/>
                <a:ea typeface="Times New Roman"/>
              </a:rPr>
              <a:t>Reaction of  nitrous acid with primary aliphatic amines yields nitrogen gas and primary alcohol.</a:t>
            </a:r>
            <a:endParaRPr lang="en-US" sz="2800" dirty="0">
              <a:latin typeface="Times New Roman"/>
              <a:ea typeface="Times New Roman"/>
            </a:endParaRPr>
          </a:p>
          <a:p>
            <a:endParaRPr lang="ar-EG" dirty="0"/>
          </a:p>
        </p:txBody>
      </p:sp>
      <p:pic>
        <p:nvPicPr>
          <p:cNvPr id="2150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3429000"/>
            <a:ext cx="6525610" cy="20569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160856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838199" y="519499"/>
            <a:ext cx="7391401"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Secondary aliphatic amines react more slowly with nitrous acid than do primary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amines.Upon</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reaction they are converted into water- insoluble, oily, yellow derivatives called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nitosoamines</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4173278297"/>
              </p:ext>
            </p:extLst>
          </p:nvPr>
        </p:nvGraphicFramePr>
        <p:xfrm>
          <a:off x="1485899" y="2286000"/>
          <a:ext cx="6096000" cy="2397760"/>
        </p:xfrm>
        <a:graphic>
          <a:graphicData uri="http://schemas.openxmlformats.org/presentationml/2006/ole">
            <mc:AlternateContent xmlns:mc="http://schemas.openxmlformats.org/markup-compatibility/2006">
              <mc:Choice xmlns:v="urn:schemas-microsoft-com:vml" Requires="v">
                <p:oleObj spid="_x0000_s22532" name="ISIS/Draw Sketch" r:id="rId3" imgW="4290940" imgH="1685090" progId="ISISServer">
                  <p:embed/>
                </p:oleObj>
              </mc:Choice>
              <mc:Fallback>
                <p:oleObj name="ISIS/Draw Sketch" r:id="rId3" imgW="4290940" imgH="1685090" progId="ISISServer">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85899" y="2286000"/>
                        <a:ext cx="6096000" cy="2397760"/>
                      </a:xfrm>
                      <a:prstGeom prst="rect">
                        <a:avLst/>
                      </a:prstGeom>
                      <a:noFill/>
                    </p:spPr>
                  </p:pic>
                </p:oleObj>
              </mc:Fallback>
            </mc:AlternateContent>
          </a:graphicData>
        </a:graphic>
      </p:graphicFrame>
    </p:spTree>
    <p:extLst>
      <p:ext uri="{BB962C8B-B14F-4D97-AF65-F5344CB8AC3E}">
        <p14:creationId xmlns:p14="http://schemas.microsoft.com/office/powerpoint/2010/main" val="33160524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533400" y="443299"/>
            <a:ext cx="80010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Tertiary aliphatic amines form water soluble amine nitrite salts when treated with nitrous acid.  </a:t>
            </a:r>
            <a:r>
              <a:rPr kumimoji="0" lang="en-US" sz="2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Because of the solubility of the nitrite salt in aqueous solution there is no visible </a:t>
            </a:r>
            <a:r>
              <a:rPr kumimoji="0" lang="en-US" sz="2400" b="0" i="1"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sigin</a:t>
            </a:r>
            <a:r>
              <a:rPr kumimoji="0" lang="en-US" sz="2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of reaction.</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897348251"/>
              </p:ext>
            </p:extLst>
          </p:nvPr>
        </p:nvGraphicFramePr>
        <p:xfrm>
          <a:off x="1600200" y="2209800"/>
          <a:ext cx="6565324" cy="2590801"/>
        </p:xfrm>
        <a:graphic>
          <a:graphicData uri="http://schemas.openxmlformats.org/presentationml/2006/ole">
            <mc:AlternateContent xmlns:mc="http://schemas.openxmlformats.org/markup-compatibility/2006">
              <mc:Choice xmlns:v="urn:schemas-microsoft-com:vml" Requires="v">
                <p:oleObj spid="_x0000_s23556" name="ISIS/Draw Sketch" r:id="rId3" imgW="4251515" imgH="1674916" progId="ISISServer">
                  <p:embed/>
                </p:oleObj>
              </mc:Choice>
              <mc:Fallback>
                <p:oleObj name="ISIS/Draw Sketch" r:id="rId3" imgW="4251515" imgH="1674916" progId="ISISServer">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0200" y="2209800"/>
                        <a:ext cx="6565324" cy="2590801"/>
                      </a:xfrm>
                      <a:prstGeom prst="rect">
                        <a:avLst/>
                      </a:prstGeom>
                      <a:noFill/>
                    </p:spPr>
                  </p:pic>
                </p:oleObj>
              </mc:Fallback>
            </mc:AlternateContent>
          </a:graphicData>
        </a:graphic>
      </p:graphicFrame>
    </p:spTree>
    <p:extLst>
      <p:ext uri="{BB962C8B-B14F-4D97-AF65-F5344CB8AC3E}">
        <p14:creationId xmlns:p14="http://schemas.microsoft.com/office/powerpoint/2010/main" val="4110415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762000"/>
          </a:xfrm>
        </p:spPr>
        <p:txBody>
          <a:bodyPr>
            <a:normAutofit fontScale="90000"/>
          </a:bodyPr>
          <a:lstStyle/>
          <a:p>
            <a:r>
              <a:rPr lang="en-US" sz="3200" b="1" dirty="0"/>
              <a:t>Amines</a:t>
            </a:r>
            <a:r>
              <a:rPr lang="en-US" sz="3200" dirty="0"/>
              <a:t/>
            </a:r>
            <a:br>
              <a:rPr lang="en-US" sz="3200" dirty="0"/>
            </a:br>
            <a:endParaRPr lang="en-US" sz="3200" dirty="0"/>
          </a:p>
        </p:txBody>
      </p:sp>
      <p:graphicFrame>
        <p:nvGraphicFramePr>
          <p:cNvPr id="1027" name="Object 3"/>
          <p:cNvGraphicFramePr>
            <a:graphicFrameLocks noChangeAspect="1"/>
          </p:cNvGraphicFramePr>
          <p:nvPr/>
        </p:nvGraphicFramePr>
        <p:xfrm>
          <a:off x="1066800" y="1828800"/>
          <a:ext cx="6902450" cy="1022350"/>
        </p:xfrm>
        <a:graphic>
          <a:graphicData uri="http://schemas.openxmlformats.org/presentationml/2006/ole">
            <mc:AlternateContent xmlns:mc="http://schemas.openxmlformats.org/markup-compatibility/2006">
              <mc:Choice xmlns:v="urn:schemas-microsoft-com:vml" Requires="v">
                <p:oleObj spid="_x0000_s1034" name="ISIS/Draw Sketch" r:id="rId3" imgW="7296120" imgH="1076040" progId="ISISServer">
                  <p:embed/>
                </p:oleObj>
              </mc:Choice>
              <mc:Fallback>
                <p:oleObj name="ISIS/Draw Sketch" r:id="rId3" imgW="7296120" imgH="1076040" progId="ISISServer">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6800" y="1828800"/>
                        <a:ext cx="6902450" cy="1022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6" name="Object 2"/>
          <p:cNvGraphicFramePr>
            <a:graphicFrameLocks noChangeAspect="1"/>
          </p:cNvGraphicFramePr>
          <p:nvPr/>
        </p:nvGraphicFramePr>
        <p:xfrm>
          <a:off x="2286000" y="3657600"/>
          <a:ext cx="4173537" cy="1222375"/>
        </p:xfrm>
        <a:graphic>
          <a:graphicData uri="http://schemas.openxmlformats.org/presentationml/2006/ole">
            <mc:AlternateContent xmlns:mc="http://schemas.openxmlformats.org/markup-compatibility/2006">
              <mc:Choice xmlns:v="urn:schemas-microsoft-com:vml" Requires="v">
                <p:oleObj spid="_x0000_s1035" name="ISIS/Draw Sketch" r:id="rId5" imgW="5000400" imgH="1466640" progId="ISISServer">
                  <p:embed/>
                </p:oleObj>
              </mc:Choice>
              <mc:Fallback>
                <p:oleObj name="ISIS/Draw Sketch" r:id="rId5" imgW="5000400" imgH="1466640" progId="ISISServer">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86000" y="3657600"/>
                        <a:ext cx="4173537" cy="1222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5" name="Object 1"/>
          <p:cNvGraphicFramePr>
            <a:graphicFrameLocks noChangeAspect="1"/>
          </p:cNvGraphicFramePr>
          <p:nvPr/>
        </p:nvGraphicFramePr>
        <p:xfrm>
          <a:off x="457200" y="5105400"/>
          <a:ext cx="7796213" cy="1320800"/>
        </p:xfrm>
        <a:graphic>
          <a:graphicData uri="http://schemas.openxmlformats.org/presentationml/2006/ole">
            <mc:AlternateContent xmlns:mc="http://schemas.openxmlformats.org/markup-compatibility/2006">
              <mc:Choice xmlns:v="urn:schemas-microsoft-com:vml" Requires="v">
                <p:oleObj spid="_x0000_s1036" name="ISIS/Draw Sketch" r:id="rId7" imgW="9162720" imgH="1562040" progId="ISISServer">
                  <p:embed/>
                </p:oleObj>
              </mc:Choice>
              <mc:Fallback>
                <p:oleObj name="ISIS/Draw Sketch" r:id="rId7" imgW="9162720" imgH="1562040" progId="ISISServer">
                  <p:embed/>
                  <p:pic>
                    <p:nvPicPr>
                      <p:cNvPr id="0" name="Picture 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57200" y="5105400"/>
                        <a:ext cx="7796213" cy="1320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28" name="Rectangle 4"/>
          <p:cNvSpPr>
            <a:spLocks noChangeArrowheads="1"/>
          </p:cNvSpPr>
          <p:nvPr/>
        </p:nvSpPr>
        <p:spPr bwMode="auto">
          <a:xfrm>
            <a:off x="228600" y="609600"/>
            <a:ext cx="8915400"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Char char="•"/>
              <a:tabLst>
                <a:tab pos="495300" algn="l"/>
              </a:tabLst>
            </a:pPr>
            <a:r>
              <a:rPr kumimoji="0" lang="en-US" sz="1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Amines</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may be considered as derivatives of ammonia, NH</a:t>
            </a:r>
            <a:r>
              <a:rPr kumimoji="0" lang="en-US" sz="1600" b="0" i="0"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3</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in which </a:t>
            </a:r>
            <a:r>
              <a:rPr kumimoji="0" lang="en-US" sz="1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an alkyl or aryl group</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has replaced one or more of the </a:t>
            </a:r>
            <a:r>
              <a:rPr kumimoji="0" lang="en-US" sz="1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hydrogen</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457200" algn="l" defTabSz="914400" rtl="0" eaLnBrk="0" fontAlgn="base" latinLnBrk="0" hangingPunct="0">
              <a:lnSpc>
                <a:spcPct val="100000"/>
              </a:lnSpc>
              <a:spcBef>
                <a:spcPct val="0"/>
              </a:spcBef>
              <a:spcAft>
                <a:spcPct val="0"/>
              </a:spcAft>
              <a:buClrTx/>
              <a:buSzTx/>
              <a:buFontTx/>
              <a:buChar char="•"/>
              <a:tabLst>
                <a:tab pos="495300"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Those </a:t>
            </a:r>
            <a:r>
              <a:rPr kumimoji="0" lang="en-US" sz="1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amines </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that carry only alkyl groups are classified as </a:t>
            </a:r>
            <a:r>
              <a:rPr kumimoji="0" lang="en-US" sz="1600" b="0" i="1" u="sng" strike="noStrike" cap="none" normalizeH="0" baseline="0" dirty="0" smtClean="0">
                <a:ln>
                  <a:noFill/>
                </a:ln>
                <a:solidFill>
                  <a:schemeClr val="tx1"/>
                </a:solidFill>
                <a:effectLst/>
                <a:latin typeface="Arial" pitchFamily="34" charset="0"/>
                <a:ea typeface="Times New Roman" pitchFamily="18" charset="0"/>
                <a:cs typeface="Arial" pitchFamily="34" charset="0"/>
              </a:rPr>
              <a:t>aliphatic amines</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Amines that have one or more aryl groups directly attached to the nitrogen are classified as </a:t>
            </a:r>
            <a:r>
              <a:rPr kumimoji="0" lang="en-US" sz="1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aromatic amines</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9" name="Rectangle 5"/>
          <p:cNvSpPr>
            <a:spLocks noChangeArrowheads="1"/>
          </p:cNvSpPr>
          <p:nvPr/>
        </p:nvSpPr>
        <p:spPr bwMode="auto">
          <a:xfrm>
            <a:off x="228600" y="2971800"/>
            <a:ext cx="8686801"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Char char="•"/>
              <a:tabLst>
                <a:tab pos="457200" algn="l"/>
              </a:tabLst>
            </a:pPr>
            <a:r>
              <a:rPr kumimoji="0" lang="en-US" sz="1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Amines</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are further classified as 1°, 2°, and 3° depending on the number of carbon atoms directly attached to nitrogen.</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0" name="Rectangle 6"/>
          <p:cNvSpPr>
            <a:spLocks noChangeArrowheads="1"/>
          </p:cNvSpPr>
          <p:nvPr/>
        </p:nvSpPr>
        <p:spPr bwMode="auto">
          <a:xfrm>
            <a:off x="0" y="53911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pPr algn="l"/>
            <a:r>
              <a:rPr lang="en-US" sz="2700" b="1" u="sng" smtClean="0"/>
              <a:t>Nomenclature of Amines:-</a:t>
            </a:r>
            <a:r>
              <a:rPr lang="en-US" smtClean="0"/>
              <a:t/>
            </a:r>
            <a:br>
              <a:rPr lang="en-US" smtClean="0"/>
            </a:br>
            <a:endParaRPr lang="en-US" dirty="0"/>
          </a:p>
        </p:txBody>
      </p:sp>
      <p:graphicFrame>
        <p:nvGraphicFramePr>
          <p:cNvPr id="15372" name="Object 12"/>
          <p:cNvGraphicFramePr>
            <a:graphicFrameLocks noChangeAspect="1"/>
          </p:cNvGraphicFramePr>
          <p:nvPr/>
        </p:nvGraphicFramePr>
        <p:xfrm>
          <a:off x="2286000" y="1905000"/>
          <a:ext cx="4029075" cy="857250"/>
        </p:xfrm>
        <a:graphic>
          <a:graphicData uri="http://schemas.openxmlformats.org/presentationml/2006/ole">
            <mc:AlternateContent xmlns:mc="http://schemas.openxmlformats.org/markup-compatibility/2006">
              <mc:Choice xmlns:v="urn:schemas-microsoft-com:vml" Requires="v">
                <p:oleObj spid="_x0000_s15384" name="ISIS/Draw Sketch" r:id="rId3" imgW="4024630" imgH="861060" progId="ISISServer">
                  <p:embed/>
                </p:oleObj>
              </mc:Choice>
              <mc:Fallback>
                <p:oleObj name="ISIS/Draw Sketch" r:id="rId3" imgW="4024630" imgH="861060" progId="ISISServer">
                  <p:embed/>
                  <p:pic>
                    <p:nvPicPr>
                      <p:cNvPr id="0" name="Picture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0" y="1905000"/>
                        <a:ext cx="4029075" cy="857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5371" name="Object 11"/>
          <p:cNvGraphicFramePr>
            <a:graphicFrameLocks noChangeAspect="1"/>
          </p:cNvGraphicFramePr>
          <p:nvPr/>
        </p:nvGraphicFramePr>
        <p:xfrm>
          <a:off x="2590800" y="3886200"/>
          <a:ext cx="3962400" cy="1001607"/>
        </p:xfrm>
        <a:graphic>
          <a:graphicData uri="http://schemas.openxmlformats.org/presentationml/2006/ole">
            <mc:AlternateContent xmlns:mc="http://schemas.openxmlformats.org/markup-compatibility/2006">
              <mc:Choice xmlns:v="urn:schemas-microsoft-com:vml" Requires="v">
                <p:oleObj spid="_x0000_s15385" name="ISIS/Draw Sketch" r:id="rId5" imgW="3428049" imgH="866207" progId="ISISServer">
                  <p:embed/>
                </p:oleObj>
              </mc:Choice>
              <mc:Fallback>
                <p:oleObj name="ISIS/Draw Sketch" r:id="rId5" imgW="3428049" imgH="866207" progId="ISISServer">
                  <p:embed/>
                  <p:pic>
                    <p:nvPicPr>
                      <p:cNvPr id="0" name="Picture 1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90800" y="3886200"/>
                        <a:ext cx="3962400" cy="100160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373" name="Rectangle 13"/>
          <p:cNvSpPr>
            <a:spLocks noChangeArrowheads="1"/>
          </p:cNvSpPr>
          <p:nvPr/>
        </p:nvSpPr>
        <p:spPr bwMode="auto">
          <a:xfrm>
            <a:off x="304800" y="685800"/>
            <a:ext cx="8610600" cy="1077218"/>
          </a:xfrm>
          <a:prstGeom prst="rect">
            <a:avLst/>
          </a:prstGeom>
          <a:noFill/>
          <a:ln w="9525">
            <a:noFill/>
            <a:miter lim="800000"/>
            <a:headEnd/>
            <a:tailEnd/>
          </a:ln>
          <a:effectLst/>
        </p:spPr>
        <p:txBody>
          <a:bodyPr vert="horz" wrap="square" lIns="0" tIns="45720" rIns="91440" bIns="45720" numCol="1" anchor="t" anchorCtr="0" compatLnSpc="1">
            <a:prstTxWarp prst="textNoShape">
              <a:avLst/>
            </a:prstTxWarp>
            <a:spAutoFit/>
          </a:bodyPr>
          <a:lstStyle/>
          <a:p>
            <a:pPr marL="0" marR="0" lvl="0" indent="0" defTabSz="91440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 naming amines, the following rules apply:</a:t>
            </a:r>
          </a:p>
          <a:p>
            <a:pPr eaLnBrk="0" fontAlgn="base" hangingPunct="0">
              <a:spcBef>
                <a:spcPct val="0"/>
              </a:spcBef>
              <a:spcAft>
                <a:spcPct val="0"/>
              </a:spcAft>
              <a:buFontTx/>
              <a:buAutoNum type="arabicParenBoth"/>
            </a:pPr>
            <a:r>
              <a:rPr kumimoji="0" lang="en-US" sz="1600" b="1" i="1" u="none" cap="none" normalizeH="0" baseline="0" dirty="0" smtClean="0">
                <a:ln>
                  <a:noFill/>
                </a:ln>
                <a:solidFill>
                  <a:schemeClr val="tx1"/>
                </a:solidFill>
                <a:latin typeface="Arial" pitchFamily="34" charset="0"/>
                <a:ea typeface="Times New Roman" pitchFamily="18" charset="0"/>
                <a:cs typeface="Arial" pitchFamily="34" charset="0"/>
              </a:rPr>
              <a:t>The simple aliphatic amines</a:t>
            </a:r>
            <a:r>
              <a:rPr kumimoji="0" lang="en-US" sz="1600" b="0" i="0" u="none" cap="none" normalizeH="0" baseline="0" dirty="0" smtClean="0">
                <a:ln>
                  <a:noFill/>
                </a:ln>
                <a:solidFill>
                  <a:schemeClr val="tx1"/>
                </a:solidFill>
                <a:latin typeface="Arial" pitchFamily="34" charset="0"/>
                <a:ea typeface="Times New Roman" pitchFamily="18" charset="0"/>
                <a:cs typeface="Arial" pitchFamily="34" charset="0"/>
              </a:rPr>
              <a:t> are named as alkyl derivatives of ammonia, except that the word </a:t>
            </a:r>
            <a:r>
              <a:rPr kumimoji="0" lang="en-US" sz="1600" b="0" i="1" u="none" cap="none" normalizeH="0" baseline="0" dirty="0" smtClean="0">
                <a:ln>
                  <a:noFill/>
                </a:ln>
                <a:solidFill>
                  <a:schemeClr val="tx1"/>
                </a:solidFill>
                <a:latin typeface="Arial" pitchFamily="34" charset="0"/>
                <a:ea typeface="Times New Roman" pitchFamily="18" charset="0"/>
                <a:cs typeface="Arial" pitchFamily="34" charset="0"/>
              </a:rPr>
              <a:t>ammonia </a:t>
            </a:r>
            <a:r>
              <a:rPr kumimoji="0" lang="en-US" sz="1600" b="0" i="0" u="none" cap="none" normalizeH="0" baseline="0" dirty="0" smtClean="0">
                <a:ln>
                  <a:noFill/>
                </a:ln>
                <a:solidFill>
                  <a:schemeClr val="tx1"/>
                </a:solidFill>
                <a:latin typeface="Arial" pitchFamily="34" charset="0"/>
                <a:ea typeface="Times New Roman" pitchFamily="18" charset="0"/>
                <a:cs typeface="Arial" pitchFamily="34" charset="0"/>
              </a:rPr>
              <a:t>is changed to amine. The name of </a:t>
            </a:r>
            <a:r>
              <a:rPr kumimoji="0" lang="en-US" sz="1600" b="1" i="1" u="none" cap="none" normalizeH="0" baseline="0" dirty="0" smtClean="0">
                <a:ln>
                  <a:noFill/>
                </a:ln>
                <a:solidFill>
                  <a:schemeClr val="tx1"/>
                </a:solidFill>
                <a:latin typeface="Arial" pitchFamily="34" charset="0"/>
                <a:ea typeface="Times New Roman" pitchFamily="18" charset="0"/>
                <a:cs typeface="Arial" pitchFamily="34" charset="0"/>
              </a:rPr>
              <a:t>the alkyl group</a:t>
            </a:r>
            <a:r>
              <a:rPr kumimoji="0" lang="en-US" sz="1600" b="0" i="0" u="none" cap="none" normalizeH="0" baseline="0" dirty="0" smtClean="0">
                <a:ln>
                  <a:noFill/>
                </a:ln>
                <a:solidFill>
                  <a:schemeClr val="tx1"/>
                </a:solidFill>
                <a:latin typeface="Arial" pitchFamily="34" charset="0"/>
                <a:ea typeface="Times New Roman" pitchFamily="18" charset="0"/>
                <a:cs typeface="Arial" pitchFamily="34" charset="0"/>
              </a:rPr>
              <a:t> attached to the nitrogen atom is written first, followed by the </a:t>
            </a:r>
            <a:r>
              <a:rPr kumimoji="0" lang="en-US" sz="1600" b="1" i="1" u="none" cap="none" normalizeH="0" baseline="0" dirty="0" smtClean="0">
                <a:ln>
                  <a:noFill/>
                </a:ln>
                <a:solidFill>
                  <a:schemeClr val="tx1"/>
                </a:solidFill>
                <a:latin typeface="Arial" pitchFamily="34" charset="0"/>
                <a:ea typeface="Times New Roman" pitchFamily="18" charset="0"/>
                <a:cs typeface="Arial" pitchFamily="34" charset="0"/>
              </a:rPr>
              <a:t>ending amine</a:t>
            </a:r>
            <a:r>
              <a:rPr kumimoji="0" lang="en-US" sz="1600" b="0" i="1" u="none" cap="none" normalizeH="0" baseline="0" dirty="0" smtClean="0">
                <a:ln>
                  <a:noFill/>
                </a:ln>
                <a:solidFill>
                  <a:schemeClr val="tx1"/>
                </a:solidFill>
                <a:latin typeface="Arial" pitchFamily="34" charset="0"/>
                <a:ea typeface="Times New Roman" pitchFamily="18" charset="0"/>
                <a:cs typeface="Arial" pitchFamily="34" charset="0"/>
              </a:rPr>
              <a:t>.</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15374" name="Rectangle 14"/>
          <p:cNvSpPr>
            <a:spLocks noChangeArrowheads="1"/>
          </p:cNvSpPr>
          <p:nvPr/>
        </p:nvSpPr>
        <p:spPr bwMode="auto">
          <a:xfrm>
            <a:off x="304800" y="3200400"/>
            <a:ext cx="105918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828800" marR="0" lvl="4" indent="0" defTabSz="914400" rtl="1" eaLnBrk="1" fontAlgn="base" latinLnBrk="0" hangingPunct="1">
              <a:lnSpc>
                <a:spcPct val="100000"/>
              </a:lnSpc>
              <a:spcBef>
                <a:spcPct val="0"/>
              </a:spcBef>
              <a:spcAft>
                <a:spcPct val="0"/>
              </a:spcAft>
              <a:buClrTx/>
              <a:buSzTx/>
              <a:tabLst/>
            </a:pPr>
            <a:r>
              <a:rPr kumimoji="0" lang="en-US" sz="1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 </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When two or three identical </a:t>
            </a:r>
            <a:r>
              <a:rPr kumimoji="0" lang="en-US" sz="1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alkyl groups</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are attached to the nitrogen atom, the prefix </a:t>
            </a:r>
            <a:r>
              <a:rPr kumimoji="0" lang="en-US" sz="1600" b="1" i="1"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di</a:t>
            </a:r>
            <a:r>
              <a:rPr kumimoji="0" lang="en-US" sz="1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or</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tri- </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is added to the name of the </a:t>
            </a:r>
            <a:r>
              <a:rPr kumimoji="0" lang="en-US" sz="1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amine</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15375" name="Rectangle 15"/>
          <p:cNvSpPr>
            <a:spLocks noChangeArrowheads="1"/>
          </p:cNvSpPr>
          <p:nvPr/>
        </p:nvSpPr>
        <p:spPr bwMode="auto">
          <a:xfrm>
            <a:off x="0" y="26384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15376" name="Object 16"/>
          <p:cNvGraphicFramePr>
            <a:graphicFrameLocks noChangeAspect="1"/>
          </p:cNvGraphicFramePr>
          <p:nvPr>
            <p:extLst>
              <p:ext uri="{D42A27DB-BD31-4B8C-83A1-F6EECF244321}">
                <p14:modId xmlns:p14="http://schemas.microsoft.com/office/powerpoint/2010/main" val="1018985080"/>
              </p:ext>
            </p:extLst>
          </p:nvPr>
        </p:nvGraphicFramePr>
        <p:xfrm>
          <a:off x="2590800" y="5599331"/>
          <a:ext cx="3962400" cy="1076325"/>
        </p:xfrm>
        <a:graphic>
          <a:graphicData uri="http://schemas.openxmlformats.org/presentationml/2006/ole">
            <mc:AlternateContent xmlns:mc="http://schemas.openxmlformats.org/markup-compatibility/2006">
              <mc:Choice xmlns:v="urn:schemas-microsoft-com:vml" Requires="v">
                <p:oleObj spid="_x0000_s15386" name="ISIS/Draw Sketch" r:id="rId7" imgW="3960280" imgH="1081001" progId="ISISServer">
                  <p:embed/>
                </p:oleObj>
              </mc:Choice>
              <mc:Fallback>
                <p:oleObj name="ISIS/Draw Sketch" r:id="rId7" imgW="3960280" imgH="1081001" progId="ISISServer">
                  <p:embed/>
                  <p:pic>
                    <p:nvPicPr>
                      <p:cNvPr id="0" name="Picture 1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590800" y="5599331"/>
                        <a:ext cx="3962400" cy="1076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Rectangle 4"/>
          <p:cNvSpPr/>
          <p:nvPr/>
        </p:nvSpPr>
        <p:spPr>
          <a:xfrm>
            <a:off x="304800" y="4953000"/>
            <a:ext cx="8153400" cy="646331"/>
          </a:xfrm>
          <a:prstGeom prst="rect">
            <a:avLst/>
          </a:prstGeom>
        </p:spPr>
        <p:txBody>
          <a:bodyPr wrap="square">
            <a:spAutoFit/>
          </a:bodyPr>
          <a:lstStyle/>
          <a:p>
            <a:r>
              <a:rPr lang="en-US" dirty="0" smtClean="0"/>
              <a:t>3-When </a:t>
            </a:r>
            <a:r>
              <a:rPr lang="en-US" dirty="0"/>
              <a:t>the attached alkyl groups are not identical they are named in order of increasing complexity.</a:t>
            </a:r>
            <a:endParaRPr lang="ar-EG"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457200"/>
            <a:ext cx="7772400" cy="923330"/>
          </a:xfrm>
          <a:prstGeom prst="rect">
            <a:avLst/>
          </a:prstGeom>
        </p:spPr>
        <p:txBody>
          <a:bodyPr wrap="square">
            <a:spAutoFit/>
          </a:bodyPr>
          <a:lstStyle/>
          <a:p>
            <a:r>
              <a:rPr lang="en-US" dirty="0" smtClean="0">
                <a:latin typeface="Times New Roman"/>
                <a:ea typeface="Times New Roman"/>
              </a:rPr>
              <a:t>4. If </a:t>
            </a:r>
            <a:r>
              <a:rPr lang="en-US" dirty="0">
                <a:latin typeface="Times New Roman"/>
                <a:ea typeface="Times New Roman"/>
              </a:rPr>
              <a:t>the amine is too complex, the IUPAC system of nomenclature is used. In this system the amino group (-NH</a:t>
            </a:r>
            <a:r>
              <a:rPr lang="en-US" baseline="-25000" dirty="0">
                <a:latin typeface="Times New Roman"/>
                <a:ea typeface="Times New Roman"/>
              </a:rPr>
              <a:t>2</a:t>
            </a:r>
            <a:r>
              <a:rPr lang="en-US" dirty="0">
                <a:latin typeface="Times New Roman"/>
                <a:ea typeface="Times New Roman"/>
              </a:rPr>
              <a:t>) is considered the substituent, and its position on the chain is indicated by the lowest possible number</a:t>
            </a:r>
            <a:endParaRPr lang="ar-EG" dirty="0"/>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EG"/>
          </a:p>
        </p:txBody>
      </p:sp>
      <p:graphicFrame>
        <p:nvGraphicFramePr>
          <p:cNvPr id="4" name="Object 3"/>
          <p:cNvGraphicFramePr>
            <a:graphicFrameLocks noChangeAspect="1"/>
          </p:cNvGraphicFramePr>
          <p:nvPr>
            <p:extLst>
              <p:ext uri="{D42A27DB-BD31-4B8C-83A1-F6EECF244321}">
                <p14:modId xmlns:p14="http://schemas.microsoft.com/office/powerpoint/2010/main" val="2378176678"/>
              </p:ext>
            </p:extLst>
          </p:nvPr>
        </p:nvGraphicFramePr>
        <p:xfrm>
          <a:off x="1143000" y="1600200"/>
          <a:ext cx="6039853" cy="1371600"/>
        </p:xfrm>
        <a:graphic>
          <a:graphicData uri="http://schemas.openxmlformats.org/presentationml/2006/ole">
            <mc:AlternateContent xmlns:mc="http://schemas.openxmlformats.org/markup-compatibility/2006">
              <mc:Choice xmlns:v="urn:schemas-microsoft-com:vml" Requires="v">
                <p:oleObj spid="_x0000_s16393" name="ISIS/Draw Sketch" r:id="rId3" imgW="4779010" imgH="1084580" progId="ISISServer">
                  <p:embed/>
                </p:oleObj>
              </mc:Choice>
              <mc:Fallback>
                <p:oleObj name="ISIS/Draw Sketch" r:id="rId3" imgW="4779010" imgH="1084580" progId="ISISServer">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1600200"/>
                        <a:ext cx="6039853" cy="1371600"/>
                      </a:xfrm>
                      <a:prstGeom prst="rect">
                        <a:avLst/>
                      </a:prstGeom>
                      <a:noFill/>
                    </p:spPr>
                  </p:pic>
                </p:oleObj>
              </mc:Fallback>
            </mc:AlternateContent>
          </a:graphicData>
        </a:graphic>
      </p:graphicFrame>
      <p:sp>
        <p:nvSpPr>
          <p:cNvPr id="5"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EG"/>
          </a:p>
        </p:txBody>
      </p:sp>
      <p:graphicFrame>
        <p:nvGraphicFramePr>
          <p:cNvPr id="6" name="Object 5"/>
          <p:cNvGraphicFramePr>
            <a:graphicFrameLocks noChangeAspect="1"/>
          </p:cNvGraphicFramePr>
          <p:nvPr>
            <p:extLst>
              <p:ext uri="{D42A27DB-BD31-4B8C-83A1-F6EECF244321}">
                <p14:modId xmlns:p14="http://schemas.microsoft.com/office/powerpoint/2010/main" val="999261829"/>
              </p:ext>
            </p:extLst>
          </p:nvPr>
        </p:nvGraphicFramePr>
        <p:xfrm>
          <a:off x="990600" y="3200399"/>
          <a:ext cx="6553200" cy="2233739"/>
        </p:xfrm>
        <a:graphic>
          <a:graphicData uri="http://schemas.openxmlformats.org/presentationml/2006/ole">
            <mc:AlternateContent xmlns:mc="http://schemas.openxmlformats.org/markup-compatibility/2006">
              <mc:Choice xmlns:v="urn:schemas-microsoft-com:vml" Requires="v">
                <p:oleObj spid="_x0000_s16394" name="ISIS/Draw Sketch" r:id="rId5" imgW="4640675" imgH="1580806" progId="ISISServer">
                  <p:embed/>
                </p:oleObj>
              </mc:Choice>
              <mc:Fallback>
                <p:oleObj name="ISIS/Draw Sketch" r:id="rId5" imgW="4640675" imgH="1580806" progId="ISISServer">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90600" y="3200399"/>
                        <a:ext cx="6553200" cy="2233739"/>
                      </a:xfrm>
                      <a:prstGeom prst="rect">
                        <a:avLst/>
                      </a:prstGeom>
                      <a:noFill/>
                    </p:spPr>
                  </p:pic>
                </p:oleObj>
              </mc:Fallback>
            </mc:AlternateContent>
          </a:graphicData>
        </a:graphic>
      </p:graphicFrame>
    </p:spTree>
    <p:extLst>
      <p:ext uri="{BB962C8B-B14F-4D97-AF65-F5344CB8AC3E}">
        <p14:creationId xmlns:p14="http://schemas.microsoft.com/office/powerpoint/2010/main" val="41481568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09600" y="533400"/>
            <a:ext cx="8001000" cy="1200329"/>
          </a:xfrm>
          <a:prstGeom prst="rect">
            <a:avLst/>
          </a:prstGeom>
        </p:spPr>
        <p:txBody>
          <a:bodyPr wrap="square">
            <a:spAutoFit/>
          </a:bodyPr>
          <a:lstStyle/>
          <a:p>
            <a:r>
              <a:rPr lang="en-US" dirty="0" smtClean="0"/>
              <a:t>5-Amine </a:t>
            </a:r>
            <a:r>
              <a:rPr lang="en-US" dirty="0"/>
              <a:t>salts are named as derivatives of the ammonium ion (NH4+). The alkyl substituents are named first, in increasing order of complexity and are followed by the ending –ammonium. The name of the anion associated with the ammonium ion is then written as a second word.</a:t>
            </a:r>
            <a:endParaRPr lang="ar-EG"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EG"/>
          </a:p>
        </p:txBody>
      </p:sp>
      <p:graphicFrame>
        <p:nvGraphicFramePr>
          <p:cNvPr id="5" name="Object 4"/>
          <p:cNvGraphicFramePr>
            <a:graphicFrameLocks noChangeAspect="1"/>
          </p:cNvGraphicFramePr>
          <p:nvPr>
            <p:extLst>
              <p:ext uri="{D42A27DB-BD31-4B8C-83A1-F6EECF244321}">
                <p14:modId xmlns:p14="http://schemas.microsoft.com/office/powerpoint/2010/main" val="449152690"/>
              </p:ext>
            </p:extLst>
          </p:nvPr>
        </p:nvGraphicFramePr>
        <p:xfrm>
          <a:off x="951516" y="1914732"/>
          <a:ext cx="7622298" cy="2105206"/>
        </p:xfrm>
        <a:graphic>
          <a:graphicData uri="http://schemas.openxmlformats.org/presentationml/2006/ole">
            <mc:AlternateContent xmlns:mc="http://schemas.openxmlformats.org/markup-compatibility/2006">
              <mc:Choice xmlns:v="urn:schemas-microsoft-com:vml" Requires="v">
                <p:oleObj spid="_x0000_s17414" name="ISIS/Draw Sketch" r:id="rId3" imgW="5000585" imgH="1383682" progId="ISISServer">
                  <p:embed/>
                </p:oleObj>
              </mc:Choice>
              <mc:Fallback>
                <p:oleObj name="ISIS/Draw Sketch" r:id="rId3" imgW="5000585" imgH="1383682" progId="ISISServer">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1516" y="1914732"/>
                        <a:ext cx="7622298" cy="2105206"/>
                      </a:xfrm>
                      <a:prstGeom prst="rect">
                        <a:avLst/>
                      </a:prstGeom>
                      <a:noFill/>
                    </p:spPr>
                  </p:pic>
                </p:oleObj>
              </mc:Fallback>
            </mc:AlternateContent>
          </a:graphicData>
        </a:graphic>
      </p:graphicFrame>
    </p:spTree>
    <p:extLst>
      <p:ext uri="{BB962C8B-B14F-4D97-AF65-F5344CB8AC3E}">
        <p14:creationId xmlns:p14="http://schemas.microsoft.com/office/powerpoint/2010/main" val="41885133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600200"/>
          </a:xfrm>
        </p:spPr>
        <p:txBody>
          <a:bodyPr>
            <a:noAutofit/>
          </a:bodyPr>
          <a:lstStyle/>
          <a:p>
            <a:pPr algn="l"/>
            <a:r>
              <a:rPr lang="en-US" sz="3200" b="1" u="sng" dirty="0">
                <a:latin typeface="Times New Roman"/>
                <a:ea typeface="Times New Roman"/>
              </a:rPr>
              <a:t>Preparation of Amines:-</a:t>
            </a:r>
            <a:r>
              <a:rPr lang="en-US" sz="3200" dirty="0">
                <a:latin typeface="Times New Roman"/>
                <a:ea typeface="Times New Roman"/>
              </a:rPr>
              <a:t/>
            </a:r>
            <a:br>
              <a:rPr lang="en-US" sz="3200" dirty="0">
                <a:latin typeface="Times New Roman"/>
                <a:ea typeface="Times New Roman"/>
              </a:rPr>
            </a:br>
            <a:r>
              <a:rPr lang="en-US" sz="3200" b="1" dirty="0">
                <a:latin typeface="Times New Roman"/>
                <a:ea typeface="Times New Roman"/>
              </a:rPr>
              <a:t>1. from alkyl halides</a:t>
            </a:r>
            <a:r>
              <a:rPr lang="en-US" sz="3200" b="1" dirty="0" smtClean="0">
                <a:latin typeface="Times New Roman"/>
                <a:ea typeface="Times New Roman"/>
              </a:rPr>
              <a:t>:-</a:t>
            </a:r>
            <a:endParaRPr lang="ar-EG" sz="3200" dirty="0"/>
          </a:p>
        </p:txBody>
      </p:sp>
      <p:pic>
        <p:nvPicPr>
          <p:cNvPr id="1843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71600" y="1867943"/>
            <a:ext cx="5743257" cy="4506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93478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761999" y="729734"/>
            <a:ext cx="708660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 from the reduction of amides</a:t>
            </a:r>
            <a:r>
              <a:rPr kumimoji="0" lang="en-US"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742852908"/>
              </p:ext>
            </p:extLst>
          </p:nvPr>
        </p:nvGraphicFramePr>
        <p:xfrm>
          <a:off x="1219200" y="1371600"/>
          <a:ext cx="6451752" cy="3256138"/>
        </p:xfrm>
        <a:graphic>
          <a:graphicData uri="http://schemas.openxmlformats.org/presentationml/2006/ole">
            <mc:AlternateContent xmlns:mc="http://schemas.openxmlformats.org/markup-compatibility/2006">
              <mc:Choice xmlns:v="urn:schemas-microsoft-com:vml" Requires="v">
                <p:oleObj spid="_x0000_s19461" name="ISIS/Draw Sketch" r:id="rId3" imgW="5072380" imgH="2564130" progId="ISISServer">
                  <p:embed/>
                </p:oleObj>
              </mc:Choice>
              <mc:Fallback>
                <p:oleObj name="ISIS/Draw Sketch" r:id="rId3" imgW="5072380" imgH="2564130" progId="ISISServer">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200" y="1371600"/>
                        <a:ext cx="6451752" cy="3256138"/>
                      </a:xfrm>
                      <a:prstGeom prst="rect">
                        <a:avLst/>
                      </a:prstGeom>
                      <a:noFill/>
                    </p:spPr>
                  </p:pic>
                </p:oleObj>
              </mc:Fallback>
            </mc:AlternateContent>
          </a:graphicData>
        </a:graphic>
      </p:graphicFrame>
    </p:spTree>
    <p:extLst>
      <p:ext uri="{BB962C8B-B14F-4D97-AF65-F5344CB8AC3E}">
        <p14:creationId xmlns:p14="http://schemas.microsoft.com/office/powerpoint/2010/main" val="35951202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u="sng" dirty="0">
                <a:latin typeface="Times New Roman"/>
                <a:ea typeface="Times New Roman"/>
              </a:rPr>
              <a:t>Reactions of Amines</a:t>
            </a:r>
            <a:r>
              <a:rPr lang="en-US" b="1" u="sng" dirty="0" smtClean="0">
                <a:latin typeface="Times New Roman"/>
                <a:ea typeface="Times New Roman"/>
              </a:rPr>
              <a:t>:-</a:t>
            </a:r>
            <a:endParaRPr lang="ar-EG" dirty="0"/>
          </a:p>
        </p:txBody>
      </p:sp>
      <p:sp>
        <p:nvSpPr>
          <p:cNvPr id="3" name="Content Placeholder 2"/>
          <p:cNvSpPr>
            <a:spLocks noGrp="1"/>
          </p:cNvSpPr>
          <p:nvPr>
            <p:ph idx="1"/>
          </p:nvPr>
        </p:nvSpPr>
        <p:spPr/>
        <p:txBody>
          <a:bodyPr>
            <a:normAutofit lnSpcReduction="10000"/>
          </a:bodyPr>
          <a:lstStyle/>
          <a:p>
            <a:pPr lvl="0">
              <a:buFont typeface="Symbol"/>
              <a:buChar char=""/>
            </a:pPr>
            <a:r>
              <a:rPr lang="en-US" dirty="0">
                <a:latin typeface="Times New Roman"/>
                <a:ea typeface="Times New Roman"/>
              </a:rPr>
              <a:t>Because they are bases, amines react with strong mineral acids to form water-soluble alkyl or aryl ammonium salts.</a:t>
            </a:r>
            <a:endParaRPr lang="en-US" sz="2800" dirty="0">
              <a:latin typeface="Times New Roman"/>
              <a:ea typeface="Times New Roman"/>
            </a:endParaRPr>
          </a:p>
          <a:p>
            <a:pPr lvl="0">
              <a:buFont typeface="Symbol"/>
              <a:buChar char=""/>
            </a:pPr>
            <a:r>
              <a:rPr lang="en-US" dirty="0">
                <a:latin typeface="Times New Roman"/>
                <a:ea typeface="Times New Roman"/>
              </a:rPr>
              <a:t>Primary amines react with primary and secondary alkyl halides to give a mixture of secondary amines, tertiary amines, and quaternary ammonium salts.</a:t>
            </a:r>
            <a:endParaRPr lang="en-US" sz="2800" dirty="0">
              <a:latin typeface="Times New Roman"/>
              <a:ea typeface="Times New Roman"/>
            </a:endParaRPr>
          </a:p>
          <a:p>
            <a:pPr lvl="0">
              <a:buFont typeface="Symbol"/>
              <a:buChar char=""/>
            </a:pPr>
            <a:r>
              <a:rPr lang="en-US" dirty="0">
                <a:latin typeface="Times New Roman"/>
                <a:ea typeface="Times New Roman"/>
              </a:rPr>
              <a:t>Amines react with esters, acid anhydrides, or acid chlorides to form amides.</a:t>
            </a:r>
            <a:endParaRPr lang="en-US" sz="2800" dirty="0">
              <a:latin typeface="Times New Roman"/>
              <a:ea typeface="Times New Roman"/>
            </a:endParaRPr>
          </a:p>
          <a:p>
            <a:endParaRPr lang="ar-EG" dirty="0"/>
          </a:p>
        </p:txBody>
      </p:sp>
    </p:spTree>
    <p:extLst>
      <p:ext uri="{BB962C8B-B14F-4D97-AF65-F5344CB8AC3E}">
        <p14:creationId xmlns:p14="http://schemas.microsoft.com/office/powerpoint/2010/main" val="4956331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EG"/>
          </a:p>
        </p:txBody>
      </p:sp>
      <p:graphicFrame>
        <p:nvGraphicFramePr>
          <p:cNvPr id="3" name="Object 2"/>
          <p:cNvGraphicFramePr>
            <a:graphicFrameLocks noChangeAspect="1"/>
          </p:cNvGraphicFramePr>
          <p:nvPr>
            <p:extLst>
              <p:ext uri="{D42A27DB-BD31-4B8C-83A1-F6EECF244321}">
                <p14:modId xmlns:p14="http://schemas.microsoft.com/office/powerpoint/2010/main" val="457178911"/>
              </p:ext>
            </p:extLst>
          </p:nvPr>
        </p:nvGraphicFramePr>
        <p:xfrm>
          <a:off x="1485900" y="304800"/>
          <a:ext cx="6172200" cy="5736121"/>
        </p:xfrm>
        <a:graphic>
          <a:graphicData uri="http://schemas.openxmlformats.org/presentationml/2006/ole">
            <mc:AlternateContent xmlns:mc="http://schemas.openxmlformats.org/markup-compatibility/2006">
              <mc:Choice xmlns:v="urn:schemas-microsoft-com:vml" Requires="v">
                <p:oleObj spid="_x0000_s20484" name="ISIS/Draw Sketch" r:id="rId3" imgW="6042660" imgH="5618480" progId="ISISServer">
                  <p:embed/>
                </p:oleObj>
              </mc:Choice>
              <mc:Fallback>
                <p:oleObj name="ISIS/Draw Sketch" r:id="rId3" imgW="6042660" imgH="5618480" progId="ISISServer">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85900" y="304800"/>
                        <a:ext cx="6172200" cy="5736121"/>
                      </a:xfrm>
                      <a:prstGeom prst="rect">
                        <a:avLst/>
                      </a:prstGeom>
                      <a:noFill/>
                    </p:spPr>
                  </p:pic>
                </p:oleObj>
              </mc:Fallback>
            </mc:AlternateContent>
          </a:graphicData>
        </a:graphic>
      </p:graphicFrame>
    </p:spTree>
    <p:extLst>
      <p:ext uri="{BB962C8B-B14F-4D97-AF65-F5344CB8AC3E}">
        <p14:creationId xmlns:p14="http://schemas.microsoft.com/office/powerpoint/2010/main" val="11954713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TotalTime>
  <Words>442</Words>
  <Application>Microsoft Office PowerPoint</Application>
  <PresentationFormat>On-screen Show (4:3)</PresentationFormat>
  <Paragraphs>23</Paragraphs>
  <Slides>12</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Office Theme</vt:lpstr>
      <vt:lpstr>ISIS/Draw Sketch</vt:lpstr>
      <vt:lpstr>Chapter 12</vt:lpstr>
      <vt:lpstr>Amines </vt:lpstr>
      <vt:lpstr>Nomenclature of Amines:- </vt:lpstr>
      <vt:lpstr>PowerPoint Presentation</vt:lpstr>
      <vt:lpstr>PowerPoint Presentation</vt:lpstr>
      <vt:lpstr>Preparation of Amines:- 1. from alkyl halides:-</vt:lpstr>
      <vt:lpstr>PowerPoint Presentation</vt:lpstr>
      <vt:lpstr>Reactions of Amines:-</vt:lpstr>
      <vt:lpstr>PowerPoint Presentation</vt:lpstr>
      <vt:lpstr>Reaction with Nitrous Acid: </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12</dc:title>
  <dc:creator>Dr m_sofan</dc:creator>
  <cp:lastModifiedBy>Prof. Mamdouh Sofan</cp:lastModifiedBy>
  <cp:revision>13</cp:revision>
  <dcterms:created xsi:type="dcterms:W3CDTF">2014-04-25T20:08:35Z</dcterms:created>
  <dcterms:modified xsi:type="dcterms:W3CDTF">2020-03-25T12:08:02Z</dcterms:modified>
</cp:coreProperties>
</file>