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76" autoAdjust="0"/>
  </p:normalViewPr>
  <p:slideViewPr>
    <p:cSldViewPr>
      <p:cViewPr>
        <p:scale>
          <a:sx n="62" d="100"/>
          <a:sy n="62" d="100"/>
        </p:scale>
        <p:origin x="-1716" y="-7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5" Type="http://schemas.openxmlformats.org/officeDocument/2006/relationships/image" Target="../media/image45.wmf"/><Relationship Id="rId4" Type="http://schemas.openxmlformats.org/officeDocument/2006/relationships/image" Target="../media/image4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5928052-ACF5-4037-ABA9-60F11D6C42FD}" type="datetimeFigureOut">
              <a:rPr lang="en-AU"/>
              <a:pPr>
                <a:defRPr/>
              </a:pPr>
              <a:t>26/03/2020</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813BDAA-CF1B-4CD5-AE18-D34FE6B2B43F}" type="slidenum">
              <a:rPr lang="en-AU"/>
              <a:pPr>
                <a:defRPr/>
              </a:pPr>
              <a:t>‹#›</a:t>
            </a:fld>
            <a:endParaRPr lang="en-AU"/>
          </a:p>
        </p:txBody>
      </p:sp>
    </p:spTree>
    <p:extLst>
      <p:ext uri="{BB962C8B-B14F-4D97-AF65-F5344CB8AC3E}">
        <p14:creationId xmlns:p14="http://schemas.microsoft.com/office/powerpoint/2010/main" val="2214558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CF8EED-87C6-4286-ADEF-C5A4FE369AF3}" type="slidenum">
              <a:rPr lang="en-AU" smtClean="0"/>
              <a:pPr eaLnBrk="1" hangingPunct="1"/>
              <a:t>1</a:t>
            </a:fld>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B31F7C-E22B-419B-B803-DDC77D754C57}" type="slidenum">
              <a:rPr lang="en-AU" smtClean="0"/>
              <a:pPr eaLnBrk="1" hangingPunct="1"/>
              <a:t>10</a:t>
            </a:fld>
            <a:endParaRPr lang="en-A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4CD4DB-2054-4C9F-81E9-CA269D06957D}" type="slidenum">
              <a:rPr lang="en-AU" smtClean="0"/>
              <a:pPr eaLnBrk="1" hangingPunct="1"/>
              <a:t>11</a:t>
            </a:fld>
            <a:endParaRPr lang="en-A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9BDE02-A38A-4EAA-A055-9D045F60BB31}" type="slidenum">
              <a:rPr lang="en-AU" smtClean="0"/>
              <a:pPr eaLnBrk="1" hangingPunct="1"/>
              <a:t>12</a:t>
            </a:fld>
            <a:endParaRPr lang="en-A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535480-14BE-45EA-BAFB-015145B4C1E0}" type="slidenum">
              <a:rPr lang="en-AU" smtClean="0"/>
              <a:pPr eaLnBrk="1" hangingPunct="1"/>
              <a:t>13</a:t>
            </a:fld>
            <a:endParaRPr lang="en-A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6FD056-4AD8-4FFA-B06D-BE78F0FC272C}" type="slidenum">
              <a:rPr lang="en-AU" smtClean="0"/>
              <a:pPr eaLnBrk="1" hangingPunct="1"/>
              <a:t>14</a:t>
            </a:fld>
            <a:endParaRPr lang="en-A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A51F64-016B-4918-970E-CACB62F87214}" type="slidenum">
              <a:rPr lang="en-AU" smtClean="0"/>
              <a:pPr eaLnBrk="1" hangingPunct="1"/>
              <a:t>15</a:t>
            </a:fld>
            <a:endParaRPr lang="en-A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1A5D01-48CF-4D56-90DA-A32EC4BD50BB}" type="slidenum">
              <a:rPr lang="en-AU" smtClean="0"/>
              <a:pPr eaLnBrk="1" hangingPunct="1"/>
              <a:t>16</a:t>
            </a:fld>
            <a:endParaRPr lang="en-A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83E7ED-715A-4B2B-8D1F-7A818C5D16D4}" type="slidenum">
              <a:rPr lang="en-AU" smtClean="0"/>
              <a:pPr eaLnBrk="1" hangingPunct="1"/>
              <a:t>17</a:t>
            </a:fld>
            <a:endParaRPr lang="en-A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57D293-D62C-4662-AD03-024F5EB81C2F}" type="slidenum">
              <a:rPr lang="en-AU" smtClean="0"/>
              <a:pPr eaLnBrk="1" hangingPunct="1"/>
              <a:t>18</a:t>
            </a:fld>
            <a:endParaRPr lang="en-A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12DC63-94B0-4210-B4D5-E57BBC1B7CC0}" type="slidenum">
              <a:rPr lang="en-AU" smtClean="0"/>
              <a:pPr eaLnBrk="1" hangingPunct="1"/>
              <a:t>19</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DCE1955-F82B-43DA-8A27-D63C10CEE491}" type="slidenum">
              <a:rPr lang="en-AU" smtClean="0"/>
              <a:pPr eaLnBrk="1" hangingPunct="1"/>
              <a:t>2</a:t>
            </a:fld>
            <a:endParaRPr lang="en-A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2907279-BA4D-4CD3-A7CF-73FE8647BEDB}" type="slidenum">
              <a:rPr lang="en-AU" smtClean="0"/>
              <a:pPr eaLnBrk="1" hangingPunct="1"/>
              <a:t>20</a:t>
            </a:fld>
            <a:endParaRPr lang="en-A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DE8976-94F0-4264-90CF-EEC5AE64DD28}" type="slidenum">
              <a:rPr lang="en-AU" smtClean="0"/>
              <a:pPr eaLnBrk="1" hangingPunct="1"/>
              <a:t>21</a:t>
            </a:fld>
            <a:endParaRPr lang="en-A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64F94E-9678-4E32-A4D6-E8DD21654DAC}" type="slidenum">
              <a:rPr lang="en-AU" smtClean="0"/>
              <a:pPr eaLnBrk="1" hangingPunct="1"/>
              <a:t>22</a:t>
            </a:fld>
            <a:endParaRPr lang="en-AU"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5E87BF-E33A-451E-9E9E-20CDA67A8B1F}" type="slidenum">
              <a:rPr lang="en-AU" smtClean="0"/>
              <a:pPr eaLnBrk="1" hangingPunct="1"/>
              <a:t>23</a:t>
            </a:fld>
            <a:endParaRPr lang="en-AU"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ED2794-3148-49ED-90BD-31311B749BB6}" type="slidenum">
              <a:rPr lang="en-AU" smtClean="0"/>
              <a:pPr eaLnBrk="1" hangingPunct="1"/>
              <a:t>24</a:t>
            </a:fld>
            <a:endParaRPr lang="en-AU"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B73503-0C37-45A9-8DFC-59E361DD85FE}" type="slidenum">
              <a:rPr lang="en-AU" smtClean="0"/>
              <a:pPr eaLnBrk="1" hangingPunct="1"/>
              <a:t>25</a:t>
            </a:fld>
            <a:endParaRPr lang="en-AU"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FB669F0-EE83-4753-8076-B8003B932455}" type="slidenum">
              <a:rPr lang="en-AU" smtClean="0"/>
              <a:pPr eaLnBrk="1" hangingPunct="1"/>
              <a:t>26</a:t>
            </a:fld>
            <a:endParaRPr lang="en-AU"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8B5CF6-34FB-4DEB-81A1-8FDC9260C7FC}" type="slidenum">
              <a:rPr lang="en-AU" smtClean="0"/>
              <a:pPr eaLnBrk="1" hangingPunct="1"/>
              <a:t>27</a:t>
            </a:fld>
            <a:endParaRPr lang="en-AU"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E4F37BF-794A-4E89-8AFC-4B7DDB51907D}" type="slidenum">
              <a:rPr lang="en-AU" smtClean="0"/>
              <a:pPr eaLnBrk="1" hangingPunct="1"/>
              <a:t>28</a:t>
            </a:fld>
            <a:endParaRPr lang="en-AU"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6F9D1C-68AD-4A7F-997D-C81954107CE9}" type="slidenum">
              <a:rPr lang="en-AU" smtClean="0"/>
              <a:pPr eaLnBrk="1" hangingPunct="1"/>
              <a:t>29</a:t>
            </a:fld>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161D0D-F4C7-49F3-AFC0-5EBD87579424}" type="slidenum">
              <a:rPr lang="en-AU" smtClean="0"/>
              <a:pPr eaLnBrk="1" hangingPunct="1"/>
              <a:t>3</a:t>
            </a:fld>
            <a:endParaRPr lang="en-AU"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01EB665-03F2-4052-89FB-1C06DA94C9DD}" type="slidenum">
              <a:rPr lang="en-AU" smtClean="0"/>
              <a:pPr eaLnBrk="1" hangingPunct="1"/>
              <a:t>30</a:t>
            </a:fld>
            <a:endParaRPr lang="en-AU"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8E915F-1B5A-470E-B5D5-90A62A317841}" type="slidenum">
              <a:rPr lang="en-AU" smtClean="0"/>
              <a:pPr eaLnBrk="1" hangingPunct="1"/>
              <a:t>31</a:t>
            </a:fld>
            <a:endParaRPr lang="en-AU"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F33AB3-6F2E-4013-A1AF-CB11BA40894E}" type="slidenum">
              <a:rPr lang="en-AU" smtClean="0"/>
              <a:pPr eaLnBrk="1" hangingPunct="1"/>
              <a:t>32</a:t>
            </a:fld>
            <a:endParaRPr lang="en-AU"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23DD479-756C-4ACD-B729-B5767E07AA06}" type="slidenum">
              <a:rPr lang="en-AU" smtClean="0"/>
              <a:pPr eaLnBrk="1" hangingPunct="1"/>
              <a:t>33</a:t>
            </a:fld>
            <a:endParaRPr lang="en-AU"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93B70E-DCBE-429E-9430-7E3B2C8A7914}" type="slidenum">
              <a:rPr lang="en-AU" smtClean="0"/>
              <a:pPr eaLnBrk="1" hangingPunct="1"/>
              <a:t>34</a:t>
            </a:fld>
            <a:endParaRPr lang="en-AU"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4C255C-8C0D-4AD4-B026-4409908360F0}" type="slidenum">
              <a:rPr lang="en-AU" smtClean="0"/>
              <a:pPr eaLnBrk="1" hangingPunct="1"/>
              <a:t>35</a:t>
            </a:fld>
            <a:endParaRPr lang="en-AU"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4094FE-51AB-4A0F-BE82-0E091D0AC1C6}" type="slidenum">
              <a:rPr lang="en-AU" smtClean="0"/>
              <a:pPr eaLnBrk="1" hangingPunct="1"/>
              <a:t>36</a:t>
            </a:fld>
            <a:endParaRPr lang="en-AU"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88BA53-9D80-45DB-AEDB-79A010D22281}" type="slidenum">
              <a:rPr lang="en-AU" smtClean="0"/>
              <a:pPr eaLnBrk="1" hangingPunct="1"/>
              <a:t>37</a:t>
            </a:fld>
            <a:endParaRPr lang="en-AU"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626F47-EC2C-44FE-B4EC-42F8525F2626}" type="slidenum">
              <a:rPr lang="en-AU" smtClean="0"/>
              <a:pPr eaLnBrk="1" hangingPunct="1"/>
              <a:t>38</a:t>
            </a:fld>
            <a:endParaRPr lang="en-AU"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B68BA3-4598-458F-8C21-A1B2BE970A16}" type="slidenum">
              <a:rPr lang="en-AU" smtClean="0"/>
              <a:pPr eaLnBrk="1" hangingPunct="1"/>
              <a:t>39</a:t>
            </a:fld>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A78DFB-3AD8-4535-9374-C24F8527B228}" type="slidenum">
              <a:rPr lang="en-AU" smtClean="0"/>
              <a:pPr eaLnBrk="1" hangingPunct="1"/>
              <a:t>4</a:t>
            </a:fld>
            <a:endParaRPr lang="en-AU"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607F24-AF8F-4555-8AF2-E09780FA1918}" type="slidenum">
              <a:rPr lang="en-AU" smtClean="0"/>
              <a:pPr eaLnBrk="1" hangingPunct="1"/>
              <a:t>40</a:t>
            </a:fld>
            <a:endParaRPr lang="en-AU"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60D030-0AA5-44AE-8739-02D6D3AEEC55}" type="slidenum">
              <a:rPr lang="en-AU" smtClean="0"/>
              <a:pPr eaLnBrk="1" hangingPunct="1"/>
              <a:t>41</a:t>
            </a:fld>
            <a:endParaRPr lang="en-AU"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866C2A-7662-4DA9-839A-CFAC8F94839A}" type="slidenum">
              <a:rPr lang="en-AU" smtClean="0"/>
              <a:pPr eaLnBrk="1" hangingPunct="1"/>
              <a:t>42</a:t>
            </a:fld>
            <a:endParaRPr lang="en-AU"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F043AB-B83C-4429-AA30-5197108A285C}" type="slidenum">
              <a:rPr lang="en-AU" smtClean="0"/>
              <a:pPr eaLnBrk="1" hangingPunct="1"/>
              <a:t>43</a:t>
            </a:fld>
            <a:endParaRPr lang="en-AU"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65A39F-FDCF-46DC-97B3-741E3458C0B0}" type="slidenum">
              <a:rPr lang="en-AU" smtClean="0"/>
              <a:pPr eaLnBrk="1" hangingPunct="1"/>
              <a:t>44</a:t>
            </a:fld>
            <a:endParaRPr lang="en-AU"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5BCB70-83F8-41F6-9002-0DC26B383C3F}" type="slidenum">
              <a:rPr lang="en-AU" smtClean="0"/>
              <a:pPr eaLnBrk="1" hangingPunct="1"/>
              <a:t>45</a:t>
            </a:fld>
            <a:endParaRPr lang="en-AU"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C1B6F3-FA8C-4780-B71B-3D38DAAA02CE}" type="slidenum">
              <a:rPr lang="en-AU" smtClean="0"/>
              <a:pPr eaLnBrk="1" hangingPunct="1"/>
              <a:t>46</a:t>
            </a:fld>
            <a:endParaRPr lang="en-AU"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E84E90-291B-4B49-AD4C-B0BC5FBB276B}" type="slidenum">
              <a:rPr lang="en-AU" smtClean="0"/>
              <a:pPr eaLnBrk="1" hangingPunct="1"/>
              <a:t>47</a:t>
            </a:fld>
            <a:endParaRPr lang="en-A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183774-1FA3-4FC4-B26B-EB08F5E31975}" type="slidenum">
              <a:rPr lang="en-AU" smtClean="0"/>
              <a:pPr eaLnBrk="1" hangingPunct="1"/>
              <a:t>5</a:t>
            </a:fld>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729C5B-2237-45C9-B995-AE0333F7C115}" type="slidenum">
              <a:rPr lang="en-AU" smtClean="0"/>
              <a:pPr eaLnBrk="1" hangingPunct="1"/>
              <a:t>6</a:t>
            </a:fld>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EC86253-17F2-4CA9-9C61-7879CCCE3CA4}" type="slidenum">
              <a:rPr lang="en-AU" smtClean="0"/>
              <a:pPr eaLnBrk="1" hangingPunct="1"/>
              <a:t>7</a:t>
            </a:fld>
            <a:endParaRPr lang="en-A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09D104-5096-43A2-9AA0-5D124176EB38}" type="slidenum">
              <a:rPr lang="en-AU" smtClean="0"/>
              <a:pPr eaLnBrk="1" hangingPunct="1"/>
              <a:t>8</a:t>
            </a:fld>
            <a:endParaRPr lang="en-A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496CD6-94C9-474A-959B-AFFBDE4A5E48}" type="slidenum">
              <a:rPr lang="en-AU" smtClean="0"/>
              <a:pPr eaLnBrk="1" hangingPunct="1"/>
              <a:t>9</a:t>
            </a:fld>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06B1C1-9CE3-4F8A-8578-7577575F5705}" type="slidenum">
              <a:rPr lang="en-US"/>
              <a:pPr>
                <a:defRPr/>
              </a:pPr>
              <a:t>‹#›</a:t>
            </a:fld>
            <a:endParaRPr lang="en-US"/>
          </a:p>
        </p:txBody>
      </p:sp>
    </p:spTree>
    <p:extLst>
      <p:ext uri="{BB962C8B-B14F-4D97-AF65-F5344CB8AC3E}">
        <p14:creationId xmlns:p14="http://schemas.microsoft.com/office/powerpoint/2010/main" val="403626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159DBF-9A51-4E78-8DCD-2DE05347A7B8}" type="slidenum">
              <a:rPr lang="en-US"/>
              <a:pPr>
                <a:defRPr/>
              </a:pPr>
              <a:t>‹#›</a:t>
            </a:fld>
            <a:endParaRPr lang="en-US"/>
          </a:p>
        </p:txBody>
      </p:sp>
    </p:spTree>
    <p:extLst>
      <p:ext uri="{BB962C8B-B14F-4D97-AF65-F5344CB8AC3E}">
        <p14:creationId xmlns:p14="http://schemas.microsoft.com/office/powerpoint/2010/main" val="339777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913A87-C8D9-4E47-BBAC-C9035B0077D2}" type="slidenum">
              <a:rPr lang="en-US"/>
              <a:pPr>
                <a:defRPr/>
              </a:pPr>
              <a:t>‹#›</a:t>
            </a:fld>
            <a:endParaRPr lang="en-US"/>
          </a:p>
        </p:txBody>
      </p:sp>
    </p:spTree>
    <p:extLst>
      <p:ext uri="{BB962C8B-B14F-4D97-AF65-F5344CB8AC3E}">
        <p14:creationId xmlns:p14="http://schemas.microsoft.com/office/powerpoint/2010/main" val="4202915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8573A9-BC64-4575-A741-9D310A0CA671}" type="slidenum">
              <a:rPr lang="en-US"/>
              <a:pPr>
                <a:defRPr/>
              </a:pPr>
              <a:t>‹#›</a:t>
            </a:fld>
            <a:endParaRPr lang="en-US"/>
          </a:p>
        </p:txBody>
      </p:sp>
    </p:spTree>
    <p:extLst>
      <p:ext uri="{BB962C8B-B14F-4D97-AF65-F5344CB8AC3E}">
        <p14:creationId xmlns:p14="http://schemas.microsoft.com/office/powerpoint/2010/main" val="2208237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229600" cy="4525963"/>
          </a:xfrm>
        </p:spPr>
        <p:txBody>
          <a:bodyPr/>
          <a:lstStyle/>
          <a:p>
            <a:pPr lvl="0"/>
            <a:endParaRPr lang="en-AU"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F4FA55-B7E5-4C3F-9E3B-6706C0801671}" type="slidenum">
              <a:rPr lang="en-US"/>
              <a:pPr>
                <a:defRPr/>
              </a:pPr>
              <a:t>‹#›</a:t>
            </a:fld>
            <a:endParaRPr lang="en-US"/>
          </a:p>
        </p:txBody>
      </p:sp>
    </p:spTree>
    <p:extLst>
      <p:ext uri="{BB962C8B-B14F-4D97-AF65-F5344CB8AC3E}">
        <p14:creationId xmlns:p14="http://schemas.microsoft.com/office/powerpoint/2010/main" val="3226179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442AD61-490B-4547-96E2-BDDBC257638C}" type="slidenum">
              <a:rPr lang="en-US"/>
              <a:pPr>
                <a:defRPr/>
              </a:pPr>
              <a:t>‹#›</a:t>
            </a:fld>
            <a:endParaRPr lang="en-US"/>
          </a:p>
        </p:txBody>
      </p:sp>
    </p:spTree>
    <p:extLst>
      <p:ext uri="{BB962C8B-B14F-4D97-AF65-F5344CB8AC3E}">
        <p14:creationId xmlns:p14="http://schemas.microsoft.com/office/powerpoint/2010/main" val="427041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58E853-4378-424F-8FF2-1AEAC8E351EA}" type="slidenum">
              <a:rPr lang="en-US"/>
              <a:pPr>
                <a:defRPr/>
              </a:pPr>
              <a:t>‹#›</a:t>
            </a:fld>
            <a:endParaRPr lang="en-US"/>
          </a:p>
        </p:txBody>
      </p:sp>
    </p:spTree>
    <p:extLst>
      <p:ext uri="{BB962C8B-B14F-4D97-AF65-F5344CB8AC3E}">
        <p14:creationId xmlns:p14="http://schemas.microsoft.com/office/powerpoint/2010/main" val="89125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74B139-88A6-41EB-94DB-617A66F40FD0}" type="slidenum">
              <a:rPr lang="en-US"/>
              <a:pPr>
                <a:defRPr/>
              </a:pPr>
              <a:t>‹#›</a:t>
            </a:fld>
            <a:endParaRPr lang="en-US"/>
          </a:p>
        </p:txBody>
      </p:sp>
    </p:spTree>
    <p:extLst>
      <p:ext uri="{BB962C8B-B14F-4D97-AF65-F5344CB8AC3E}">
        <p14:creationId xmlns:p14="http://schemas.microsoft.com/office/powerpoint/2010/main" val="266973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DDA9F7-DDB8-4763-A388-275F4FB0CBB9}" type="slidenum">
              <a:rPr lang="en-US"/>
              <a:pPr>
                <a:defRPr/>
              </a:pPr>
              <a:t>‹#›</a:t>
            </a:fld>
            <a:endParaRPr lang="en-US"/>
          </a:p>
        </p:txBody>
      </p:sp>
    </p:spTree>
    <p:extLst>
      <p:ext uri="{BB962C8B-B14F-4D97-AF65-F5344CB8AC3E}">
        <p14:creationId xmlns:p14="http://schemas.microsoft.com/office/powerpoint/2010/main" val="247952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1655A0B-2EA0-49D6-8D9B-61242CCB6904}" type="slidenum">
              <a:rPr lang="en-US"/>
              <a:pPr>
                <a:defRPr/>
              </a:pPr>
              <a:t>‹#›</a:t>
            </a:fld>
            <a:endParaRPr lang="en-US"/>
          </a:p>
        </p:txBody>
      </p:sp>
    </p:spTree>
    <p:extLst>
      <p:ext uri="{BB962C8B-B14F-4D97-AF65-F5344CB8AC3E}">
        <p14:creationId xmlns:p14="http://schemas.microsoft.com/office/powerpoint/2010/main" val="3987814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AFC883-7CF9-4803-A2BD-0C8D5DEE8A75}" type="slidenum">
              <a:rPr lang="en-US"/>
              <a:pPr>
                <a:defRPr/>
              </a:pPr>
              <a:t>‹#›</a:t>
            </a:fld>
            <a:endParaRPr lang="en-US"/>
          </a:p>
        </p:txBody>
      </p:sp>
    </p:spTree>
    <p:extLst>
      <p:ext uri="{BB962C8B-B14F-4D97-AF65-F5344CB8AC3E}">
        <p14:creationId xmlns:p14="http://schemas.microsoft.com/office/powerpoint/2010/main" val="1217432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82C21B1-A547-4BF2-BC54-B7AB95A89877}" type="slidenum">
              <a:rPr lang="en-US"/>
              <a:pPr>
                <a:defRPr/>
              </a:pPr>
              <a:t>‹#›</a:t>
            </a:fld>
            <a:endParaRPr lang="en-US"/>
          </a:p>
        </p:txBody>
      </p:sp>
    </p:spTree>
    <p:extLst>
      <p:ext uri="{BB962C8B-B14F-4D97-AF65-F5344CB8AC3E}">
        <p14:creationId xmlns:p14="http://schemas.microsoft.com/office/powerpoint/2010/main" val="62864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3C10C3-DE06-46C0-9268-236CD903FAC9}" type="slidenum">
              <a:rPr lang="en-US"/>
              <a:pPr>
                <a:defRPr/>
              </a:pPr>
              <a:t>‹#›</a:t>
            </a:fld>
            <a:endParaRPr lang="en-US"/>
          </a:p>
        </p:txBody>
      </p:sp>
    </p:spTree>
    <p:extLst>
      <p:ext uri="{BB962C8B-B14F-4D97-AF65-F5344CB8AC3E}">
        <p14:creationId xmlns:p14="http://schemas.microsoft.com/office/powerpoint/2010/main" val="4095210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B5005C-04B8-4C6F-B972-1906B522C2A3}" type="slidenum">
              <a:rPr lang="en-US"/>
              <a:pPr>
                <a:defRPr/>
              </a:pPr>
              <a:t>‹#›</a:t>
            </a:fld>
            <a:endParaRPr lang="en-US"/>
          </a:p>
        </p:txBody>
      </p:sp>
    </p:spTree>
    <p:extLst>
      <p:ext uri="{BB962C8B-B14F-4D97-AF65-F5344CB8AC3E}">
        <p14:creationId xmlns:p14="http://schemas.microsoft.com/office/powerpoint/2010/main" val="673324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FD26134D-AB95-415B-92F1-AB1E204C6E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7.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 Id="rId9" Type="http://schemas.openxmlformats.org/officeDocument/2006/relationships/image" Target="../media/image11.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4.wmf"/><Relationship Id="rId4" Type="http://schemas.openxmlformats.org/officeDocument/2006/relationships/oleObject" Target="../embeddings/oleObject13.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21.xml"/><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6.wmf"/><Relationship Id="rId4" Type="http://schemas.openxmlformats.org/officeDocument/2006/relationships/oleObject" Target="../embeddings/oleObject15.bin"/><Relationship Id="rId9" Type="http://schemas.openxmlformats.org/officeDocument/2006/relationships/image" Target="../media/image18.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9.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 Id="rId9" Type="http://schemas.openxmlformats.org/officeDocument/2006/relationships/image" Target="../media/image22.w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2.bin"/><Relationship Id="rId5" Type="http://schemas.openxmlformats.org/officeDocument/2006/relationships/image" Target="../media/image23.wmf"/><Relationship Id="rId4" Type="http://schemas.openxmlformats.org/officeDocument/2006/relationships/oleObject" Target="../embeddings/oleObject21.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31.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4.bin"/><Relationship Id="rId5" Type="http://schemas.openxmlformats.org/officeDocument/2006/relationships/image" Target="../media/image25.wmf"/><Relationship Id="rId4" Type="http://schemas.openxmlformats.org/officeDocument/2006/relationships/oleObject" Target="../embeddings/oleObject23.bin"/><Relationship Id="rId9" Type="http://schemas.openxmlformats.org/officeDocument/2006/relationships/image" Target="../media/image27.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7.bin"/><Relationship Id="rId5" Type="http://schemas.openxmlformats.org/officeDocument/2006/relationships/image" Target="../media/image28.wmf"/><Relationship Id="rId4" Type="http://schemas.openxmlformats.org/officeDocument/2006/relationships/oleObject" Target="../embeddings/oleObject26.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1.wmf"/><Relationship Id="rId4" Type="http://schemas.openxmlformats.org/officeDocument/2006/relationships/oleObject" Target="../embeddings/oleObject30.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2.wmf"/><Relationship Id="rId4" Type="http://schemas.openxmlformats.org/officeDocument/2006/relationships/oleObject" Target="../embeddings/oleObject3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3.wmf"/><Relationship Id="rId4" Type="http://schemas.openxmlformats.org/officeDocument/2006/relationships/oleObject" Target="../embeddings/oleObject32.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34.bin"/><Relationship Id="rId5" Type="http://schemas.openxmlformats.org/officeDocument/2006/relationships/image" Target="../media/image34.wmf"/><Relationship Id="rId4" Type="http://schemas.openxmlformats.org/officeDocument/2006/relationships/oleObject" Target="../embeddings/oleObject33.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36.wmf"/><Relationship Id="rId4" Type="http://schemas.openxmlformats.org/officeDocument/2006/relationships/oleObject" Target="../embeddings/oleObject35.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43.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37.bin"/><Relationship Id="rId11" Type="http://schemas.openxmlformats.org/officeDocument/2006/relationships/image" Target="../media/image40.wmf"/><Relationship Id="rId5" Type="http://schemas.openxmlformats.org/officeDocument/2006/relationships/image" Target="../media/image37.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9.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45.wmf"/><Relationship Id="rId3" Type="http://schemas.openxmlformats.org/officeDocument/2006/relationships/notesSlide" Target="../notesSlides/notesSlide44.xml"/><Relationship Id="rId7" Type="http://schemas.openxmlformats.org/officeDocument/2006/relationships/image" Target="../media/image42.wmf"/><Relationship Id="rId12"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41.bin"/><Relationship Id="rId11" Type="http://schemas.openxmlformats.org/officeDocument/2006/relationships/image" Target="../media/image44.wmf"/><Relationship Id="rId5" Type="http://schemas.openxmlformats.org/officeDocument/2006/relationships/image" Target="../media/image41.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3.wmf"/></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46.wmf"/><Relationship Id="rId4" Type="http://schemas.openxmlformats.org/officeDocument/2006/relationships/oleObject" Target="../embeddings/oleObject45.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81000"/>
            <a:ext cx="8077200" cy="5943600"/>
          </a:xfrm>
        </p:spPr>
        <p:txBody>
          <a:bodyPr/>
          <a:lstStyle/>
          <a:p>
            <a:pPr eaLnBrk="1" hangingPunct="1"/>
            <a:r>
              <a:rPr lang="en-US" sz="7200" b="1" smtClean="0"/>
              <a:t>Structural Effects</a:t>
            </a:r>
            <a:r>
              <a:rPr lang="en-US" sz="9600" b="1" smtClean="0"/>
              <a:t> </a:t>
            </a:r>
            <a:br>
              <a:rPr lang="en-US" sz="9600" b="1" smtClean="0"/>
            </a:br>
            <a:r>
              <a:rPr lang="en-US" sz="7200" b="1" smtClean="0"/>
              <a:t>on </a:t>
            </a:r>
            <a:br>
              <a:rPr lang="en-US" sz="7200" b="1" smtClean="0"/>
            </a:br>
            <a:r>
              <a:rPr lang="en-US" sz="7200" b="1" smtClean="0"/>
              <a:t>Acidity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General Rule</a:t>
            </a:r>
          </a:p>
        </p:txBody>
      </p:sp>
      <p:sp>
        <p:nvSpPr>
          <p:cNvPr id="11267" name="Rectangle 3"/>
          <p:cNvSpPr>
            <a:spLocks noGrp="1" noChangeArrowheads="1"/>
          </p:cNvSpPr>
          <p:nvPr>
            <p:ph type="body" idx="1"/>
          </p:nvPr>
        </p:nvSpPr>
        <p:spPr>
          <a:xfrm>
            <a:off x="0" y="1600200"/>
            <a:ext cx="8915400" cy="4876800"/>
          </a:xfrm>
        </p:spPr>
        <p:txBody>
          <a:bodyPr/>
          <a:lstStyle/>
          <a:p>
            <a:pPr eaLnBrk="1" hangingPunct="1">
              <a:buFontTx/>
              <a:buNone/>
            </a:pPr>
            <a:r>
              <a:rPr lang="en-US" b="1" smtClean="0"/>
              <a:t>1. Acidity increases as the electronegativity increases</a:t>
            </a:r>
            <a:endParaRPr lang="en-US" smtClean="0"/>
          </a:p>
          <a:p>
            <a:pPr eaLnBrk="1" hangingPunct="1">
              <a:buFontTx/>
              <a:buNone/>
            </a:pPr>
            <a:r>
              <a:rPr lang="en-US" smtClean="0"/>
              <a:t>	Example:</a:t>
            </a:r>
          </a:p>
          <a:p>
            <a:pPr eaLnBrk="1" hangingPunct="1">
              <a:buFontTx/>
              <a:buNone/>
            </a:pPr>
            <a:r>
              <a:rPr lang="en-US" smtClean="0"/>
              <a:t>	</a:t>
            </a:r>
            <a:r>
              <a:rPr lang="en-US" sz="2400" smtClean="0"/>
              <a:t>H – CH</a:t>
            </a:r>
            <a:r>
              <a:rPr lang="en-US" sz="2400" baseline="-25000" smtClean="0"/>
              <a:t>3</a:t>
            </a:r>
            <a:r>
              <a:rPr lang="en-US" sz="2400" smtClean="0"/>
              <a:t> &lt;  H – NH</a:t>
            </a:r>
            <a:r>
              <a:rPr lang="en-US" sz="2400" baseline="-25000" smtClean="0"/>
              <a:t>2</a:t>
            </a:r>
            <a:r>
              <a:rPr lang="en-US" sz="2400" smtClean="0"/>
              <a:t> &lt;  H – OH  &lt;  H – F  &lt;  H – SH  &lt; H – Cl</a:t>
            </a:r>
          </a:p>
          <a:p>
            <a:pPr eaLnBrk="1" hangingPunct="1">
              <a:buFontTx/>
              <a:buNone/>
            </a:pPr>
            <a:r>
              <a:rPr lang="en-US" b="1" smtClean="0"/>
              <a:t>2.  Within the Family, acidity increases as the size increases</a:t>
            </a:r>
            <a:endParaRPr lang="en-US" smtClean="0"/>
          </a:p>
          <a:p>
            <a:pPr eaLnBrk="1" hangingPunct="1">
              <a:buFontTx/>
              <a:buNone/>
            </a:pPr>
            <a:r>
              <a:rPr lang="en-US" smtClean="0"/>
              <a:t>	Example:</a:t>
            </a:r>
          </a:p>
          <a:p>
            <a:pPr eaLnBrk="1" hangingPunct="1">
              <a:buFontTx/>
              <a:buNone/>
            </a:pPr>
            <a:r>
              <a:rPr lang="en-US" smtClean="0"/>
              <a:t>	H – F &lt;  H – Cl  &lt;  H – Br  &lt;  H – I </a:t>
            </a:r>
          </a:p>
        </p:txBody>
      </p:sp>
      <p:sp>
        <p:nvSpPr>
          <p:cNvPr id="11268" name="Rectangle 4"/>
          <p:cNvSpPr>
            <a:spLocks noChangeArrowheads="1"/>
          </p:cNvSpPr>
          <p:nvPr/>
        </p:nvSpPr>
        <p:spPr bwMode="auto">
          <a:xfrm>
            <a:off x="752475" y="3246438"/>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457200" y="381000"/>
            <a:ext cx="8229600" cy="5745163"/>
          </a:xfrm>
        </p:spPr>
        <p:txBody>
          <a:bodyPr/>
          <a:lstStyle/>
          <a:p>
            <a:pPr algn="just" eaLnBrk="1" hangingPunct="1">
              <a:buFontTx/>
              <a:buNone/>
            </a:pPr>
            <a:r>
              <a:rPr lang="en-US" b="1" smtClean="0"/>
              <a:t>	3.  The acidity of the H of the carbonyl group is attributed to the electron attracting inductive effect of O and also the pi electron delocalization.</a:t>
            </a:r>
          </a:p>
          <a:p>
            <a:pPr eaLnBrk="1" hangingPunct="1">
              <a:buFontTx/>
              <a:buNone/>
            </a:pPr>
            <a:r>
              <a:rPr lang="en-US" b="1" smtClean="0"/>
              <a:t>	Example:</a:t>
            </a:r>
          </a:p>
          <a:p>
            <a:pPr eaLnBrk="1" hangingPunct="1">
              <a:buFontTx/>
              <a:buNone/>
            </a:pPr>
            <a:r>
              <a:rPr lang="en-US" b="1" smtClean="0"/>
              <a:t>	</a:t>
            </a:r>
            <a:r>
              <a:rPr lang="en-US" sz="2000" b="1" smtClean="0"/>
              <a:t>H – C – OH &gt; CH</a:t>
            </a:r>
            <a:r>
              <a:rPr lang="en-US" sz="2000" b="1" baseline="-25000" smtClean="0"/>
              <a:t>3</a:t>
            </a:r>
            <a:r>
              <a:rPr lang="en-US" sz="2000" b="1" smtClean="0"/>
              <a:t> – C – OH &gt;  CH</a:t>
            </a:r>
            <a:r>
              <a:rPr lang="en-US" sz="2000" b="1" baseline="-25000" smtClean="0"/>
              <a:t>3</a:t>
            </a:r>
            <a:r>
              <a:rPr lang="en-US" sz="2000" b="1" smtClean="0"/>
              <a:t>CH</a:t>
            </a:r>
            <a:r>
              <a:rPr lang="en-US" sz="2000" b="1" baseline="-25000" smtClean="0"/>
              <a:t>2</a:t>
            </a:r>
            <a:r>
              <a:rPr lang="en-US" sz="2000" b="1" smtClean="0"/>
              <a:t>C – OH &gt; CH</a:t>
            </a:r>
            <a:r>
              <a:rPr lang="en-US" sz="2000" b="1" baseline="-25000" smtClean="0"/>
              <a:t>3</a:t>
            </a:r>
            <a:r>
              <a:rPr lang="en-US" sz="2000" b="1" smtClean="0"/>
              <a:t>C – C-C - OH</a:t>
            </a:r>
            <a:r>
              <a:rPr lang="en-US" sz="2000" smtClean="0"/>
              <a:t> </a:t>
            </a:r>
          </a:p>
          <a:p>
            <a:pPr eaLnBrk="1" hangingPunct="1">
              <a:buFontTx/>
              <a:buNone/>
            </a:pPr>
            <a:endParaRPr lang="en-US" sz="2000" smtClean="0"/>
          </a:p>
          <a:p>
            <a:pPr eaLnBrk="1" hangingPunct="1">
              <a:buFontTx/>
              <a:buNone/>
            </a:pPr>
            <a:r>
              <a:rPr lang="en-US" b="1" smtClean="0"/>
              <a:t>	As the size of the R group increases the electron repelling effect increases.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81000" y="533400"/>
            <a:ext cx="8229600" cy="6096000"/>
          </a:xfrm>
        </p:spPr>
        <p:txBody>
          <a:bodyPr/>
          <a:lstStyle/>
          <a:p>
            <a:pPr eaLnBrk="1" hangingPunct="1">
              <a:buFontTx/>
              <a:buNone/>
            </a:pPr>
            <a:endParaRPr lang="ar-EG" smtClean="0"/>
          </a:p>
        </p:txBody>
      </p:sp>
      <p:sp>
        <p:nvSpPr>
          <p:cNvPr id="1331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3316" name="Object 4"/>
          <p:cNvGraphicFramePr>
            <a:graphicFrameLocks noChangeAspect="1"/>
          </p:cNvGraphicFramePr>
          <p:nvPr/>
        </p:nvGraphicFramePr>
        <p:xfrm>
          <a:off x="762000" y="1066800"/>
          <a:ext cx="2667000" cy="1143000"/>
        </p:xfrm>
        <a:graphic>
          <a:graphicData uri="http://schemas.openxmlformats.org/presentationml/2006/ole">
            <mc:AlternateContent xmlns:mc="http://schemas.openxmlformats.org/markup-compatibility/2006">
              <mc:Choice xmlns:v="urn:schemas-microsoft-com:vml" Requires="v">
                <p:oleObj spid="_x0000_s13322" name="ChemSketch" r:id="rId4" imgW="1228344" imgH="490728" progId="ACD.ChemSketch.20">
                  <p:embed/>
                </p:oleObj>
              </mc:Choice>
              <mc:Fallback>
                <p:oleObj name="ChemSketch" r:id="rId4" imgW="1228344" imgH="490728"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066800"/>
                        <a:ext cx="266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3318" name="Object 6"/>
          <p:cNvGraphicFramePr>
            <a:graphicFrameLocks noChangeAspect="1"/>
          </p:cNvGraphicFramePr>
          <p:nvPr/>
        </p:nvGraphicFramePr>
        <p:xfrm>
          <a:off x="4800600" y="1066800"/>
          <a:ext cx="2971800" cy="1219200"/>
        </p:xfrm>
        <a:graphic>
          <a:graphicData uri="http://schemas.openxmlformats.org/presentationml/2006/ole">
            <mc:AlternateContent xmlns:mc="http://schemas.openxmlformats.org/markup-compatibility/2006">
              <mc:Choice xmlns:v="urn:schemas-microsoft-com:vml" Requires="v">
                <p:oleObj spid="_x0000_s13323" name="ChemSketch" r:id="rId6" imgW="1228344" imgH="478536" progId="ACD.ChemSketch.20">
                  <p:embed/>
                </p:oleObj>
              </mc:Choice>
              <mc:Fallback>
                <p:oleObj name="ChemSketch" r:id="rId6" imgW="1228344" imgH="478536"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1066800"/>
                        <a:ext cx="2971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9"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13320" name="Text Box 10"/>
          <p:cNvSpPr txBox="1">
            <a:spLocks noChangeArrowheads="1"/>
          </p:cNvSpPr>
          <p:nvPr/>
        </p:nvSpPr>
        <p:spPr bwMode="auto">
          <a:xfrm>
            <a:off x="5181600" y="27432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More acidic</a:t>
            </a:r>
          </a:p>
        </p:txBody>
      </p:sp>
      <p:sp>
        <p:nvSpPr>
          <p:cNvPr id="13321" name="Text Box 11"/>
          <p:cNvSpPr txBox="1">
            <a:spLocks noChangeArrowheads="1"/>
          </p:cNvSpPr>
          <p:nvPr/>
        </p:nvSpPr>
        <p:spPr bwMode="auto">
          <a:xfrm>
            <a:off x="609600" y="3922713"/>
            <a:ext cx="7620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t>Electron inductive effect of the Cl atom increases the positivity of the carbonyl C enhancing the delocalization of the lone pair from O. This will enhance the removal of H from the carboxyl group</a:t>
            </a:r>
            <a:r>
              <a:rPr lang="en-US" b="1"/>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4"/>
          <p:cNvGraphicFramePr>
            <a:graphicFrameLocks noChangeAspect="1"/>
          </p:cNvGraphicFramePr>
          <p:nvPr>
            <p:ph idx="1"/>
          </p:nvPr>
        </p:nvGraphicFramePr>
        <p:xfrm>
          <a:off x="228600" y="1066800"/>
          <a:ext cx="3810000" cy="1600200"/>
        </p:xfrm>
        <a:graphic>
          <a:graphicData uri="http://schemas.openxmlformats.org/presentationml/2006/ole">
            <mc:AlternateContent xmlns:mc="http://schemas.openxmlformats.org/markup-compatibility/2006">
              <mc:Choice xmlns:v="urn:schemas-microsoft-com:vml" Requires="v">
                <p:oleObj spid="_x0000_s14343" name="ChemSketch" r:id="rId4" imgW="1877568" imgH="719328" progId="ACD.ChemSketch.20">
                  <p:embed/>
                </p:oleObj>
              </mc:Choice>
              <mc:Fallback>
                <p:oleObj name="ChemSketch" r:id="rId4" imgW="1877568" imgH="719328"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066800"/>
                        <a:ext cx="38100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39" name="Rectangle 8"/>
          <p:cNvSpPr>
            <a:spLocks noChangeArrowheads="1"/>
          </p:cNvSpPr>
          <p:nvPr/>
        </p:nvSpPr>
        <p:spPr bwMode="auto">
          <a:xfrm>
            <a:off x="0"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4340" name="Object 7"/>
          <p:cNvGraphicFramePr>
            <a:graphicFrameLocks noChangeAspect="1"/>
          </p:cNvGraphicFramePr>
          <p:nvPr/>
        </p:nvGraphicFramePr>
        <p:xfrm>
          <a:off x="4648200" y="1143000"/>
          <a:ext cx="4191000" cy="1447800"/>
        </p:xfrm>
        <a:graphic>
          <a:graphicData uri="http://schemas.openxmlformats.org/presentationml/2006/ole">
            <mc:AlternateContent xmlns:mc="http://schemas.openxmlformats.org/markup-compatibility/2006">
              <mc:Choice xmlns:v="urn:schemas-microsoft-com:vml" Requires="v">
                <p:oleObj spid="_x0000_s14344" name="ChemSketch" r:id="rId6" imgW="2011680" imgH="701040" progId="ACD.ChemSketch.20">
                  <p:embed/>
                </p:oleObj>
              </mc:Choice>
              <mc:Fallback>
                <p:oleObj name="ChemSketch" r:id="rId6" imgW="2011680" imgH="701040" progId="ACD.ChemSketch.20">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8200" y="1143000"/>
                        <a:ext cx="4191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1" name="Rectangle 9"/>
          <p:cNvSpPr>
            <a:spLocks noChangeArrowheads="1"/>
          </p:cNvSpPr>
          <p:nvPr/>
        </p:nvSpPr>
        <p:spPr bwMode="auto">
          <a:xfrm>
            <a:off x="609600" y="3810000"/>
            <a:ext cx="7924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n-US" sz="2400" b="1"/>
              <a:t>Accumulation of the bulky group adjacent to the carbonyl function of aliphatic acid has pronounced acid- weakens in effect.  These acids would be subject to steric inhibition of the close approach of solvent molecules which can promote ionization of the hydrogen.</a:t>
            </a:r>
            <a:endParaRPr lang="en-US" sz="2400"/>
          </a:p>
          <a:p>
            <a:pPr eaLnBrk="0" hangingPunct="0"/>
            <a:endParaRPr lang="en-US" sz="2400"/>
          </a:p>
        </p:txBody>
      </p:sp>
      <p:sp>
        <p:nvSpPr>
          <p:cNvPr id="14342" name="Text Box 10"/>
          <p:cNvSpPr txBox="1">
            <a:spLocks noChangeArrowheads="1"/>
          </p:cNvSpPr>
          <p:nvPr/>
        </p:nvSpPr>
        <p:spPr bwMode="auto">
          <a:xfrm>
            <a:off x="762000" y="28194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More acidic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381000" y="228600"/>
            <a:ext cx="8534400" cy="5821363"/>
          </a:xfrm>
        </p:spPr>
        <p:txBody>
          <a:bodyPr/>
          <a:lstStyle/>
          <a:p>
            <a:pPr eaLnBrk="1" hangingPunct="1">
              <a:buFontTx/>
              <a:buNone/>
            </a:pPr>
            <a:endParaRPr lang="ar-EG" smtClean="0"/>
          </a:p>
        </p:txBody>
      </p:sp>
      <p:sp>
        <p:nvSpPr>
          <p:cNvPr id="15363"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5364" name="Object 4"/>
          <p:cNvGraphicFramePr>
            <a:graphicFrameLocks noChangeAspect="1"/>
          </p:cNvGraphicFramePr>
          <p:nvPr/>
        </p:nvGraphicFramePr>
        <p:xfrm>
          <a:off x="609600" y="838200"/>
          <a:ext cx="3733800" cy="1219200"/>
        </p:xfrm>
        <a:graphic>
          <a:graphicData uri="http://schemas.openxmlformats.org/presentationml/2006/ole">
            <mc:AlternateContent xmlns:mc="http://schemas.openxmlformats.org/markup-compatibility/2006">
              <mc:Choice xmlns:v="urn:schemas-microsoft-com:vml" Requires="v">
                <p:oleObj spid="_x0000_s15372" name="ChemSketch" r:id="rId4" imgW="1520952" imgH="490728" progId="ACD.ChemSketch.20">
                  <p:embed/>
                </p:oleObj>
              </mc:Choice>
              <mc:Fallback>
                <p:oleObj name="ChemSketch" r:id="rId4" imgW="1520952" imgH="490728"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838200"/>
                        <a:ext cx="3733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5"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5366" name="Object 6"/>
          <p:cNvGraphicFramePr>
            <a:graphicFrameLocks noChangeAspect="1"/>
          </p:cNvGraphicFramePr>
          <p:nvPr/>
        </p:nvGraphicFramePr>
        <p:xfrm>
          <a:off x="4724400" y="838200"/>
          <a:ext cx="4191000" cy="1295400"/>
        </p:xfrm>
        <a:graphic>
          <a:graphicData uri="http://schemas.openxmlformats.org/presentationml/2006/ole">
            <mc:AlternateContent xmlns:mc="http://schemas.openxmlformats.org/markup-compatibility/2006">
              <mc:Choice xmlns:v="urn:schemas-microsoft-com:vml" Requires="v">
                <p:oleObj spid="_x0000_s15373" name="ChemSketch" r:id="rId6" imgW="1673352" imgH="499872" progId="ACD.ChemSketch.20">
                  <p:embed/>
                </p:oleObj>
              </mc:Choice>
              <mc:Fallback>
                <p:oleObj name="ChemSketch" r:id="rId6" imgW="1673352" imgH="499872"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4400" y="838200"/>
                        <a:ext cx="4191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7" name="Text Box 8"/>
          <p:cNvSpPr txBox="1">
            <a:spLocks noChangeArrowheads="1"/>
          </p:cNvSpPr>
          <p:nvPr/>
        </p:nvSpPr>
        <p:spPr bwMode="auto">
          <a:xfrm>
            <a:off x="1524000" y="23622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t>More acidic</a:t>
            </a:r>
          </a:p>
        </p:txBody>
      </p:sp>
      <p:sp>
        <p:nvSpPr>
          <p:cNvPr id="15368" name="Text Box 9"/>
          <p:cNvSpPr txBox="1">
            <a:spLocks noChangeArrowheads="1"/>
          </p:cNvSpPr>
          <p:nvPr/>
        </p:nvSpPr>
        <p:spPr bwMode="auto">
          <a:xfrm>
            <a:off x="1812925" y="3541713"/>
            <a:ext cx="5121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ar-EG"/>
          </a:p>
        </p:txBody>
      </p:sp>
      <p:sp>
        <p:nvSpPr>
          <p:cNvPr id="15369" name="Text Box 10"/>
          <p:cNvSpPr txBox="1">
            <a:spLocks noChangeArrowheads="1"/>
          </p:cNvSpPr>
          <p:nvPr/>
        </p:nvSpPr>
        <p:spPr bwMode="auto">
          <a:xfrm>
            <a:off x="1736725" y="3313113"/>
            <a:ext cx="5349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ar-EG"/>
          </a:p>
        </p:txBody>
      </p:sp>
      <p:sp>
        <p:nvSpPr>
          <p:cNvPr id="15370" name="Text Box 11"/>
          <p:cNvSpPr txBox="1">
            <a:spLocks noChangeArrowheads="1"/>
          </p:cNvSpPr>
          <p:nvPr/>
        </p:nvSpPr>
        <p:spPr bwMode="auto">
          <a:xfrm>
            <a:off x="2346325" y="3084513"/>
            <a:ext cx="5121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ar-EG"/>
          </a:p>
        </p:txBody>
      </p:sp>
      <p:sp>
        <p:nvSpPr>
          <p:cNvPr id="15371" name="Text Box 12"/>
          <p:cNvSpPr txBox="1">
            <a:spLocks noChangeArrowheads="1"/>
          </p:cNvSpPr>
          <p:nvPr/>
        </p:nvSpPr>
        <p:spPr bwMode="auto">
          <a:xfrm>
            <a:off x="1066800" y="3694113"/>
            <a:ext cx="7162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t>Electron attracting inductive effect of Cl is stronger at the α position, thus inductive effect decreases with distance.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381000"/>
            <a:ext cx="8229600" cy="5745163"/>
          </a:xfrm>
        </p:spPr>
        <p:txBody>
          <a:bodyPr/>
          <a:lstStyle/>
          <a:p>
            <a:pPr algn="just" eaLnBrk="1" hangingPunct="1">
              <a:buFontTx/>
              <a:buNone/>
            </a:pPr>
            <a:r>
              <a:rPr lang="en-US" smtClean="0"/>
              <a:t>4. </a:t>
            </a:r>
            <a:r>
              <a:rPr lang="en-US" sz="3600" b="1" smtClean="0"/>
              <a:t>Alcohols are weaker acids than phenol because the OH bond in phenol is greatly weakened as a result of π electron delocalization towards the ring.  In alcohol the weakening of the OH bond is only due to the electron attracting inductive effect of 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457200" y="457200"/>
            <a:ext cx="8229600" cy="5668963"/>
          </a:xfrm>
        </p:spPr>
        <p:txBody>
          <a:bodyPr/>
          <a:lstStyle/>
          <a:p>
            <a:pPr eaLnBrk="1" hangingPunct="1">
              <a:buFontTx/>
              <a:buNone/>
            </a:pPr>
            <a:r>
              <a:rPr lang="en-US" smtClean="0"/>
              <a:t>Example:</a:t>
            </a:r>
          </a:p>
          <a:p>
            <a:pPr eaLnBrk="1" hangingPunct="1">
              <a:buFontTx/>
              <a:buNone/>
            </a:pPr>
            <a:r>
              <a:rPr lang="en-US" smtClean="0"/>
              <a:t>				     		ka</a:t>
            </a:r>
          </a:p>
          <a:p>
            <a:pPr eaLnBrk="1" hangingPunct="1">
              <a:buFontTx/>
              <a:buNone/>
            </a:pPr>
            <a:r>
              <a:rPr lang="en-US" smtClean="0"/>
              <a:t>CH</a:t>
            </a:r>
            <a:r>
              <a:rPr lang="en-US" baseline="-25000" smtClean="0"/>
              <a:t>3</a:t>
            </a:r>
            <a:r>
              <a:rPr lang="en-US" smtClean="0"/>
              <a:t>NO</a:t>
            </a:r>
            <a:r>
              <a:rPr lang="en-US" baseline="-25000" smtClean="0"/>
              <a:t>2</a:t>
            </a:r>
            <a:r>
              <a:rPr lang="en-US" smtClean="0"/>
              <a:t>			6.1 X 10 </a:t>
            </a:r>
            <a:r>
              <a:rPr lang="en-US" baseline="30000" smtClean="0"/>
              <a:t>-11</a:t>
            </a:r>
            <a:r>
              <a:rPr lang="en-US" smtClean="0"/>
              <a:t>	    </a:t>
            </a:r>
          </a:p>
          <a:p>
            <a:pPr eaLnBrk="1" hangingPunct="1">
              <a:buFontTx/>
              <a:buNone/>
            </a:pPr>
            <a:r>
              <a:rPr lang="en-US" smtClean="0"/>
              <a:t>CH</a:t>
            </a:r>
            <a:r>
              <a:rPr lang="en-US" baseline="-25000" smtClean="0"/>
              <a:t>3</a:t>
            </a:r>
            <a:r>
              <a:rPr lang="en-US" smtClean="0"/>
              <a:t>CH</a:t>
            </a:r>
            <a:r>
              <a:rPr lang="en-US" baseline="-25000" smtClean="0"/>
              <a:t>2</a:t>
            </a:r>
            <a:r>
              <a:rPr lang="en-US" smtClean="0"/>
              <a:t>NO</a:t>
            </a:r>
            <a:r>
              <a:rPr lang="en-US" baseline="-25000" smtClean="0"/>
              <a:t>2</a:t>
            </a:r>
            <a:r>
              <a:rPr lang="en-US" smtClean="0"/>
              <a:t>		2.5 X 10 </a:t>
            </a:r>
            <a:r>
              <a:rPr lang="en-US" baseline="30000" smtClean="0"/>
              <a:t>-11</a:t>
            </a:r>
            <a:r>
              <a:rPr lang="en-US" smtClean="0"/>
              <a:t>	 3 C –H 				2.4 X 10 </a:t>
            </a:r>
            <a:r>
              <a:rPr lang="en-US" baseline="30000" smtClean="0"/>
              <a:t>-11</a:t>
            </a:r>
            <a:r>
              <a:rPr lang="en-US" smtClean="0"/>
              <a:t>	 6 C – H 	    	 </a:t>
            </a:r>
          </a:p>
          <a:p>
            <a:pPr eaLnBrk="1" hangingPunct="1"/>
            <a:endParaRPr lang="en-US" smtClean="0"/>
          </a:p>
          <a:p>
            <a:pPr eaLnBrk="1" hangingPunct="1">
              <a:buFontTx/>
              <a:buNone/>
            </a:pPr>
            <a:endParaRPr lang="en-US" smtClean="0"/>
          </a:p>
        </p:txBody>
      </p:sp>
      <p:sp>
        <p:nvSpPr>
          <p:cNvPr id="1741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7412" name="Object 4"/>
          <p:cNvGraphicFramePr>
            <a:graphicFrameLocks noChangeAspect="1"/>
          </p:cNvGraphicFramePr>
          <p:nvPr/>
        </p:nvGraphicFramePr>
        <p:xfrm>
          <a:off x="609600" y="2895600"/>
          <a:ext cx="2743200" cy="914400"/>
        </p:xfrm>
        <a:graphic>
          <a:graphicData uri="http://schemas.openxmlformats.org/presentationml/2006/ole">
            <mc:AlternateContent xmlns:mc="http://schemas.openxmlformats.org/markup-compatibility/2006">
              <mc:Choice xmlns:v="urn:schemas-microsoft-com:vml" Requires="v">
                <p:oleObj spid="_x0000_s17414" name="ChemSketch" r:id="rId4" imgW="1072896" imgH="350520" progId="ACD.ChemSketch.20">
                  <p:embed/>
                </p:oleObj>
              </mc:Choice>
              <mc:Fallback>
                <p:oleObj name="ChemSketch" r:id="rId4" imgW="1072896" imgH="350520"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895600"/>
                        <a:ext cx="274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3" name="Text Box 6"/>
          <p:cNvSpPr txBox="1">
            <a:spLocks noChangeArrowheads="1"/>
          </p:cNvSpPr>
          <p:nvPr/>
        </p:nvSpPr>
        <p:spPr bwMode="auto">
          <a:xfrm>
            <a:off x="990600" y="4456113"/>
            <a:ext cx="68580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t>The acidity of the α H is a result of the influence of the nitro group and electron attracting inductive effect.</a:t>
            </a:r>
            <a:r>
              <a:rPr 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0" y="0"/>
            <a:ext cx="9144000" cy="6629400"/>
          </a:xfrm>
        </p:spPr>
        <p:txBody>
          <a:bodyPr/>
          <a:lstStyle/>
          <a:p>
            <a:pPr eaLnBrk="1" hangingPunct="1">
              <a:buFontTx/>
              <a:buNone/>
            </a:pPr>
            <a:endParaRPr lang="ar-EG" smtClean="0"/>
          </a:p>
        </p:txBody>
      </p:sp>
      <p:sp>
        <p:nvSpPr>
          <p:cNvPr id="1843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8436" name="Object 4"/>
          <p:cNvGraphicFramePr>
            <a:graphicFrameLocks noChangeAspect="1"/>
          </p:cNvGraphicFramePr>
          <p:nvPr/>
        </p:nvGraphicFramePr>
        <p:xfrm>
          <a:off x="990600" y="685800"/>
          <a:ext cx="1981200" cy="1981200"/>
        </p:xfrm>
        <a:graphic>
          <a:graphicData uri="http://schemas.openxmlformats.org/presentationml/2006/ole">
            <mc:AlternateContent xmlns:mc="http://schemas.openxmlformats.org/markup-compatibility/2006">
              <mc:Choice xmlns:v="urn:schemas-microsoft-com:vml" Requires="v">
                <p:oleObj spid="_x0000_s18442" name="ChemSketch" r:id="rId4" imgW="713232" imgH="786384" progId="ACD.ChemSketch.20">
                  <p:embed/>
                </p:oleObj>
              </mc:Choice>
              <mc:Fallback>
                <p:oleObj name="ChemSketch" r:id="rId4" imgW="713232" imgH="786384"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685800"/>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8438" name="Object 6"/>
          <p:cNvGraphicFramePr>
            <a:graphicFrameLocks noChangeAspect="1"/>
          </p:cNvGraphicFramePr>
          <p:nvPr/>
        </p:nvGraphicFramePr>
        <p:xfrm>
          <a:off x="3581400" y="609600"/>
          <a:ext cx="1524000" cy="2286000"/>
        </p:xfrm>
        <a:graphic>
          <a:graphicData uri="http://schemas.openxmlformats.org/presentationml/2006/ole">
            <mc:AlternateContent xmlns:mc="http://schemas.openxmlformats.org/markup-compatibility/2006">
              <mc:Choice xmlns:v="urn:schemas-microsoft-com:vml" Requires="v">
                <p:oleObj spid="_x0000_s18443" name="ChemSketch" r:id="rId6" imgW="435864" imgH="911352" progId="ACD.ChemSketch.20">
                  <p:embed/>
                </p:oleObj>
              </mc:Choice>
              <mc:Fallback>
                <p:oleObj name="ChemSketch" r:id="rId6" imgW="435864" imgH="911352"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1400" y="609600"/>
                        <a:ext cx="1524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9"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8440" name="Object 8"/>
          <p:cNvGraphicFramePr>
            <a:graphicFrameLocks noChangeAspect="1"/>
          </p:cNvGraphicFramePr>
          <p:nvPr/>
        </p:nvGraphicFramePr>
        <p:xfrm>
          <a:off x="5715000" y="609600"/>
          <a:ext cx="2028825" cy="1828800"/>
        </p:xfrm>
        <a:graphic>
          <a:graphicData uri="http://schemas.openxmlformats.org/presentationml/2006/ole">
            <mc:AlternateContent xmlns:mc="http://schemas.openxmlformats.org/markup-compatibility/2006">
              <mc:Choice xmlns:v="urn:schemas-microsoft-com:vml" Requires="v">
                <p:oleObj spid="_x0000_s18444" name="ChemSketch" r:id="rId8" imgW="734568" imgH="701040" progId="ACD.ChemSketch.20">
                  <p:embed/>
                </p:oleObj>
              </mc:Choice>
              <mc:Fallback>
                <p:oleObj name="ChemSketch" r:id="rId8" imgW="734568" imgH="701040" progId="ACD.ChemSketch.20">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609600"/>
                        <a:ext cx="20288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1" name="Text Box 10"/>
          <p:cNvSpPr txBox="1">
            <a:spLocks noChangeArrowheads="1"/>
          </p:cNvSpPr>
          <p:nvPr/>
        </p:nvSpPr>
        <p:spPr bwMode="auto">
          <a:xfrm>
            <a:off x="304800" y="3114675"/>
            <a:ext cx="86106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t>Contribution due to intramolecular H-bonding is not significant in the o- nitrophenol, thus no apparent differences in ka when nitro group is placed in the o or p position. The greater acidity of the o and p nitrophenols as compared with the meta is attributed to the stronger effect of pi electron delocalization than inductive effect in promoting ionization of H.  The meta group is in a position to exercise its inductive effect only.    Phenols are not sensitive to steric effect unlike acids.</a:t>
            </a:r>
            <a:r>
              <a:rPr lang="en-US" sz="240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28600" y="533400"/>
            <a:ext cx="8458200" cy="6096000"/>
          </a:xfrm>
        </p:spPr>
        <p:txBody>
          <a:bodyPr/>
          <a:lstStyle/>
          <a:p>
            <a:pPr eaLnBrk="1" hangingPunct="1">
              <a:buFontTx/>
              <a:buNone/>
            </a:pPr>
            <a:endParaRPr lang="ar-EG" smtClean="0"/>
          </a:p>
        </p:txBody>
      </p:sp>
      <p:sp>
        <p:nvSpPr>
          <p:cNvPr id="1945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9460" name="Object 4"/>
          <p:cNvGraphicFramePr>
            <a:graphicFrameLocks noChangeAspect="1"/>
          </p:cNvGraphicFramePr>
          <p:nvPr/>
        </p:nvGraphicFramePr>
        <p:xfrm>
          <a:off x="914400" y="1219200"/>
          <a:ext cx="2438400" cy="1905000"/>
        </p:xfrm>
        <a:graphic>
          <a:graphicData uri="http://schemas.openxmlformats.org/presentationml/2006/ole">
            <mc:AlternateContent xmlns:mc="http://schemas.openxmlformats.org/markup-compatibility/2006">
              <mc:Choice xmlns:v="urn:schemas-microsoft-com:vml" Requires="v">
                <p:oleObj spid="_x0000_s19464" name="ChemSketch" r:id="rId4" imgW="789432" imgH="701040" progId="ACD.ChemSketch.20">
                  <p:embed/>
                </p:oleObj>
              </mc:Choice>
              <mc:Fallback>
                <p:oleObj name="ChemSketch" r:id="rId4" imgW="789432" imgH="701040"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219200"/>
                        <a:ext cx="2438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1"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19462" name="Object 6"/>
          <p:cNvGraphicFramePr>
            <a:graphicFrameLocks noChangeAspect="1"/>
          </p:cNvGraphicFramePr>
          <p:nvPr/>
        </p:nvGraphicFramePr>
        <p:xfrm>
          <a:off x="4800600" y="1143000"/>
          <a:ext cx="2438400" cy="1905000"/>
        </p:xfrm>
        <a:graphic>
          <a:graphicData uri="http://schemas.openxmlformats.org/presentationml/2006/ole">
            <mc:AlternateContent xmlns:mc="http://schemas.openxmlformats.org/markup-compatibility/2006">
              <mc:Choice xmlns:v="urn:schemas-microsoft-com:vml" Requires="v">
                <p:oleObj spid="_x0000_s19465" name="ChemSketch" r:id="rId6" imgW="893064" imgH="701040" progId="ACD.ChemSketch.20">
                  <p:embed/>
                </p:oleObj>
              </mc:Choice>
              <mc:Fallback>
                <p:oleObj name="ChemSketch" r:id="rId6" imgW="893064" imgH="701040"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1143000"/>
                        <a:ext cx="2438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3" name="Text Box 8"/>
          <p:cNvSpPr txBox="1">
            <a:spLocks noChangeArrowheads="1"/>
          </p:cNvSpPr>
          <p:nvPr/>
        </p:nvSpPr>
        <p:spPr bwMode="auto">
          <a:xfrm>
            <a:off x="533400" y="3657600"/>
            <a:ext cx="7924800" cy="231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a:t>Salicylic acid( 2-hydroxybenzoic acid)  vs  2,6- dihydroxybenzoic acid</a:t>
            </a:r>
            <a:endParaRPr lang="en-US" b="1"/>
          </a:p>
          <a:p>
            <a:pPr algn="just" eaLnBrk="1" hangingPunct="1"/>
            <a:r>
              <a:rPr lang="en-US" sz="3200" b="1"/>
              <a:t>The acidity of 2,6-dihydroxybenzoic acid is greater than that of salicylic acid because of intramolecular H-bonding on both sides of the carboxylate group.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p:txBody>
          <a:bodyPr/>
          <a:lstStyle/>
          <a:p>
            <a:pPr algn="just" eaLnBrk="1" hangingPunct="1"/>
            <a:r>
              <a:rPr lang="en-US" smtClean="0"/>
              <a:t>Steric effect, H-bonding and pi electron delocalization in addition to inductive effects have been associated with the differences in acidic strength of benzoic acid and substituted benzoic acids.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04800" y="533400"/>
            <a:ext cx="8382000" cy="5943600"/>
          </a:xfrm>
        </p:spPr>
        <p:txBody>
          <a:bodyPr/>
          <a:lstStyle/>
          <a:p>
            <a:pPr algn="just" eaLnBrk="1" hangingPunct="1">
              <a:buFontTx/>
              <a:buNone/>
            </a:pPr>
            <a:r>
              <a:rPr lang="en-US" smtClean="0"/>
              <a:t>	</a:t>
            </a:r>
          </a:p>
          <a:p>
            <a:pPr algn="just" eaLnBrk="1" hangingPunct="1">
              <a:buFontTx/>
              <a:buNone/>
            </a:pPr>
            <a:r>
              <a:rPr lang="en-US" b="1" smtClean="0"/>
              <a:t>	</a:t>
            </a:r>
            <a:r>
              <a:rPr lang="en-US" sz="4400" b="1" smtClean="0"/>
              <a:t>Acidity is associated not only with the tendency of compound to yield hydrogen in H</a:t>
            </a:r>
            <a:r>
              <a:rPr lang="en-US" sz="4400" b="1" baseline="-25000" smtClean="0"/>
              <a:t>2</a:t>
            </a:r>
            <a:r>
              <a:rPr lang="en-US" sz="4400" b="1" smtClean="0"/>
              <a:t>O but also to accept an electron pair to form a covalent bond</a:t>
            </a:r>
            <a:r>
              <a:rPr lang="en-US" b="1"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685800"/>
            <a:ext cx="8229600" cy="5867400"/>
          </a:xfrm>
        </p:spPr>
        <p:txBody>
          <a:bodyPr/>
          <a:lstStyle/>
          <a:p>
            <a:pPr eaLnBrk="1" hangingPunct="1">
              <a:buFontTx/>
              <a:buNone/>
            </a:pPr>
            <a:endParaRPr lang="ar-EG" smtClean="0"/>
          </a:p>
        </p:txBody>
      </p:sp>
      <p:sp>
        <p:nvSpPr>
          <p:cNvPr id="2150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21508" name="Object 4"/>
          <p:cNvGraphicFramePr>
            <a:graphicFrameLocks noChangeAspect="1"/>
          </p:cNvGraphicFramePr>
          <p:nvPr/>
        </p:nvGraphicFramePr>
        <p:xfrm>
          <a:off x="1447800" y="1524000"/>
          <a:ext cx="2362200" cy="2133600"/>
        </p:xfrm>
        <a:graphic>
          <a:graphicData uri="http://schemas.openxmlformats.org/presentationml/2006/ole">
            <mc:AlternateContent xmlns:mc="http://schemas.openxmlformats.org/markup-compatibility/2006">
              <mc:Choice xmlns:v="urn:schemas-microsoft-com:vml" Requires="v">
                <p:oleObj spid="_x0000_s21512" name="ChemSketch" r:id="rId4" imgW="682752" imgH="899160" progId="ACD.ChemSketch.20">
                  <p:embed/>
                </p:oleObj>
              </mc:Choice>
              <mc:Fallback>
                <p:oleObj name="ChemSketch" r:id="rId4" imgW="682752" imgH="899160"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1524000"/>
                        <a:ext cx="2362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9"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21510" name="Object 6"/>
          <p:cNvGraphicFramePr>
            <a:graphicFrameLocks noChangeAspect="1"/>
          </p:cNvGraphicFramePr>
          <p:nvPr/>
        </p:nvGraphicFramePr>
        <p:xfrm>
          <a:off x="4724400" y="1447800"/>
          <a:ext cx="2305050" cy="2209800"/>
        </p:xfrm>
        <a:graphic>
          <a:graphicData uri="http://schemas.openxmlformats.org/presentationml/2006/ole">
            <mc:AlternateContent xmlns:mc="http://schemas.openxmlformats.org/markup-compatibility/2006">
              <mc:Choice xmlns:v="urn:schemas-microsoft-com:vml" Requires="v">
                <p:oleObj spid="_x0000_s21513" name="ChemSketch" r:id="rId6" imgW="859536" imgH="871728" progId="ACD.ChemSketch.20">
                  <p:embed/>
                </p:oleObj>
              </mc:Choice>
              <mc:Fallback>
                <p:oleObj name="ChemSketch" r:id="rId6" imgW="859536" imgH="871728"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4400" y="1447800"/>
                        <a:ext cx="23050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1" name="Text Box 8"/>
          <p:cNvSpPr txBox="1">
            <a:spLocks noChangeArrowheads="1"/>
          </p:cNvSpPr>
          <p:nvPr/>
        </p:nvSpPr>
        <p:spPr bwMode="auto">
          <a:xfrm>
            <a:off x="685800" y="3694113"/>
            <a:ext cx="76962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t>o - nitrobenzoic acid is more acidic because polar effect is considered in addition to steric effect.  N is positively charge thus reduces electron density of the carbonyl C and will enhance electron delocalization away from the OH weakening the OH bond.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304800"/>
            <a:ext cx="8229600" cy="6324600"/>
          </a:xfrm>
        </p:spPr>
        <p:txBody>
          <a:bodyPr/>
          <a:lstStyle/>
          <a:p>
            <a:pPr eaLnBrk="1" hangingPunct="1">
              <a:buFontTx/>
              <a:buNone/>
            </a:pPr>
            <a:endParaRPr lang="ar-EG" smtClean="0"/>
          </a:p>
        </p:txBody>
      </p:sp>
      <p:sp>
        <p:nvSpPr>
          <p:cNvPr id="2253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22532" name="Object 4"/>
          <p:cNvGraphicFramePr>
            <a:graphicFrameLocks noChangeAspect="1"/>
          </p:cNvGraphicFramePr>
          <p:nvPr/>
        </p:nvGraphicFramePr>
        <p:xfrm>
          <a:off x="533400" y="990600"/>
          <a:ext cx="1752600" cy="2590800"/>
        </p:xfrm>
        <a:graphic>
          <a:graphicData uri="http://schemas.openxmlformats.org/presentationml/2006/ole">
            <mc:AlternateContent xmlns:mc="http://schemas.openxmlformats.org/markup-compatibility/2006">
              <mc:Choice xmlns:v="urn:schemas-microsoft-com:vml" Requires="v">
                <p:oleObj spid="_x0000_s22538" name="ChemSketch" r:id="rId4" imgW="637032" imgH="1088136" progId="ACD.ChemSketch.20">
                  <p:embed/>
                </p:oleObj>
              </mc:Choice>
              <mc:Fallback>
                <p:oleObj name="ChemSketch" r:id="rId4" imgW="637032" imgH="1088136"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990600"/>
                        <a:ext cx="1752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3"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22534" name="Object 6"/>
          <p:cNvGraphicFramePr>
            <a:graphicFrameLocks noChangeAspect="1"/>
          </p:cNvGraphicFramePr>
          <p:nvPr/>
        </p:nvGraphicFramePr>
        <p:xfrm>
          <a:off x="3429000" y="914400"/>
          <a:ext cx="1905000" cy="2743200"/>
        </p:xfrm>
        <a:graphic>
          <a:graphicData uri="http://schemas.openxmlformats.org/presentationml/2006/ole">
            <mc:AlternateContent xmlns:mc="http://schemas.openxmlformats.org/markup-compatibility/2006">
              <mc:Choice xmlns:v="urn:schemas-microsoft-com:vml" Requires="v">
                <p:oleObj spid="_x0000_s22539" name="ChemSketch" r:id="rId6" imgW="694944" imgH="1240536" progId="ACD.ChemSketch.20">
                  <p:embed/>
                </p:oleObj>
              </mc:Choice>
              <mc:Fallback>
                <p:oleObj name="ChemSketch" r:id="rId6" imgW="694944" imgH="1240536"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914400"/>
                        <a:ext cx="1905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22536" name="Object 8"/>
          <p:cNvGraphicFramePr>
            <a:graphicFrameLocks noChangeAspect="1"/>
          </p:cNvGraphicFramePr>
          <p:nvPr/>
        </p:nvGraphicFramePr>
        <p:xfrm>
          <a:off x="6172200" y="762000"/>
          <a:ext cx="1828800" cy="2743200"/>
        </p:xfrm>
        <a:graphic>
          <a:graphicData uri="http://schemas.openxmlformats.org/presentationml/2006/ole">
            <mc:AlternateContent xmlns:mc="http://schemas.openxmlformats.org/markup-compatibility/2006">
              <mc:Choice xmlns:v="urn:schemas-microsoft-com:vml" Requires="v">
                <p:oleObj spid="_x0000_s22540" name="ChemSketch" r:id="rId8" imgW="716280" imgH="1100328" progId="ACD.ChemSketch.20">
                  <p:embed/>
                </p:oleObj>
              </mc:Choice>
              <mc:Fallback>
                <p:oleObj name="ChemSketch" r:id="rId8" imgW="716280" imgH="1100328" progId="ACD.ChemSketch.20">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762000"/>
                        <a:ext cx="1828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7" name="Text Box 10"/>
          <p:cNvSpPr txBox="1">
            <a:spLocks noChangeArrowheads="1"/>
          </p:cNvSpPr>
          <p:nvPr/>
        </p:nvSpPr>
        <p:spPr bwMode="auto">
          <a:xfrm>
            <a:off x="762000" y="3962400"/>
            <a:ext cx="76962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t>p-cyanobenzoic acid and p-nitrobenzoic acid are more acidic than p- methoxybenzoic acid.  p-nitrobenzoic acid is most acid because of excess positive charge, while cyano is due orbital negativity.   p- methoxybenzoic acid is less acidic because they are increasing the e- density of ring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ar-EG" smtClean="0"/>
          </a:p>
        </p:txBody>
      </p:sp>
      <p:sp>
        <p:nvSpPr>
          <p:cNvPr id="23555" name="Rectangle 3"/>
          <p:cNvSpPr>
            <a:spLocks noGrp="1" noChangeArrowheads="1"/>
          </p:cNvSpPr>
          <p:nvPr>
            <p:ph type="body" idx="1"/>
          </p:nvPr>
        </p:nvSpPr>
        <p:spPr/>
        <p:txBody>
          <a:bodyPr/>
          <a:lstStyle/>
          <a:p>
            <a:pPr eaLnBrk="1" hangingPunct="1"/>
            <a:endParaRPr lang="ar-EG"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85800" y="381000"/>
            <a:ext cx="8077200" cy="5943600"/>
          </a:xfrm>
        </p:spPr>
        <p:txBody>
          <a:bodyPr/>
          <a:lstStyle/>
          <a:p>
            <a:pPr eaLnBrk="1" hangingPunct="1"/>
            <a:r>
              <a:rPr lang="en-US" sz="7200" b="1" smtClean="0"/>
              <a:t>Structural Effects</a:t>
            </a:r>
            <a:r>
              <a:rPr lang="en-US" sz="9600" b="1" smtClean="0"/>
              <a:t> </a:t>
            </a:r>
            <a:br>
              <a:rPr lang="en-US" sz="9600" b="1" smtClean="0"/>
            </a:br>
            <a:r>
              <a:rPr lang="en-US" sz="7200" b="1" smtClean="0"/>
              <a:t>on </a:t>
            </a:r>
            <a:br>
              <a:rPr lang="en-US" sz="7200" b="1" smtClean="0"/>
            </a:br>
            <a:r>
              <a:rPr lang="en-US" sz="7200" b="1" smtClean="0"/>
              <a:t>Basicity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0" y="457200"/>
            <a:ext cx="8686800" cy="6096000"/>
          </a:xfrm>
        </p:spPr>
        <p:txBody>
          <a:bodyPr/>
          <a:lstStyle/>
          <a:p>
            <a:pPr eaLnBrk="1" hangingPunct="1">
              <a:buFontTx/>
              <a:buNone/>
            </a:pPr>
            <a:r>
              <a:rPr lang="en-US" smtClean="0"/>
              <a:t>	</a:t>
            </a:r>
            <a:r>
              <a:rPr lang="en-US" sz="3600" smtClean="0"/>
              <a:t>Basicity -  is measured in the degree of availability of lone pair for conjugation with acids.</a:t>
            </a:r>
          </a:p>
          <a:p>
            <a:pPr eaLnBrk="1" hangingPunct="1">
              <a:buFontTx/>
              <a:buNone/>
            </a:pPr>
            <a:r>
              <a:rPr lang="en-US" sz="3600" smtClean="0"/>
              <a:t>			   - "a substance which combines with hydrogen ions (protons)".</a:t>
            </a:r>
          </a:p>
        </p:txBody>
      </p:sp>
      <p:sp>
        <p:nvSpPr>
          <p:cNvPr id="25603" name="Rectangle 4"/>
          <p:cNvSpPr>
            <a:spLocks noChangeArrowheads="1"/>
          </p:cNvSpPr>
          <p:nvPr/>
        </p:nvSpPr>
        <p:spPr bwMode="auto">
          <a:xfrm>
            <a:off x="990600" y="4343400"/>
            <a:ext cx="7162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n-US" sz="3600" b="1"/>
              <a:t>RNH</a:t>
            </a:r>
            <a:r>
              <a:rPr lang="en-US" sz="3600" b="1" baseline="-25000"/>
              <a:t>2 </a:t>
            </a:r>
            <a:r>
              <a:rPr lang="en-US" sz="3600" b="1"/>
              <a:t>  +   H</a:t>
            </a:r>
            <a:r>
              <a:rPr lang="en-US" sz="3600" b="1" baseline="30000"/>
              <a:t>+</a:t>
            </a:r>
            <a:r>
              <a:rPr lang="en-US" sz="3600" b="1"/>
              <a:t>   ----------- RNH</a:t>
            </a:r>
            <a:r>
              <a:rPr lang="en-US" sz="3600" b="1" baseline="-25000"/>
              <a:t>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pkb1"/>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90600" y="457200"/>
            <a:ext cx="7086600" cy="4572000"/>
          </a:xfrm>
          <a:noFill/>
        </p:spPr>
      </p:pic>
      <p:sp>
        <p:nvSpPr>
          <p:cNvPr id="26627" name="Text Box 7"/>
          <p:cNvSpPr txBox="1">
            <a:spLocks noChangeArrowheads="1"/>
          </p:cNvSpPr>
          <p:nvPr/>
        </p:nvSpPr>
        <p:spPr bwMode="auto">
          <a:xfrm>
            <a:off x="0" y="5370513"/>
            <a:ext cx="8915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3200" b="1"/>
              <a:t>methylamine is a stronger base, whereas phenylamine is very much weaker.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smtClean="0"/>
              <a:t>General Rule</a:t>
            </a:r>
            <a:r>
              <a:rPr lang="en-US" smtClean="0"/>
              <a:t> </a:t>
            </a:r>
          </a:p>
        </p:txBody>
      </p:sp>
      <p:sp>
        <p:nvSpPr>
          <p:cNvPr id="27651" name="Rectangle 3"/>
          <p:cNvSpPr>
            <a:spLocks noGrp="1" noChangeArrowheads="1"/>
          </p:cNvSpPr>
          <p:nvPr>
            <p:ph type="body" idx="1"/>
          </p:nvPr>
        </p:nvSpPr>
        <p:spPr/>
        <p:txBody>
          <a:bodyPr/>
          <a:lstStyle/>
          <a:p>
            <a:pPr marL="609600" indent="-609600" eaLnBrk="1" hangingPunct="1">
              <a:buFontTx/>
              <a:buAutoNum type="arabicPeriod"/>
            </a:pPr>
            <a:r>
              <a:rPr lang="en-US" sz="4800" b="1" smtClean="0"/>
              <a:t>All aliphatic primary amines are stronger bases than ammonia.</a:t>
            </a:r>
          </a:p>
          <a:p>
            <a:pPr marL="609600" indent="-609600" eaLnBrk="1" hangingPunct="1">
              <a:buFontTx/>
              <a:buNone/>
            </a:pPr>
            <a:endParaRPr lang="en-US" sz="4800" b="1" smtClean="0"/>
          </a:p>
          <a:p>
            <a:pPr marL="609600" indent="-609600" eaLnBrk="1" hangingPunct="1">
              <a:buFontTx/>
              <a:buAutoNum type="arabicPeriod"/>
            </a:pPr>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72" name="Group 32"/>
          <p:cNvGraphicFramePr>
            <a:graphicFrameLocks noGrp="1"/>
          </p:cNvGraphicFramePr>
          <p:nvPr>
            <p:ph/>
          </p:nvPr>
        </p:nvGraphicFramePr>
        <p:xfrm>
          <a:off x="457200" y="274638"/>
          <a:ext cx="8229600" cy="5827712"/>
        </p:xfrm>
        <a:graphic>
          <a:graphicData uri="http://schemas.openxmlformats.org/drawingml/2006/table">
            <a:tbl>
              <a:tblPr/>
              <a:tblGrid>
                <a:gridCol w="4114800"/>
                <a:gridCol w="4114800"/>
              </a:tblGrid>
              <a:tr h="1169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33333"/>
                          </a:solidFill>
                          <a:effectLst/>
                          <a:latin typeface="Times New Roman" pitchFamily="18" charset="0"/>
                          <a:cs typeface="Times New Roman" pitchFamily="18" charset="0"/>
                        </a:rPr>
                        <a:t>For example</a:t>
                      </a:r>
                      <a:endParaRPr kumimoji="0" lang="en-US" sz="32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333333"/>
                        </a:solidFill>
                        <a:effectLst/>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rgbClr val="333333"/>
                          </a:solidFill>
                          <a:effectLst/>
                          <a:latin typeface="Times New Roman" pitchFamily="18" charset="0"/>
                          <a:cs typeface="Times New Roman" pitchFamily="18" charset="0"/>
                        </a:rPr>
                        <a:t>pK</a:t>
                      </a:r>
                      <a:r>
                        <a:rPr kumimoji="0" lang="en-US" sz="3200" b="1" i="0" u="none" strike="noStrike" cap="none" normalizeH="0" baseline="-30000" dirty="0" err="1" smtClean="0">
                          <a:ln>
                            <a:noFill/>
                          </a:ln>
                          <a:solidFill>
                            <a:srgbClr val="333333"/>
                          </a:solidFill>
                          <a:effectLst/>
                          <a:latin typeface="Times New Roman" pitchFamily="18" charset="0"/>
                          <a:cs typeface="Times New Roman" pitchFamily="18" charset="0"/>
                        </a:rPr>
                        <a:t>b</a:t>
                      </a:r>
                      <a:endParaRPr kumimoji="0" lang="en-US" sz="32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1146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NH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endParaRPr kumimoji="0" lang="en-US" sz="32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33333"/>
                          </a:solidFill>
                          <a:effectLst/>
                          <a:latin typeface="Times New Roman" pitchFamily="18" charset="0"/>
                          <a:cs typeface="Times New Roman" pitchFamily="18" charset="0"/>
                        </a:rPr>
                        <a:t>3.36</a:t>
                      </a:r>
                      <a:endParaRPr kumimoji="0" lang="en-US" sz="32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1171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NH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endParaRPr kumimoji="0" lang="en-US" sz="32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33333"/>
                          </a:solidFill>
                          <a:effectLst/>
                          <a:latin typeface="Times New Roman" pitchFamily="18" charset="0"/>
                          <a:cs typeface="Times New Roman" pitchFamily="18" charset="0"/>
                        </a:rPr>
                        <a:t>3.27</a:t>
                      </a:r>
                      <a:endParaRPr kumimoji="0" lang="en-US" sz="32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1169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0" i="0" u="none" strike="noStrike" cap="none" normalizeH="0" baseline="0" smtClean="0">
                          <a:ln>
                            <a:noFill/>
                          </a:ln>
                          <a:solidFill>
                            <a:srgbClr val="333333"/>
                          </a:solidFill>
                          <a:effectLst/>
                          <a:latin typeface="Times New Roman" pitchFamily="18" charset="0"/>
                          <a:cs typeface="Times New Roman" pitchFamily="18" charset="0"/>
                        </a:rPr>
                        <a:t>NH</a:t>
                      </a:r>
                      <a:r>
                        <a:rPr kumimoji="0" lang="en-US" sz="3200" b="0" i="0" u="none" strike="noStrike" cap="none" normalizeH="0" baseline="-30000" smtClean="0">
                          <a:ln>
                            <a:noFill/>
                          </a:ln>
                          <a:solidFill>
                            <a:srgbClr val="333333"/>
                          </a:solidFill>
                          <a:effectLst/>
                          <a:latin typeface="Times New Roman" pitchFamily="18" charset="0"/>
                          <a:cs typeface="Times New Roman" pitchFamily="18" charset="0"/>
                        </a:rPr>
                        <a:t>2</a:t>
                      </a:r>
                      <a:endParaRPr kumimoji="0" lang="en-US" sz="32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33333"/>
                          </a:solidFill>
                          <a:effectLst/>
                          <a:latin typeface="Times New Roman" pitchFamily="18" charset="0"/>
                          <a:cs typeface="Times New Roman" pitchFamily="18" charset="0"/>
                        </a:rPr>
                        <a:t>3.16</a:t>
                      </a:r>
                      <a:endParaRPr kumimoji="0" lang="en-US" sz="32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1169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457200" y="304800"/>
            <a:ext cx="8229600" cy="5821363"/>
          </a:xfrm>
        </p:spPr>
        <p:txBody>
          <a:bodyPr/>
          <a:lstStyle/>
          <a:p>
            <a:pPr eaLnBrk="1" hangingPunct="1">
              <a:buFontTx/>
              <a:buNone/>
            </a:pPr>
            <a:r>
              <a:rPr lang="en-US" b="1" i="1" smtClean="0"/>
              <a:t>3. Any group that will donate electron will increase basicity and group which will withdraw electron will decrease basicity.</a:t>
            </a:r>
          </a:p>
          <a:p>
            <a:pPr eaLnBrk="1" hangingPunct="1">
              <a:buFontTx/>
              <a:buNone/>
            </a:pPr>
            <a:endParaRPr lang="en-US" b="1" i="1" smtClean="0"/>
          </a:p>
          <a:p>
            <a:pPr eaLnBrk="1" hangingPunct="1"/>
            <a:r>
              <a:rPr lang="en-US" b="1" i="1" smtClean="0"/>
              <a:t>CH</a:t>
            </a:r>
            <a:r>
              <a:rPr lang="en-US" b="1" i="1" baseline="-25000" smtClean="0"/>
              <a:t>3</a:t>
            </a:r>
            <a:r>
              <a:rPr lang="en-US" b="1" i="1" smtClean="0"/>
              <a:t>NH</a:t>
            </a:r>
            <a:r>
              <a:rPr lang="en-US" b="1" i="1" baseline="-25000" smtClean="0"/>
              <a:t>2</a:t>
            </a:r>
            <a:r>
              <a:rPr lang="en-US" b="1" i="1" smtClean="0"/>
              <a:t>		(CH</a:t>
            </a:r>
            <a:r>
              <a:rPr lang="en-US" b="1" i="1" baseline="-25000" smtClean="0"/>
              <a:t>3</a:t>
            </a:r>
            <a:r>
              <a:rPr lang="en-US" b="1" i="1" smtClean="0"/>
              <a:t>)</a:t>
            </a:r>
            <a:r>
              <a:rPr lang="en-US" b="1" i="1" baseline="-25000" smtClean="0"/>
              <a:t>2</a:t>
            </a:r>
            <a:r>
              <a:rPr lang="en-US" b="1" i="1" smtClean="0"/>
              <a:t>NH	    		(CH</a:t>
            </a:r>
            <a:r>
              <a:rPr lang="en-US" b="1" i="1" baseline="-25000" smtClean="0"/>
              <a:t>3</a:t>
            </a:r>
            <a:r>
              <a:rPr lang="en-US" b="1" i="1" smtClean="0"/>
              <a:t>)</a:t>
            </a:r>
            <a:r>
              <a:rPr lang="en-US" b="1" i="1" baseline="-25000" smtClean="0"/>
              <a:t>3</a:t>
            </a:r>
            <a:r>
              <a:rPr lang="en-US" b="1" i="1" smtClean="0"/>
              <a:t>N:</a:t>
            </a:r>
          </a:p>
          <a:p>
            <a:pPr eaLnBrk="1" hangingPunct="1">
              <a:buFontTx/>
              <a:buNone/>
            </a:pPr>
            <a:r>
              <a:rPr lang="en-US" b="1" i="1" smtClean="0"/>
              <a:t>      A			B			   C</a:t>
            </a:r>
          </a:p>
          <a:p>
            <a:pPr eaLnBrk="1" hangingPunct="1"/>
            <a:endParaRPr lang="en-US" b="1" i="1" smtClean="0"/>
          </a:p>
          <a:p>
            <a:pPr eaLnBrk="1" hangingPunct="1">
              <a:buFontTx/>
              <a:buNone/>
            </a:pPr>
            <a:r>
              <a:rPr lang="en-US" b="1" i="1" smtClean="0"/>
              <a:t>If the reference acid is H</a:t>
            </a:r>
            <a:r>
              <a:rPr lang="en-US" b="1" i="1" baseline="30000" smtClean="0"/>
              <a:t>+</a:t>
            </a:r>
            <a:r>
              <a:rPr lang="en-US" b="1" i="1" smtClean="0"/>
              <a:t> then basicity is C&gt;B&gt;A  polar effect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457200" y="533400"/>
            <a:ext cx="8229600" cy="5592763"/>
          </a:xfrm>
        </p:spPr>
        <p:txBody>
          <a:bodyPr/>
          <a:lstStyle/>
          <a:p>
            <a:pPr eaLnBrk="1" hangingPunct="1">
              <a:buFontTx/>
              <a:buNone/>
            </a:pPr>
            <a:r>
              <a:rPr lang="en-US" b="1" i="1" smtClean="0"/>
              <a:t>	Aliphatic amines are more basic than aromatic amines due to delocalization of lone pair towards the ring making it less available.  Presence of alkyl group on N is base weakening due to pushing effect hastening delocalization of lone pair towards the ring.</a:t>
            </a:r>
          </a:p>
        </p:txBody>
      </p:sp>
      <p:sp>
        <p:nvSpPr>
          <p:cNvPr id="30723" name="Rectangle 5"/>
          <p:cNvSpPr>
            <a:spLocks noChangeArrowheads="1"/>
          </p:cNvSpPr>
          <p:nvPr/>
        </p:nvSpPr>
        <p:spPr bwMode="auto">
          <a:xfrm>
            <a:off x="0" y="3338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0724" name="Object 4"/>
          <p:cNvGraphicFramePr>
            <a:graphicFrameLocks noChangeAspect="1"/>
          </p:cNvGraphicFramePr>
          <p:nvPr/>
        </p:nvGraphicFramePr>
        <p:xfrm>
          <a:off x="228600" y="4687888"/>
          <a:ext cx="2286000" cy="874712"/>
        </p:xfrm>
        <a:graphic>
          <a:graphicData uri="http://schemas.openxmlformats.org/presentationml/2006/ole">
            <mc:AlternateContent xmlns:mc="http://schemas.openxmlformats.org/markup-compatibility/2006">
              <mc:Choice xmlns:v="urn:schemas-microsoft-com:vml" Requires="v">
                <p:oleObj spid="_x0000_s30729" name="ChemSketch" r:id="rId4" imgW="487680" imgH="176784" progId="ACD.ChemSketch.20">
                  <p:embed/>
                </p:oleObj>
              </mc:Choice>
              <mc:Fallback>
                <p:oleObj name="ChemSketch" r:id="rId4" imgW="487680" imgH="176784"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687888"/>
                        <a:ext cx="22860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5" name="Rectangle 7"/>
          <p:cNvSpPr>
            <a:spLocks noChangeArrowheads="1"/>
          </p:cNvSpPr>
          <p:nvPr/>
        </p:nvSpPr>
        <p:spPr bwMode="auto">
          <a:xfrm>
            <a:off x="0" y="3086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0726" name="Object 6"/>
          <p:cNvGraphicFramePr>
            <a:graphicFrameLocks noChangeAspect="1"/>
          </p:cNvGraphicFramePr>
          <p:nvPr/>
        </p:nvGraphicFramePr>
        <p:xfrm>
          <a:off x="3048000" y="4343400"/>
          <a:ext cx="1981200" cy="2286000"/>
        </p:xfrm>
        <a:graphic>
          <a:graphicData uri="http://schemas.openxmlformats.org/presentationml/2006/ole">
            <mc:AlternateContent xmlns:mc="http://schemas.openxmlformats.org/markup-compatibility/2006">
              <mc:Choice xmlns:v="urn:schemas-microsoft-com:vml" Requires="v">
                <p:oleObj spid="_x0000_s30730" name="ChemSketch" r:id="rId6" imgW="435864" imgH="682752" progId="ACD.ChemSketch.20">
                  <p:embed/>
                </p:oleObj>
              </mc:Choice>
              <mc:Fallback>
                <p:oleObj name="ChemSketch" r:id="rId6" imgW="435864" imgH="682752"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343400"/>
                        <a:ext cx="1981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7" name="Rectangle 9"/>
          <p:cNvSpPr>
            <a:spLocks noChangeArrowheads="1"/>
          </p:cNvSpPr>
          <p:nvPr/>
        </p:nvSpPr>
        <p:spPr bwMode="auto">
          <a:xfrm>
            <a:off x="0" y="2962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0728" name="Object 8"/>
          <p:cNvGraphicFramePr>
            <a:graphicFrameLocks noChangeAspect="1"/>
          </p:cNvGraphicFramePr>
          <p:nvPr/>
        </p:nvGraphicFramePr>
        <p:xfrm>
          <a:off x="5410200" y="3886200"/>
          <a:ext cx="1981200" cy="2514600"/>
        </p:xfrm>
        <a:graphic>
          <a:graphicData uri="http://schemas.openxmlformats.org/presentationml/2006/ole">
            <mc:AlternateContent xmlns:mc="http://schemas.openxmlformats.org/markup-compatibility/2006">
              <mc:Choice xmlns:v="urn:schemas-microsoft-com:vml" Requires="v">
                <p:oleObj spid="_x0000_s30731" name="ChemSketch" r:id="rId8" imgW="512064" imgH="929640" progId="ACD.ChemSketch.20">
                  <p:embed/>
                </p:oleObj>
              </mc:Choice>
              <mc:Fallback>
                <p:oleObj name="ChemSketch" r:id="rId8" imgW="512064" imgH="929640" progId="ACD.ChemSketch.20">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0200" y="3886200"/>
                        <a:ext cx="1981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sz="half" idx="1"/>
          </p:nvPr>
        </p:nvSpPr>
        <p:spPr>
          <a:xfrm>
            <a:off x="228600" y="152400"/>
            <a:ext cx="8610600" cy="2133600"/>
          </a:xfrm>
        </p:spPr>
        <p:txBody>
          <a:bodyPr/>
          <a:lstStyle/>
          <a:p>
            <a:pPr algn="just" eaLnBrk="1" hangingPunct="1">
              <a:buFontTx/>
              <a:buNone/>
            </a:pPr>
            <a:r>
              <a:rPr lang="en-US" sz="2800" smtClean="0"/>
              <a:t>	The strengths of weak acids are measured on the </a:t>
            </a:r>
            <a:r>
              <a:rPr lang="en-US" sz="2800" b="1" i="1" smtClean="0"/>
              <a:t>pKa</a:t>
            </a:r>
            <a:r>
              <a:rPr lang="en-US" sz="2800" smtClean="0"/>
              <a:t> scale. The smaller the number on this scale, the stronger the acid is.</a:t>
            </a:r>
          </a:p>
          <a:p>
            <a:pPr algn="just" eaLnBrk="1" hangingPunct="1">
              <a:buFontTx/>
              <a:buNone/>
            </a:pPr>
            <a:endParaRPr lang="en-US" sz="2800" smtClean="0"/>
          </a:p>
        </p:txBody>
      </p:sp>
      <p:pic>
        <p:nvPicPr>
          <p:cNvPr id="4099" name="Picture 4" descr="pka1"/>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295400" y="2209800"/>
            <a:ext cx="6781800" cy="4114800"/>
          </a:xfr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533400" y="228600"/>
            <a:ext cx="8229600" cy="6248400"/>
          </a:xfrm>
        </p:spPr>
        <p:txBody>
          <a:bodyPr/>
          <a:lstStyle/>
          <a:p>
            <a:pPr algn="just" eaLnBrk="1" hangingPunct="1">
              <a:buFontTx/>
              <a:buNone/>
            </a:pPr>
            <a:r>
              <a:rPr lang="en-US" b="1" i="1" smtClean="0"/>
              <a:t>   Presence of electron withdrawing group on aniline decreases the availability of lone pair because of their tendency to withdraw electron from the ring thereby hastening the delocalization of lone pair on N towards the ring</a:t>
            </a:r>
          </a:p>
        </p:txBody>
      </p:sp>
      <p:sp>
        <p:nvSpPr>
          <p:cNvPr id="3174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1748" name="Object 4"/>
          <p:cNvGraphicFramePr>
            <a:graphicFrameLocks noChangeAspect="1"/>
          </p:cNvGraphicFramePr>
          <p:nvPr/>
        </p:nvGraphicFramePr>
        <p:xfrm>
          <a:off x="1143000" y="4191000"/>
          <a:ext cx="1581150" cy="2057400"/>
        </p:xfrm>
        <a:graphic>
          <a:graphicData uri="http://schemas.openxmlformats.org/presentationml/2006/ole">
            <mc:AlternateContent xmlns:mc="http://schemas.openxmlformats.org/markup-compatibility/2006">
              <mc:Choice xmlns:v="urn:schemas-microsoft-com:vml" Requires="v">
                <p:oleObj spid="_x0000_s31751" name="ChemSketch" r:id="rId4" imgW="435864" imgH="835152" progId="ACD.ChemSketch.20">
                  <p:embed/>
                </p:oleObj>
              </mc:Choice>
              <mc:Fallback>
                <p:oleObj name="ChemSketch" r:id="rId4" imgW="435864" imgH="835152"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4191000"/>
                        <a:ext cx="15811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49"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1750" name="Object 6"/>
          <p:cNvGraphicFramePr>
            <a:graphicFrameLocks noChangeAspect="1"/>
          </p:cNvGraphicFramePr>
          <p:nvPr/>
        </p:nvGraphicFramePr>
        <p:xfrm>
          <a:off x="4572000" y="4267200"/>
          <a:ext cx="1524000" cy="2133600"/>
        </p:xfrm>
        <a:graphic>
          <a:graphicData uri="http://schemas.openxmlformats.org/presentationml/2006/ole">
            <mc:AlternateContent xmlns:mc="http://schemas.openxmlformats.org/markup-compatibility/2006">
              <mc:Choice xmlns:v="urn:schemas-microsoft-com:vml" Requires="v">
                <p:oleObj spid="_x0000_s31752" name="ChemSketch" r:id="rId6" imgW="435864" imgH="853440" progId="ACD.ChemSketch.20">
                  <p:embed/>
                </p:oleObj>
              </mc:Choice>
              <mc:Fallback>
                <p:oleObj name="ChemSketch" r:id="rId6" imgW="435864" imgH="853440"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4267200"/>
                        <a:ext cx="1524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304800"/>
            <a:ext cx="8229600" cy="6096000"/>
          </a:xfrm>
        </p:spPr>
        <p:txBody>
          <a:bodyPr/>
          <a:lstStyle/>
          <a:p>
            <a:pPr eaLnBrk="1" hangingPunct="1"/>
            <a:r>
              <a:rPr lang="en-US" b="1" i="1" smtClean="0"/>
              <a:t>Presence of electron repelling group has base strengthening effect especially at the para position due to pi electron delocalization or C-H hyperconjugation.</a:t>
            </a:r>
          </a:p>
        </p:txBody>
      </p:sp>
      <p:sp>
        <p:nvSpPr>
          <p:cNvPr id="3277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2772" name="Object 4"/>
          <p:cNvGraphicFramePr>
            <a:graphicFrameLocks noChangeAspect="1"/>
          </p:cNvGraphicFramePr>
          <p:nvPr/>
        </p:nvGraphicFramePr>
        <p:xfrm>
          <a:off x="1371600" y="3200400"/>
          <a:ext cx="1600200" cy="2286000"/>
        </p:xfrm>
        <a:graphic>
          <a:graphicData uri="http://schemas.openxmlformats.org/presentationml/2006/ole">
            <mc:AlternateContent xmlns:mc="http://schemas.openxmlformats.org/markup-compatibility/2006">
              <mc:Choice xmlns:v="urn:schemas-microsoft-com:vml" Requires="v">
                <p:oleObj spid="_x0000_s32777" name="ChemSketch" r:id="rId4" imgW="435864" imgH="835152" progId="ACD.ChemSketch.20">
                  <p:embed/>
                </p:oleObj>
              </mc:Choice>
              <mc:Fallback>
                <p:oleObj name="ChemSketch" r:id="rId4" imgW="435864" imgH="835152"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3200400"/>
                        <a:ext cx="1600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3"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2774" name="Object 6"/>
          <p:cNvGraphicFramePr>
            <a:graphicFrameLocks noChangeAspect="1"/>
          </p:cNvGraphicFramePr>
          <p:nvPr/>
        </p:nvGraphicFramePr>
        <p:xfrm>
          <a:off x="3733800" y="3276600"/>
          <a:ext cx="1905000" cy="1771650"/>
        </p:xfrm>
        <a:graphic>
          <a:graphicData uri="http://schemas.openxmlformats.org/presentationml/2006/ole">
            <mc:AlternateContent xmlns:mc="http://schemas.openxmlformats.org/markup-compatibility/2006">
              <mc:Choice xmlns:v="urn:schemas-microsoft-com:vml" Requires="v">
                <p:oleObj spid="_x0000_s32778" name="ChemSketch" r:id="rId6" imgW="707136" imgH="701040" progId="ACD.ChemSketch.20">
                  <p:embed/>
                </p:oleObj>
              </mc:Choice>
              <mc:Fallback>
                <p:oleObj name="ChemSketch" r:id="rId6" imgW="707136" imgH="701040"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3276600"/>
                        <a:ext cx="1905000"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2776" name="Object 8"/>
          <p:cNvGraphicFramePr>
            <a:graphicFrameLocks noChangeAspect="1"/>
          </p:cNvGraphicFramePr>
          <p:nvPr/>
        </p:nvGraphicFramePr>
        <p:xfrm>
          <a:off x="6400800" y="3505200"/>
          <a:ext cx="2286000" cy="1752600"/>
        </p:xfrm>
        <a:graphic>
          <a:graphicData uri="http://schemas.openxmlformats.org/presentationml/2006/ole">
            <mc:AlternateContent xmlns:mc="http://schemas.openxmlformats.org/markup-compatibility/2006">
              <mc:Choice xmlns:v="urn:schemas-microsoft-com:vml" Requires="v">
                <p:oleObj spid="_x0000_s32779" name="ChemSketch" r:id="rId8" imgW="716280" imgH="682752" progId="ACD.ChemSketch.20">
                  <p:embed/>
                </p:oleObj>
              </mc:Choice>
              <mc:Fallback>
                <p:oleObj name="ChemSketch" r:id="rId8" imgW="716280" imgH="682752" progId="ACD.ChemSketch.20">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00800" y="3505200"/>
                        <a:ext cx="2286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457200" y="609600"/>
            <a:ext cx="8229600" cy="5516563"/>
          </a:xfrm>
        </p:spPr>
        <p:txBody>
          <a:bodyPr/>
          <a:lstStyle/>
          <a:p>
            <a:pPr algn="just" eaLnBrk="1" hangingPunct="1"/>
            <a:r>
              <a:rPr lang="en-US" sz="4000" b="1" i="1" smtClean="0"/>
              <a:t>Meta position has weak base strengthening effect due to inductive effect. Ortho position is base weakening  due to steric hindrance.  Para position exhibits base strengthening effect due to pi electron delocalization towards the 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p:txBody>
          <a:bodyPr/>
          <a:lstStyle/>
          <a:p>
            <a:pPr algn="just" eaLnBrk="1" hangingPunct="1"/>
            <a:r>
              <a:rPr lang="en-US" b="1" i="1" smtClean="0"/>
              <a:t>Methoxy and hydroxyl groups are expected to give base-strengthening effects.</a:t>
            </a:r>
          </a:p>
          <a:p>
            <a:pPr eaLnBrk="1" hangingPunct="1"/>
            <a:endParaRPr lang="en-US" b="1" i="1" smtClean="0"/>
          </a:p>
        </p:txBody>
      </p:sp>
      <p:sp>
        <p:nvSpPr>
          <p:cNvPr id="3481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4820" name="Object 4"/>
          <p:cNvGraphicFramePr>
            <a:graphicFrameLocks noChangeAspect="1"/>
          </p:cNvGraphicFramePr>
          <p:nvPr/>
        </p:nvGraphicFramePr>
        <p:xfrm>
          <a:off x="1219200" y="3352800"/>
          <a:ext cx="2209800" cy="2514600"/>
        </p:xfrm>
        <a:graphic>
          <a:graphicData uri="http://schemas.openxmlformats.org/presentationml/2006/ole">
            <mc:AlternateContent xmlns:mc="http://schemas.openxmlformats.org/markup-compatibility/2006">
              <mc:Choice xmlns:v="urn:schemas-microsoft-com:vml" Requires="v">
                <p:oleObj spid="_x0000_s34823" name="ChemSketch" r:id="rId4" imgW="515112" imgH="957072" progId="ACD.ChemSketch.20">
                  <p:embed/>
                </p:oleObj>
              </mc:Choice>
              <mc:Fallback>
                <p:oleObj name="ChemSketch" r:id="rId4" imgW="515112" imgH="957072"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352800"/>
                        <a:ext cx="2209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21"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4822" name="Object 6"/>
          <p:cNvGraphicFramePr>
            <a:graphicFrameLocks noChangeAspect="1"/>
          </p:cNvGraphicFramePr>
          <p:nvPr/>
        </p:nvGraphicFramePr>
        <p:xfrm>
          <a:off x="4267200" y="3429000"/>
          <a:ext cx="2057400" cy="2219325"/>
        </p:xfrm>
        <a:graphic>
          <a:graphicData uri="http://schemas.openxmlformats.org/presentationml/2006/ole">
            <mc:AlternateContent xmlns:mc="http://schemas.openxmlformats.org/markup-compatibility/2006">
              <mc:Choice xmlns:v="urn:schemas-microsoft-com:vml" Requires="v">
                <p:oleObj spid="_x0000_s34824" name="ChemSketch" r:id="rId6" imgW="435864" imgH="926592" progId="ACD.ChemSketch.20">
                  <p:embed/>
                </p:oleObj>
              </mc:Choice>
              <mc:Fallback>
                <p:oleObj name="ChemSketch" r:id="rId6" imgW="435864" imgH="926592"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3429000"/>
                        <a:ext cx="20574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457200" y="381000"/>
            <a:ext cx="8229600" cy="5943600"/>
          </a:xfrm>
        </p:spPr>
        <p:txBody>
          <a:bodyPr/>
          <a:lstStyle/>
          <a:p>
            <a:pPr eaLnBrk="1" hangingPunct="1"/>
            <a:r>
              <a:rPr lang="en-US" b="1" i="1" smtClean="0"/>
              <a:t>Basicity of some amines is increased by inhibition of resonance or steric inhibition of pi electron delocalization, this deceases the tendency of the lone pair of N to be delocalized.</a:t>
            </a:r>
            <a:r>
              <a:rPr lang="en-US" smtClean="0"/>
              <a:t> </a:t>
            </a:r>
          </a:p>
        </p:txBody>
      </p:sp>
      <p:sp>
        <p:nvSpPr>
          <p:cNvPr id="35843" name="Rectangle 5"/>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5844" name="Object 4"/>
          <p:cNvGraphicFramePr>
            <a:graphicFrameLocks noChangeAspect="1"/>
          </p:cNvGraphicFramePr>
          <p:nvPr/>
        </p:nvGraphicFramePr>
        <p:xfrm>
          <a:off x="914400" y="3200400"/>
          <a:ext cx="2743200" cy="2209800"/>
        </p:xfrm>
        <a:graphic>
          <a:graphicData uri="http://schemas.openxmlformats.org/presentationml/2006/ole">
            <mc:AlternateContent xmlns:mc="http://schemas.openxmlformats.org/markup-compatibility/2006">
              <mc:Choice xmlns:v="urn:schemas-microsoft-com:vml" Requires="v">
                <p:oleObj spid="_x0000_s35847" name="ChemSketch" r:id="rId4" imgW="920496" imgH="673608" progId="ACD.ChemSketch.20">
                  <p:embed/>
                </p:oleObj>
              </mc:Choice>
              <mc:Fallback>
                <p:oleObj name="ChemSketch" r:id="rId4" imgW="920496" imgH="673608" progId="ACD.ChemSketch.2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3200400"/>
                        <a:ext cx="2743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5" name="Rectangle 7"/>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35846" name="Object 6"/>
          <p:cNvGraphicFramePr>
            <a:graphicFrameLocks noChangeAspect="1"/>
          </p:cNvGraphicFramePr>
          <p:nvPr/>
        </p:nvGraphicFramePr>
        <p:xfrm>
          <a:off x="4495800" y="3352800"/>
          <a:ext cx="2819400" cy="1981200"/>
        </p:xfrm>
        <a:graphic>
          <a:graphicData uri="http://schemas.openxmlformats.org/presentationml/2006/ole">
            <mc:AlternateContent xmlns:mc="http://schemas.openxmlformats.org/markup-compatibility/2006">
              <mc:Choice xmlns:v="urn:schemas-microsoft-com:vml" Requires="v">
                <p:oleObj spid="_x0000_s35848" name="ChemSketch" r:id="rId6" imgW="978408" imgH="673608" progId="ACD.ChemSketch.20">
                  <p:embed/>
                </p:oleObj>
              </mc:Choice>
              <mc:Fallback>
                <p:oleObj name="ChemSketch" r:id="rId6" imgW="978408" imgH="673608" progId="ACD.ChemSketch.20">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3352800"/>
                        <a:ext cx="2819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457200"/>
            <a:ext cx="8229600" cy="5668963"/>
          </a:xfrm>
        </p:spPr>
        <p:txBody>
          <a:bodyPr/>
          <a:lstStyle/>
          <a:p>
            <a:pPr algn="just" eaLnBrk="1" hangingPunct="1"/>
            <a:r>
              <a:rPr lang="en-US" sz="3600" b="1" i="1" smtClean="0"/>
              <a:t>Alcohols, esters, ethers, aldehyde, ketones and their sulfur analogs also have available lone pair but these are not as available as that in N hence they are regarded as weak bases.</a:t>
            </a:r>
          </a:p>
          <a:p>
            <a:pPr algn="just" eaLnBrk="1" hangingPunct="1"/>
            <a:endParaRPr lang="en-US" sz="3600" b="1" i="1" smtClean="0"/>
          </a:p>
          <a:p>
            <a:pPr algn="just" eaLnBrk="1" hangingPunct="1">
              <a:buFontTx/>
              <a:buNone/>
            </a:pPr>
            <a:r>
              <a:rPr lang="en-US" sz="3600" b="1" i="1" smtClean="0"/>
              <a:t>Decreasing basicity:</a:t>
            </a:r>
          </a:p>
          <a:p>
            <a:pPr algn="just" eaLnBrk="1" hangingPunct="1"/>
            <a:r>
              <a:rPr lang="en-US" sz="3600" b="1" i="1" smtClean="0"/>
              <a:t>Amines &gt;Ester&gt;  ketone&gt; aldehyde &gt; ether &gt; alcohols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533400" y="685800"/>
            <a:ext cx="8229600" cy="5638800"/>
          </a:xfrm>
        </p:spPr>
        <p:txBody>
          <a:bodyPr/>
          <a:lstStyle/>
          <a:p>
            <a:pPr eaLnBrk="1" hangingPunct="1">
              <a:buFontTx/>
              <a:buNone/>
            </a:pPr>
            <a:r>
              <a:rPr lang="en-US" b="1" smtClean="0"/>
              <a:t>Solubility of Acids and Bases</a:t>
            </a:r>
            <a:endParaRPr lang="en-AU" smtClean="0"/>
          </a:p>
          <a:p>
            <a:pPr eaLnBrk="1" hangingPunct="1">
              <a:buFontTx/>
              <a:buNone/>
            </a:pPr>
            <a:endParaRPr lang="en-AU" smtClean="0"/>
          </a:p>
          <a:p>
            <a:pPr eaLnBrk="1" hangingPunct="1">
              <a:buFontTx/>
              <a:buNone/>
            </a:pPr>
            <a:r>
              <a:rPr lang="en-US" smtClean="0"/>
              <a:t>General Rule;</a:t>
            </a:r>
            <a:endParaRPr lang="en-AU" smtClean="0"/>
          </a:p>
          <a:p>
            <a:pPr eaLnBrk="1" hangingPunct="1"/>
            <a:r>
              <a:rPr lang="en-US" smtClean="0"/>
              <a:t>Strong acids are soluble in strong bases and vise versa.</a:t>
            </a:r>
            <a:endParaRPr lang="en-AU" smtClean="0"/>
          </a:p>
          <a:p>
            <a:pPr eaLnBrk="1" hangingPunct="1"/>
            <a:r>
              <a:rPr lang="en-US" smtClean="0"/>
              <a:t>Weak bases are soluble in strong acids and vise versa.</a:t>
            </a:r>
            <a:endParaRPr lang="en-AU" smtClean="0"/>
          </a:p>
          <a:p>
            <a:pPr eaLnBrk="1" hangingPunct="1"/>
            <a:endParaRPr lang="en-AU"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304800"/>
            <a:ext cx="8229600" cy="1798638"/>
          </a:xfrm>
        </p:spPr>
        <p:txBody>
          <a:bodyPr/>
          <a:lstStyle/>
          <a:p>
            <a:pPr algn="l" eaLnBrk="1" hangingPunct="1"/>
            <a:r>
              <a:rPr lang="en-US" sz="2400" b="1" i="1" smtClean="0"/>
              <a:t>Solubility of amines in dilute HCl is associated with the tendency of the lone pair of electron of N to bond with the proton.</a:t>
            </a:r>
            <a:r>
              <a:rPr lang="en-AU" smtClean="0"/>
              <a:t/>
            </a:r>
            <a:br>
              <a:rPr lang="en-AU" smtClean="0"/>
            </a:br>
            <a:endParaRPr lang="en-AU" smtClean="0"/>
          </a:p>
        </p:txBody>
      </p:sp>
      <p:sp>
        <p:nvSpPr>
          <p:cNvPr id="38915" name="Content Placeholder 2"/>
          <p:cNvSpPr>
            <a:spLocks noGrp="1"/>
          </p:cNvSpPr>
          <p:nvPr>
            <p:ph idx="1"/>
          </p:nvPr>
        </p:nvSpPr>
        <p:spPr/>
        <p:txBody>
          <a:bodyPr/>
          <a:lstStyle/>
          <a:p>
            <a:pPr eaLnBrk="1" hangingPunct="1">
              <a:buFontTx/>
              <a:buNone/>
            </a:pPr>
            <a:endParaRPr lang="en-AU" smtClean="0"/>
          </a:p>
        </p:txBody>
      </p:sp>
      <p:graphicFrame>
        <p:nvGraphicFramePr>
          <p:cNvPr id="38916" name="Object 1"/>
          <p:cNvGraphicFramePr>
            <a:graphicFrameLocks noChangeAspect="1"/>
          </p:cNvGraphicFramePr>
          <p:nvPr/>
        </p:nvGraphicFramePr>
        <p:xfrm>
          <a:off x="838200" y="2444750"/>
          <a:ext cx="1066800" cy="1670050"/>
        </p:xfrm>
        <a:graphic>
          <a:graphicData uri="http://schemas.openxmlformats.org/presentationml/2006/ole">
            <mc:AlternateContent xmlns:mc="http://schemas.openxmlformats.org/markup-compatibility/2006">
              <mc:Choice xmlns:v="urn:schemas-microsoft-com:vml" Requires="v">
                <p:oleObj spid="_x0000_s38921" r:id="rId4" imgW="435864" imgH="682752" progId="ACD.ChemSketch.20">
                  <p:embed/>
                </p:oleObj>
              </mc:Choice>
              <mc:Fallback>
                <p:oleObj r:id="rId4" imgW="435864" imgH="682752" progId="ACD.ChemSketch.20">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444750"/>
                        <a:ext cx="10668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917" name="Line 2"/>
          <p:cNvSpPr>
            <a:spLocks noChangeShapeType="1"/>
          </p:cNvSpPr>
          <p:nvPr/>
        </p:nvSpPr>
        <p:spPr bwMode="auto">
          <a:xfrm>
            <a:off x="2895600" y="3505200"/>
            <a:ext cx="12573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18" name="Rectangle 3"/>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38919"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38920" name="Rectangle 5"/>
          <p:cNvSpPr>
            <a:spLocks noChangeArrowheads="1"/>
          </p:cNvSpPr>
          <p:nvPr/>
        </p:nvSpPr>
        <p:spPr bwMode="auto">
          <a:xfrm>
            <a:off x="1905000" y="3276600"/>
            <a:ext cx="512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n-US" sz="2400">
                <a:cs typeface="Times New Roman" pitchFamily="18" charset="0"/>
              </a:rPr>
              <a:t>+</a:t>
            </a:r>
            <a:r>
              <a:rPr lang="en-US" sz="1200">
                <a:cs typeface="Times New Roman" pitchFamily="18" charset="0"/>
              </a:rPr>
              <a:t>  </a:t>
            </a:r>
            <a:r>
              <a:rPr lang="en-US" sz="2400">
                <a:cs typeface="Times New Roman" pitchFamily="18" charset="0"/>
              </a:rPr>
              <a:t>HCl                   NH</a:t>
            </a:r>
            <a:r>
              <a:rPr lang="en-US" sz="2400" baseline="-30000">
                <a:cs typeface="Times New Roman" pitchFamily="18" charset="0"/>
              </a:rPr>
              <a:t>3</a:t>
            </a:r>
            <a:r>
              <a:rPr lang="en-US" sz="2400">
                <a:cs typeface="Times New Roman" pitchFamily="18" charset="0"/>
              </a:rPr>
              <a:t>+   ……Cl-</a:t>
            </a:r>
            <a:endParaRPr lang="en-US"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609600" y="1066800"/>
            <a:ext cx="8229600" cy="4525963"/>
          </a:xfrm>
        </p:spPr>
        <p:txBody>
          <a:bodyPr/>
          <a:lstStyle/>
          <a:p>
            <a:pPr algn="just" eaLnBrk="1" hangingPunct="1"/>
            <a:r>
              <a:rPr lang="en-US" smtClean="0"/>
              <a:t>In general aliphatic amines are soluble in dilute HCl.  When alkyl groups are bulky in secondary and tertiary amines, solubility in dilute HCl decreases.  This is a consequence of steric inhibition of the approach of the acid to bond with the lone pair or the instability of the salt formed as a result of steric overcrowding.</a:t>
            </a:r>
            <a:endParaRPr lang="en-AU" smtClean="0"/>
          </a:p>
          <a:p>
            <a:pPr eaLnBrk="1" hangingPunct="1"/>
            <a:endParaRPr lang="en-AU"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0963" name="Object 1"/>
          <p:cNvGraphicFramePr>
            <a:graphicFrameLocks noChangeAspect="1"/>
          </p:cNvGraphicFramePr>
          <p:nvPr/>
        </p:nvGraphicFramePr>
        <p:xfrm>
          <a:off x="2514600" y="2286000"/>
          <a:ext cx="4360863" cy="2362200"/>
        </p:xfrm>
        <a:graphic>
          <a:graphicData uri="http://schemas.openxmlformats.org/presentationml/2006/ole">
            <mc:AlternateContent xmlns:mc="http://schemas.openxmlformats.org/markup-compatibility/2006">
              <mc:Choice xmlns:v="urn:schemas-microsoft-com:vml" Requires="v">
                <p:oleObj spid="_x0000_s40964" r:id="rId4" imgW="1846555" imgH="990494" progId="ISISServer">
                  <p:embed/>
                </p:oleObj>
              </mc:Choice>
              <mc:Fallback>
                <p:oleObj r:id="rId4" imgW="1846555" imgH="990494" progId="ISISServer">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2286000"/>
                        <a:ext cx="436086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2"/>
          <p:cNvSpPr>
            <a:spLocks noGrp="1" noChangeArrowheads="1"/>
          </p:cNvSpPr>
          <p:nvPr>
            <p:ph type="title"/>
          </p:nvPr>
        </p:nvSpPr>
        <p:spPr>
          <a:xfrm>
            <a:off x="152400" y="274638"/>
            <a:ext cx="8839200" cy="1630362"/>
          </a:xfrm>
        </p:spPr>
        <p:txBody>
          <a:bodyPr/>
          <a:lstStyle/>
          <a:p>
            <a:pPr eaLnBrk="1" hangingPunct="1"/>
            <a:r>
              <a:rPr lang="en-US" sz="4000" b="1" smtClean="0"/>
              <a:t>Variations in acid strengths between different carboxylic acids</a:t>
            </a:r>
          </a:p>
        </p:txBody>
      </p:sp>
      <p:graphicFrame>
        <p:nvGraphicFramePr>
          <p:cNvPr id="6181" name="Group 37"/>
          <p:cNvGraphicFramePr>
            <a:graphicFrameLocks noGrp="1"/>
          </p:cNvGraphicFramePr>
          <p:nvPr>
            <p:ph idx="1"/>
          </p:nvPr>
        </p:nvGraphicFramePr>
        <p:xfrm>
          <a:off x="533400" y="1600200"/>
          <a:ext cx="8153400" cy="4914900"/>
        </p:xfrm>
        <a:graphic>
          <a:graphicData uri="http://schemas.openxmlformats.org/drawingml/2006/table">
            <a:tbl>
              <a:tblPr/>
              <a:tblGrid>
                <a:gridCol w="4076700"/>
                <a:gridCol w="4076700"/>
              </a:tblGrid>
              <a:tr h="160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smtClean="0">
                          <a:ln>
                            <a:noFill/>
                          </a:ln>
                          <a:solidFill>
                            <a:srgbClr val="333333"/>
                          </a:solidFill>
                          <a:effectLst/>
                          <a:latin typeface="Times New Roman" pitchFamily="18" charset="0"/>
                          <a:cs typeface="Times New Roman" pitchFamily="18" charset="0"/>
                        </a:rPr>
                        <a:t>pK</a:t>
                      </a:r>
                      <a:r>
                        <a:rPr kumimoji="0" lang="en-US" sz="4800" b="1" i="0" u="none" strike="noStrike" cap="none" normalizeH="0" baseline="-30000" smtClean="0">
                          <a:ln>
                            <a:noFill/>
                          </a:ln>
                          <a:solidFill>
                            <a:srgbClr val="333333"/>
                          </a:solidFill>
                          <a:effectLst/>
                          <a:latin typeface="Times New Roman" pitchFamily="18" charset="0"/>
                          <a:cs typeface="Times New Roman" pitchFamily="18" charset="0"/>
                        </a:rPr>
                        <a:t>a</a:t>
                      </a:r>
                      <a:endParaRPr kumimoji="0" lang="en-US" sz="4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828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HCOOH</a:t>
                      </a:r>
                      <a:endParaRPr kumimoji="0" lang="en-US" sz="36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smtClean="0">
                          <a:ln>
                            <a:noFill/>
                          </a:ln>
                          <a:solidFill>
                            <a:srgbClr val="333333"/>
                          </a:solidFill>
                          <a:effectLst/>
                          <a:latin typeface="Times New Roman" pitchFamily="18" charset="0"/>
                          <a:cs typeface="Times New Roman" pitchFamily="18" charset="0"/>
                        </a:rPr>
                        <a:t>3.75</a:t>
                      </a:r>
                      <a:endParaRPr kumimoji="0" lang="en-US" sz="4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28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6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smtClean="0">
                          <a:ln>
                            <a:noFill/>
                          </a:ln>
                          <a:solidFill>
                            <a:srgbClr val="333333"/>
                          </a:solidFill>
                          <a:effectLst/>
                          <a:latin typeface="Times New Roman" pitchFamily="18" charset="0"/>
                          <a:cs typeface="Times New Roman" pitchFamily="18" charset="0"/>
                        </a:rPr>
                        <a:t>4.76</a:t>
                      </a:r>
                      <a:endParaRPr kumimoji="0" lang="en-US" sz="4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28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6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smtClean="0">
                          <a:ln>
                            <a:noFill/>
                          </a:ln>
                          <a:solidFill>
                            <a:srgbClr val="333333"/>
                          </a:solidFill>
                          <a:effectLst/>
                          <a:latin typeface="Times New Roman" pitchFamily="18" charset="0"/>
                          <a:cs typeface="Times New Roman" pitchFamily="18" charset="0"/>
                        </a:rPr>
                        <a:t>4.87</a:t>
                      </a:r>
                      <a:endParaRPr kumimoji="0" lang="en-US" sz="4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28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6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6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6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smtClean="0">
                          <a:ln>
                            <a:noFill/>
                          </a:ln>
                          <a:solidFill>
                            <a:srgbClr val="333333"/>
                          </a:solidFill>
                          <a:effectLst/>
                          <a:latin typeface="Times New Roman" pitchFamily="18" charset="0"/>
                          <a:cs typeface="Times New Roman" pitchFamily="18" charset="0"/>
                        </a:rPr>
                        <a:t>4.82</a:t>
                      </a:r>
                      <a:endParaRPr kumimoji="0" lang="en-US" sz="4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33400" y="228600"/>
            <a:ext cx="8229600" cy="2179638"/>
          </a:xfrm>
        </p:spPr>
        <p:txBody>
          <a:bodyPr/>
          <a:lstStyle/>
          <a:p>
            <a:pPr algn="just" eaLnBrk="1" hangingPunct="1"/>
            <a:r>
              <a:rPr lang="en-US" sz="2400" smtClean="0"/>
              <a:t>Triphenylamine is not soluble in dilute HCl because of unavailability of the lone pair for coordination with the acid as result of resonance effects or effects due to electron delocalization.</a:t>
            </a:r>
            <a:r>
              <a:rPr lang="en-AU" smtClean="0"/>
              <a:t/>
            </a:r>
            <a:br>
              <a:rPr lang="en-AU" smtClean="0"/>
            </a:br>
            <a:endParaRPr lang="en-AU" smtClean="0"/>
          </a:p>
        </p:txBody>
      </p:sp>
      <p:sp>
        <p:nvSpPr>
          <p:cNvPr id="419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1988" name="Object 1"/>
          <p:cNvGraphicFramePr>
            <a:graphicFrameLocks noChangeAspect="1"/>
          </p:cNvGraphicFramePr>
          <p:nvPr/>
        </p:nvGraphicFramePr>
        <p:xfrm>
          <a:off x="2590800" y="2286000"/>
          <a:ext cx="4176713" cy="2590800"/>
        </p:xfrm>
        <a:graphic>
          <a:graphicData uri="http://schemas.openxmlformats.org/presentationml/2006/ole">
            <mc:AlternateContent xmlns:mc="http://schemas.openxmlformats.org/markup-compatibility/2006">
              <mc:Choice xmlns:v="urn:schemas-microsoft-com:vml" Requires="v">
                <p:oleObj spid="_x0000_s41989" r:id="rId4" imgW="1771650" imgH="1112520" progId="ISISServer">
                  <p:embed/>
                </p:oleObj>
              </mc:Choice>
              <mc:Fallback>
                <p:oleObj r:id="rId4" imgW="1771650" imgH="1112520" progId="ISISServer">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2286000"/>
                        <a:ext cx="41767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152400"/>
            <a:ext cx="8229600" cy="2133600"/>
          </a:xfrm>
        </p:spPr>
        <p:txBody>
          <a:bodyPr/>
          <a:lstStyle/>
          <a:p>
            <a:pPr algn="just" eaLnBrk="1" hangingPunct="1"/>
            <a:r>
              <a:rPr lang="en-US" sz="2400" smtClean="0"/>
              <a:t>Amides are not soluble in dilute HCl as simple amines because of lesser availability of lone pair of electron of the N of amides compared with simple amines.  The lone pair of amides is delocalized towards the carbonyl carbon.</a:t>
            </a:r>
            <a:r>
              <a:rPr lang="en-AU" sz="2400" smtClean="0"/>
              <a:t/>
            </a:r>
            <a:br>
              <a:rPr lang="en-AU" sz="2400" smtClean="0"/>
            </a:br>
            <a:endParaRPr lang="en-AU" sz="2400" smtClean="0"/>
          </a:p>
        </p:txBody>
      </p:sp>
      <p:sp>
        <p:nvSpPr>
          <p:cNvPr id="43011" name="Content Placeholder 2"/>
          <p:cNvSpPr>
            <a:spLocks noGrp="1"/>
          </p:cNvSpPr>
          <p:nvPr>
            <p:ph idx="1"/>
          </p:nvPr>
        </p:nvSpPr>
        <p:spPr>
          <a:xfrm>
            <a:off x="457200" y="2209800"/>
            <a:ext cx="8229600" cy="3916363"/>
          </a:xfrm>
        </p:spPr>
        <p:txBody>
          <a:bodyPr/>
          <a:lstStyle/>
          <a:p>
            <a:pPr eaLnBrk="1" hangingPunct="1">
              <a:buFontTx/>
              <a:buNone/>
            </a:pPr>
            <a:r>
              <a:rPr lang="en-US" smtClean="0"/>
              <a:t> </a:t>
            </a:r>
          </a:p>
          <a:p>
            <a:pPr eaLnBrk="1" hangingPunct="1"/>
            <a:endParaRPr lang="en-US" smtClean="0"/>
          </a:p>
          <a:p>
            <a:pPr eaLnBrk="1" hangingPunct="1"/>
            <a:endParaRPr lang="en-US" smtClean="0"/>
          </a:p>
          <a:p>
            <a:pPr eaLnBrk="1" hangingPunct="1"/>
            <a:endParaRPr lang="en-US" smtClean="0"/>
          </a:p>
          <a:p>
            <a:pPr eaLnBrk="1" hangingPunct="1">
              <a:buFontTx/>
              <a:buNone/>
            </a:pPr>
            <a:r>
              <a:rPr lang="en-US" smtClean="0"/>
              <a:t>amides			      amines</a:t>
            </a:r>
            <a:endParaRPr lang="en-AU" smtClean="0"/>
          </a:p>
        </p:txBody>
      </p:sp>
      <p:graphicFrame>
        <p:nvGraphicFramePr>
          <p:cNvPr id="43012" name="Object 2"/>
          <p:cNvGraphicFramePr>
            <a:graphicFrameLocks noChangeAspect="1"/>
          </p:cNvGraphicFramePr>
          <p:nvPr/>
        </p:nvGraphicFramePr>
        <p:xfrm>
          <a:off x="685800" y="2971800"/>
          <a:ext cx="2963863" cy="1428750"/>
        </p:xfrm>
        <a:graphic>
          <a:graphicData uri="http://schemas.openxmlformats.org/presentationml/2006/ole">
            <mc:AlternateContent xmlns:mc="http://schemas.openxmlformats.org/markup-compatibility/2006">
              <mc:Choice xmlns:v="urn:schemas-microsoft-com:vml" Requires="v">
                <p:oleObj spid="_x0000_s43016" r:id="rId4" imgW="1063820" imgH="515946" progId="ISISServer">
                  <p:embed/>
                </p:oleObj>
              </mc:Choice>
              <mc:Fallback>
                <p:oleObj r:id="rId4" imgW="1063820" imgH="515946" progId="ISISServer">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971800"/>
                        <a:ext cx="296386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013" name="Object 1"/>
          <p:cNvGraphicFramePr>
            <a:graphicFrameLocks noChangeAspect="1"/>
          </p:cNvGraphicFramePr>
          <p:nvPr/>
        </p:nvGraphicFramePr>
        <p:xfrm>
          <a:off x="4419600" y="3429000"/>
          <a:ext cx="2209800" cy="923925"/>
        </p:xfrm>
        <a:graphic>
          <a:graphicData uri="http://schemas.openxmlformats.org/presentationml/2006/ole">
            <mc:AlternateContent xmlns:mc="http://schemas.openxmlformats.org/markup-compatibility/2006">
              <mc:Choice xmlns:v="urn:schemas-microsoft-com:vml" Requires="v">
                <p:oleObj spid="_x0000_s43017" r:id="rId6" imgW="636382" imgH="267816" progId="ISISServer">
                  <p:embed/>
                </p:oleObj>
              </mc:Choice>
              <mc:Fallback>
                <p:oleObj r:id="rId6" imgW="636382" imgH="267816" progId="ISISServer">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3429000"/>
                        <a:ext cx="2209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4" name="Rectangle 3"/>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43015" name="Rectangle 4"/>
          <p:cNvSpPr>
            <a:spLocks noChangeArrowheads="1"/>
          </p:cNvSpPr>
          <p:nvPr/>
        </p:nvSpPr>
        <p:spPr bwMode="auto">
          <a:xfrm>
            <a:off x="0" y="971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r>
              <a:rPr lang="en-US" sz="1200">
                <a:cs typeface="Times New Roman" pitchFamily="18" charset="0"/>
              </a:rPr>
              <a:t>				</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2667000"/>
          </a:xfrm>
        </p:spPr>
        <p:txBody>
          <a:bodyPr/>
          <a:lstStyle/>
          <a:p>
            <a:pPr algn="just" eaLnBrk="1" hangingPunct="1"/>
            <a:r>
              <a:rPr lang="en-US" sz="2400" smtClean="0"/>
              <a:t>Disubstituted amides, however, in contrast to the simple amides are more soluble in dilute HCl.  In these disubstituted amides the alkyl groups increases the availability of the lone pair of electrons on the nitrogen for the acid to coordinate with.</a:t>
            </a:r>
            <a:r>
              <a:rPr lang="en-AU" sz="2400" smtClean="0"/>
              <a:t/>
            </a:r>
            <a:br>
              <a:rPr lang="en-AU" sz="2400" smtClean="0"/>
            </a:br>
            <a:r>
              <a:rPr lang="en-US" sz="2400" smtClean="0"/>
              <a:t> </a:t>
            </a:r>
            <a:r>
              <a:rPr lang="en-AU" sz="2400" smtClean="0"/>
              <a:t/>
            </a:r>
            <a:br>
              <a:rPr lang="en-AU" sz="2400" smtClean="0"/>
            </a:br>
            <a:endParaRPr lang="en-AU" sz="2400" smtClean="0"/>
          </a:p>
        </p:txBody>
      </p:sp>
      <p:sp>
        <p:nvSpPr>
          <p:cNvPr id="44035"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r>
              <a:rPr lang="en-US" sz="1200">
                <a:cs typeface="Times New Roman" pitchFamily="18" charset="0"/>
              </a:rPr>
              <a:t>					</a:t>
            </a:r>
            <a:endParaRPr lang="en-US"/>
          </a:p>
        </p:txBody>
      </p:sp>
      <p:graphicFrame>
        <p:nvGraphicFramePr>
          <p:cNvPr id="44036" name="Object 1"/>
          <p:cNvGraphicFramePr>
            <a:graphicFrameLocks noChangeAspect="1"/>
          </p:cNvGraphicFramePr>
          <p:nvPr/>
        </p:nvGraphicFramePr>
        <p:xfrm>
          <a:off x="2917825" y="2667000"/>
          <a:ext cx="2911475" cy="1828800"/>
        </p:xfrm>
        <a:graphic>
          <a:graphicData uri="http://schemas.openxmlformats.org/presentationml/2006/ole">
            <mc:AlternateContent xmlns:mc="http://schemas.openxmlformats.org/markup-compatibility/2006">
              <mc:Choice xmlns:v="urn:schemas-microsoft-com:vml" Requires="v">
                <p:oleObj spid="_x0000_s44037" r:id="rId4" imgW="1154159" imgH="720552" progId="ISISServer">
                  <p:embed/>
                </p:oleObj>
              </mc:Choice>
              <mc:Fallback>
                <p:oleObj r:id="rId4" imgW="1154159" imgH="720552" progId="ISISServer">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7825" y="2667000"/>
                        <a:ext cx="29114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just" eaLnBrk="1" hangingPunct="1"/>
            <a:r>
              <a:rPr lang="en-US" sz="2400" smtClean="0"/>
              <a:t>Solubility of unsaturated noncyclic hydrocarbons and some aromatic hydrocarbons in cold concentrated H</a:t>
            </a:r>
            <a:r>
              <a:rPr lang="en-US" sz="2400" baseline="-25000" smtClean="0"/>
              <a:t>2</a:t>
            </a:r>
            <a:r>
              <a:rPr lang="en-US" sz="2400" smtClean="0"/>
              <a:t>SO</a:t>
            </a:r>
            <a:r>
              <a:rPr lang="en-US" sz="2400" baseline="-25000" smtClean="0"/>
              <a:t>4</a:t>
            </a:r>
            <a:r>
              <a:rPr lang="en-US" sz="2400" smtClean="0"/>
              <a:t> is a consequence of the availability of pi electron for coordination with proton.</a:t>
            </a:r>
            <a:endParaRPr lang="en-AU" sz="2400" smtClean="0"/>
          </a:p>
        </p:txBody>
      </p:sp>
      <p:sp>
        <p:nvSpPr>
          <p:cNvPr id="45059"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45060" name="Line 1"/>
          <p:cNvSpPr>
            <a:spLocks noChangeShapeType="1"/>
          </p:cNvSpPr>
          <p:nvPr/>
        </p:nvSpPr>
        <p:spPr bwMode="auto">
          <a:xfrm>
            <a:off x="5029200" y="2286000"/>
            <a:ext cx="8001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1" name="Rectangle 3"/>
          <p:cNvSpPr>
            <a:spLocks noChangeArrowheads="1"/>
          </p:cNvSpPr>
          <p:nvPr/>
        </p:nvSpPr>
        <p:spPr bwMode="auto">
          <a:xfrm>
            <a:off x="533400" y="2085975"/>
            <a:ext cx="8474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n-US" sz="2000">
                <a:cs typeface="Times New Roman" pitchFamily="18" charset="0"/>
              </a:rPr>
              <a:t> CH</a:t>
            </a:r>
            <a:r>
              <a:rPr lang="en-US" sz="2000" baseline="-30000">
                <a:cs typeface="Times New Roman" pitchFamily="18" charset="0"/>
              </a:rPr>
              <a:t>3</a:t>
            </a:r>
            <a:r>
              <a:rPr lang="en-US" sz="2000">
                <a:cs typeface="Times New Roman" pitchFamily="18" charset="0"/>
              </a:rPr>
              <a:t>CH=CH</a:t>
            </a:r>
            <a:r>
              <a:rPr lang="en-US" sz="2000" baseline="-30000">
                <a:cs typeface="Times New Roman" pitchFamily="18" charset="0"/>
              </a:rPr>
              <a:t>2   </a:t>
            </a:r>
            <a:r>
              <a:rPr lang="en-US" sz="2000">
                <a:cs typeface="Times New Roman" pitchFamily="18" charset="0"/>
              </a:rPr>
              <a:t>+   H</a:t>
            </a:r>
            <a:r>
              <a:rPr lang="en-US" sz="2000" baseline="-30000">
                <a:cs typeface="Times New Roman" pitchFamily="18" charset="0"/>
              </a:rPr>
              <a:t>2</a:t>
            </a:r>
            <a:r>
              <a:rPr lang="en-US" sz="2000">
                <a:cs typeface="Times New Roman" pitchFamily="18" charset="0"/>
              </a:rPr>
              <a:t>SO</a:t>
            </a:r>
            <a:r>
              <a:rPr lang="en-US" sz="2000" baseline="-30000">
                <a:cs typeface="Times New Roman" pitchFamily="18" charset="0"/>
              </a:rPr>
              <a:t>4</a:t>
            </a:r>
            <a:r>
              <a:rPr lang="en-US" sz="2000">
                <a:cs typeface="Times New Roman" pitchFamily="18" charset="0"/>
              </a:rPr>
              <a:t>                                         CH</a:t>
            </a:r>
            <a:r>
              <a:rPr lang="en-US" sz="2000" baseline="-30000">
                <a:cs typeface="Times New Roman" pitchFamily="18" charset="0"/>
              </a:rPr>
              <a:t>3</a:t>
            </a:r>
            <a:r>
              <a:rPr lang="en-US" sz="2000">
                <a:cs typeface="Times New Roman" pitchFamily="18" charset="0"/>
              </a:rPr>
              <a:t>CH</a:t>
            </a:r>
            <a:r>
              <a:rPr lang="en-US" sz="2000" baseline="-30000">
                <a:cs typeface="Times New Roman" pitchFamily="18" charset="0"/>
              </a:rPr>
              <a:t>2</a:t>
            </a:r>
            <a:r>
              <a:rPr lang="en-US" sz="2000">
                <a:cs typeface="Times New Roman" pitchFamily="18" charset="0"/>
              </a:rPr>
              <a:t>-CH</a:t>
            </a:r>
            <a:r>
              <a:rPr lang="en-US" sz="2000" baseline="-30000">
                <a:cs typeface="Times New Roman" pitchFamily="18" charset="0"/>
              </a:rPr>
              <a:t>3</a:t>
            </a:r>
            <a:endParaRPr lang="en-US" sz="2000"/>
          </a:p>
        </p:txBody>
      </p:sp>
      <p:sp>
        <p:nvSpPr>
          <p:cNvPr id="45062"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5063" name="Object 4"/>
          <p:cNvGraphicFramePr>
            <a:graphicFrameLocks noChangeAspect="1"/>
          </p:cNvGraphicFramePr>
          <p:nvPr/>
        </p:nvGraphicFramePr>
        <p:xfrm>
          <a:off x="685800" y="2438400"/>
          <a:ext cx="4335463" cy="1101725"/>
        </p:xfrm>
        <a:graphic>
          <a:graphicData uri="http://schemas.openxmlformats.org/presentationml/2006/ole">
            <mc:AlternateContent xmlns:mc="http://schemas.openxmlformats.org/markup-compatibility/2006">
              <mc:Choice xmlns:v="urn:schemas-microsoft-com:vml" Requires="v">
                <p:oleObj spid="_x0000_s45068" r:id="rId4" imgW="3449320" imgH="876300" progId="ISISServer">
                  <p:embed/>
                </p:oleObj>
              </mc:Choice>
              <mc:Fallback>
                <p:oleObj r:id="rId4" imgW="3449320" imgH="876300" progId="ISISServer">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438400"/>
                        <a:ext cx="4335463"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4" name="Rectangle 7"/>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5065" name="Object 6"/>
          <p:cNvGraphicFramePr>
            <a:graphicFrameLocks noChangeAspect="1"/>
          </p:cNvGraphicFramePr>
          <p:nvPr/>
        </p:nvGraphicFramePr>
        <p:xfrm>
          <a:off x="838200" y="3429000"/>
          <a:ext cx="4173538" cy="1236663"/>
        </p:xfrm>
        <a:graphic>
          <a:graphicData uri="http://schemas.openxmlformats.org/presentationml/2006/ole">
            <mc:AlternateContent xmlns:mc="http://schemas.openxmlformats.org/markup-compatibility/2006">
              <mc:Choice xmlns:v="urn:schemas-microsoft-com:vml" Requires="v">
                <p:oleObj spid="_x0000_s45069" r:id="rId6" imgW="2730500" imgH="812800" progId="ISISServer">
                  <p:embed/>
                </p:oleObj>
              </mc:Choice>
              <mc:Fallback>
                <p:oleObj r:id="rId6" imgW="2730500" imgH="812800" progId="ISISServer">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3429000"/>
                        <a:ext cx="4173538"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6" name="Object 8"/>
          <p:cNvGraphicFramePr>
            <a:graphicFrameLocks noChangeAspect="1"/>
          </p:cNvGraphicFramePr>
          <p:nvPr/>
        </p:nvGraphicFramePr>
        <p:xfrm>
          <a:off x="838200" y="4495800"/>
          <a:ext cx="3716338" cy="1295400"/>
        </p:xfrm>
        <a:graphic>
          <a:graphicData uri="http://schemas.openxmlformats.org/presentationml/2006/ole">
            <mc:AlternateContent xmlns:mc="http://schemas.openxmlformats.org/markup-compatibility/2006">
              <mc:Choice xmlns:v="urn:schemas-microsoft-com:vml" Requires="v">
                <p:oleObj spid="_x0000_s45070" r:id="rId8" imgW="2290439" imgH="802795" progId="ISISServer">
                  <p:embed/>
                </p:oleObj>
              </mc:Choice>
              <mc:Fallback>
                <p:oleObj r:id="rId8" imgW="2290439" imgH="802795" progId="ISISServer">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4495800"/>
                        <a:ext cx="37163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7" name="Object 9"/>
          <p:cNvGraphicFramePr>
            <a:graphicFrameLocks noChangeAspect="1"/>
          </p:cNvGraphicFramePr>
          <p:nvPr/>
        </p:nvGraphicFramePr>
        <p:xfrm>
          <a:off x="685800" y="5562600"/>
          <a:ext cx="4532313" cy="990600"/>
        </p:xfrm>
        <a:graphic>
          <a:graphicData uri="http://schemas.openxmlformats.org/presentationml/2006/ole">
            <mc:AlternateContent xmlns:mc="http://schemas.openxmlformats.org/markup-compatibility/2006">
              <mc:Choice xmlns:v="urn:schemas-microsoft-com:vml" Requires="v">
                <p:oleObj spid="_x0000_s45071" r:id="rId10" imgW="3176938" imgH="701336" progId="ISISServer">
                  <p:embed/>
                </p:oleObj>
              </mc:Choice>
              <mc:Fallback>
                <p:oleObj r:id="rId10" imgW="3176938" imgH="701336" progId="ISISServer">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5562600"/>
                        <a:ext cx="45323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z="2400" smtClean="0"/>
              <a:t>Solubility of organic compounds in dilute sodium hydroxide is a consequence of the presence of acidic hydrogen.</a:t>
            </a:r>
            <a:r>
              <a:rPr lang="en-AU" smtClean="0"/>
              <a:t/>
            </a:r>
            <a:br>
              <a:rPr lang="en-AU" smtClean="0"/>
            </a:br>
            <a:endParaRPr lang="en-AU" smtClean="0"/>
          </a:p>
        </p:txBody>
      </p:sp>
      <p:sp>
        <p:nvSpPr>
          <p:cNvPr id="46083"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6084" name="Object 1"/>
          <p:cNvGraphicFramePr>
            <a:graphicFrameLocks noChangeAspect="1"/>
          </p:cNvGraphicFramePr>
          <p:nvPr/>
        </p:nvGraphicFramePr>
        <p:xfrm>
          <a:off x="381000" y="1066800"/>
          <a:ext cx="7340600" cy="990600"/>
        </p:xfrm>
        <a:graphic>
          <a:graphicData uri="http://schemas.openxmlformats.org/presentationml/2006/ole">
            <mc:AlternateContent xmlns:mc="http://schemas.openxmlformats.org/markup-compatibility/2006">
              <mc:Choice xmlns:v="urn:schemas-microsoft-com:vml" Requires="v">
                <p:oleObj spid="_x0000_s46093" r:id="rId4" imgW="5151120" imgH="695960" progId="ISISServer">
                  <p:embed/>
                </p:oleObj>
              </mc:Choice>
              <mc:Fallback>
                <p:oleObj r:id="rId4" imgW="5151120" imgH="695960" progId="ISISServer">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066800"/>
                        <a:ext cx="734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85" name="Rectangle 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6086" name="Object 3"/>
          <p:cNvGraphicFramePr>
            <a:graphicFrameLocks noChangeAspect="1"/>
          </p:cNvGraphicFramePr>
          <p:nvPr/>
        </p:nvGraphicFramePr>
        <p:xfrm>
          <a:off x="304800" y="2057400"/>
          <a:ext cx="8056563" cy="1057275"/>
        </p:xfrm>
        <a:graphic>
          <a:graphicData uri="http://schemas.openxmlformats.org/presentationml/2006/ole">
            <mc:AlternateContent xmlns:mc="http://schemas.openxmlformats.org/markup-compatibility/2006">
              <mc:Choice xmlns:v="urn:schemas-microsoft-com:vml" Requires="v">
                <p:oleObj spid="_x0000_s46094" r:id="rId6" imgW="5158284" imgH="674036" progId="ISISServer">
                  <p:embed/>
                </p:oleObj>
              </mc:Choice>
              <mc:Fallback>
                <p:oleObj r:id="rId6" imgW="5158284" imgH="674036" progId="ISISServer">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2057400"/>
                        <a:ext cx="805656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87" name="Rectangle 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6088" name="Object 5"/>
          <p:cNvGraphicFramePr>
            <a:graphicFrameLocks noChangeAspect="1"/>
          </p:cNvGraphicFramePr>
          <p:nvPr/>
        </p:nvGraphicFramePr>
        <p:xfrm>
          <a:off x="304800" y="3048000"/>
          <a:ext cx="6613525" cy="1295400"/>
        </p:xfrm>
        <a:graphic>
          <a:graphicData uri="http://schemas.openxmlformats.org/presentationml/2006/ole">
            <mc:AlternateContent xmlns:mc="http://schemas.openxmlformats.org/markup-compatibility/2006">
              <mc:Choice xmlns:v="urn:schemas-microsoft-com:vml" Requires="v">
                <p:oleObj spid="_x0000_s46095" r:id="rId8" imgW="5062902" imgH="986891" progId="ISISServer">
                  <p:embed/>
                </p:oleObj>
              </mc:Choice>
              <mc:Fallback>
                <p:oleObj r:id="rId8" imgW="5062902" imgH="986891" progId="ISISServer">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3048000"/>
                        <a:ext cx="66135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89"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6090" name="Object 7"/>
          <p:cNvGraphicFramePr>
            <a:graphicFrameLocks noChangeAspect="1"/>
          </p:cNvGraphicFramePr>
          <p:nvPr/>
        </p:nvGraphicFramePr>
        <p:xfrm>
          <a:off x="381000" y="4419600"/>
          <a:ext cx="6823075" cy="1047750"/>
        </p:xfrm>
        <a:graphic>
          <a:graphicData uri="http://schemas.openxmlformats.org/presentationml/2006/ole">
            <mc:AlternateContent xmlns:mc="http://schemas.openxmlformats.org/markup-compatibility/2006">
              <mc:Choice xmlns:v="urn:schemas-microsoft-com:vml" Requires="v">
                <p:oleObj spid="_x0000_s46096" r:id="rId10" imgW="4840343" imgH="742712" progId="ISISServer">
                  <p:embed/>
                </p:oleObj>
              </mc:Choice>
              <mc:Fallback>
                <p:oleObj r:id="rId10" imgW="4840343" imgH="742712" progId="ISISServer">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1000" y="4419600"/>
                        <a:ext cx="682307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91"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6092" name="Object 9"/>
          <p:cNvGraphicFramePr>
            <a:graphicFrameLocks noChangeAspect="1"/>
          </p:cNvGraphicFramePr>
          <p:nvPr/>
        </p:nvGraphicFramePr>
        <p:xfrm>
          <a:off x="457200" y="5486400"/>
          <a:ext cx="6321425" cy="1057275"/>
        </p:xfrm>
        <a:graphic>
          <a:graphicData uri="http://schemas.openxmlformats.org/presentationml/2006/ole">
            <mc:AlternateContent xmlns:mc="http://schemas.openxmlformats.org/markup-compatibility/2006">
              <mc:Choice xmlns:v="urn:schemas-microsoft-com:vml" Requires="v">
                <p:oleObj spid="_x0000_s46097" r:id="rId12" imgW="5415181" imgH="902954" progId="ISISServer">
                  <p:embed/>
                </p:oleObj>
              </mc:Choice>
              <mc:Fallback>
                <p:oleObj r:id="rId12" imgW="5415181" imgH="902954" progId="ISISServer">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5486400"/>
                        <a:ext cx="63214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algn="l" eaLnBrk="1" hangingPunct="1"/>
            <a:r>
              <a:rPr lang="en-US" sz="2800" smtClean="0"/>
              <a:t>In chelated phenols, acidic H is tied up as a hydrogen bond, thus insoluble in  dilute NaOH.  </a:t>
            </a:r>
            <a:r>
              <a:rPr lang="en-AU" sz="2800" smtClean="0"/>
              <a:t/>
            </a:r>
            <a:br>
              <a:rPr lang="en-AU" sz="2800" smtClean="0"/>
            </a:br>
            <a:endParaRPr lang="en-AU" sz="2800" smtClean="0"/>
          </a:p>
        </p:txBody>
      </p:sp>
      <p:sp>
        <p:nvSpPr>
          <p:cNvPr id="4710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graphicFrame>
        <p:nvGraphicFramePr>
          <p:cNvPr id="47108" name="Object 1"/>
          <p:cNvGraphicFramePr>
            <a:graphicFrameLocks noChangeAspect="1"/>
          </p:cNvGraphicFramePr>
          <p:nvPr/>
        </p:nvGraphicFramePr>
        <p:xfrm>
          <a:off x="2819400" y="1981200"/>
          <a:ext cx="2371725" cy="1752600"/>
        </p:xfrm>
        <a:graphic>
          <a:graphicData uri="http://schemas.openxmlformats.org/presentationml/2006/ole">
            <mc:AlternateContent xmlns:mc="http://schemas.openxmlformats.org/markup-compatibility/2006">
              <mc:Choice xmlns:v="urn:schemas-microsoft-com:vml" Requires="v">
                <p:oleObj spid="_x0000_s47109" r:id="rId4" imgW="1095007" imgH="809572" progId="ISISServer">
                  <p:embed/>
                </p:oleObj>
              </mc:Choice>
              <mc:Fallback>
                <p:oleObj r:id="rId4" imgW="1095007" imgH="809572" progId="ISISServer">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981200"/>
                        <a:ext cx="23717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609600" y="457200"/>
            <a:ext cx="8229600" cy="6019800"/>
          </a:xfrm>
        </p:spPr>
        <p:txBody>
          <a:bodyPr/>
          <a:lstStyle/>
          <a:p>
            <a:pPr algn="just" eaLnBrk="1" hangingPunct="1"/>
            <a:r>
              <a:rPr lang="en-US" sz="2400" smtClean="0"/>
              <a:t>Ketones and aldehydes are insoluble in dilute NaOH even though they posses acidic H, because the acidity of H is too weak to allow dissolution in dilute NaOH.</a:t>
            </a:r>
            <a:endParaRPr lang="en-AU" sz="2400" smtClean="0"/>
          </a:p>
          <a:p>
            <a:pPr algn="just" eaLnBrk="1" hangingPunct="1">
              <a:buFontTx/>
              <a:buNone/>
            </a:pPr>
            <a:endParaRPr lang="en-AU" sz="2400" smtClean="0"/>
          </a:p>
          <a:p>
            <a:pPr algn="just" eaLnBrk="1" hangingPunct="1"/>
            <a:r>
              <a:rPr lang="en-US" sz="2400" smtClean="0"/>
              <a:t>Solubility of organic compounds in dilute sodium bicarbonate(NaHCO</a:t>
            </a:r>
            <a:r>
              <a:rPr lang="en-US" sz="2400" baseline="-25000" smtClean="0"/>
              <a:t>3</a:t>
            </a:r>
            <a:r>
              <a:rPr lang="en-US" sz="2400" smtClean="0"/>
              <a:t>) can reflect strength in acidity of these systems.  Only carboxylic acid, sulfonic acids, and sulfinic acids are soluble in dilute sodium bicarbonate solution(NaHCO</a:t>
            </a:r>
            <a:r>
              <a:rPr lang="en-US" sz="2400" baseline="-25000" smtClean="0"/>
              <a:t>3</a:t>
            </a:r>
            <a:r>
              <a:rPr lang="en-US" sz="2400" smtClean="0"/>
              <a:t>). </a:t>
            </a:r>
            <a:endParaRPr lang="en-AU" sz="2400" smtClean="0"/>
          </a:p>
          <a:p>
            <a:pPr algn="just" eaLnBrk="1" hangingPunct="1">
              <a:buFontTx/>
              <a:buNone/>
            </a:pPr>
            <a:endParaRPr lang="en-AU" sz="2400" smtClean="0"/>
          </a:p>
          <a:p>
            <a:pPr algn="just" eaLnBrk="1" hangingPunct="1"/>
            <a:r>
              <a:rPr lang="en-US" sz="2400" smtClean="0"/>
              <a:t>Phenols and aliphatic alcohols which are regarded as weak acids do not dissolved in NaHCO</a:t>
            </a:r>
            <a:r>
              <a:rPr lang="en-US" sz="2400" baseline="-25000" smtClean="0"/>
              <a:t>3</a:t>
            </a:r>
            <a:r>
              <a:rPr lang="en-US" sz="2400" smtClean="0"/>
              <a:t>, but 2, 4, 6-trinitrophenol is an exception, because the 3 NO</a:t>
            </a:r>
            <a:r>
              <a:rPr lang="en-US" sz="2400" baseline="-25000" smtClean="0"/>
              <a:t>2</a:t>
            </a:r>
            <a:r>
              <a:rPr lang="en-US" sz="2400" smtClean="0"/>
              <a:t>  increases the acidity of phenol.</a:t>
            </a:r>
            <a:endParaRPr lang="en-AU" sz="2400" smtClean="0"/>
          </a:p>
          <a:p>
            <a:pPr eaLnBrk="1" hangingPunct="1"/>
            <a:endParaRPr lang="en-AU"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533400" y="609600"/>
            <a:ext cx="8229600" cy="5410200"/>
          </a:xfrm>
        </p:spPr>
        <p:txBody>
          <a:bodyPr/>
          <a:lstStyle/>
          <a:p>
            <a:pPr algn="just" eaLnBrk="1" hangingPunct="1"/>
            <a:r>
              <a:rPr lang="en-US" smtClean="0"/>
              <a:t>Solubility of chloroform in organic bases such as pyridine and trimethylamine is a consequence of H- bonding.</a:t>
            </a:r>
            <a:endParaRPr lang="en-AU" smtClean="0"/>
          </a:p>
          <a:p>
            <a:pPr algn="just" eaLnBrk="1" hangingPunct="1"/>
            <a:r>
              <a:rPr lang="en-US" smtClean="0"/>
              <a:t> </a:t>
            </a:r>
            <a:endParaRPr lang="en-AU" smtClean="0"/>
          </a:p>
          <a:p>
            <a:pPr algn="just" eaLnBrk="1" hangingPunct="1"/>
            <a:r>
              <a:rPr lang="en-US" smtClean="0"/>
              <a:t>Solubility of unsaturated noncyclic hydrocarbons and some aromatic hydrocarbons in cold concentrated H</a:t>
            </a:r>
            <a:r>
              <a:rPr lang="en-US" baseline="-25000" smtClean="0"/>
              <a:t>2</a:t>
            </a:r>
            <a:r>
              <a:rPr lang="en-US" smtClean="0"/>
              <a:t>SO</a:t>
            </a:r>
            <a:r>
              <a:rPr lang="en-US" baseline="-25000" smtClean="0"/>
              <a:t>4</a:t>
            </a:r>
            <a:r>
              <a:rPr lang="en-US" smtClean="0"/>
              <a:t> is a consequence of the availability of pi electron for coordination with proton.</a:t>
            </a:r>
            <a:endParaRPr lang="en-AU" smtClean="0"/>
          </a:p>
          <a:p>
            <a:pPr algn="just" eaLnBrk="1" hangingPunct="1"/>
            <a:r>
              <a:rPr lang="en-US" smtClean="0"/>
              <a:t> </a:t>
            </a:r>
            <a:endParaRPr lang="en-AU" smtClean="0"/>
          </a:p>
          <a:p>
            <a:pPr eaLnBrk="1" hangingPunct="1"/>
            <a:endParaRPr lang="en-A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533400" y="533400"/>
            <a:ext cx="8229600" cy="5791200"/>
          </a:xfrm>
        </p:spPr>
        <p:txBody>
          <a:bodyPr/>
          <a:lstStyle/>
          <a:p>
            <a:pPr eaLnBrk="1" hangingPunct="1"/>
            <a:r>
              <a:rPr lang="en-US" b="1" smtClean="0"/>
              <a:t>The less the charge is delocalized, the less stable the ion, and the weaker the acid.</a:t>
            </a:r>
          </a:p>
          <a:p>
            <a:pPr eaLnBrk="1" hangingPunct="1">
              <a:buFontTx/>
              <a:buNone/>
            </a:pPr>
            <a:endParaRPr lang="en-US" b="1" smtClean="0"/>
          </a:p>
          <a:p>
            <a:pPr algn="just" eaLnBrk="1" hangingPunct="1"/>
            <a:r>
              <a:rPr lang="en-US" b="1" smtClean="0"/>
              <a:t>Alkyl groups have a tendency to "push" electrons away from themselves. That means that there will be a small amount of extra negative charge built up on the -COO- group. Any build-up of charge will make the ion less stable, and more attractive to hydrogen 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2"/>
          <p:cNvSpPr>
            <a:spLocks noGrp="1" noChangeArrowheads="1"/>
          </p:cNvSpPr>
          <p:nvPr>
            <p:ph type="title"/>
          </p:nvPr>
        </p:nvSpPr>
        <p:spPr/>
        <p:txBody>
          <a:bodyPr/>
          <a:lstStyle/>
          <a:p>
            <a:pPr eaLnBrk="1" hangingPunct="1"/>
            <a:r>
              <a:rPr lang="en-US" sz="4000" smtClean="0"/>
              <a:t>Attachment of  electronegative atoms like chlorine to the chain.</a:t>
            </a:r>
          </a:p>
        </p:txBody>
      </p:sp>
      <p:graphicFrame>
        <p:nvGraphicFramePr>
          <p:cNvPr id="9247" name="Group 31"/>
          <p:cNvGraphicFramePr>
            <a:graphicFrameLocks noGrp="1"/>
          </p:cNvGraphicFramePr>
          <p:nvPr>
            <p:ph idx="1"/>
          </p:nvPr>
        </p:nvGraphicFramePr>
        <p:xfrm>
          <a:off x="457200" y="1600200"/>
          <a:ext cx="8229600" cy="4525964"/>
        </p:xfrm>
        <a:graphic>
          <a:graphicData uri="http://schemas.openxmlformats.org/drawingml/2006/table">
            <a:tbl>
              <a:tblPr/>
              <a:tblGrid>
                <a:gridCol w="4114800"/>
                <a:gridCol w="4114800"/>
              </a:tblGrid>
              <a:tr h="1449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333333"/>
                          </a:solidFill>
                          <a:effectLst/>
                          <a:latin typeface="Times New Roman" pitchFamily="18" charset="0"/>
                          <a:cs typeface="Times New Roman" pitchFamily="18" charset="0"/>
                        </a:rPr>
                        <a:t>pK</a:t>
                      </a:r>
                      <a:r>
                        <a:rPr kumimoji="0" lang="en-US" sz="4000" b="1" i="0" u="none" strike="noStrike" cap="none" normalizeH="0" baseline="-30000" smtClean="0">
                          <a:ln>
                            <a:noFill/>
                          </a:ln>
                          <a:solidFill>
                            <a:srgbClr val="333333"/>
                          </a:solidFill>
                          <a:effectLst/>
                          <a:latin typeface="Times New Roman" pitchFamily="18" charset="0"/>
                          <a:cs typeface="Times New Roman" pitchFamily="18" charset="0"/>
                        </a:rPr>
                        <a:t>a</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7683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4.76</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69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ClCOOH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2.86</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683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CHCl</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1.29</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69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CCl</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0.65</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2"/>
          <p:cNvSpPr>
            <a:spLocks noGrp="1" noChangeArrowheads="1"/>
          </p:cNvSpPr>
          <p:nvPr>
            <p:ph type="title"/>
          </p:nvPr>
        </p:nvSpPr>
        <p:spPr/>
        <p:txBody>
          <a:bodyPr/>
          <a:lstStyle/>
          <a:p>
            <a:pPr eaLnBrk="1" hangingPunct="1"/>
            <a:r>
              <a:rPr lang="en-US" sz="4000" smtClean="0"/>
              <a:t>Attachment of  different halogen atoms</a:t>
            </a:r>
          </a:p>
        </p:txBody>
      </p:sp>
      <p:graphicFrame>
        <p:nvGraphicFramePr>
          <p:cNvPr id="11295" name="Group 31"/>
          <p:cNvGraphicFramePr>
            <a:graphicFrameLocks noGrp="1"/>
          </p:cNvGraphicFramePr>
          <p:nvPr>
            <p:ph idx="1"/>
          </p:nvPr>
        </p:nvGraphicFramePr>
        <p:xfrm>
          <a:off x="457200" y="1600200"/>
          <a:ext cx="8229600" cy="4648201"/>
        </p:xfrm>
        <a:graphic>
          <a:graphicData uri="http://schemas.openxmlformats.org/drawingml/2006/table">
            <a:tbl>
              <a:tblPr/>
              <a:tblGrid>
                <a:gridCol w="4114800"/>
                <a:gridCol w="4114800"/>
              </a:tblGrid>
              <a:tr h="1489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333333"/>
                          </a:solidFill>
                          <a:effectLst/>
                          <a:latin typeface="Times New Roman" pitchFamily="18" charset="0"/>
                          <a:cs typeface="Times New Roman" pitchFamily="18" charset="0"/>
                        </a:rPr>
                        <a:t>pK</a:t>
                      </a:r>
                      <a:r>
                        <a:rPr kumimoji="0" lang="en-US" sz="4000" b="1" i="0" u="none" strike="noStrike" cap="none" normalizeH="0" baseline="-30000" smtClean="0">
                          <a:ln>
                            <a:noFill/>
                          </a:ln>
                          <a:solidFill>
                            <a:srgbClr val="333333"/>
                          </a:solidFill>
                          <a:effectLst/>
                          <a:latin typeface="Times New Roman" pitchFamily="18" charset="0"/>
                          <a:cs typeface="Times New Roman" pitchFamily="18" charset="0"/>
                        </a:rPr>
                        <a:t>a</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788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FCOOH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2.66</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90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ClCOOH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2.86</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88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BrCOOH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2.90</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90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4000" b="0"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ICOOH</a:t>
                      </a:r>
                      <a:endParaRPr kumimoji="0" lang="en-US" sz="4000" b="0"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333333"/>
                          </a:solidFill>
                          <a:effectLst/>
                          <a:latin typeface="Times New Roman" pitchFamily="18" charset="0"/>
                          <a:cs typeface="Times New Roman" pitchFamily="18" charset="0"/>
                        </a:rPr>
                        <a:t>3.17</a:t>
                      </a:r>
                      <a:endParaRPr kumimoji="0" lang="en-US" sz="40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2"/>
          <p:cNvSpPr>
            <a:spLocks noGrp="1" noChangeArrowheads="1"/>
          </p:cNvSpPr>
          <p:nvPr>
            <p:ph type="title"/>
          </p:nvPr>
        </p:nvSpPr>
        <p:spPr/>
        <p:txBody>
          <a:bodyPr/>
          <a:lstStyle/>
          <a:p>
            <a:pPr eaLnBrk="1" hangingPunct="1"/>
            <a:r>
              <a:rPr lang="en-US" sz="4000" smtClean="0"/>
              <a:t>Attachment of halogen to different C position.</a:t>
            </a:r>
          </a:p>
        </p:txBody>
      </p:sp>
      <p:graphicFrame>
        <p:nvGraphicFramePr>
          <p:cNvPr id="13358" name="Group 46"/>
          <p:cNvGraphicFramePr>
            <a:graphicFrameLocks noGrp="1"/>
          </p:cNvGraphicFramePr>
          <p:nvPr>
            <p:ph idx="1"/>
          </p:nvPr>
        </p:nvGraphicFramePr>
        <p:xfrm>
          <a:off x="228600" y="1600200"/>
          <a:ext cx="8610600" cy="4876801"/>
        </p:xfrm>
        <a:graphic>
          <a:graphicData uri="http://schemas.openxmlformats.org/drawingml/2006/table">
            <a:tbl>
              <a:tblPr/>
              <a:tblGrid>
                <a:gridCol w="4305300"/>
                <a:gridCol w="4305300"/>
              </a:tblGrid>
              <a:tr h="1538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333333"/>
                          </a:solidFill>
                          <a:effectLst/>
                          <a:latin typeface="Times New Roman" pitchFamily="18" charset="0"/>
                          <a:cs typeface="Times New Roman" pitchFamily="18" charset="0"/>
                        </a:rPr>
                        <a:t>pK</a:t>
                      </a:r>
                      <a:r>
                        <a:rPr kumimoji="0" lang="en-US" sz="4400" b="1" i="0" u="none" strike="noStrike" cap="none" normalizeH="0" baseline="-30000" smtClean="0">
                          <a:ln>
                            <a:noFill/>
                          </a:ln>
                          <a:solidFill>
                            <a:srgbClr val="333333"/>
                          </a:solidFill>
                          <a:effectLst/>
                          <a:latin typeface="Times New Roman" pitchFamily="18" charset="0"/>
                          <a:cs typeface="Times New Roman" pitchFamily="18" charset="0"/>
                        </a:rPr>
                        <a:t>a</a:t>
                      </a:r>
                      <a:endParaRPr kumimoji="0" lang="en-US" sz="44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889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200" b="1"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333333"/>
                          </a:solidFill>
                          <a:effectLst/>
                          <a:latin typeface="Times New Roman" pitchFamily="18" charset="0"/>
                          <a:cs typeface="Times New Roman" pitchFamily="18" charset="0"/>
                        </a:rPr>
                        <a:t>4.82</a:t>
                      </a:r>
                      <a:endParaRPr kumimoji="0" lang="en-US" sz="4400" b="1"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15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CHClCOOH</a:t>
                      </a:r>
                      <a:endParaRPr kumimoji="0" lang="en-US" sz="3200" b="1"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333333"/>
                          </a:solidFill>
                          <a:effectLst/>
                          <a:latin typeface="Times New Roman" pitchFamily="18" charset="0"/>
                          <a:cs typeface="Times New Roman" pitchFamily="18" charset="0"/>
                        </a:rPr>
                        <a:t>2.84</a:t>
                      </a:r>
                      <a:endParaRPr kumimoji="0" lang="en-US" sz="4400" b="1"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15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3</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CHClCH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200" b="1"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333333"/>
                          </a:solidFill>
                          <a:effectLst/>
                          <a:latin typeface="Times New Roman" pitchFamily="18" charset="0"/>
                          <a:cs typeface="Times New Roman" pitchFamily="18" charset="0"/>
                        </a:rPr>
                        <a:t>4.06</a:t>
                      </a:r>
                      <a:endParaRPr kumimoji="0" lang="en-US" sz="4400" b="1"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17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ClCH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CH</a:t>
                      </a:r>
                      <a:r>
                        <a:rPr kumimoji="0" lang="en-US" sz="3200" b="1" i="0" u="none" strike="noStrike" cap="none" normalizeH="0" baseline="-30000" smtClean="0">
                          <a:ln>
                            <a:noFill/>
                          </a:ln>
                          <a:solidFill>
                            <a:srgbClr val="333333"/>
                          </a:solidFill>
                          <a:effectLst/>
                          <a:latin typeface="Times New Roman" pitchFamily="18" charset="0"/>
                          <a:cs typeface="Times New Roman" pitchFamily="18" charset="0"/>
                        </a:rPr>
                        <a:t>2</a:t>
                      </a:r>
                      <a:r>
                        <a:rPr kumimoji="0" lang="en-US" sz="3200" b="1" i="0" u="none" strike="noStrike" cap="none" normalizeH="0" baseline="0" smtClean="0">
                          <a:ln>
                            <a:noFill/>
                          </a:ln>
                          <a:solidFill>
                            <a:srgbClr val="333333"/>
                          </a:solidFill>
                          <a:effectLst/>
                          <a:latin typeface="Times New Roman" pitchFamily="18" charset="0"/>
                          <a:cs typeface="Times New Roman" pitchFamily="18" charset="0"/>
                        </a:rPr>
                        <a:t>COOH</a:t>
                      </a:r>
                      <a:endParaRPr kumimoji="0" lang="en-US" sz="3200" b="1" i="0" u="none" strike="noStrike" cap="none" normalizeH="0" baseline="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333333"/>
                          </a:solidFill>
                          <a:effectLst/>
                          <a:latin typeface="Times New Roman" pitchFamily="18" charset="0"/>
                          <a:cs typeface="Times New Roman" pitchFamily="18" charset="0"/>
                        </a:rPr>
                        <a:t>4.52</a:t>
                      </a:r>
                      <a:endParaRPr kumimoji="0" lang="en-US" sz="4400" b="1"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533400"/>
            <a:ext cx="8229600" cy="4525963"/>
          </a:xfrm>
        </p:spPr>
        <p:txBody>
          <a:bodyPr/>
          <a:lstStyle/>
          <a:p>
            <a:pPr algn="just" eaLnBrk="1" hangingPunct="1"/>
            <a:r>
              <a:rPr lang="en-US" sz="3600" b="1" smtClean="0"/>
              <a:t>The chlorine is effective at withdrawing charge when it is next-door to the -COO- group, and much less so as it gets even one carbon further away.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1329</Words>
  <Application>Microsoft Office PowerPoint</Application>
  <PresentationFormat>On-screen Show (4:3)</PresentationFormat>
  <Paragraphs>188</Paragraphs>
  <Slides>47</Slides>
  <Notes>47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47</vt:i4>
      </vt:variant>
    </vt:vector>
  </HeadingPairs>
  <TitlesOfParts>
    <vt:vector size="54" baseType="lpstr">
      <vt:lpstr>Arial</vt:lpstr>
      <vt:lpstr>Calibri</vt:lpstr>
      <vt:lpstr>Times New Roman</vt:lpstr>
      <vt:lpstr>Default Design</vt:lpstr>
      <vt:lpstr>ACD/ChemSketch</vt:lpstr>
      <vt:lpstr>ACD.ChemSketch.20</vt:lpstr>
      <vt:lpstr>ISISServer</vt:lpstr>
      <vt:lpstr>Structural Effects  on  Acidity</vt:lpstr>
      <vt:lpstr>PowerPoint Presentation</vt:lpstr>
      <vt:lpstr>PowerPoint Presentation</vt:lpstr>
      <vt:lpstr>Variations in acid strengths between different carboxylic acids</vt:lpstr>
      <vt:lpstr>PowerPoint Presentation</vt:lpstr>
      <vt:lpstr>Attachment of  electronegative atoms like chlorine to the chain.</vt:lpstr>
      <vt:lpstr>Attachment of  different halogen atoms</vt:lpstr>
      <vt:lpstr>Attachment of halogen to different C position.</vt:lpstr>
      <vt:lpstr>PowerPoint Presentation</vt:lpstr>
      <vt:lpstr>General Rule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Structural Effects  on  Basicity</vt:lpstr>
      <vt:lpstr>PowerPoint Presentation</vt:lpstr>
      <vt:lpstr>PowerPoint Presentation</vt:lpstr>
      <vt:lpstr>General Rule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Solubility of amines in dilute HCl is associated with the tendency of the lone pair of electron of N to bond with the proton. </vt:lpstr>
      <vt:lpstr>PowerPoint Presentation</vt:lpstr>
      <vt:lpstr>PowerPoint Presentation</vt:lpstr>
      <vt:lpstr>Triphenylamine is not soluble in dilute HCl because of unavailability of the lone pair for coordination with the acid as result of resonance effects or effects due to electron delocalization. </vt:lpstr>
      <vt:lpstr>Amides are not soluble in dilute HCl as simple amines because of lesser availability of lone pair of electron of the N of amides compared with simple amines.  The lone pair of amides is delocalized towards the carbonyl carbon. </vt:lpstr>
      <vt:lpstr>Disubstituted amides, however, in contrast to the simple amides are more soluble in dilute HCl.  In these disubstituted amides the alkyl groups increases the availability of the lone pair of electrons on the nitrogen for the acid to coordinate with.   </vt:lpstr>
      <vt:lpstr>Solubility of unsaturated noncyclic hydrocarbons and some aromatic hydrocarbons in cold concentrated H2SO4 is a consequence of the availability of pi electron for coordination with proton.</vt:lpstr>
      <vt:lpstr>Solubility of organic compounds in dilute sodium hydroxide is a consequence of the presence of acidic hydrogen. </vt:lpstr>
      <vt:lpstr>In chelated phenols, acidic H is tied up as a hydrogen bond, thus insoluble in  dilute NaOH.   </vt:lpstr>
      <vt:lpstr>PowerPoint Presentation</vt:lpstr>
      <vt:lpstr>PowerPoint Presentation</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Effects  on  Acidity</dc:title>
  <dc:creator>User</dc:creator>
  <cp:lastModifiedBy>ahmed77</cp:lastModifiedBy>
  <cp:revision>10</cp:revision>
  <dcterms:created xsi:type="dcterms:W3CDTF">2000-02-29T23:45:12Z</dcterms:created>
  <dcterms:modified xsi:type="dcterms:W3CDTF">2020-03-26T08:41:08Z</dcterms:modified>
</cp:coreProperties>
</file>