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64"/>
  </p:notesMasterIdLst>
  <p:handoutMasterIdLst>
    <p:handoutMasterId r:id="rId65"/>
  </p:handoutMasterIdLst>
  <p:sldIdLst>
    <p:sldId id="256" r:id="rId2"/>
    <p:sldId id="257" r:id="rId3"/>
    <p:sldId id="311" r:id="rId4"/>
    <p:sldId id="313" r:id="rId5"/>
    <p:sldId id="312" r:id="rId6"/>
    <p:sldId id="314" r:id="rId7"/>
    <p:sldId id="315" r:id="rId8"/>
    <p:sldId id="316" r:id="rId9"/>
    <p:sldId id="318" r:id="rId10"/>
    <p:sldId id="363" r:id="rId11"/>
    <p:sldId id="319" r:id="rId12"/>
    <p:sldId id="320" r:id="rId13"/>
    <p:sldId id="258" r:id="rId14"/>
    <p:sldId id="299" r:id="rId15"/>
    <p:sldId id="366" r:id="rId16"/>
    <p:sldId id="300" r:id="rId17"/>
    <p:sldId id="365" r:id="rId18"/>
    <p:sldId id="270" r:id="rId19"/>
    <p:sldId id="368" r:id="rId20"/>
    <p:sldId id="371" r:id="rId21"/>
    <p:sldId id="321" r:id="rId22"/>
    <p:sldId id="322" r:id="rId23"/>
    <p:sldId id="323" r:id="rId24"/>
    <p:sldId id="324" r:id="rId25"/>
    <p:sldId id="325" r:id="rId26"/>
    <p:sldId id="326" r:id="rId27"/>
    <p:sldId id="327" r:id="rId28"/>
    <p:sldId id="353" r:id="rId29"/>
    <p:sldId id="329" r:id="rId30"/>
    <p:sldId id="330" r:id="rId31"/>
    <p:sldId id="362" r:id="rId32"/>
    <p:sldId id="331" r:id="rId33"/>
    <p:sldId id="332" r:id="rId34"/>
    <p:sldId id="333" r:id="rId35"/>
    <p:sldId id="334" r:id="rId36"/>
    <p:sldId id="373" r:id="rId37"/>
    <p:sldId id="335" r:id="rId38"/>
    <p:sldId id="354" r:id="rId39"/>
    <p:sldId id="336" r:id="rId40"/>
    <p:sldId id="370" r:id="rId41"/>
    <p:sldId id="337" r:id="rId42"/>
    <p:sldId id="338" r:id="rId43"/>
    <p:sldId id="339" r:id="rId44"/>
    <p:sldId id="340" r:id="rId45"/>
    <p:sldId id="341" r:id="rId46"/>
    <p:sldId id="342" r:id="rId47"/>
    <p:sldId id="343" r:id="rId48"/>
    <p:sldId id="367" r:id="rId49"/>
    <p:sldId id="369" r:id="rId50"/>
    <p:sldId id="344" r:id="rId51"/>
    <p:sldId id="357" r:id="rId52"/>
    <p:sldId id="361" r:id="rId53"/>
    <p:sldId id="345" r:id="rId54"/>
    <p:sldId id="346" r:id="rId55"/>
    <p:sldId id="347" r:id="rId56"/>
    <p:sldId id="348" r:id="rId57"/>
    <p:sldId id="358" r:id="rId58"/>
    <p:sldId id="350" r:id="rId59"/>
    <p:sldId id="351" r:id="rId60"/>
    <p:sldId id="352" r:id="rId61"/>
    <p:sldId id="359" r:id="rId62"/>
    <p:sldId id="360" r:id="rId63"/>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2"/>
    </p:penClr>
  </p:showPr>
  <p:clrMru>
    <a:srgbClr val="FF0000"/>
    <a:srgbClr val="FFA117"/>
    <a:srgbClr val="41DBFF"/>
    <a:srgbClr val="27D6FF"/>
    <a:srgbClr val="1BD4FF"/>
    <a:srgbClr val="00CCFF"/>
    <a:srgbClr val="CC00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87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2913" cy="463550"/>
          </a:xfrm>
          <a:prstGeom prst="rect">
            <a:avLst/>
          </a:prstGeom>
          <a:noFill/>
          <a:ln w="9525">
            <a:noFill/>
            <a:miter lim="800000"/>
            <a:headEnd/>
            <a:tailEnd/>
          </a:ln>
          <a:effectLst/>
        </p:spPr>
        <p:txBody>
          <a:bodyPr vert="horz" wrap="square" lIns="92874" tIns="46438" rIns="92874" bIns="46438" numCol="1" anchor="t" anchorCtr="0" compatLnSpc="1">
            <a:prstTxWarp prst="textNoShape">
              <a:avLst/>
            </a:prstTxWarp>
          </a:bodyPr>
          <a:lstStyle>
            <a:lvl1pPr defTabSz="922338">
              <a:defRPr sz="1200"/>
            </a:lvl1pPr>
          </a:lstStyle>
          <a:p>
            <a:endParaRPr lang="en-US"/>
          </a:p>
        </p:txBody>
      </p:sp>
      <p:sp>
        <p:nvSpPr>
          <p:cNvPr id="3075" name="Rectangle 3"/>
          <p:cNvSpPr>
            <a:spLocks noGrp="1" noChangeArrowheads="1"/>
          </p:cNvSpPr>
          <p:nvPr>
            <p:ph type="dt" sz="quarter" idx="1"/>
          </p:nvPr>
        </p:nvSpPr>
        <p:spPr bwMode="auto">
          <a:xfrm>
            <a:off x="3898900" y="0"/>
            <a:ext cx="2982913" cy="463550"/>
          </a:xfrm>
          <a:prstGeom prst="rect">
            <a:avLst/>
          </a:prstGeom>
          <a:noFill/>
          <a:ln w="9525">
            <a:noFill/>
            <a:miter lim="800000"/>
            <a:headEnd/>
            <a:tailEnd/>
          </a:ln>
          <a:effectLst/>
        </p:spPr>
        <p:txBody>
          <a:bodyPr vert="horz" wrap="square" lIns="92874" tIns="46438" rIns="92874" bIns="46438" numCol="1" anchor="t" anchorCtr="0" compatLnSpc="1">
            <a:prstTxWarp prst="textNoShape">
              <a:avLst/>
            </a:prstTxWarp>
          </a:bodyPr>
          <a:lstStyle>
            <a:lvl1pPr algn="r" defTabSz="922338">
              <a:defRPr sz="1200"/>
            </a:lvl1pPr>
          </a:lstStyle>
          <a:p>
            <a:endParaRPr lang="en-US"/>
          </a:p>
        </p:txBody>
      </p:sp>
      <p:sp>
        <p:nvSpPr>
          <p:cNvPr id="3076" name="Rectangle 4"/>
          <p:cNvSpPr>
            <a:spLocks noGrp="1" noChangeArrowheads="1"/>
          </p:cNvSpPr>
          <p:nvPr>
            <p:ph type="ftr" sz="quarter" idx="2"/>
          </p:nvPr>
        </p:nvSpPr>
        <p:spPr bwMode="auto">
          <a:xfrm>
            <a:off x="0" y="8796338"/>
            <a:ext cx="2982913" cy="461962"/>
          </a:xfrm>
          <a:prstGeom prst="rect">
            <a:avLst/>
          </a:prstGeom>
          <a:noFill/>
          <a:ln w="9525">
            <a:noFill/>
            <a:miter lim="800000"/>
            <a:headEnd/>
            <a:tailEnd/>
          </a:ln>
          <a:effectLst/>
        </p:spPr>
        <p:txBody>
          <a:bodyPr vert="horz" wrap="square" lIns="92874" tIns="46438" rIns="92874" bIns="46438" numCol="1" anchor="b" anchorCtr="0" compatLnSpc="1">
            <a:prstTxWarp prst="textNoShape">
              <a:avLst/>
            </a:prstTxWarp>
          </a:bodyPr>
          <a:lstStyle>
            <a:lvl1pPr defTabSz="922338">
              <a:defRPr sz="1200"/>
            </a:lvl1pPr>
          </a:lstStyle>
          <a:p>
            <a:endParaRPr lang="en-US"/>
          </a:p>
        </p:txBody>
      </p:sp>
      <p:sp>
        <p:nvSpPr>
          <p:cNvPr id="3077" name="Rectangle 5"/>
          <p:cNvSpPr>
            <a:spLocks noGrp="1" noChangeArrowheads="1"/>
          </p:cNvSpPr>
          <p:nvPr>
            <p:ph type="sldNum" sz="quarter" idx="3"/>
          </p:nvPr>
        </p:nvSpPr>
        <p:spPr bwMode="auto">
          <a:xfrm>
            <a:off x="3898900" y="8796338"/>
            <a:ext cx="2982913" cy="461962"/>
          </a:xfrm>
          <a:prstGeom prst="rect">
            <a:avLst/>
          </a:prstGeom>
          <a:noFill/>
          <a:ln w="9525">
            <a:noFill/>
            <a:miter lim="800000"/>
            <a:headEnd/>
            <a:tailEnd/>
          </a:ln>
          <a:effectLst/>
        </p:spPr>
        <p:txBody>
          <a:bodyPr vert="horz" wrap="square" lIns="92874" tIns="46438" rIns="92874" bIns="46438" numCol="1" anchor="b" anchorCtr="0" compatLnSpc="1">
            <a:prstTxWarp prst="textNoShape">
              <a:avLst/>
            </a:prstTxWarp>
          </a:bodyPr>
          <a:lstStyle>
            <a:lvl1pPr algn="r" defTabSz="922338">
              <a:defRPr sz="1200"/>
            </a:lvl1pPr>
          </a:lstStyle>
          <a:p>
            <a:fld id="{5B090048-020B-48E9-96E5-0E9E6A9CFF7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15363"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bwMode="auto">
          <a:xfrm>
            <a:off x="1116013" y="696913"/>
            <a:ext cx="4649787" cy="3487737"/>
          </a:xfrm>
          <a:prstGeom prst="rect">
            <a:avLst/>
          </a:prstGeom>
          <a:noFill/>
          <a:ln>
            <a:solidFill>
              <a:srgbClr val="000000"/>
            </a:solidFill>
            <a:miter lim="800000"/>
            <a:headEnd/>
            <a:tailEnd/>
          </a:ln>
        </p:spPr>
      </p:sp>
      <p:sp>
        <p:nvSpPr>
          <p:cNvPr id="227331" name="Rectangle 3"/>
          <p:cNvSpPr>
            <a:spLocks noGrp="1" noChangeArrowheads="1"/>
          </p:cNvSpPr>
          <p:nvPr>
            <p:ph type="body" idx="1"/>
          </p:nvPr>
        </p:nvSpPr>
        <p:spPr bwMode="auto">
          <a:xfrm>
            <a:off x="687388" y="4416425"/>
            <a:ext cx="5507037" cy="4183063"/>
          </a:xfrm>
          <a:prstGeom prst="rect">
            <a:avLst/>
          </a:prstGeom>
          <a:noFill/>
          <a:ln>
            <a:miter lim="800000"/>
            <a:headEnd/>
            <a:tailEnd/>
          </a:ln>
        </p:spPr>
        <p:txBody>
          <a:bodyPr lIns="93269" tIns="46634" rIns="93269" bIns="46634"/>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21859"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22883"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25603"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27651"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Rot="1" noChangeAspect="1" noChangeArrowheads="1" noTextEdit="1"/>
          </p:cNvSpPr>
          <p:nvPr>
            <p:ph type="sldImg"/>
          </p:nvPr>
        </p:nvSpPr>
        <p:spPr bwMode="auto">
          <a:xfrm>
            <a:off x="1116013" y="696913"/>
            <a:ext cx="4649787" cy="3487737"/>
          </a:xfrm>
          <a:prstGeom prst="rect">
            <a:avLst/>
          </a:prstGeom>
          <a:noFill/>
          <a:ln>
            <a:solidFill>
              <a:srgbClr val="000000"/>
            </a:solidFill>
            <a:miter lim="800000"/>
            <a:headEnd/>
            <a:tailEnd/>
          </a:ln>
        </p:spPr>
      </p:sp>
      <p:sp>
        <p:nvSpPr>
          <p:cNvPr id="231427" name="Rectangle 3"/>
          <p:cNvSpPr>
            <a:spLocks noGrp="1" noChangeArrowheads="1"/>
          </p:cNvSpPr>
          <p:nvPr>
            <p:ph type="body" idx="1"/>
          </p:nvPr>
        </p:nvSpPr>
        <p:spPr bwMode="auto">
          <a:xfrm>
            <a:off x="687388" y="4416425"/>
            <a:ext cx="5507037" cy="4183063"/>
          </a:xfrm>
          <a:prstGeom prst="rect">
            <a:avLst/>
          </a:prstGeom>
          <a:noFill/>
          <a:ln>
            <a:miter lim="800000"/>
            <a:headEnd/>
            <a:tailEnd/>
          </a:ln>
        </p:spPr>
        <p:txBody>
          <a:bodyPr lIns="93269" tIns="46634" rIns="93269" bIns="46634"/>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29699"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Rot="1" noChangeAspect="1" noChangeArrowheads="1" noTextEdit="1"/>
          </p:cNvSpPr>
          <p:nvPr>
            <p:ph type="sldImg"/>
          </p:nvPr>
        </p:nvSpPr>
        <p:spPr bwMode="auto">
          <a:xfrm>
            <a:off x="1116013" y="696913"/>
            <a:ext cx="4649787" cy="3487737"/>
          </a:xfrm>
          <a:prstGeom prst="rect">
            <a:avLst/>
          </a:prstGeom>
          <a:noFill/>
          <a:ln>
            <a:solidFill>
              <a:srgbClr val="000000"/>
            </a:solidFill>
            <a:miter lim="800000"/>
            <a:headEnd/>
            <a:tailEnd/>
          </a:ln>
        </p:spPr>
      </p:sp>
      <p:sp>
        <p:nvSpPr>
          <p:cNvPr id="232451" name="Rectangle 3"/>
          <p:cNvSpPr>
            <a:spLocks noGrp="1" noChangeArrowheads="1"/>
          </p:cNvSpPr>
          <p:nvPr>
            <p:ph type="body" idx="1"/>
          </p:nvPr>
        </p:nvSpPr>
        <p:spPr bwMode="auto">
          <a:xfrm>
            <a:off x="687388" y="4416425"/>
            <a:ext cx="5507037" cy="4183063"/>
          </a:xfrm>
          <a:prstGeom prst="rect">
            <a:avLst/>
          </a:prstGeom>
          <a:noFill/>
          <a:ln>
            <a:miter lim="800000"/>
            <a:headEnd/>
            <a:tailEnd/>
          </a:ln>
        </p:spPr>
        <p:txBody>
          <a:bodyPr lIns="93269" tIns="46634" rIns="93269" bIns="46634"/>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37891"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bwMode="auto">
          <a:xfrm>
            <a:off x="1116013" y="696913"/>
            <a:ext cx="4649787" cy="3487737"/>
          </a:xfrm>
          <a:prstGeom prst="rect">
            <a:avLst/>
          </a:prstGeom>
          <a:noFill/>
          <a:ln>
            <a:solidFill>
              <a:srgbClr val="000000"/>
            </a:solidFill>
            <a:miter lim="800000"/>
            <a:headEnd/>
            <a:tailEnd/>
          </a:ln>
        </p:spPr>
      </p:sp>
      <p:sp>
        <p:nvSpPr>
          <p:cNvPr id="241667" name="Rectangle 3"/>
          <p:cNvSpPr>
            <a:spLocks noGrp="1" noChangeArrowheads="1"/>
          </p:cNvSpPr>
          <p:nvPr>
            <p:ph type="body" idx="1"/>
          </p:nvPr>
        </p:nvSpPr>
        <p:spPr bwMode="auto">
          <a:xfrm>
            <a:off x="687388" y="4416425"/>
            <a:ext cx="5507037" cy="4183063"/>
          </a:xfrm>
          <a:prstGeom prst="rect">
            <a:avLst/>
          </a:prstGeom>
          <a:noFill/>
          <a:ln>
            <a:miter lim="800000"/>
            <a:headEnd/>
            <a:tailEnd/>
          </a:ln>
        </p:spPr>
        <p:txBody>
          <a:bodyPr lIns="93269" tIns="46634" rIns="93269" bIns="46634"/>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17411"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Rot="1" noChangeAspect="1" noChangeArrowheads="1" noTextEdit="1"/>
          </p:cNvSpPr>
          <p:nvPr>
            <p:ph type="sldImg"/>
          </p:nvPr>
        </p:nvSpPr>
        <p:spPr bwMode="auto">
          <a:xfrm>
            <a:off x="1117600" y="696913"/>
            <a:ext cx="4648200" cy="3486150"/>
          </a:xfrm>
          <a:prstGeom prst="rect">
            <a:avLst/>
          </a:prstGeom>
          <a:noFill/>
          <a:ln>
            <a:solidFill>
              <a:srgbClr val="000000"/>
            </a:solidFill>
            <a:miter lim="800000"/>
            <a:headEnd/>
            <a:tailEnd/>
          </a:ln>
        </p:spPr>
      </p:sp>
      <p:sp>
        <p:nvSpPr>
          <p:cNvPr id="248835" name="Rectangle 3"/>
          <p:cNvSpPr>
            <a:spLocks noGrp="1" noChangeArrowheads="1"/>
          </p:cNvSpPr>
          <p:nvPr>
            <p:ph type="body" idx="1"/>
          </p:nvPr>
        </p:nvSpPr>
        <p:spPr bwMode="auto">
          <a:xfrm>
            <a:off x="688975" y="4416425"/>
            <a:ext cx="5505450" cy="4183063"/>
          </a:xfrm>
          <a:prstGeom prst="rect">
            <a:avLst/>
          </a:prstGeom>
          <a:noFill/>
          <a:ln>
            <a:miter lim="800000"/>
            <a:headEnd/>
            <a:tailEnd/>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29027"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3005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31075"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36195"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34147"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37219"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4029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193539"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pPr defTabSz="933450">
              <a:spcBef>
                <a:spcPct val="0"/>
              </a:spcBef>
            </a:pPr>
            <a:endParaRPr lang="en-US" sz="240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67939"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05475"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68963"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bwMode="auto">
          <a:xfrm>
            <a:off x="1116013" y="696913"/>
            <a:ext cx="4649787" cy="3487737"/>
          </a:xfrm>
          <a:prstGeom prst="rect">
            <a:avLst/>
          </a:prstGeom>
          <a:noFill/>
          <a:ln>
            <a:solidFill>
              <a:srgbClr val="000000"/>
            </a:solidFill>
            <a:miter lim="800000"/>
            <a:headEnd/>
            <a:tailEnd/>
          </a:ln>
        </p:spPr>
      </p:sp>
      <p:sp>
        <p:nvSpPr>
          <p:cNvPr id="225283" name="Rectangle 3"/>
          <p:cNvSpPr>
            <a:spLocks noGrp="1" noChangeArrowheads="1"/>
          </p:cNvSpPr>
          <p:nvPr>
            <p:ph type="body" idx="1"/>
          </p:nvPr>
        </p:nvSpPr>
        <p:spPr bwMode="auto">
          <a:xfrm>
            <a:off x="687388" y="4416425"/>
            <a:ext cx="5507037" cy="4183063"/>
          </a:xfrm>
          <a:prstGeom prst="rect">
            <a:avLst/>
          </a:prstGeom>
          <a:noFill/>
          <a:ln>
            <a:miter lim="800000"/>
            <a:headEnd/>
            <a:tailEnd/>
          </a:ln>
        </p:spPr>
        <p:txBody>
          <a:bodyPr lIns="93269" tIns="46634" rIns="93269" bIns="46634"/>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69987"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101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2035"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3059"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Rot="1" noChangeAspect="1" noChangeArrowheads="1" noTextEdit="1"/>
          </p:cNvSpPr>
          <p:nvPr>
            <p:ph type="sldImg"/>
          </p:nvPr>
        </p:nvSpPr>
        <p:spPr bwMode="auto">
          <a:xfrm>
            <a:off x="1117600" y="696913"/>
            <a:ext cx="4648200" cy="3486150"/>
          </a:xfrm>
          <a:prstGeom prst="rect">
            <a:avLst/>
          </a:prstGeom>
          <a:noFill/>
          <a:ln>
            <a:solidFill>
              <a:srgbClr val="000000"/>
            </a:solidFill>
            <a:miter lim="800000"/>
            <a:headEnd/>
            <a:tailEnd/>
          </a:ln>
        </p:spPr>
      </p:sp>
      <p:sp>
        <p:nvSpPr>
          <p:cNvPr id="254979" name="Rectangle 3"/>
          <p:cNvSpPr>
            <a:spLocks noGrp="1" noChangeArrowheads="1"/>
          </p:cNvSpPr>
          <p:nvPr>
            <p:ph type="body" idx="1"/>
          </p:nvPr>
        </p:nvSpPr>
        <p:spPr bwMode="auto">
          <a:xfrm>
            <a:off x="688975" y="4416425"/>
            <a:ext cx="5505450" cy="4183063"/>
          </a:xfrm>
          <a:prstGeom prst="rect">
            <a:avLst/>
          </a:prstGeom>
          <a:noFill/>
          <a:ln>
            <a:miter lim="800000"/>
            <a:headEnd/>
            <a:tailEnd/>
          </a:ln>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4083"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95587" name="Rectangle 3"/>
          <p:cNvSpPr>
            <a:spLocks noGrp="1" noChangeArrowheads="1"/>
          </p:cNvSpPr>
          <p:nvPr>
            <p:ph type="body" idx="1"/>
          </p:nvPr>
        </p:nvSpPr>
        <p:spPr bwMode="auto">
          <a:xfrm>
            <a:off x="919163" y="4400550"/>
            <a:ext cx="5056187" cy="4164013"/>
          </a:xfrm>
          <a:prstGeom prst="rect">
            <a:avLst/>
          </a:prstGeom>
          <a:noFill/>
          <a:ln>
            <a:miter lim="800000"/>
            <a:headEnd/>
            <a:tailEnd/>
          </a:ln>
        </p:spPr>
        <p:txBody>
          <a:bodyPr lIns="93269" tIns="46634" rIns="93269" bIns="46634"/>
          <a:lstStyle/>
          <a:p>
            <a:pPr defTabSz="933450">
              <a:spcBef>
                <a:spcPct val="0"/>
              </a:spcBef>
            </a:pPr>
            <a:endParaRPr lang="en-US" sz="240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5107"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06499"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Rot="1" noChangeAspect="1" noChangeArrowheads="1" noTextEdit="1"/>
          </p:cNvSpPr>
          <p:nvPr>
            <p:ph type="sldImg"/>
          </p:nvPr>
        </p:nvSpPr>
        <p:spPr bwMode="auto">
          <a:xfrm>
            <a:off x="1116013" y="696913"/>
            <a:ext cx="4649787" cy="3487737"/>
          </a:xfrm>
          <a:prstGeom prst="rect">
            <a:avLst/>
          </a:prstGeom>
          <a:noFill/>
          <a:ln>
            <a:solidFill>
              <a:srgbClr val="000000"/>
            </a:solidFill>
            <a:miter lim="800000"/>
            <a:headEnd/>
            <a:tailEnd/>
          </a:ln>
        </p:spPr>
      </p:sp>
      <p:sp>
        <p:nvSpPr>
          <p:cNvPr id="244739" name="Rectangle 3"/>
          <p:cNvSpPr>
            <a:spLocks noGrp="1" noChangeArrowheads="1"/>
          </p:cNvSpPr>
          <p:nvPr>
            <p:ph type="body" idx="1"/>
          </p:nvPr>
        </p:nvSpPr>
        <p:spPr bwMode="auto">
          <a:xfrm>
            <a:off x="687388" y="4416425"/>
            <a:ext cx="5507037" cy="4183063"/>
          </a:xfrm>
          <a:prstGeom prst="rect">
            <a:avLst/>
          </a:prstGeom>
          <a:noFill/>
          <a:ln>
            <a:miter lim="800000"/>
            <a:headEnd/>
            <a:tailEnd/>
          </a:ln>
        </p:spPr>
        <p:txBody>
          <a:bodyPr lIns="93269" tIns="46634" rIns="93269" bIns="46634"/>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613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7155"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8179"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79203"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0227"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125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2275"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234499"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Rot="1" noChangeAspect="1" noChangeArrowheads="1" noTextEdit="1"/>
          </p:cNvSpPr>
          <p:nvPr>
            <p:ph type="sldImg"/>
          </p:nvPr>
        </p:nvSpPr>
        <p:spPr bwMode="auto">
          <a:xfrm>
            <a:off x="1116013" y="696913"/>
            <a:ext cx="4649787" cy="3487737"/>
          </a:xfrm>
          <a:prstGeom prst="rect">
            <a:avLst/>
          </a:prstGeom>
          <a:noFill/>
          <a:ln>
            <a:solidFill>
              <a:srgbClr val="000000"/>
            </a:solidFill>
            <a:miter lim="800000"/>
            <a:headEnd/>
            <a:tailEnd/>
          </a:ln>
        </p:spPr>
      </p:sp>
      <p:sp>
        <p:nvSpPr>
          <p:cNvPr id="242691" name="Rectangle 3"/>
          <p:cNvSpPr>
            <a:spLocks noGrp="1" noChangeArrowheads="1"/>
          </p:cNvSpPr>
          <p:nvPr>
            <p:ph type="body" idx="1"/>
          </p:nvPr>
        </p:nvSpPr>
        <p:spPr bwMode="auto">
          <a:xfrm>
            <a:off x="687388" y="4416425"/>
            <a:ext cx="5507037" cy="4183063"/>
          </a:xfrm>
          <a:prstGeom prst="rect">
            <a:avLst/>
          </a:prstGeom>
          <a:noFill/>
          <a:ln>
            <a:miter lim="800000"/>
            <a:headEnd/>
            <a:tailEnd/>
          </a:ln>
        </p:spPr>
        <p:txBody>
          <a:bodyPr lIns="93269" tIns="46634" rIns="93269" bIns="46634"/>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07523"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3299"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203779" name="Rectangle 3"/>
          <p:cNvSpPr>
            <a:spLocks noGrp="1" noChangeArrowheads="1"/>
          </p:cNvSpPr>
          <p:nvPr>
            <p:ph type="body" idx="1"/>
          </p:nvPr>
        </p:nvSpPr>
        <p:spPr bwMode="auto">
          <a:xfrm>
            <a:off x="919163" y="4400550"/>
            <a:ext cx="5056187" cy="4164013"/>
          </a:xfrm>
          <a:prstGeom prst="rect">
            <a:avLst/>
          </a:prstGeom>
          <a:noFill/>
          <a:ln>
            <a:miter lim="800000"/>
            <a:headEnd/>
            <a:tailEnd/>
          </a:ln>
        </p:spPr>
        <p:txBody>
          <a:bodyPr lIns="93269" tIns="46634" rIns="93269" bIns="46634"/>
          <a:lstStyle/>
          <a:p>
            <a:pPr defTabSz="933450">
              <a:spcBef>
                <a:spcPct val="0"/>
              </a:spcBef>
            </a:pPr>
            <a:endParaRPr lang="en-US" sz="2400">
              <a:latin typeface="Times New Roman"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22221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4323"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5347"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637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7395"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207875"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pPr defTabSz="933450">
              <a:spcBef>
                <a:spcPct val="0"/>
              </a:spcBef>
            </a:pPr>
            <a:endParaRPr lang="en-US" sz="2400">
              <a:latin typeface="Times New Roman" pitchFamily="18"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89443"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90467"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08547"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9149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214019"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pPr defTabSz="933450">
              <a:spcBef>
                <a:spcPct val="0"/>
              </a:spcBef>
            </a:pPr>
            <a:endParaRPr lang="en-US" sz="2400">
              <a:latin typeface="Times New Roman" pitchFamily="18"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spect="1" noChangeArrowheads="1" noTextEdit="1"/>
          </p:cNvSpPr>
          <p:nvPr>
            <p:ph type="sldImg"/>
          </p:nvPr>
        </p:nvSpPr>
        <p:spPr bwMode="auto">
          <a:xfrm>
            <a:off x="1128713" y="695325"/>
            <a:ext cx="4624387" cy="3468688"/>
          </a:xfrm>
          <a:prstGeom prst="rect">
            <a:avLst/>
          </a:prstGeom>
          <a:noFill/>
          <a:ln w="12700">
            <a:solidFill>
              <a:srgbClr val="000000"/>
            </a:solidFill>
            <a:miter lim="800000"/>
            <a:headEnd/>
            <a:tailEnd/>
          </a:ln>
        </p:spPr>
      </p:sp>
      <p:sp>
        <p:nvSpPr>
          <p:cNvPr id="216067" name="Rectangle 3"/>
          <p:cNvSpPr>
            <a:spLocks noGrp="1" noChangeArrowheads="1"/>
          </p:cNvSpPr>
          <p:nvPr>
            <p:ph type="body" idx="1"/>
          </p:nvPr>
        </p:nvSpPr>
        <p:spPr bwMode="auto">
          <a:xfrm>
            <a:off x="917575" y="4398963"/>
            <a:ext cx="5046663" cy="4165600"/>
          </a:xfrm>
          <a:prstGeom prst="rect">
            <a:avLst/>
          </a:prstGeom>
          <a:noFill/>
          <a:ln>
            <a:miter lim="800000"/>
            <a:headEnd/>
            <a:tailEnd/>
          </a:ln>
        </p:spPr>
        <p:txBody>
          <a:bodyPr lIns="92874" tIns="46438" rIns="92874" bIns="46438"/>
          <a:lstStyle/>
          <a:p>
            <a:pPr defTabSz="933450">
              <a:spcBef>
                <a:spcPct val="0"/>
              </a:spcBef>
            </a:pPr>
            <a:endParaRPr lang="en-US" sz="24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19811"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12643"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bwMode="auto">
          <a:xfrm>
            <a:off x="1143000" y="706438"/>
            <a:ext cx="4610100" cy="3457575"/>
          </a:xfrm>
          <a:prstGeom prst="rect">
            <a:avLst/>
          </a:prstGeom>
          <a:noFill/>
          <a:ln>
            <a:solidFill>
              <a:srgbClr val="000000"/>
            </a:solidFill>
            <a:miter lim="800000"/>
            <a:headEnd/>
            <a:tailEnd/>
          </a:ln>
        </p:spPr>
      </p:sp>
      <p:sp>
        <p:nvSpPr>
          <p:cNvPr id="120835" name="Rectangle 3"/>
          <p:cNvSpPr>
            <a:spLocks noGrp="1" noChangeArrowheads="1"/>
          </p:cNvSpPr>
          <p:nvPr>
            <p:ph type="body" idx="1"/>
          </p:nvPr>
        </p:nvSpPr>
        <p:spPr bwMode="auto">
          <a:xfrm>
            <a:off x="919163" y="4400550"/>
            <a:ext cx="5056187" cy="4164013"/>
          </a:xfrm>
          <a:prstGeom prst="rect">
            <a:avLst/>
          </a:prstGeom>
          <a:noFill/>
          <a:ln w="12700">
            <a:miter lim="800000"/>
            <a:headEnd type="none" w="sm" len="sm"/>
            <a:tailEnd type="none" w="sm" len="sm"/>
          </a:ln>
        </p:spPr>
        <p:txBody>
          <a:bodyPr lIns="93269" tIns="46634" rIns="93269" bIns="46634"/>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t>WWU -- Chemistry</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3971" name="Rectangle 3"/>
          <p:cNvSpPr>
            <a:spLocks noGrp="1" noChangeArrowheads="1"/>
          </p:cNvSpPr>
          <p:nvPr>
            <p:ph type="body" idx="1"/>
          </p:nvPr>
        </p:nvSpPr>
        <p:spPr bwMode="auto">
          <a:xfrm>
            <a:off x="685800" y="16764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3975" name="Rectangle 7"/>
          <p:cNvSpPr>
            <a:spLocks noChangeArrowheads="1"/>
          </p:cNvSpPr>
          <p:nvPr userDrawn="1"/>
        </p:nvSpPr>
        <p:spPr bwMode="auto">
          <a:xfrm>
            <a:off x="0" y="0"/>
            <a:ext cx="152400" cy="6858000"/>
          </a:xfrm>
          <a:prstGeom prst="rect">
            <a:avLst/>
          </a:prstGeom>
          <a:solidFill>
            <a:srgbClr val="0000FF"/>
          </a:solidFill>
          <a:ln w="12700">
            <a:noFill/>
            <a:miter lim="800000"/>
            <a:headEnd type="none" w="sm" len="sm"/>
            <a:tailEnd type="none" w="sm" len="sm"/>
          </a:ln>
          <a:effectLst/>
        </p:spPr>
        <p:txBody>
          <a:bodyPr wrap="none" anchor="ctr"/>
          <a:lstStyle/>
          <a:p>
            <a:endParaRPr lang="en-US"/>
          </a:p>
        </p:txBody>
      </p:sp>
      <p:sp>
        <p:nvSpPr>
          <p:cNvPr id="83976" name="Rectangle 8"/>
          <p:cNvSpPr>
            <a:spLocks noChangeArrowheads="1"/>
          </p:cNvSpPr>
          <p:nvPr userDrawn="1"/>
        </p:nvSpPr>
        <p:spPr bwMode="auto">
          <a:xfrm>
            <a:off x="8991600" y="0"/>
            <a:ext cx="152400" cy="6858000"/>
          </a:xfrm>
          <a:prstGeom prst="rect">
            <a:avLst/>
          </a:prstGeom>
          <a:solidFill>
            <a:srgbClr val="0000FF"/>
          </a:solidFill>
          <a:ln w="12700">
            <a:noFill/>
            <a:miter lim="800000"/>
            <a:headEnd type="none" w="sm" len="sm"/>
            <a:tailEnd type="none" w="sm" len="sm"/>
          </a:ln>
          <a:effectLst/>
        </p:spPr>
        <p:txBody>
          <a:bodyPr wrap="none" anchor="ctr"/>
          <a:lstStyle/>
          <a:p>
            <a:endParaRPr lang="en-US"/>
          </a:p>
        </p:txBody>
      </p:sp>
      <p:sp>
        <p:nvSpPr>
          <p:cNvPr id="83977" name="Rectangle 9"/>
          <p:cNvSpPr>
            <a:spLocks noChangeArrowheads="1"/>
          </p:cNvSpPr>
          <p:nvPr userDrawn="1"/>
        </p:nvSpPr>
        <p:spPr bwMode="auto">
          <a:xfrm>
            <a:off x="0" y="0"/>
            <a:ext cx="9144000" cy="152400"/>
          </a:xfrm>
          <a:prstGeom prst="rect">
            <a:avLst/>
          </a:prstGeom>
          <a:solidFill>
            <a:srgbClr val="0000FF"/>
          </a:solidFill>
          <a:ln w="12700">
            <a:noFill/>
            <a:miter lim="800000"/>
            <a:headEnd type="none" w="sm" len="sm"/>
            <a:tailEnd type="none" w="sm" len="sm"/>
          </a:ln>
          <a:effectLst/>
        </p:spPr>
        <p:txBody>
          <a:bodyPr wrap="none" anchor="ctr"/>
          <a:lstStyle/>
          <a:p>
            <a:endParaRPr lang="en-US"/>
          </a:p>
        </p:txBody>
      </p:sp>
      <p:sp>
        <p:nvSpPr>
          <p:cNvPr id="83979" name="Rectangle 11"/>
          <p:cNvSpPr>
            <a:spLocks noChangeArrowheads="1"/>
          </p:cNvSpPr>
          <p:nvPr userDrawn="1"/>
        </p:nvSpPr>
        <p:spPr bwMode="auto">
          <a:xfrm>
            <a:off x="0" y="6477000"/>
            <a:ext cx="9144000" cy="381000"/>
          </a:xfrm>
          <a:prstGeom prst="rect">
            <a:avLst/>
          </a:prstGeom>
          <a:solidFill>
            <a:srgbClr val="0000FF"/>
          </a:solidFill>
          <a:ln w="12700">
            <a:noFill/>
            <a:miter lim="800000"/>
            <a:headEnd type="none" w="sm" len="sm"/>
            <a:tailEnd type="none" w="sm" len="sm"/>
          </a:ln>
          <a:effectLst/>
        </p:spPr>
        <p:txBody>
          <a:bodyPr wrap="none" anchor="ctr"/>
          <a:lstStyle/>
          <a:p>
            <a:endParaRPr lang="en-US"/>
          </a:p>
        </p:txBody>
      </p:sp>
      <p:sp>
        <p:nvSpPr>
          <p:cNvPr id="83973" name="Rectangle 5"/>
          <p:cNvSpPr>
            <a:spLocks noGrp="1" noChangeArrowheads="1"/>
          </p:cNvSpPr>
          <p:nvPr>
            <p:ph type="ftr" sz="quarter" idx="3"/>
          </p:nvPr>
        </p:nvSpPr>
        <p:spPr bwMode="auto">
          <a:xfrm>
            <a:off x="6477000" y="6502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00" b="1" i="1">
                <a:solidFill>
                  <a:srgbClr val="CC0000"/>
                </a:solidFill>
                <a:effectLst>
                  <a:outerShdw blurRad="38100" dist="38100" dir="2700000" algn="tl">
                    <a:srgbClr val="C0C0C0"/>
                  </a:outerShdw>
                </a:effectLst>
                <a:latin typeface="+mn-lt"/>
              </a:defRPr>
            </a:lvl1pPr>
          </a:lstStyle>
          <a:p>
            <a:r>
              <a:rPr lang="en-US"/>
              <a:t>WWU -- Chemistry</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AvantGarde Md BT" pitchFamily="34" charset="0"/>
        </a:defRPr>
      </a:lvl2pPr>
      <a:lvl3pPr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AvantGarde Md BT" pitchFamily="34" charset="0"/>
        </a:defRPr>
      </a:lvl3pPr>
      <a:lvl4pPr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AvantGarde Md BT" pitchFamily="34" charset="0"/>
        </a:defRPr>
      </a:lvl4pPr>
      <a:lvl5pPr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AvantGarde Md BT" pitchFamily="34" charset="0"/>
        </a:defRPr>
      </a:lvl5pPr>
      <a:lvl6pPr marL="457200"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AvantGarde Md BT" pitchFamily="34" charset="0"/>
        </a:defRPr>
      </a:lvl6pPr>
      <a:lvl7pPr marL="914400"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AvantGarde Md BT" pitchFamily="34" charset="0"/>
        </a:defRPr>
      </a:lvl7pPr>
      <a:lvl8pPr marL="1371600"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AvantGarde Md BT" pitchFamily="34" charset="0"/>
        </a:defRPr>
      </a:lvl8pPr>
      <a:lvl9pPr marL="1828800" algn="ctr" rtl="0" eaLnBrk="0" fontAlgn="base" hangingPunct="0">
        <a:spcBef>
          <a:spcPct val="0"/>
        </a:spcBef>
        <a:spcAft>
          <a:spcPct val="0"/>
        </a:spcAft>
        <a:defRPr sz="4000">
          <a:solidFill>
            <a:srgbClr val="0000FF"/>
          </a:solidFill>
          <a:effectLst>
            <a:outerShdw blurRad="38100" dist="38100" dir="2700000" algn="tl">
              <a:srgbClr val="C0C0C0"/>
            </a:outerShdw>
          </a:effectLst>
          <a:latin typeface="AvantGarde Md BT" pitchFamily="34" charset="0"/>
        </a:defRPr>
      </a:lvl9pPr>
    </p:titleStyle>
    <p:bodyStyle>
      <a:lvl1pPr marL="342900" indent="-342900" algn="l" rtl="0" eaLnBrk="0" fontAlgn="base" hangingPunct="0">
        <a:spcBef>
          <a:spcPct val="20000"/>
        </a:spcBef>
        <a:spcAft>
          <a:spcPct val="0"/>
        </a:spcAft>
        <a:buChar char="•"/>
        <a:defRPr sz="3200">
          <a:solidFill>
            <a:srgbClr val="CC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CC0000"/>
          </a:solidFill>
          <a:latin typeface="+mn-lt"/>
        </a:defRPr>
      </a:lvl2pPr>
      <a:lvl3pPr marL="1143000" indent="-228600" algn="l" rtl="0" eaLnBrk="0" fontAlgn="base" hangingPunct="0">
        <a:spcBef>
          <a:spcPct val="20000"/>
        </a:spcBef>
        <a:spcAft>
          <a:spcPct val="0"/>
        </a:spcAft>
        <a:buChar char="•"/>
        <a:defRPr sz="2400">
          <a:solidFill>
            <a:srgbClr val="CC0000"/>
          </a:solidFill>
          <a:latin typeface="+mn-lt"/>
        </a:defRPr>
      </a:lvl3pPr>
      <a:lvl4pPr marL="1600200" indent="-228600" algn="l" rtl="0" eaLnBrk="0" fontAlgn="base" hangingPunct="0">
        <a:spcBef>
          <a:spcPct val="20000"/>
        </a:spcBef>
        <a:spcAft>
          <a:spcPct val="0"/>
        </a:spcAft>
        <a:buChar char="–"/>
        <a:defRPr sz="2000">
          <a:solidFill>
            <a:srgbClr val="CC0000"/>
          </a:solidFill>
          <a:latin typeface="+mn-lt"/>
        </a:defRPr>
      </a:lvl4pPr>
      <a:lvl5pPr marL="2057400" indent="-228600" algn="l" rtl="0" eaLnBrk="0" fontAlgn="base" hangingPunct="0">
        <a:spcBef>
          <a:spcPct val="20000"/>
        </a:spcBef>
        <a:spcAft>
          <a:spcPct val="0"/>
        </a:spcAft>
        <a:buChar char="»"/>
        <a:defRPr sz="2000">
          <a:solidFill>
            <a:srgbClr val="CC0000"/>
          </a:solidFill>
          <a:latin typeface="+mn-lt"/>
        </a:defRPr>
      </a:lvl5pPr>
      <a:lvl6pPr marL="2514600" indent="-228600" algn="l" rtl="0" eaLnBrk="0" fontAlgn="base" hangingPunct="0">
        <a:spcBef>
          <a:spcPct val="20000"/>
        </a:spcBef>
        <a:spcAft>
          <a:spcPct val="0"/>
        </a:spcAft>
        <a:buChar char="»"/>
        <a:defRPr sz="2000">
          <a:solidFill>
            <a:srgbClr val="CC0000"/>
          </a:solidFill>
          <a:latin typeface="+mn-lt"/>
        </a:defRPr>
      </a:lvl6pPr>
      <a:lvl7pPr marL="2971800" indent="-228600" algn="l" rtl="0" eaLnBrk="0" fontAlgn="base" hangingPunct="0">
        <a:spcBef>
          <a:spcPct val="20000"/>
        </a:spcBef>
        <a:spcAft>
          <a:spcPct val="0"/>
        </a:spcAft>
        <a:buChar char="»"/>
        <a:defRPr sz="2000">
          <a:solidFill>
            <a:srgbClr val="CC0000"/>
          </a:solidFill>
          <a:latin typeface="+mn-lt"/>
        </a:defRPr>
      </a:lvl7pPr>
      <a:lvl8pPr marL="3429000" indent="-228600" algn="l" rtl="0" eaLnBrk="0" fontAlgn="base" hangingPunct="0">
        <a:spcBef>
          <a:spcPct val="20000"/>
        </a:spcBef>
        <a:spcAft>
          <a:spcPct val="0"/>
        </a:spcAft>
        <a:buChar char="»"/>
        <a:defRPr sz="2000">
          <a:solidFill>
            <a:srgbClr val="CC0000"/>
          </a:solidFill>
          <a:latin typeface="+mn-lt"/>
        </a:defRPr>
      </a:lvl8pPr>
      <a:lvl9pPr marL="3886200" indent="-228600" algn="l" rtl="0" eaLnBrk="0" fontAlgn="base" hangingPunct="0">
        <a:spcBef>
          <a:spcPct val="20000"/>
        </a:spcBef>
        <a:spcAft>
          <a:spcPct val="0"/>
        </a:spcAft>
        <a:buChar char="»"/>
        <a:defRPr sz="2000">
          <a:solidFill>
            <a:srgbClr val="CC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7.vml"/><Relationship Id="rId4"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oleObject1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oleObject" Target="../embeddings/oleObject12.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16.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vmlDrawing" Target="../drawings/vmlDrawing15.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31.xml"/><Relationship Id="rId7"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24.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6.xml"/><Relationship Id="rId1" Type="http://schemas.openxmlformats.org/officeDocument/2006/relationships/vmlDrawing" Target="../drawings/vmlDrawing18.vml"/><Relationship Id="rId4" Type="http://schemas.openxmlformats.org/officeDocument/2006/relationships/oleObject" Target="../embeddings/oleObject25.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6.xml"/><Relationship Id="rId1" Type="http://schemas.openxmlformats.org/officeDocument/2006/relationships/vmlDrawing" Target="../drawings/vmlDrawing19.vml"/><Relationship Id="rId4" Type="http://schemas.openxmlformats.org/officeDocument/2006/relationships/oleObject" Target="../embeddings/oleObject26.bin"/></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6.xml"/><Relationship Id="rId1" Type="http://schemas.openxmlformats.org/officeDocument/2006/relationships/vmlDrawing" Target="../drawings/vmlDrawing20.vml"/><Relationship Id="rId4" Type="http://schemas.openxmlformats.org/officeDocument/2006/relationships/oleObject" Target="../embeddings/oleObject27.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oleObject" Target="../embeddings/oleObject28.bin"/></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oleObject" Target="../embeddings/oleObject29.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oleObject" Target="../embeddings/oleObject30.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6.xml"/><Relationship Id="rId1" Type="http://schemas.openxmlformats.org/officeDocument/2006/relationships/vmlDrawing" Target="../drawings/vmlDrawing24.vml"/><Relationship Id="rId4" Type="http://schemas.openxmlformats.org/officeDocument/2006/relationships/oleObject" Target="../embeddings/oleObject31.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6.xml"/><Relationship Id="rId1" Type="http://schemas.openxmlformats.org/officeDocument/2006/relationships/vmlDrawing" Target="../drawings/vmlDrawing25.vml"/><Relationship Id="rId4" Type="http://schemas.openxmlformats.org/officeDocument/2006/relationships/oleObject" Target="../embeddings/oleObject32.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6.xml"/><Relationship Id="rId1" Type="http://schemas.openxmlformats.org/officeDocument/2006/relationships/vmlDrawing" Target="../drawings/vmlDrawing26.vml"/><Relationship Id="rId4" Type="http://schemas.openxmlformats.org/officeDocument/2006/relationships/oleObject" Target="../embeddings/oleObject33.bin"/></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vmlDrawing" Target="../drawings/vmlDrawing27.vml"/><Relationship Id="rId4" Type="http://schemas.openxmlformats.org/officeDocument/2006/relationships/oleObject" Target="../embeddings/oleObject34.bin"/></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6.xml"/><Relationship Id="rId1" Type="http://schemas.openxmlformats.org/officeDocument/2006/relationships/vmlDrawing" Target="../drawings/vmlDrawing28.vml"/><Relationship Id="rId4" Type="http://schemas.openxmlformats.org/officeDocument/2006/relationships/oleObject" Target="../embeddings/oleObject35.bin"/></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6.xml"/><Relationship Id="rId1" Type="http://schemas.openxmlformats.org/officeDocument/2006/relationships/vmlDrawing" Target="../drawings/vmlDrawing29.vml"/><Relationship Id="rId4" Type="http://schemas.openxmlformats.org/officeDocument/2006/relationships/oleObject" Target="../embeddings/oleObject36.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6.xml"/><Relationship Id="rId1" Type="http://schemas.openxmlformats.org/officeDocument/2006/relationships/vmlDrawing" Target="../drawings/vmlDrawing30.vml"/><Relationship Id="rId4" Type="http://schemas.openxmlformats.org/officeDocument/2006/relationships/oleObject" Target="../embeddings/oleObject37.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6.xml"/><Relationship Id="rId1" Type="http://schemas.openxmlformats.org/officeDocument/2006/relationships/vmlDrawing" Target="../drawings/vmlDrawing31.vml"/><Relationship Id="rId4" Type="http://schemas.openxmlformats.org/officeDocument/2006/relationships/oleObject" Target="../embeddings/oleObject38.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6.xml"/><Relationship Id="rId1" Type="http://schemas.openxmlformats.org/officeDocument/2006/relationships/vmlDrawing" Target="../drawings/vmlDrawing32.vml"/><Relationship Id="rId4" Type="http://schemas.openxmlformats.org/officeDocument/2006/relationships/oleObject" Target="../embeddings/oleObject39.bin"/></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6.xml"/><Relationship Id="rId1" Type="http://schemas.openxmlformats.org/officeDocument/2006/relationships/vmlDrawing" Target="../drawings/vmlDrawing33.vml"/><Relationship Id="rId4" Type="http://schemas.openxmlformats.org/officeDocument/2006/relationships/oleObject" Target="../embeddings/oleObject40.bin"/></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audio" Target="../media/audio2.wav"/></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a:t>WWU -- Chemistry</a:t>
            </a:r>
          </a:p>
        </p:txBody>
      </p:sp>
      <p:sp>
        <p:nvSpPr>
          <p:cNvPr id="14338" name="Rectangle 2"/>
          <p:cNvSpPr>
            <a:spLocks noGrp="1" noChangeArrowheads="1"/>
          </p:cNvSpPr>
          <p:nvPr>
            <p:ph type="title"/>
          </p:nvPr>
        </p:nvSpPr>
        <p:spPr>
          <a:noFill/>
          <a:ln/>
        </p:spPr>
        <p:txBody>
          <a:bodyPr lIns="92075" tIns="46038" rIns="92075" bIns="46038"/>
          <a:lstStyle/>
          <a:p>
            <a:r>
              <a:rPr lang="en-US"/>
              <a:t>Sect. 9.2  Elimination Reactions</a:t>
            </a:r>
          </a:p>
        </p:txBody>
      </p:sp>
      <p:graphicFrame>
        <p:nvGraphicFramePr>
          <p:cNvPr id="14339" name="Object 3"/>
          <p:cNvGraphicFramePr>
            <a:graphicFrameLocks/>
          </p:cNvGraphicFramePr>
          <p:nvPr/>
        </p:nvGraphicFramePr>
        <p:xfrm>
          <a:off x="914400" y="3200400"/>
          <a:ext cx="7213600" cy="2236788"/>
        </p:xfrm>
        <a:graphic>
          <a:graphicData uri="http://schemas.openxmlformats.org/presentationml/2006/ole">
            <p:oleObj spid="_x0000_s14339" name="ISIS/Draw Sketch" r:id="rId4" imgW="7213320" imgH="2236680" progId="ISISServer">
              <p:embed/>
            </p:oleObj>
          </a:graphicData>
        </a:graphic>
      </p:graphicFrame>
      <p:sp>
        <p:nvSpPr>
          <p:cNvPr id="14340" name="Rectangle 4"/>
          <p:cNvSpPr>
            <a:spLocks noChangeArrowheads="1"/>
          </p:cNvSpPr>
          <p:nvPr/>
        </p:nvSpPr>
        <p:spPr bwMode="auto">
          <a:xfrm>
            <a:off x="762000" y="1295400"/>
            <a:ext cx="8115300" cy="1554163"/>
          </a:xfrm>
          <a:prstGeom prst="rect">
            <a:avLst/>
          </a:prstGeom>
          <a:noFill/>
          <a:ln w="12700">
            <a:noFill/>
            <a:miter lim="800000"/>
            <a:headEnd type="none" w="sm" len="sm"/>
            <a:tailEnd type="none" w="sm" len="sm"/>
          </a:ln>
          <a:effectLst/>
        </p:spPr>
        <p:txBody>
          <a:bodyPr>
            <a:spAutoFit/>
          </a:bodyPr>
          <a:lstStyle/>
          <a:p>
            <a:r>
              <a:rPr lang="en-US" sz="3200">
                <a:solidFill>
                  <a:schemeClr val="accent2"/>
                </a:solidFill>
                <a:latin typeface="Arial" charset="0"/>
              </a:rPr>
              <a:t>Dehydrohalogenation (-HX) and </a:t>
            </a:r>
          </a:p>
          <a:p>
            <a:r>
              <a:rPr lang="en-US" sz="3200">
                <a:solidFill>
                  <a:schemeClr val="accent2"/>
                </a:solidFill>
                <a:latin typeface="Arial" charset="0"/>
              </a:rPr>
              <a:t>Dehydration (-H</a:t>
            </a:r>
            <a:r>
              <a:rPr lang="en-US" sz="3200" baseline="-25000">
                <a:solidFill>
                  <a:schemeClr val="accent2"/>
                </a:solidFill>
                <a:latin typeface="Arial" charset="0"/>
              </a:rPr>
              <a:t>2</a:t>
            </a:r>
            <a:r>
              <a:rPr lang="en-US" sz="3200">
                <a:solidFill>
                  <a:schemeClr val="accent2"/>
                </a:solidFill>
                <a:latin typeface="Arial" charset="0"/>
              </a:rPr>
              <a:t>O) are the main types of elimination reactions.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Footer Placeholder 1"/>
          <p:cNvSpPr>
            <a:spLocks noGrp="1"/>
          </p:cNvSpPr>
          <p:nvPr>
            <p:ph type="ftr" sz="quarter" idx="10"/>
          </p:nvPr>
        </p:nvSpPr>
        <p:spPr/>
        <p:txBody>
          <a:bodyPr/>
          <a:lstStyle/>
          <a:p>
            <a:r>
              <a:rPr lang="en-US"/>
              <a:t>WWU -- Chemistry</a:t>
            </a:r>
          </a:p>
        </p:txBody>
      </p:sp>
      <p:sp>
        <p:nvSpPr>
          <p:cNvPr id="226308" name="Freeform 4"/>
          <p:cNvSpPr>
            <a:spLocks/>
          </p:cNvSpPr>
          <p:nvPr/>
        </p:nvSpPr>
        <p:spPr bwMode="auto">
          <a:xfrm>
            <a:off x="3048000" y="457200"/>
            <a:ext cx="3352800" cy="5029200"/>
          </a:xfrm>
          <a:custGeom>
            <a:avLst/>
            <a:gdLst/>
            <a:ahLst/>
            <a:cxnLst>
              <a:cxn ang="0">
                <a:pos x="0" y="2808"/>
              </a:cxn>
              <a:cxn ang="0">
                <a:pos x="336" y="3000"/>
              </a:cxn>
              <a:cxn ang="0">
                <a:pos x="912" y="408"/>
              </a:cxn>
              <a:cxn ang="0">
                <a:pos x="1200" y="552"/>
              </a:cxn>
              <a:cxn ang="0">
                <a:pos x="1680" y="3480"/>
              </a:cxn>
              <a:cxn ang="0">
                <a:pos x="2112" y="3240"/>
              </a:cxn>
            </a:cxnLst>
            <a:rect l="0" t="0" r="r" b="b"/>
            <a:pathLst>
              <a:path w="2112" h="3928">
                <a:moveTo>
                  <a:pt x="0" y="2808"/>
                </a:moveTo>
                <a:cubicBezTo>
                  <a:pt x="92" y="3104"/>
                  <a:pt x="184" y="3400"/>
                  <a:pt x="336" y="3000"/>
                </a:cubicBezTo>
                <a:cubicBezTo>
                  <a:pt x="488" y="2600"/>
                  <a:pt x="768" y="816"/>
                  <a:pt x="912" y="408"/>
                </a:cubicBezTo>
                <a:cubicBezTo>
                  <a:pt x="1056" y="0"/>
                  <a:pt x="1072" y="40"/>
                  <a:pt x="1200" y="552"/>
                </a:cubicBezTo>
                <a:cubicBezTo>
                  <a:pt x="1328" y="1064"/>
                  <a:pt x="1528" y="3032"/>
                  <a:pt x="1680" y="3480"/>
                </a:cubicBezTo>
                <a:cubicBezTo>
                  <a:pt x="1832" y="3928"/>
                  <a:pt x="2040" y="3272"/>
                  <a:pt x="2112" y="3240"/>
                </a:cubicBez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226309" name="Line 5"/>
          <p:cNvSpPr>
            <a:spLocks noChangeShapeType="1"/>
          </p:cNvSpPr>
          <p:nvPr/>
        </p:nvSpPr>
        <p:spPr bwMode="auto">
          <a:xfrm>
            <a:off x="1905000" y="685800"/>
            <a:ext cx="0" cy="4953000"/>
          </a:xfrm>
          <a:prstGeom prst="line">
            <a:avLst/>
          </a:prstGeom>
          <a:noFill/>
          <a:ln w="12700">
            <a:solidFill>
              <a:schemeClr val="tx1"/>
            </a:solidFill>
            <a:round/>
            <a:headEnd type="none" w="sm" len="sm"/>
            <a:tailEnd type="none" w="sm" len="sm"/>
          </a:ln>
          <a:effectLst/>
        </p:spPr>
        <p:txBody>
          <a:bodyPr/>
          <a:lstStyle/>
          <a:p>
            <a:endParaRPr lang="en-US"/>
          </a:p>
        </p:txBody>
      </p:sp>
      <p:sp>
        <p:nvSpPr>
          <p:cNvPr id="226310" name="Line 6"/>
          <p:cNvSpPr>
            <a:spLocks noChangeShapeType="1"/>
          </p:cNvSpPr>
          <p:nvPr/>
        </p:nvSpPr>
        <p:spPr bwMode="auto">
          <a:xfrm>
            <a:off x="1905000" y="5638800"/>
            <a:ext cx="4343400" cy="0"/>
          </a:xfrm>
          <a:prstGeom prst="line">
            <a:avLst/>
          </a:prstGeom>
          <a:noFill/>
          <a:ln w="12700">
            <a:solidFill>
              <a:schemeClr val="tx1"/>
            </a:solidFill>
            <a:round/>
            <a:headEnd type="none" w="sm" len="sm"/>
            <a:tailEnd type="none" w="sm" len="sm"/>
          </a:ln>
          <a:effectLst/>
        </p:spPr>
        <p:txBody>
          <a:bodyPr/>
          <a:lstStyle/>
          <a:p>
            <a:endParaRPr lang="en-US"/>
          </a:p>
        </p:txBody>
      </p:sp>
      <p:sp>
        <p:nvSpPr>
          <p:cNvPr id="226311" name="Text Box 7"/>
          <p:cNvSpPr txBox="1">
            <a:spLocks noChangeArrowheads="1"/>
          </p:cNvSpPr>
          <p:nvPr/>
        </p:nvSpPr>
        <p:spPr bwMode="auto">
          <a:xfrm>
            <a:off x="441325" y="3013075"/>
            <a:ext cx="1012825" cy="457200"/>
          </a:xfrm>
          <a:prstGeom prst="rect">
            <a:avLst/>
          </a:prstGeom>
          <a:noFill/>
          <a:ln w="12700">
            <a:noFill/>
            <a:miter lim="800000"/>
            <a:headEnd type="none" w="sm" len="sm"/>
            <a:tailEnd type="none" w="sm" len="sm"/>
          </a:ln>
          <a:effectLst/>
        </p:spPr>
        <p:txBody>
          <a:bodyPr wrap="none">
            <a:spAutoFit/>
          </a:bodyPr>
          <a:lstStyle/>
          <a:p>
            <a:r>
              <a:rPr lang="en-US"/>
              <a:t>energy</a:t>
            </a:r>
          </a:p>
        </p:txBody>
      </p:sp>
      <p:sp>
        <p:nvSpPr>
          <p:cNvPr id="226312" name="Line 8"/>
          <p:cNvSpPr>
            <a:spLocks noChangeShapeType="1"/>
          </p:cNvSpPr>
          <p:nvPr/>
        </p:nvSpPr>
        <p:spPr bwMode="auto">
          <a:xfrm flipV="1">
            <a:off x="990600" y="1828800"/>
            <a:ext cx="0" cy="1143000"/>
          </a:xfrm>
          <a:prstGeom prst="line">
            <a:avLst/>
          </a:prstGeom>
          <a:noFill/>
          <a:ln w="12700">
            <a:solidFill>
              <a:schemeClr val="tx1"/>
            </a:solidFill>
            <a:round/>
            <a:headEnd type="none" w="sm" len="sm"/>
            <a:tailEnd type="triangle" w="med" len="med"/>
          </a:ln>
          <a:effectLst/>
        </p:spPr>
        <p:txBody>
          <a:bodyPr/>
          <a:lstStyle/>
          <a:p>
            <a:endParaRPr lang="en-US"/>
          </a:p>
        </p:txBody>
      </p:sp>
      <p:sp>
        <p:nvSpPr>
          <p:cNvPr id="226313" name="Text Box 9"/>
          <p:cNvSpPr txBox="1">
            <a:spLocks noChangeArrowheads="1"/>
          </p:cNvSpPr>
          <p:nvPr/>
        </p:nvSpPr>
        <p:spPr bwMode="auto">
          <a:xfrm>
            <a:off x="2651125" y="5680075"/>
            <a:ext cx="2625725" cy="457200"/>
          </a:xfrm>
          <a:prstGeom prst="rect">
            <a:avLst/>
          </a:prstGeom>
          <a:noFill/>
          <a:ln w="12700">
            <a:noFill/>
            <a:miter lim="800000"/>
            <a:headEnd type="none" w="sm" len="sm"/>
            <a:tailEnd type="none" w="sm" len="sm"/>
          </a:ln>
          <a:effectLst/>
        </p:spPr>
        <p:txBody>
          <a:bodyPr wrap="none">
            <a:spAutoFit/>
          </a:bodyPr>
          <a:lstStyle/>
          <a:p>
            <a:r>
              <a:rPr lang="en-US"/>
              <a:t>Reaction coordinate</a:t>
            </a:r>
          </a:p>
        </p:txBody>
      </p:sp>
      <p:sp>
        <p:nvSpPr>
          <p:cNvPr id="226314" name="Line 10"/>
          <p:cNvSpPr>
            <a:spLocks noChangeShapeType="1"/>
          </p:cNvSpPr>
          <p:nvPr/>
        </p:nvSpPr>
        <p:spPr bwMode="auto">
          <a:xfrm>
            <a:off x="5410200" y="6019800"/>
            <a:ext cx="914400" cy="0"/>
          </a:xfrm>
          <a:prstGeom prst="line">
            <a:avLst/>
          </a:prstGeom>
          <a:noFill/>
          <a:ln w="12700">
            <a:solidFill>
              <a:schemeClr val="tx1"/>
            </a:solidFill>
            <a:round/>
            <a:headEnd type="none" w="sm" len="sm"/>
            <a:tailEnd type="triangle" w="med" len="med"/>
          </a:ln>
          <a:effectLst/>
        </p:spPr>
        <p:txBody>
          <a:bodyPr/>
          <a:lstStyle/>
          <a:p>
            <a:endParaRPr lang="en-US"/>
          </a:p>
        </p:txBody>
      </p:sp>
      <p:graphicFrame>
        <p:nvGraphicFramePr>
          <p:cNvPr id="226315" name="Object 11"/>
          <p:cNvGraphicFramePr>
            <a:graphicFrameLocks noChangeAspect="1"/>
          </p:cNvGraphicFramePr>
          <p:nvPr/>
        </p:nvGraphicFramePr>
        <p:xfrm>
          <a:off x="6545263" y="4191000"/>
          <a:ext cx="1033462" cy="1371600"/>
        </p:xfrm>
        <a:graphic>
          <a:graphicData uri="http://schemas.openxmlformats.org/presentationml/2006/ole">
            <p:oleObj spid="_x0000_s226315" name="CS ChemDraw Drawing" r:id="rId4" imgW="637560" imgH="845640" progId="ChemDraw.Document.6.0">
              <p:embed/>
            </p:oleObj>
          </a:graphicData>
        </a:graphic>
      </p:graphicFrame>
      <p:graphicFrame>
        <p:nvGraphicFramePr>
          <p:cNvPr id="226316" name="Object 12"/>
          <p:cNvGraphicFramePr>
            <a:graphicFrameLocks noChangeAspect="1"/>
          </p:cNvGraphicFramePr>
          <p:nvPr/>
        </p:nvGraphicFramePr>
        <p:xfrm>
          <a:off x="1981200" y="3810000"/>
          <a:ext cx="1800225" cy="1716088"/>
        </p:xfrm>
        <a:graphic>
          <a:graphicData uri="http://schemas.openxmlformats.org/presentationml/2006/ole">
            <p:oleObj spid="_x0000_s226316" name="ISIS/Draw Sketch" r:id="rId5" imgW="1419120" imgH="1352520" progId="ISISServer">
              <p:embed/>
            </p:oleObj>
          </a:graphicData>
        </a:graphic>
      </p:graphicFrame>
      <p:grpSp>
        <p:nvGrpSpPr>
          <p:cNvPr id="226320" name="Group 16"/>
          <p:cNvGrpSpPr>
            <a:grpSpLocks/>
          </p:cNvGrpSpPr>
          <p:nvPr/>
        </p:nvGrpSpPr>
        <p:grpSpPr bwMode="auto">
          <a:xfrm>
            <a:off x="4800600" y="187325"/>
            <a:ext cx="1878013" cy="2133600"/>
            <a:chOff x="3024" y="118"/>
            <a:chExt cx="1183" cy="1344"/>
          </a:xfrm>
        </p:grpSpPr>
        <p:graphicFrame>
          <p:nvGraphicFramePr>
            <p:cNvPr id="226317" name="Object 13"/>
            <p:cNvGraphicFramePr>
              <a:graphicFrameLocks noChangeAspect="1"/>
            </p:cNvGraphicFramePr>
            <p:nvPr/>
          </p:nvGraphicFramePr>
          <p:xfrm>
            <a:off x="3024" y="192"/>
            <a:ext cx="1152" cy="1075"/>
          </p:xfrm>
          <a:graphic>
            <a:graphicData uri="http://schemas.openxmlformats.org/presentationml/2006/ole">
              <p:oleObj spid="_x0000_s226317" name="ISIS/Draw Sketch" r:id="rId6" imgW="1419120" imgH="1323720" progId="ISISServer">
                <p:embed/>
              </p:oleObj>
            </a:graphicData>
          </a:graphic>
        </p:graphicFrame>
        <p:sp>
          <p:nvSpPr>
            <p:cNvPr id="226318" name="Text Box 14"/>
            <p:cNvSpPr txBox="1">
              <a:spLocks noChangeArrowheads="1"/>
            </p:cNvSpPr>
            <p:nvPr/>
          </p:nvSpPr>
          <p:spPr bwMode="auto">
            <a:xfrm>
              <a:off x="3926" y="1174"/>
              <a:ext cx="281" cy="288"/>
            </a:xfrm>
            <a:prstGeom prst="rect">
              <a:avLst/>
            </a:prstGeom>
            <a:noFill/>
            <a:ln w="12700">
              <a:noFill/>
              <a:miter lim="800000"/>
              <a:headEnd type="none" w="sm" len="sm"/>
              <a:tailEnd type="none" w="sm" len="sm"/>
            </a:ln>
            <a:effectLst/>
          </p:spPr>
          <p:txBody>
            <a:bodyPr wrap="none">
              <a:spAutoFit/>
            </a:bodyPr>
            <a:lstStyle/>
            <a:p>
              <a:r>
                <a:rPr lang="en-US">
                  <a:solidFill>
                    <a:srgbClr val="0000FF"/>
                  </a:solidFill>
                  <a:latin typeface="Symbol" pitchFamily="18" charset="2"/>
                </a:rPr>
                <a:t>d</a:t>
              </a:r>
              <a:r>
                <a:rPr lang="en-US" baseline="30000">
                  <a:solidFill>
                    <a:srgbClr val="0000FF"/>
                  </a:solidFill>
                  <a:latin typeface="Symbol" pitchFamily="18" charset="2"/>
                </a:rPr>
                <a:t>-</a:t>
              </a:r>
              <a:endParaRPr lang="en-US">
                <a:solidFill>
                  <a:srgbClr val="0000FF"/>
                </a:solidFill>
                <a:latin typeface="Symbol" pitchFamily="18" charset="2"/>
              </a:endParaRPr>
            </a:p>
          </p:txBody>
        </p:sp>
        <p:sp>
          <p:nvSpPr>
            <p:cNvPr id="226319" name="Text Box 15"/>
            <p:cNvSpPr txBox="1">
              <a:spLocks noChangeArrowheads="1"/>
            </p:cNvSpPr>
            <p:nvPr/>
          </p:nvSpPr>
          <p:spPr bwMode="auto">
            <a:xfrm>
              <a:off x="3398" y="118"/>
              <a:ext cx="281" cy="288"/>
            </a:xfrm>
            <a:prstGeom prst="rect">
              <a:avLst/>
            </a:prstGeom>
            <a:noFill/>
            <a:ln w="12700">
              <a:noFill/>
              <a:miter lim="800000"/>
              <a:headEnd type="none" w="sm" len="sm"/>
              <a:tailEnd type="none" w="sm" len="sm"/>
            </a:ln>
            <a:effectLst/>
          </p:spPr>
          <p:txBody>
            <a:bodyPr wrap="none">
              <a:spAutoFit/>
            </a:bodyPr>
            <a:lstStyle/>
            <a:p>
              <a:r>
                <a:rPr lang="en-US">
                  <a:solidFill>
                    <a:srgbClr val="0000FF"/>
                  </a:solidFill>
                  <a:latin typeface="Symbol" pitchFamily="18" charset="2"/>
                </a:rPr>
                <a:t>d</a:t>
              </a:r>
              <a:r>
                <a:rPr lang="en-US" baseline="30000">
                  <a:solidFill>
                    <a:srgbClr val="0000FF"/>
                  </a:solidFill>
                  <a:latin typeface="Symbol" pitchFamily="18" charset="2"/>
                </a:rPr>
                <a:t>-</a:t>
              </a:r>
              <a:endParaRPr lang="en-US">
                <a:solidFill>
                  <a:srgbClr val="0000FF"/>
                </a:solidFill>
                <a:latin typeface="Symbol" pitchFamily="18" charset="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26316"/>
                                        </p:tgtEl>
                                        <p:attrNameLst>
                                          <p:attrName>style.visibility</p:attrName>
                                        </p:attrNameLst>
                                      </p:cBhvr>
                                      <p:to>
                                        <p:strVal val="visible"/>
                                      </p:to>
                                    </p:set>
                                    <p:animEffect transition="in" filter="blinds(horizontal)">
                                      <p:cBhvr>
                                        <p:cTn id="7" dur="500"/>
                                        <p:tgtEl>
                                          <p:spTgt spid="226316"/>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226320"/>
                                        </p:tgtEl>
                                        <p:attrNameLst>
                                          <p:attrName>style.visibility</p:attrName>
                                        </p:attrNameLst>
                                      </p:cBhvr>
                                      <p:to>
                                        <p:strVal val="visible"/>
                                      </p:to>
                                    </p:set>
                                    <p:anim calcmode="lin" valueType="num">
                                      <p:cBhvr>
                                        <p:cTn id="12" dur="500" decel="50000" fill="hold">
                                          <p:stCondLst>
                                            <p:cond delay="0"/>
                                          </p:stCondLst>
                                        </p:cTn>
                                        <p:tgtEl>
                                          <p:spTgt spid="226320"/>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226320"/>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226320"/>
                                        </p:tgtEl>
                                        <p:attrNameLst>
                                          <p:attrName>ppt_w</p:attrName>
                                        </p:attrNameLst>
                                      </p:cBhvr>
                                      <p:tavLst>
                                        <p:tav tm="0">
                                          <p:val>
                                            <p:strVal val="#ppt_w*.05"/>
                                          </p:val>
                                        </p:tav>
                                        <p:tav tm="100000">
                                          <p:val>
                                            <p:strVal val="#ppt_w"/>
                                          </p:val>
                                        </p:tav>
                                      </p:tavLst>
                                    </p:anim>
                                    <p:anim calcmode="lin" valueType="num">
                                      <p:cBhvr>
                                        <p:cTn id="15" dur="1000" fill="hold"/>
                                        <p:tgtEl>
                                          <p:spTgt spid="226320"/>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226320"/>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226320"/>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226320"/>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226320"/>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26315"/>
                                        </p:tgtEl>
                                        <p:attrNameLst>
                                          <p:attrName>style.visibility</p:attrName>
                                        </p:attrNameLst>
                                      </p:cBhvr>
                                      <p:to>
                                        <p:strVal val="visible"/>
                                      </p:to>
                                    </p:set>
                                    <p:animEffect transition="in" filter="blinds(horizontal)">
                                      <p:cBhvr>
                                        <p:cTn id="24" dur="500"/>
                                        <p:tgtEl>
                                          <p:spTgt spid="226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16738" name="Rectangle 2"/>
          <p:cNvSpPr>
            <a:spLocks noGrp="1" noChangeArrowheads="1"/>
          </p:cNvSpPr>
          <p:nvPr>
            <p:ph type="title"/>
          </p:nvPr>
        </p:nvSpPr>
        <p:spPr>
          <a:xfrm>
            <a:off x="685800" y="304800"/>
            <a:ext cx="7772400" cy="762000"/>
          </a:xfrm>
          <a:noFill/>
          <a:ln/>
        </p:spPr>
        <p:txBody>
          <a:bodyPr lIns="92075" tIns="46038" rIns="92075" bIns="46038" anchor="b"/>
          <a:lstStyle/>
          <a:p>
            <a:r>
              <a:rPr lang="en-US"/>
              <a:t>Isotope Effects</a:t>
            </a:r>
          </a:p>
        </p:txBody>
      </p:sp>
      <p:sp>
        <p:nvSpPr>
          <p:cNvPr id="116739" name="Rectangle 3"/>
          <p:cNvSpPr>
            <a:spLocks noGrp="1" noChangeArrowheads="1"/>
          </p:cNvSpPr>
          <p:nvPr>
            <p:ph type="body" idx="1"/>
          </p:nvPr>
        </p:nvSpPr>
        <p:spPr>
          <a:xfrm>
            <a:off x="685800" y="1295400"/>
            <a:ext cx="7772400" cy="4495800"/>
          </a:xfrm>
          <a:noFill/>
          <a:ln/>
        </p:spPr>
        <p:txBody>
          <a:bodyPr lIns="92075" tIns="46038" rIns="92075" bIns="46038"/>
          <a:lstStyle/>
          <a:p>
            <a:r>
              <a:rPr lang="en-US"/>
              <a:t>Change in rate brought about by replacing an hydrogen atom by its isotope, deuterium.</a:t>
            </a:r>
          </a:p>
          <a:p>
            <a:pPr>
              <a:buFontTx/>
              <a:buNone/>
            </a:pPr>
            <a:r>
              <a:rPr lang="en-US" sz="2800"/>
              <a:t>	C-D bond is stronger than a C-H bond!</a:t>
            </a:r>
          </a:p>
          <a:p>
            <a:r>
              <a:rPr lang="en-US"/>
              <a:t>Usually expressed as </a:t>
            </a:r>
            <a:br>
              <a:rPr lang="en-US"/>
            </a:br>
            <a:r>
              <a:rPr lang="en-US"/>
              <a:t>                k</a:t>
            </a:r>
            <a:r>
              <a:rPr lang="en-US" sz="2800" baseline="-25000"/>
              <a:t>H</a:t>
            </a:r>
            <a:r>
              <a:rPr lang="en-US" sz="2800"/>
              <a:t>/k</a:t>
            </a:r>
            <a:r>
              <a:rPr lang="en-US" sz="2800" baseline="-25000"/>
              <a:t>D</a:t>
            </a:r>
            <a:endParaRPr lang="en-US" sz="2800"/>
          </a:p>
          <a:p>
            <a:r>
              <a:rPr lang="en-US" sz="2800"/>
              <a:t>If  k</a:t>
            </a:r>
            <a:r>
              <a:rPr lang="en-US" sz="2800" baseline="-25000"/>
              <a:t>H</a:t>
            </a:r>
            <a:r>
              <a:rPr lang="en-US" sz="2800"/>
              <a:t>/k</a:t>
            </a:r>
            <a:r>
              <a:rPr lang="en-US" sz="2800" baseline="-25000"/>
              <a:t>D</a:t>
            </a:r>
            <a:r>
              <a:rPr lang="en-US" sz="2800"/>
              <a:t> = about 7.0, this means that the isotopically-labeled bond is being broken in the rate-determining step, indicating that the reaction is E2.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dissolve">
                                      <p:cBhvr>
                                        <p:cTn id="7" dur="500"/>
                                        <p:tgtEl>
                                          <p:spTgt spid="1167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6739">
                                            <p:txEl>
                                              <p:pRg st="1" end="1"/>
                                            </p:txEl>
                                          </p:spTgt>
                                        </p:tgtEl>
                                        <p:attrNameLst>
                                          <p:attrName>style.visibility</p:attrName>
                                        </p:attrNameLst>
                                      </p:cBhvr>
                                      <p:to>
                                        <p:strVal val="visible"/>
                                      </p:to>
                                    </p:set>
                                    <p:animEffect transition="in" filter="dissolve">
                                      <p:cBhvr>
                                        <p:cTn id="12" dur="500"/>
                                        <p:tgtEl>
                                          <p:spTgt spid="1167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6739">
                                            <p:txEl>
                                              <p:pRg st="2" end="2"/>
                                            </p:txEl>
                                          </p:spTgt>
                                        </p:tgtEl>
                                        <p:attrNameLst>
                                          <p:attrName>style.visibility</p:attrName>
                                        </p:attrNameLst>
                                      </p:cBhvr>
                                      <p:to>
                                        <p:strVal val="visible"/>
                                      </p:to>
                                    </p:set>
                                    <p:animEffect transition="in" filter="dissolve">
                                      <p:cBhvr>
                                        <p:cTn id="17" dur="500"/>
                                        <p:tgtEl>
                                          <p:spTgt spid="1167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6739">
                                            <p:txEl>
                                              <p:pRg st="3" end="3"/>
                                            </p:txEl>
                                          </p:spTgt>
                                        </p:tgtEl>
                                        <p:attrNameLst>
                                          <p:attrName>style.visibility</p:attrName>
                                        </p:attrNameLst>
                                      </p:cBhvr>
                                      <p:to>
                                        <p:strVal val="visible"/>
                                      </p:to>
                                    </p:set>
                                    <p:animEffect transition="in" filter="dissolve">
                                      <p:cBhvr>
                                        <p:cTn id="22" dur="500"/>
                                        <p:tgtEl>
                                          <p:spTgt spid="1167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17762" name="Rectangle 2"/>
          <p:cNvSpPr>
            <a:spLocks noGrp="1" noChangeArrowheads="1"/>
          </p:cNvSpPr>
          <p:nvPr>
            <p:ph type="title"/>
          </p:nvPr>
        </p:nvSpPr>
        <p:spPr>
          <a:xfrm>
            <a:off x="685800" y="304800"/>
            <a:ext cx="7772400" cy="914400"/>
          </a:xfrm>
          <a:noFill/>
          <a:ln/>
        </p:spPr>
        <p:txBody>
          <a:bodyPr lIns="92075" tIns="46038" rIns="92075" bIns="46038" anchor="b"/>
          <a:lstStyle/>
          <a:p>
            <a:r>
              <a:rPr lang="en-US"/>
              <a:t>Stereochemistry of reactants</a:t>
            </a:r>
          </a:p>
        </p:txBody>
      </p:sp>
      <p:sp>
        <p:nvSpPr>
          <p:cNvPr id="117763" name="Rectangle 3"/>
          <p:cNvSpPr>
            <a:spLocks noGrp="1" noChangeArrowheads="1"/>
          </p:cNvSpPr>
          <p:nvPr>
            <p:ph type="body" idx="1"/>
          </p:nvPr>
        </p:nvSpPr>
        <p:spPr>
          <a:noFill/>
          <a:ln/>
        </p:spPr>
        <p:txBody>
          <a:bodyPr lIns="92075" tIns="46038" rIns="92075" bIns="46038"/>
          <a:lstStyle/>
          <a:p>
            <a:r>
              <a:rPr lang="en-US"/>
              <a:t>E2 reactions must go by an </a:t>
            </a:r>
            <a:r>
              <a:rPr lang="en-US" i="1"/>
              <a:t>anti elimination</a:t>
            </a:r>
            <a:endParaRPr lang="en-US"/>
          </a:p>
          <a:p>
            <a:r>
              <a:rPr lang="en-US"/>
              <a:t>This means that the hydrogen atom and halogen atom must be 180</a:t>
            </a:r>
            <a:r>
              <a:rPr lang="en-US" baseline="30000"/>
              <a:t>o</a:t>
            </a:r>
            <a:r>
              <a:rPr lang="en-US"/>
              <a:t> (</a:t>
            </a:r>
            <a:r>
              <a:rPr lang="en-US" i="1"/>
              <a:t>coplanar</a:t>
            </a:r>
            <a:r>
              <a:rPr lang="en-US"/>
              <a:t>) with respect to each other!!</a:t>
            </a:r>
          </a:p>
          <a:p>
            <a:r>
              <a:rPr lang="en-US"/>
              <a:t>Draw a Newman projection formula and place the H and X on opposite sides.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 calcmode="lin" valueType="num">
                                      <p:cBhvr additive="base">
                                        <p:cTn id="7" dur="500" fill="hold"/>
                                        <p:tgtEl>
                                          <p:spTgt spid="1177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776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7763">
                                            <p:txEl>
                                              <p:pRg st="1" end="1"/>
                                            </p:txEl>
                                          </p:spTgt>
                                        </p:tgtEl>
                                        <p:attrNameLst>
                                          <p:attrName>style.visibility</p:attrName>
                                        </p:attrNameLst>
                                      </p:cBhvr>
                                      <p:to>
                                        <p:strVal val="visible"/>
                                      </p:to>
                                    </p:set>
                                    <p:anim calcmode="lin" valueType="num">
                                      <p:cBhvr additive="base">
                                        <p:cTn id="13" dur="500" fill="hold"/>
                                        <p:tgtEl>
                                          <p:spTgt spid="1177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776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7763">
                                            <p:txEl>
                                              <p:pRg st="2" end="2"/>
                                            </p:txEl>
                                          </p:spTgt>
                                        </p:tgtEl>
                                        <p:attrNameLst>
                                          <p:attrName>style.visibility</p:attrName>
                                        </p:attrNameLst>
                                      </p:cBhvr>
                                      <p:to>
                                        <p:strVal val="visible"/>
                                      </p:to>
                                    </p:set>
                                    <p:anim calcmode="lin" valueType="num">
                                      <p:cBhvr additive="base">
                                        <p:cTn id="19" dur="500" fill="hold"/>
                                        <p:tgtEl>
                                          <p:spTgt spid="1177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776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a:t>WWU -- Chemistry</a:t>
            </a:r>
          </a:p>
        </p:txBody>
      </p:sp>
      <p:sp>
        <p:nvSpPr>
          <p:cNvPr id="24578" name="Rectangle 2"/>
          <p:cNvSpPr>
            <a:spLocks noGrp="1" noChangeArrowheads="1"/>
          </p:cNvSpPr>
          <p:nvPr>
            <p:ph type="title"/>
          </p:nvPr>
        </p:nvSpPr>
        <p:spPr>
          <a:noFill/>
          <a:ln/>
        </p:spPr>
        <p:txBody>
          <a:bodyPr lIns="92075" tIns="46038" rIns="92075" bIns="46038"/>
          <a:lstStyle/>
          <a:p>
            <a:r>
              <a:rPr lang="en-US"/>
              <a:t>Stereochemistry of E2 Reaction</a:t>
            </a:r>
          </a:p>
        </p:txBody>
      </p:sp>
      <p:graphicFrame>
        <p:nvGraphicFramePr>
          <p:cNvPr id="24579" name="Object 3"/>
          <p:cNvGraphicFramePr>
            <a:graphicFrameLocks/>
          </p:cNvGraphicFramePr>
          <p:nvPr/>
        </p:nvGraphicFramePr>
        <p:xfrm>
          <a:off x="395288" y="3000375"/>
          <a:ext cx="8277225" cy="1770063"/>
        </p:xfrm>
        <a:graphic>
          <a:graphicData uri="http://schemas.openxmlformats.org/presentationml/2006/ole">
            <p:oleObj spid="_x0000_s24579" name="ISIS/Draw Sketch" r:id="rId4" imgW="5419440" imgH="1152360" progId="ISISServer">
              <p:embed/>
            </p:oleObj>
          </a:graphicData>
        </a:graphic>
      </p:graphicFrame>
      <p:sp>
        <p:nvSpPr>
          <p:cNvPr id="24580" name="Text Box 4"/>
          <p:cNvSpPr txBox="1">
            <a:spLocks noChangeArrowheads="1"/>
          </p:cNvSpPr>
          <p:nvPr/>
        </p:nvSpPr>
        <p:spPr bwMode="auto">
          <a:xfrm>
            <a:off x="762000" y="1258888"/>
            <a:ext cx="7562850" cy="822325"/>
          </a:xfrm>
          <a:prstGeom prst="rect">
            <a:avLst/>
          </a:prstGeom>
          <a:noFill/>
          <a:ln w="12700">
            <a:noFill/>
            <a:miter lim="800000"/>
            <a:headEnd type="none" w="sm" len="sm"/>
            <a:tailEnd type="none" w="sm" len="sm"/>
          </a:ln>
          <a:effectLst/>
        </p:spPr>
        <p:txBody>
          <a:bodyPr>
            <a:spAutoFit/>
          </a:bodyPr>
          <a:lstStyle/>
          <a:p>
            <a:r>
              <a:rPr lang="en-US" b="1">
                <a:latin typeface="Arial" charset="0"/>
              </a:rPr>
              <a:t>This is the </a:t>
            </a:r>
            <a:r>
              <a:rPr lang="en-US" b="1" i="1">
                <a:latin typeface="Arial" charset="0"/>
              </a:rPr>
              <a:t>cis</a:t>
            </a:r>
            <a:r>
              <a:rPr lang="en-US" b="1">
                <a:latin typeface="Arial" charset="0"/>
              </a:rPr>
              <a:t> isomer.  The </a:t>
            </a:r>
            <a:r>
              <a:rPr lang="en-US" b="1" i="1">
                <a:latin typeface="Arial" charset="0"/>
              </a:rPr>
              <a:t>trans</a:t>
            </a:r>
            <a:r>
              <a:rPr lang="en-US" b="1">
                <a:latin typeface="Arial" charset="0"/>
              </a:rPr>
              <a:t> isomer does not </a:t>
            </a:r>
          </a:p>
          <a:p>
            <a:r>
              <a:rPr lang="en-US" b="1">
                <a:latin typeface="Arial" charset="0"/>
              </a:rPr>
              <a:t>react by an E2 reaction.</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26626" name="Rectangle 2"/>
          <p:cNvSpPr>
            <a:spLocks noGrp="1" noChangeArrowheads="1"/>
          </p:cNvSpPr>
          <p:nvPr>
            <p:ph type="title"/>
          </p:nvPr>
        </p:nvSpPr>
        <p:spPr>
          <a:xfrm>
            <a:off x="838200" y="152400"/>
            <a:ext cx="7772400" cy="1143000"/>
          </a:xfrm>
          <a:noFill/>
          <a:ln/>
        </p:spPr>
        <p:txBody>
          <a:bodyPr lIns="92075" tIns="46038" rIns="92075" bIns="46038"/>
          <a:lstStyle/>
          <a:p>
            <a:r>
              <a:rPr lang="en-US" i="1"/>
              <a:t>(S,S)-diastereomer</a:t>
            </a:r>
            <a:endParaRPr lang="en-US"/>
          </a:p>
        </p:txBody>
      </p:sp>
      <p:graphicFrame>
        <p:nvGraphicFramePr>
          <p:cNvPr id="26627" name="Object 3"/>
          <p:cNvGraphicFramePr>
            <a:graphicFrameLocks/>
          </p:cNvGraphicFramePr>
          <p:nvPr/>
        </p:nvGraphicFramePr>
        <p:xfrm>
          <a:off x="1524000" y="1066800"/>
          <a:ext cx="5943600" cy="5410200"/>
        </p:xfrm>
        <a:graphic>
          <a:graphicData uri="http://schemas.openxmlformats.org/presentationml/2006/ole">
            <p:oleObj spid="_x0000_s26627" name="ISIS/Draw Sketch" r:id="rId4" imgW="3971880" imgH="3314520" progId="ISISServer">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r>
              <a:rPr lang="en-US"/>
              <a:t>WWU -- Chemistry</a:t>
            </a:r>
          </a:p>
        </p:txBody>
      </p:sp>
      <p:graphicFrame>
        <p:nvGraphicFramePr>
          <p:cNvPr id="230404" name="Object 4"/>
          <p:cNvGraphicFramePr>
            <a:graphicFrameLocks noChangeAspect="1"/>
          </p:cNvGraphicFramePr>
          <p:nvPr/>
        </p:nvGraphicFramePr>
        <p:xfrm>
          <a:off x="2362200" y="1912938"/>
          <a:ext cx="4648200" cy="3189287"/>
        </p:xfrm>
        <a:graphic>
          <a:graphicData uri="http://schemas.openxmlformats.org/presentationml/2006/ole">
            <p:oleObj spid="_x0000_s230404" name="ISIS/Draw Sketch" r:id="rId4" imgW="1609560" imgH="1104840" progId="ISISServer">
              <p:embed/>
            </p:oleObj>
          </a:graphicData>
        </a:graphic>
      </p:graphicFrame>
      <p:sp>
        <p:nvSpPr>
          <p:cNvPr id="230405" name="Text Box 5"/>
          <p:cNvSpPr txBox="1">
            <a:spLocks noChangeArrowheads="1"/>
          </p:cNvSpPr>
          <p:nvPr/>
        </p:nvSpPr>
        <p:spPr bwMode="auto">
          <a:xfrm>
            <a:off x="2438400" y="625475"/>
            <a:ext cx="4038600" cy="579438"/>
          </a:xfrm>
          <a:prstGeom prst="rect">
            <a:avLst/>
          </a:prstGeom>
          <a:noFill/>
          <a:ln w="12700">
            <a:noFill/>
            <a:miter lim="800000"/>
            <a:headEnd type="none" w="sm" len="sm"/>
            <a:tailEnd type="none" w="sm" len="sm"/>
          </a:ln>
          <a:effectLst/>
        </p:spPr>
        <p:txBody>
          <a:bodyPr>
            <a:spAutoFit/>
          </a:bodyPr>
          <a:lstStyle/>
          <a:p>
            <a:r>
              <a:rPr lang="en-US" sz="3200" b="1">
                <a:solidFill>
                  <a:srgbClr val="0000FF"/>
                </a:solidFill>
                <a:latin typeface="Arial" charset="0"/>
              </a:rPr>
              <a:t>This one is formed!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28674" name="Rectangle 2"/>
          <p:cNvSpPr>
            <a:spLocks noGrp="1" noChangeArrowheads="1"/>
          </p:cNvSpPr>
          <p:nvPr>
            <p:ph type="title"/>
          </p:nvPr>
        </p:nvSpPr>
        <p:spPr>
          <a:xfrm>
            <a:off x="838200" y="152400"/>
            <a:ext cx="7772400" cy="1143000"/>
          </a:xfrm>
          <a:noFill/>
          <a:ln/>
        </p:spPr>
        <p:txBody>
          <a:bodyPr lIns="92075" tIns="46038" rIns="92075" bIns="46038"/>
          <a:lstStyle/>
          <a:p>
            <a:r>
              <a:rPr lang="en-US" i="1"/>
              <a:t>(R,S)</a:t>
            </a:r>
            <a:r>
              <a:rPr lang="en-US"/>
              <a:t>-diastereomer</a:t>
            </a:r>
          </a:p>
        </p:txBody>
      </p:sp>
      <p:graphicFrame>
        <p:nvGraphicFramePr>
          <p:cNvPr id="28675" name="Object 3"/>
          <p:cNvGraphicFramePr>
            <a:graphicFrameLocks/>
          </p:cNvGraphicFramePr>
          <p:nvPr/>
        </p:nvGraphicFramePr>
        <p:xfrm>
          <a:off x="1219200" y="1073150"/>
          <a:ext cx="6248400" cy="5243513"/>
        </p:xfrm>
        <a:graphic>
          <a:graphicData uri="http://schemas.openxmlformats.org/presentationml/2006/ole">
            <p:oleObj spid="_x0000_s28675" name="ISIS/Draw Sketch" r:id="rId4" imgW="3971880" imgH="3342960" progId="ISISServer">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1"/>
          <p:cNvSpPr>
            <a:spLocks noGrp="1"/>
          </p:cNvSpPr>
          <p:nvPr>
            <p:ph type="ftr" sz="quarter" idx="10"/>
          </p:nvPr>
        </p:nvSpPr>
        <p:spPr/>
        <p:txBody>
          <a:bodyPr/>
          <a:lstStyle/>
          <a:p>
            <a:r>
              <a:rPr lang="en-US"/>
              <a:t>WWU -- Chemistry</a:t>
            </a:r>
          </a:p>
        </p:txBody>
      </p:sp>
      <p:graphicFrame>
        <p:nvGraphicFramePr>
          <p:cNvPr id="229380" name="Object 4"/>
          <p:cNvGraphicFramePr>
            <a:graphicFrameLocks noChangeAspect="1"/>
          </p:cNvGraphicFramePr>
          <p:nvPr/>
        </p:nvGraphicFramePr>
        <p:xfrm>
          <a:off x="1828800" y="1752600"/>
          <a:ext cx="5181600" cy="3246438"/>
        </p:xfrm>
        <a:graphic>
          <a:graphicData uri="http://schemas.openxmlformats.org/presentationml/2006/ole">
            <p:oleObj spid="_x0000_s229380" name="ISIS/Draw Sketch" r:id="rId4" imgW="1733400" imgH="1085760" progId="ISISServer">
              <p:embed/>
            </p:oleObj>
          </a:graphicData>
        </a:graphic>
      </p:graphicFrame>
      <p:sp>
        <p:nvSpPr>
          <p:cNvPr id="229381" name="Text Box 5"/>
          <p:cNvSpPr txBox="1">
            <a:spLocks noChangeArrowheads="1"/>
          </p:cNvSpPr>
          <p:nvPr/>
        </p:nvSpPr>
        <p:spPr bwMode="auto">
          <a:xfrm>
            <a:off x="2193925" y="522288"/>
            <a:ext cx="3467100" cy="519112"/>
          </a:xfrm>
          <a:prstGeom prst="rect">
            <a:avLst/>
          </a:prstGeom>
          <a:noFill/>
          <a:ln w="12700">
            <a:noFill/>
            <a:miter lim="800000"/>
            <a:headEnd type="none" w="sm" len="sm"/>
            <a:tailEnd type="none" w="sm" len="sm"/>
          </a:ln>
          <a:effectLst/>
        </p:spPr>
        <p:txBody>
          <a:bodyPr wrap="none">
            <a:spAutoFit/>
          </a:bodyPr>
          <a:lstStyle/>
          <a:p>
            <a:r>
              <a:rPr lang="en-US" sz="2800" b="1">
                <a:solidFill>
                  <a:srgbClr val="0000FF"/>
                </a:solidFill>
                <a:latin typeface="Arial" charset="0"/>
              </a:rPr>
              <a:t>This one is formed!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3"/>
          <p:cNvSpPr>
            <a:spLocks noGrp="1"/>
          </p:cNvSpPr>
          <p:nvPr>
            <p:ph type="ftr" sz="quarter" idx="10"/>
          </p:nvPr>
        </p:nvSpPr>
        <p:spPr/>
        <p:txBody>
          <a:bodyPr/>
          <a:lstStyle/>
          <a:p>
            <a:r>
              <a:rPr lang="en-US"/>
              <a:t>WWU -- Chemistry</a:t>
            </a:r>
          </a:p>
        </p:txBody>
      </p:sp>
      <p:sp>
        <p:nvSpPr>
          <p:cNvPr id="36866" name="Rectangle 2"/>
          <p:cNvSpPr>
            <a:spLocks noGrp="1" noChangeArrowheads="1"/>
          </p:cNvSpPr>
          <p:nvPr>
            <p:ph type="title"/>
          </p:nvPr>
        </p:nvSpPr>
        <p:spPr>
          <a:noFill/>
          <a:ln/>
        </p:spPr>
        <p:txBody>
          <a:bodyPr lIns="92075" tIns="46038" rIns="92075" bIns="46038"/>
          <a:lstStyle/>
          <a:p>
            <a:r>
              <a:rPr lang="en-US"/>
              <a:t/>
            </a:r>
            <a:br>
              <a:rPr lang="en-US"/>
            </a:br>
            <a:r>
              <a:rPr lang="en-US"/>
              <a:t>Orientation of elimination:  regiochemistry/ Zaitsev’s Rule		</a:t>
            </a:r>
          </a:p>
        </p:txBody>
      </p:sp>
      <p:sp>
        <p:nvSpPr>
          <p:cNvPr id="36867" name="Rectangle 3"/>
          <p:cNvSpPr>
            <a:spLocks noGrp="1" noChangeArrowheads="1"/>
          </p:cNvSpPr>
          <p:nvPr>
            <p:ph type="body" idx="1"/>
          </p:nvPr>
        </p:nvSpPr>
        <p:spPr>
          <a:noFill/>
          <a:ln/>
        </p:spPr>
        <p:txBody>
          <a:bodyPr lIns="92075" tIns="46038" rIns="92075" bIns="46038"/>
          <a:lstStyle/>
          <a:p>
            <a:r>
              <a:rPr lang="en-US" sz="2800"/>
              <a:t>In reactions of removal of hydrogen halides from alkyl halides or the removal of water from alcohols, the </a:t>
            </a:r>
            <a:r>
              <a:rPr lang="en-US" sz="2800" i="1">
                <a:solidFill>
                  <a:srgbClr val="0000FF"/>
                </a:solidFill>
              </a:rPr>
              <a:t>hydrogen</a:t>
            </a:r>
            <a:r>
              <a:rPr lang="en-US" sz="2800" i="1">
                <a:solidFill>
                  <a:schemeClr val="tx2"/>
                </a:solidFill>
              </a:rPr>
              <a:t> </a:t>
            </a:r>
            <a:r>
              <a:rPr lang="en-US" sz="2800"/>
              <a:t>which is lost will come from the </a:t>
            </a:r>
            <a:r>
              <a:rPr lang="en-US" sz="2800" i="1">
                <a:solidFill>
                  <a:srgbClr val="0000FF"/>
                </a:solidFill>
              </a:rPr>
              <a:t>more highly-branched</a:t>
            </a:r>
            <a:r>
              <a:rPr lang="en-US" sz="2800"/>
              <a:t> </a:t>
            </a:r>
            <a:r>
              <a:rPr lang="en-US" sz="2800">
                <a:latin typeface="Symbol" pitchFamily="18" charset="2"/>
              </a:rPr>
              <a:t>b</a:t>
            </a:r>
            <a:r>
              <a:rPr lang="en-US" sz="2800"/>
              <a:t>-carbon.</a:t>
            </a:r>
          </a:p>
        </p:txBody>
      </p:sp>
      <p:sp>
        <p:nvSpPr>
          <p:cNvPr id="36868" name="Rectangle 4"/>
          <p:cNvSpPr>
            <a:spLocks noChangeArrowheads="1"/>
          </p:cNvSpPr>
          <p:nvPr/>
        </p:nvSpPr>
        <p:spPr bwMode="auto">
          <a:xfrm>
            <a:off x="5791200" y="4572000"/>
            <a:ext cx="3003550" cy="457200"/>
          </a:xfrm>
          <a:prstGeom prst="rect">
            <a:avLst/>
          </a:prstGeom>
          <a:noFill/>
          <a:ln w="9525">
            <a:noFill/>
            <a:miter lim="800000"/>
            <a:headEnd/>
            <a:tailEnd/>
          </a:ln>
          <a:effectLst/>
        </p:spPr>
        <p:txBody>
          <a:bodyPr lIns="92075" tIns="46038" rIns="92075" bIns="46038">
            <a:spAutoFit/>
          </a:bodyPr>
          <a:lstStyle/>
          <a:p>
            <a:r>
              <a:rPr lang="en-US"/>
              <a:t>A. N. Zaitsev -- 1875</a:t>
            </a:r>
          </a:p>
        </p:txBody>
      </p:sp>
      <p:graphicFrame>
        <p:nvGraphicFramePr>
          <p:cNvPr id="36869" name="Object 5"/>
          <p:cNvGraphicFramePr>
            <a:graphicFrameLocks/>
          </p:cNvGraphicFramePr>
          <p:nvPr/>
        </p:nvGraphicFramePr>
        <p:xfrm>
          <a:off x="2057400" y="4267200"/>
          <a:ext cx="3352800" cy="1752600"/>
        </p:xfrm>
        <a:graphic>
          <a:graphicData uri="http://schemas.openxmlformats.org/presentationml/2006/ole">
            <p:oleObj spid="_x0000_s36869" name="ISIS/Draw Sketch" r:id="rId4" imgW="1657080" imgH="799920" progId="ISISServer">
              <p:embed/>
            </p:oleObj>
          </a:graphicData>
        </a:graphic>
      </p:graphicFrame>
      <p:sp>
        <p:nvSpPr>
          <p:cNvPr id="36870" name="Line 6"/>
          <p:cNvSpPr>
            <a:spLocks noChangeShapeType="1"/>
          </p:cNvSpPr>
          <p:nvPr/>
        </p:nvSpPr>
        <p:spPr bwMode="auto">
          <a:xfrm flipH="1">
            <a:off x="4876800" y="4038600"/>
            <a:ext cx="533400" cy="609600"/>
          </a:xfrm>
          <a:prstGeom prst="line">
            <a:avLst/>
          </a:prstGeom>
          <a:noFill/>
          <a:ln w="12700">
            <a:solidFill>
              <a:schemeClr val="tx1"/>
            </a:solidFill>
            <a:round/>
            <a:headEnd type="none" w="sm" len="sm"/>
            <a:tailEnd type="triangle" w="sm" len="sm"/>
          </a:ln>
          <a:effectLst/>
        </p:spPr>
        <p:txBody>
          <a:bodyPr/>
          <a:lstStyle/>
          <a:p>
            <a:endParaRPr lang="en-US"/>
          </a:p>
        </p:txBody>
      </p:sp>
      <p:sp>
        <p:nvSpPr>
          <p:cNvPr id="36871" name="Line 7"/>
          <p:cNvSpPr>
            <a:spLocks noChangeShapeType="1"/>
          </p:cNvSpPr>
          <p:nvPr/>
        </p:nvSpPr>
        <p:spPr bwMode="auto">
          <a:xfrm>
            <a:off x="3048000" y="4038600"/>
            <a:ext cx="304800" cy="685800"/>
          </a:xfrm>
          <a:prstGeom prst="line">
            <a:avLst/>
          </a:prstGeom>
          <a:noFill/>
          <a:ln w="12700">
            <a:solidFill>
              <a:schemeClr val="tx1"/>
            </a:solidFill>
            <a:round/>
            <a:headEnd type="none" w="sm" len="sm"/>
            <a:tailEnd type="triangle" w="sm" len="sm"/>
          </a:ln>
          <a:effectLst/>
        </p:spPr>
        <p:txBody>
          <a:bodyPr/>
          <a:lstStyle/>
          <a:p>
            <a:endParaRPr lang="en-US"/>
          </a:p>
        </p:txBody>
      </p:sp>
      <p:sp>
        <p:nvSpPr>
          <p:cNvPr id="36872" name="Text Box 8"/>
          <p:cNvSpPr txBox="1">
            <a:spLocks noChangeArrowheads="1"/>
          </p:cNvSpPr>
          <p:nvPr/>
        </p:nvSpPr>
        <p:spPr bwMode="auto">
          <a:xfrm>
            <a:off x="5470525" y="3697288"/>
            <a:ext cx="2335213" cy="457200"/>
          </a:xfrm>
          <a:prstGeom prst="rect">
            <a:avLst/>
          </a:prstGeom>
          <a:noFill/>
          <a:ln w="12700">
            <a:noFill/>
            <a:miter lim="800000"/>
            <a:headEnd type="none" w="sm" len="sm"/>
            <a:tailEnd type="none" w="sm" len="sm"/>
          </a:ln>
          <a:effectLst/>
        </p:spPr>
        <p:txBody>
          <a:bodyPr wrap="none">
            <a:spAutoFit/>
          </a:bodyPr>
          <a:lstStyle/>
          <a:p>
            <a:r>
              <a:rPr lang="en-US" b="1">
                <a:latin typeface="Arial" charset="0"/>
              </a:rPr>
              <a:t>Less branched</a:t>
            </a:r>
          </a:p>
        </p:txBody>
      </p:sp>
      <p:sp>
        <p:nvSpPr>
          <p:cNvPr id="36873" name="Text Box 9"/>
          <p:cNvSpPr txBox="1">
            <a:spLocks noChangeArrowheads="1"/>
          </p:cNvSpPr>
          <p:nvPr/>
        </p:nvSpPr>
        <p:spPr bwMode="auto">
          <a:xfrm>
            <a:off x="2422525" y="3544888"/>
            <a:ext cx="2368550" cy="457200"/>
          </a:xfrm>
          <a:prstGeom prst="rect">
            <a:avLst/>
          </a:prstGeom>
          <a:noFill/>
          <a:ln w="12700">
            <a:noFill/>
            <a:miter lim="800000"/>
            <a:headEnd type="none" w="sm" len="sm"/>
            <a:tailEnd type="none" w="sm" len="sm"/>
          </a:ln>
          <a:effectLst/>
        </p:spPr>
        <p:txBody>
          <a:bodyPr wrap="none">
            <a:spAutoFit/>
          </a:bodyPr>
          <a:lstStyle/>
          <a:p>
            <a:r>
              <a:rPr lang="en-US" b="1">
                <a:latin typeface="Arial" charset="0"/>
              </a:rPr>
              <a:t>More branched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235524" name="Rectangle 4"/>
          <p:cNvSpPr>
            <a:spLocks noGrp="1" noChangeArrowheads="1"/>
          </p:cNvSpPr>
          <p:nvPr>
            <p:ph type="title"/>
          </p:nvPr>
        </p:nvSpPr>
        <p:spPr/>
        <p:txBody>
          <a:bodyPr/>
          <a:lstStyle/>
          <a:p>
            <a:r>
              <a:rPr lang="en-US" sz="3600"/>
              <a:t>Product formed from previous slide</a:t>
            </a:r>
          </a:p>
        </p:txBody>
      </p:sp>
      <p:graphicFrame>
        <p:nvGraphicFramePr>
          <p:cNvPr id="235525" name="Object 5"/>
          <p:cNvGraphicFramePr>
            <a:graphicFrameLocks noChangeAspect="1"/>
          </p:cNvGraphicFramePr>
          <p:nvPr>
            <p:ph idx="1"/>
          </p:nvPr>
        </p:nvGraphicFramePr>
        <p:xfrm>
          <a:off x="2667000" y="2211388"/>
          <a:ext cx="3581400" cy="2862262"/>
        </p:xfrm>
        <a:graphic>
          <a:graphicData uri="http://schemas.openxmlformats.org/presentationml/2006/ole">
            <p:oleObj spid="_x0000_s235525" name="ISIS/Draw Sketch" r:id="rId4" imgW="1657080" imgH="1323720" progId="ISISServer">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a:t>WWU -- Chemistry</a:t>
            </a:r>
          </a:p>
        </p:txBody>
      </p:sp>
      <p:sp>
        <p:nvSpPr>
          <p:cNvPr id="16386" name="Rectangle 2"/>
          <p:cNvSpPr>
            <a:spLocks noGrp="1" noChangeArrowheads="1"/>
          </p:cNvSpPr>
          <p:nvPr>
            <p:ph type="title"/>
          </p:nvPr>
        </p:nvSpPr>
        <p:spPr>
          <a:noFill/>
          <a:ln/>
        </p:spPr>
        <p:txBody>
          <a:bodyPr lIns="92075" tIns="46038" rIns="92075" bIns="46038"/>
          <a:lstStyle/>
          <a:p>
            <a:r>
              <a:rPr lang="en-US"/>
              <a:t>Dehydrohalogenation (-HX)</a:t>
            </a:r>
          </a:p>
        </p:txBody>
      </p:sp>
      <p:graphicFrame>
        <p:nvGraphicFramePr>
          <p:cNvPr id="16387" name="Object 3"/>
          <p:cNvGraphicFramePr>
            <a:graphicFrameLocks/>
          </p:cNvGraphicFramePr>
          <p:nvPr/>
        </p:nvGraphicFramePr>
        <p:xfrm>
          <a:off x="533400" y="1839913"/>
          <a:ext cx="8110538" cy="2946400"/>
        </p:xfrm>
        <a:graphic>
          <a:graphicData uri="http://schemas.openxmlformats.org/presentationml/2006/ole">
            <p:oleObj spid="_x0000_s16387" name="ISIS/Draw Sketch" r:id="rId4" imgW="4095720" imgH="1495080" progId="ISISServer">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247810" name="Rectangle 2"/>
          <p:cNvSpPr>
            <a:spLocks noGrp="1" noChangeArrowheads="1"/>
          </p:cNvSpPr>
          <p:nvPr>
            <p:ph type="title"/>
          </p:nvPr>
        </p:nvSpPr>
        <p:spPr/>
        <p:txBody>
          <a:bodyPr/>
          <a:lstStyle/>
          <a:p>
            <a:r>
              <a:rPr lang="en-US" sz="3600"/>
              <a:t>Typical bases used in E2 reactions</a:t>
            </a:r>
          </a:p>
        </p:txBody>
      </p:sp>
      <p:sp>
        <p:nvSpPr>
          <p:cNvPr id="247811" name="Rectangle 3"/>
          <p:cNvSpPr>
            <a:spLocks noGrp="1" noChangeArrowheads="1"/>
          </p:cNvSpPr>
          <p:nvPr>
            <p:ph type="body" idx="1"/>
          </p:nvPr>
        </p:nvSpPr>
        <p:spPr/>
        <p:txBody>
          <a:bodyPr/>
          <a:lstStyle/>
          <a:p>
            <a:pPr>
              <a:buFontTx/>
              <a:buNone/>
            </a:pPr>
            <a:r>
              <a:rPr lang="en-US"/>
              <a:t>High concentration of the following &gt;1M</a:t>
            </a:r>
          </a:p>
          <a:p>
            <a:pPr>
              <a:buFontTx/>
              <a:buNone/>
            </a:pPr>
            <a:r>
              <a:rPr lang="en-US"/>
              <a:t>If the concentration isn’t given, assume</a:t>
            </a:r>
          </a:p>
          <a:p>
            <a:pPr>
              <a:buFontTx/>
              <a:buNone/>
            </a:pPr>
            <a:r>
              <a:rPr lang="en-US"/>
              <a:t>that it is high concentration!</a:t>
            </a:r>
          </a:p>
          <a:p>
            <a:r>
              <a:rPr lang="en-US"/>
              <a:t>Na</a:t>
            </a:r>
            <a:r>
              <a:rPr lang="en-US" baseline="30000"/>
              <a:t>+</a:t>
            </a:r>
            <a:r>
              <a:rPr lang="en-US"/>
              <a:t> </a:t>
            </a:r>
            <a:r>
              <a:rPr lang="en-US" baseline="30000"/>
              <a:t>-</a:t>
            </a:r>
            <a:r>
              <a:rPr lang="en-US"/>
              <a:t>OH</a:t>
            </a:r>
          </a:p>
          <a:p>
            <a:r>
              <a:rPr lang="en-US"/>
              <a:t>K</a:t>
            </a:r>
            <a:r>
              <a:rPr lang="en-US" baseline="30000"/>
              <a:t>+</a:t>
            </a:r>
            <a:r>
              <a:rPr lang="en-US"/>
              <a:t> </a:t>
            </a:r>
            <a:r>
              <a:rPr lang="en-US" baseline="30000"/>
              <a:t>-</a:t>
            </a:r>
            <a:r>
              <a:rPr lang="en-US"/>
              <a:t>OH</a:t>
            </a:r>
          </a:p>
          <a:p>
            <a:r>
              <a:rPr lang="en-US"/>
              <a:t>Na</a:t>
            </a:r>
            <a:r>
              <a:rPr lang="en-US" baseline="30000"/>
              <a:t>+</a:t>
            </a:r>
            <a:r>
              <a:rPr lang="en-US"/>
              <a:t> </a:t>
            </a:r>
            <a:r>
              <a:rPr lang="en-US" baseline="30000"/>
              <a:t>-</a:t>
            </a:r>
            <a:r>
              <a:rPr lang="en-US"/>
              <a:t>OR</a:t>
            </a:r>
          </a:p>
          <a:p>
            <a:r>
              <a:rPr lang="en-US"/>
              <a:t>Na</a:t>
            </a:r>
            <a:r>
              <a:rPr lang="en-US" baseline="30000"/>
              <a:t>+</a:t>
            </a:r>
            <a:r>
              <a:rPr lang="en-US"/>
              <a:t> </a:t>
            </a:r>
            <a:r>
              <a:rPr lang="en-US" baseline="30000"/>
              <a:t>-</a:t>
            </a:r>
            <a:r>
              <a:rPr lang="en-US"/>
              <a:t>NH</a:t>
            </a:r>
            <a:r>
              <a:rPr lang="en-US" baseline="-25000"/>
              <a:t>2</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25954" name="Rectangle 2"/>
          <p:cNvSpPr>
            <a:spLocks noGrp="1" noChangeArrowheads="1"/>
          </p:cNvSpPr>
          <p:nvPr>
            <p:ph type="title"/>
          </p:nvPr>
        </p:nvSpPr>
        <p:spPr>
          <a:noFill/>
          <a:ln/>
        </p:spPr>
        <p:txBody>
          <a:bodyPr lIns="92075" tIns="46038" rIns="92075" bIns="46038" anchor="b"/>
          <a:lstStyle/>
          <a:p>
            <a:r>
              <a:rPr lang="en-US"/>
              <a:t>Orientation of elimination:  regiochemistry/ Zaitsev’s Rule</a:t>
            </a:r>
          </a:p>
        </p:txBody>
      </p:sp>
      <p:sp>
        <p:nvSpPr>
          <p:cNvPr id="125955" name="Rectangle 3"/>
          <p:cNvSpPr>
            <a:spLocks noGrp="1" noChangeArrowheads="1"/>
          </p:cNvSpPr>
          <p:nvPr>
            <p:ph type="body" idx="1"/>
          </p:nvPr>
        </p:nvSpPr>
        <p:spPr>
          <a:noFill/>
          <a:ln/>
        </p:spPr>
        <p:txBody>
          <a:bodyPr lIns="92075" tIns="46038" rIns="92075" bIns="46038"/>
          <a:lstStyle/>
          <a:p>
            <a:pPr>
              <a:buFontTx/>
              <a:buNone/>
            </a:pPr>
            <a:r>
              <a:rPr lang="en-US"/>
              <a:t>	Explaination of Zaitsev’s rule:</a:t>
            </a:r>
          </a:p>
          <a:p>
            <a:pPr>
              <a:buFontTx/>
              <a:buNone/>
            </a:pPr>
            <a:endParaRPr lang="en-US"/>
          </a:p>
          <a:p>
            <a:pPr>
              <a:buFontTx/>
              <a:buNone/>
            </a:pPr>
            <a:r>
              <a:rPr lang="en-US"/>
              <a:t>	When you remove a hydrogen atom from the more branched position, you are forming a more highly substituted alkene.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26978" name="Rectangle 2"/>
          <p:cNvSpPr>
            <a:spLocks noGrp="1" noChangeArrowheads="1"/>
          </p:cNvSpPr>
          <p:nvPr>
            <p:ph type="title"/>
          </p:nvPr>
        </p:nvSpPr>
        <p:spPr>
          <a:xfrm>
            <a:off x="685800" y="304800"/>
            <a:ext cx="7772400" cy="914400"/>
          </a:xfrm>
          <a:noFill/>
          <a:ln/>
        </p:spPr>
        <p:txBody>
          <a:bodyPr lIns="92075" tIns="46038" rIns="92075" bIns="46038" anchor="b"/>
          <a:lstStyle/>
          <a:p>
            <a:r>
              <a:rPr lang="en-US"/>
              <a:t>Stereochemistry of products</a:t>
            </a:r>
          </a:p>
        </p:txBody>
      </p:sp>
      <p:sp>
        <p:nvSpPr>
          <p:cNvPr id="126979" name="Rectangle 3"/>
          <p:cNvSpPr>
            <a:spLocks noGrp="1" noChangeArrowheads="1"/>
          </p:cNvSpPr>
          <p:nvPr>
            <p:ph type="body" idx="1"/>
          </p:nvPr>
        </p:nvSpPr>
        <p:spPr>
          <a:noFill/>
          <a:ln/>
        </p:spPr>
        <p:txBody>
          <a:bodyPr lIns="92075" tIns="46038" rIns="92075" bIns="46038"/>
          <a:lstStyle/>
          <a:p>
            <a:r>
              <a:rPr lang="en-US"/>
              <a:t>The H and X must be </a:t>
            </a:r>
            <a:r>
              <a:rPr lang="en-US" i="1"/>
              <a:t>anti</a:t>
            </a:r>
            <a:r>
              <a:rPr lang="en-US"/>
              <a:t> with respect to each other in an E2 reaction!</a:t>
            </a:r>
          </a:p>
          <a:p>
            <a:r>
              <a:rPr lang="en-US"/>
              <a:t>You take what you get, especially with diastereomers!  See the previous slides of the reaction of diastereomers.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28002" name="Rectangle 2"/>
          <p:cNvSpPr>
            <a:spLocks noGrp="1" noChangeArrowheads="1"/>
          </p:cNvSpPr>
          <p:nvPr>
            <p:ph type="title"/>
          </p:nvPr>
        </p:nvSpPr>
        <p:spPr>
          <a:noFill/>
          <a:ln/>
        </p:spPr>
        <p:txBody>
          <a:bodyPr lIns="92075" tIns="46038" rIns="92075" bIns="46038" anchor="b"/>
          <a:lstStyle/>
          <a:p>
            <a:r>
              <a:rPr lang="en-US"/>
              <a:t>Competing reactions</a:t>
            </a:r>
          </a:p>
        </p:txBody>
      </p:sp>
      <p:sp>
        <p:nvSpPr>
          <p:cNvPr id="128003" name="Rectangle 3"/>
          <p:cNvSpPr>
            <a:spLocks noGrp="1" noChangeArrowheads="1"/>
          </p:cNvSpPr>
          <p:nvPr>
            <p:ph type="body" idx="1"/>
          </p:nvPr>
        </p:nvSpPr>
        <p:spPr>
          <a:noFill/>
          <a:ln/>
        </p:spPr>
        <p:txBody>
          <a:bodyPr lIns="92075" tIns="46038" rIns="92075" bIns="46038"/>
          <a:lstStyle/>
          <a:p>
            <a:r>
              <a:rPr lang="en-US"/>
              <a:t>The substitution reaction (S</a:t>
            </a:r>
            <a:r>
              <a:rPr lang="en-US" baseline="-25000"/>
              <a:t>N</a:t>
            </a:r>
            <a:r>
              <a:rPr lang="en-US"/>
              <a:t>2) competes with the elimination reaction (E2).</a:t>
            </a:r>
          </a:p>
          <a:p>
            <a:r>
              <a:rPr lang="en-US"/>
              <a:t>Both reactions follow second order kinetics!</a:t>
            </a:r>
          </a:p>
          <a:p>
            <a:pPr>
              <a:buFontTx/>
              <a:buNone/>
            </a:pP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32098" name="Rectangle 2"/>
          <p:cNvSpPr>
            <a:spLocks noGrp="1" noChangeArrowheads="1"/>
          </p:cNvSpPr>
          <p:nvPr>
            <p:ph type="title"/>
          </p:nvPr>
        </p:nvSpPr>
        <p:spPr>
          <a:noFill/>
          <a:ln/>
        </p:spPr>
        <p:txBody>
          <a:bodyPr lIns="92075" tIns="46038" rIns="92075" bIns="46038" anchor="b"/>
          <a:lstStyle/>
          <a:p>
            <a:r>
              <a:rPr lang="en-US"/>
              <a:t>Sect 9.5:  the E1 mechanism</a:t>
            </a:r>
          </a:p>
        </p:txBody>
      </p:sp>
      <p:sp>
        <p:nvSpPr>
          <p:cNvPr id="132099" name="Rectangle 3"/>
          <p:cNvSpPr>
            <a:spLocks noGrp="1" noChangeArrowheads="1"/>
          </p:cNvSpPr>
          <p:nvPr>
            <p:ph type="body" idx="1"/>
          </p:nvPr>
        </p:nvSpPr>
        <p:spPr>
          <a:noFill/>
          <a:ln/>
        </p:spPr>
        <p:txBody>
          <a:bodyPr lIns="92075" tIns="46038" rIns="92075" bIns="46038"/>
          <a:lstStyle/>
          <a:p>
            <a:r>
              <a:rPr lang="en-US"/>
              <a:t>mechanism</a:t>
            </a:r>
          </a:p>
          <a:p>
            <a:r>
              <a:rPr lang="en-US"/>
              <a:t>kinetics</a:t>
            </a:r>
          </a:p>
          <a:p>
            <a:r>
              <a:rPr lang="en-US"/>
              <a:t>isotope effects</a:t>
            </a:r>
          </a:p>
          <a:p>
            <a:r>
              <a:rPr lang="en-US"/>
              <a:t>stereochemistry of reactants</a:t>
            </a:r>
          </a:p>
          <a:p>
            <a:r>
              <a:rPr lang="en-US"/>
              <a:t>orientation of elimination (Zaitsev’s rule)</a:t>
            </a:r>
          </a:p>
          <a:p>
            <a:r>
              <a:rPr lang="en-US"/>
              <a:t>stereochemistry of products</a:t>
            </a:r>
          </a:p>
          <a:p>
            <a:r>
              <a:rPr lang="en-US"/>
              <a:t>competing reactions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WWU -- Chemistry</a:t>
            </a:r>
          </a:p>
        </p:txBody>
      </p:sp>
      <p:sp>
        <p:nvSpPr>
          <p:cNvPr id="133122" name="Rectangle 2"/>
          <p:cNvSpPr>
            <a:spLocks noGrp="1" noChangeArrowheads="1"/>
          </p:cNvSpPr>
          <p:nvPr>
            <p:ph type="title"/>
          </p:nvPr>
        </p:nvSpPr>
        <p:spPr>
          <a:xfrm>
            <a:off x="685800" y="304800"/>
            <a:ext cx="7772400" cy="533400"/>
          </a:xfrm>
          <a:noFill/>
          <a:ln/>
        </p:spPr>
        <p:txBody>
          <a:bodyPr lIns="92075" tIns="46038" rIns="92075" bIns="46038" anchor="b"/>
          <a:lstStyle/>
          <a:p>
            <a:r>
              <a:rPr lang="en-US"/>
              <a:t>E1 mechanism</a:t>
            </a:r>
          </a:p>
        </p:txBody>
      </p:sp>
      <p:graphicFrame>
        <p:nvGraphicFramePr>
          <p:cNvPr id="133123" name="Object 3"/>
          <p:cNvGraphicFramePr>
            <a:graphicFrameLocks/>
          </p:cNvGraphicFramePr>
          <p:nvPr/>
        </p:nvGraphicFramePr>
        <p:xfrm>
          <a:off x="457200" y="1981200"/>
          <a:ext cx="7720013" cy="4538663"/>
        </p:xfrm>
        <a:graphic>
          <a:graphicData uri="http://schemas.openxmlformats.org/presentationml/2006/ole">
            <p:oleObj spid="_x0000_s133123" name="ISIS/Draw Sketch" r:id="rId4" imgW="5276520" imgH="2876400" progId="ISISServer">
              <p:embed/>
            </p:oleObj>
          </a:graphicData>
        </a:graphic>
      </p:graphicFrame>
      <p:sp>
        <p:nvSpPr>
          <p:cNvPr id="133124" name="Rectangle 4"/>
          <p:cNvSpPr>
            <a:spLocks noGrp="1" noChangeArrowheads="1"/>
          </p:cNvSpPr>
          <p:nvPr>
            <p:ph type="body" idx="1"/>
          </p:nvPr>
        </p:nvSpPr>
        <p:spPr>
          <a:xfrm>
            <a:off x="0" y="838200"/>
            <a:ext cx="9144000" cy="1066800"/>
          </a:xfrm>
          <a:noFill/>
          <a:ln/>
        </p:spPr>
        <p:txBody>
          <a:bodyPr lIns="92075" tIns="46038" rIns="92075" bIns="46038"/>
          <a:lstStyle/>
          <a:p>
            <a:pPr algn="ctr">
              <a:buFontTx/>
              <a:buNone/>
            </a:pPr>
            <a:r>
              <a:rPr lang="en-US"/>
              <a:t>This reaction is done in strong base at low concentration, such as </a:t>
            </a:r>
            <a:r>
              <a:rPr lang="en-US" i="1"/>
              <a:t>0.01 M NaOH in water) </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35170" name="Rectangle 2"/>
          <p:cNvSpPr>
            <a:spLocks noGrp="1" noChangeArrowheads="1"/>
          </p:cNvSpPr>
          <p:nvPr>
            <p:ph type="title"/>
          </p:nvPr>
        </p:nvSpPr>
        <p:spPr/>
        <p:txBody>
          <a:bodyPr/>
          <a:lstStyle/>
          <a:p>
            <a:r>
              <a:rPr lang="en-US"/>
              <a:t>E1 Reactions </a:t>
            </a:r>
          </a:p>
        </p:txBody>
      </p:sp>
      <p:sp>
        <p:nvSpPr>
          <p:cNvPr id="135171" name="Rectangle 3"/>
          <p:cNvSpPr>
            <a:spLocks noGrp="1" noChangeArrowheads="1"/>
          </p:cNvSpPr>
          <p:nvPr>
            <p:ph type="body" idx="1"/>
          </p:nvPr>
        </p:nvSpPr>
        <p:spPr>
          <a:xfrm>
            <a:off x="685800" y="1828800"/>
            <a:ext cx="8077200" cy="4114800"/>
          </a:xfrm>
        </p:spPr>
        <p:txBody>
          <a:bodyPr/>
          <a:lstStyle/>
          <a:p>
            <a:r>
              <a:rPr lang="en-US" dirty="0"/>
              <a:t>These reactions proceed under neutral conditions where a </a:t>
            </a:r>
            <a:r>
              <a:rPr lang="en-US" b="1" i="1" dirty="0"/>
              <a:t>polar</a:t>
            </a:r>
            <a:r>
              <a:rPr lang="en-US" dirty="0"/>
              <a:t> solvent helps to stabilize the </a:t>
            </a:r>
            <a:r>
              <a:rPr lang="en-US" dirty="0" err="1" smtClean="0"/>
              <a:t>carbocation</a:t>
            </a:r>
            <a:r>
              <a:rPr lang="en-US" dirty="0" smtClean="0"/>
              <a:t> intermediate</a:t>
            </a:r>
            <a:r>
              <a:rPr lang="en-US" dirty="0"/>
              <a:t>.  </a:t>
            </a:r>
          </a:p>
          <a:p>
            <a:r>
              <a:rPr lang="en-US" dirty="0"/>
              <a:t>This solvent also acts as a weak base and removes a proton in the fast step.  </a:t>
            </a:r>
          </a:p>
          <a:p>
            <a:r>
              <a:rPr lang="en-US" dirty="0"/>
              <a:t>These types of reactions are referred to as </a:t>
            </a:r>
            <a:r>
              <a:rPr lang="en-US" b="1" i="1" dirty="0" err="1"/>
              <a:t>solvolysis</a:t>
            </a:r>
            <a:r>
              <a:rPr lang="en-US" dirty="0"/>
              <a:t> reactions.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wipe(left)">
                                      <p:cBhvr>
                                        <p:cTn id="7" dur="500"/>
                                        <p:tgtEl>
                                          <p:spTgt spid="135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5171">
                                            <p:txEl>
                                              <p:pRg st="1" end="1"/>
                                            </p:txEl>
                                          </p:spTgt>
                                        </p:tgtEl>
                                        <p:attrNameLst>
                                          <p:attrName>style.visibility</p:attrName>
                                        </p:attrNameLst>
                                      </p:cBhvr>
                                      <p:to>
                                        <p:strVal val="visible"/>
                                      </p:to>
                                    </p:set>
                                    <p:animEffect transition="in" filter="wipe(left)">
                                      <p:cBhvr>
                                        <p:cTn id="12" dur="500"/>
                                        <p:tgtEl>
                                          <p:spTgt spid="135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5171">
                                            <p:txEl>
                                              <p:pRg st="2" end="2"/>
                                            </p:txEl>
                                          </p:spTgt>
                                        </p:tgtEl>
                                        <p:attrNameLst>
                                          <p:attrName>style.visibility</p:attrName>
                                        </p:attrNameLst>
                                      </p:cBhvr>
                                      <p:to>
                                        <p:strVal val="visible"/>
                                      </p:to>
                                    </p:set>
                                    <p:animEffect transition="in" filter="wipe(left)">
                                      <p:cBhvr>
                                        <p:cTn id="17" dur="500"/>
                                        <p:tgtEl>
                                          <p:spTgt spid="135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Footer Placeholder 1"/>
          <p:cNvSpPr>
            <a:spLocks noGrp="1"/>
          </p:cNvSpPr>
          <p:nvPr>
            <p:ph type="ftr" sz="quarter" idx="10"/>
          </p:nvPr>
        </p:nvSpPr>
        <p:spPr/>
        <p:txBody>
          <a:bodyPr/>
          <a:lstStyle/>
          <a:p>
            <a:r>
              <a:rPr lang="en-US"/>
              <a:t>WWU -- Chemistry</a:t>
            </a:r>
          </a:p>
        </p:txBody>
      </p:sp>
      <p:sp>
        <p:nvSpPr>
          <p:cNvPr id="138243" name="Rectangle 3"/>
          <p:cNvSpPr>
            <a:spLocks noGrp="1" noChangeArrowheads="1"/>
          </p:cNvSpPr>
          <p:nvPr>
            <p:ph type="body" idx="4294967295"/>
          </p:nvPr>
        </p:nvSpPr>
        <p:spPr>
          <a:xfrm>
            <a:off x="381000" y="762000"/>
            <a:ext cx="8534400" cy="5029200"/>
          </a:xfrm>
          <a:noFill/>
          <a:ln/>
        </p:spPr>
        <p:txBody>
          <a:bodyPr lIns="92075" tIns="46038" rIns="92075" bIns="46038"/>
          <a:lstStyle/>
          <a:p>
            <a:r>
              <a:rPr lang="en-US" dirty="0"/>
              <a:t>tertiary substrates go by E1 in polar solvents, with little or no base present!</a:t>
            </a:r>
          </a:p>
          <a:p>
            <a:r>
              <a:rPr lang="en-US" dirty="0"/>
              <a:t>typical polar solvents are water, ethanol, methanol and acetic acid</a:t>
            </a:r>
          </a:p>
          <a:p>
            <a:r>
              <a:rPr lang="en-US" dirty="0"/>
              <a:t>These </a:t>
            </a:r>
            <a:r>
              <a:rPr lang="en-US" i="1" dirty="0"/>
              <a:t>polar</a:t>
            </a:r>
            <a:r>
              <a:rPr lang="en-US" dirty="0"/>
              <a:t> solvents help stabilize </a:t>
            </a:r>
            <a:r>
              <a:rPr lang="en-US" dirty="0" err="1"/>
              <a:t>carbocations</a:t>
            </a:r>
            <a:endParaRPr lang="en-US" dirty="0"/>
          </a:p>
          <a:p>
            <a:r>
              <a:rPr lang="en-US" dirty="0"/>
              <a:t>E1 reactions also occur in a low concentration of base (i.e. 0.01M </a:t>
            </a:r>
            <a:r>
              <a:rPr lang="en-US" dirty="0" err="1"/>
              <a:t>NaOH</a:t>
            </a:r>
            <a:r>
              <a:rPr lang="en-US" dirty="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Effect transition="in" filter="wipe(left)">
                                      <p:cBhvr>
                                        <p:cTn id="7" dur="500"/>
                                        <p:tgtEl>
                                          <p:spTgt spid="1382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8243">
                                            <p:txEl>
                                              <p:pRg st="1" end="1"/>
                                            </p:txEl>
                                          </p:spTgt>
                                        </p:tgtEl>
                                        <p:attrNameLst>
                                          <p:attrName>style.visibility</p:attrName>
                                        </p:attrNameLst>
                                      </p:cBhvr>
                                      <p:to>
                                        <p:strVal val="visible"/>
                                      </p:to>
                                    </p:set>
                                    <p:animEffect transition="in" filter="wipe(left)">
                                      <p:cBhvr>
                                        <p:cTn id="12" dur="500"/>
                                        <p:tgtEl>
                                          <p:spTgt spid="138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8243">
                                            <p:txEl>
                                              <p:pRg st="2" end="2"/>
                                            </p:txEl>
                                          </p:spTgt>
                                        </p:tgtEl>
                                        <p:attrNameLst>
                                          <p:attrName>style.visibility</p:attrName>
                                        </p:attrNameLst>
                                      </p:cBhvr>
                                      <p:to>
                                        <p:strVal val="visible"/>
                                      </p:to>
                                    </p:set>
                                    <p:animEffect transition="in" filter="wipe(left)">
                                      <p:cBhvr>
                                        <p:cTn id="17" dur="500"/>
                                        <p:tgtEl>
                                          <p:spTgt spid="138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8243">
                                            <p:txEl>
                                              <p:pRg st="3" end="3"/>
                                            </p:txEl>
                                          </p:spTgt>
                                        </p:tgtEl>
                                        <p:attrNameLst>
                                          <p:attrName>style.visibility</p:attrName>
                                        </p:attrNameLst>
                                      </p:cBhvr>
                                      <p:to>
                                        <p:strVal val="visible"/>
                                      </p:to>
                                    </p:set>
                                    <p:animEffect transition="in" filter="wipe(left)">
                                      <p:cBhvr>
                                        <p:cTn id="22" dur="500"/>
                                        <p:tgtEl>
                                          <p:spTgt spid="1382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p>
            <a:r>
              <a:rPr lang="en-US"/>
              <a:t>WWU -- Chemistry</a:t>
            </a:r>
          </a:p>
        </p:txBody>
      </p:sp>
      <p:sp>
        <p:nvSpPr>
          <p:cNvPr id="192514" name="Rectangle 2"/>
          <p:cNvSpPr>
            <a:spLocks noGrp="1" noChangeArrowheads="1"/>
          </p:cNvSpPr>
          <p:nvPr>
            <p:ph type="title"/>
          </p:nvPr>
        </p:nvSpPr>
        <p:spPr>
          <a:noFill/>
          <a:ln/>
        </p:spPr>
        <p:txBody>
          <a:bodyPr lIns="92075" tIns="46038" rIns="92075" bIns="46038"/>
          <a:lstStyle/>
          <a:p>
            <a:r>
              <a:rPr lang="en-US"/>
              <a:t>Structure of the Carbocation Intermediate</a:t>
            </a:r>
          </a:p>
        </p:txBody>
      </p:sp>
      <p:graphicFrame>
        <p:nvGraphicFramePr>
          <p:cNvPr id="192515" name="Object 3"/>
          <p:cNvGraphicFramePr>
            <a:graphicFrameLocks noChangeAspect="1"/>
          </p:cNvGraphicFramePr>
          <p:nvPr/>
        </p:nvGraphicFramePr>
        <p:xfrm>
          <a:off x="4546600" y="3403600"/>
          <a:ext cx="50800" cy="50800"/>
        </p:xfrm>
        <a:graphic>
          <a:graphicData uri="http://schemas.openxmlformats.org/presentationml/2006/ole">
            <p:oleObj spid="_x0000_s192515" name="CS ChemDraw Drawing" r:id="rId4" imgW="50760" imgH="50760" progId="ChemDraw.Document.6.0">
              <p:embed/>
            </p:oleObj>
          </a:graphicData>
        </a:graphic>
      </p:graphicFrame>
      <p:graphicFrame>
        <p:nvGraphicFramePr>
          <p:cNvPr id="192516" name="Object 4"/>
          <p:cNvGraphicFramePr>
            <a:graphicFrameLocks noChangeAspect="1"/>
          </p:cNvGraphicFramePr>
          <p:nvPr/>
        </p:nvGraphicFramePr>
        <p:xfrm>
          <a:off x="2590800" y="1787525"/>
          <a:ext cx="4724400" cy="4156075"/>
        </p:xfrm>
        <a:graphic>
          <a:graphicData uri="http://schemas.openxmlformats.org/presentationml/2006/ole">
            <p:oleObj spid="_x0000_s192516" name="CS ChemDraw Drawing" r:id="rId5" imgW="3009600" imgH="2646360" progId="ChemDraw.Document.6.0">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42338" name="Rectangle 2"/>
          <p:cNvSpPr>
            <a:spLocks noGrp="1" noChangeArrowheads="1"/>
          </p:cNvSpPr>
          <p:nvPr>
            <p:ph type="title"/>
          </p:nvPr>
        </p:nvSpPr>
        <p:spPr>
          <a:noFill/>
          <a:ln/>
        </p:spPr>
        <p:txBody>
          <a:bodyPr lIns="92075" tIns="46038" rIns="92075" bIns="46038" anchor="b"/>
          <a:lstStyle/>
          <a:p>
            <a:r>
              <a:rPr lang="en-US"/>
              <a:t>     Carbocation stability order</a:t>
            </a:r>
          </a:p>
        </p:txBody>
      </p:sp>
      <p:sp>
        <p:nvSpPr>
          <p:cNvPr id="142339" name="Rectangle 3"/>
          <p:cNvSpPr>
            <a:spLocks noGrp="1" noChangeArrowheads="1"/>
          </p:cNvSpPr>
          <p:nvPr>
            <p:ph type="body" idx="1"/>
          </p:nvPr>
        </p:nvSpPr>
        <p:spPr>
          <a:xfrm>
            <a:off x="381000" y="1676400"/>
            <a:ext cx="8458200" cy="4114800"/>
          </a:xfrm>
          <a:noFill/>
          <a:ln/>
        </p:spPr>
        <p:txBody>
          <a:bodyPr lIns="92075" tIns="46038" rIns="92075" bIns="46038"/>
          <a:lstStyle/>
          <a:p>
            <a:pPr>
              <a:buFontTx/>
              <a:buNone/>
            </a:pPr>
            <a:r>
              <a:rPr lang="en-US"/>
              <a:t>	</a:t>
            </a:r>
          </a:p>
          <a:p>
            <a:pPr>
              <a:buFontTx/>
              <a:buNone/>
            </a:pPr>
            <a:r>
              <a:rPr lang="en-US"/>
              <a:t>Tertiary (3</a:t>
            </a:r>
            <a:r>
              <a:rPr lang="en-US" baseline="30000"/>
              <a:t>o</a:t>
            </a:r>
            <a:r>
              <a:rPr lang="en-US"/>
              <a:t>)  &gt;  secondary (2</a:t>
            </a:r>
            <a:r>
              <a:rPr lang="en-US" baseline="30000"/>
              <a:t>o</a:t>
            </a:r>
            <a:r>
              <a:rPr lang="en-US"/>
              <a:t>) &gt; primary (1</a:t>
            </a:r>
            <a:r>
              <a:rPr lang="en-US" baseline="30000"/>
              <a:t>o</a:t>
            </a:r>
            <a:r>
              <a:rPr lang="en-US"/>
              <a:t>)</a:t>
            </a:r>
          </a:p>
          <a:p>
            <a:pPr>
              <a:buFontTx/>
              <a:buNone/>
            </a:pPr>
            <a:endParaRPr lang="en-US"/>
          </a:p>
          <a:p>
            <a:pPr>
              <a:buFontTx/>
              <a:buNone/>
            </a:pPr>
            <a:r>
              <a:rPr lang="en-US"/>
              <a:t> 	It is hard (but not impossible) to get primary compounds to go by E1.  The reason for this is that primary carbocations are not stable!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0"/>
          </p:nvPr>
        </p:nvSpPr>
        <p:spPr/>
        <p:txBody>
          <a:bodyPr/>
          <a:lstStyle/>
          <a:p>
            <a:r>
              <a:rPr lang="en-US"/>
              <a:t>WWU -- Chemistry</a:t>
            </a:r>
          </a:p>
        </p:txBody>
      </p:sp>
      <p:sp>
        <p:nvSpPr>
          <p:cNvPr id="101378" name="Rectangle 2"/>
          <p:cNvSpPr>
            <a:spLocks noGrp="1" noChangeArrowheads="1"/>
          </p:cNvSpPr>
          <p:nvPr>
            <p:ph type="title"/>
          </p:nvPr>
        </p:nvSpPr>
        <p:spPr>
          <a:xfrm>
            <a:off x="685800" y="304800"/>
            <a:ext cx="7772400" cy="762000"/>
          </a:xfrm>
          <a:noFill/>
          <a:ln/>
        </p:spPr>
        <p:txBody>
          <a:bodyPr lIns="92075" tIns="46038" rIns="92075" bIns="46038" anchor="b"/>
          <a:lstStyle/>
          <a:p>
            <a:r>
              <a:rPr lang="en-US"/>
              <a:t>Sect 9.3:  the E2 mechanism</a:t>
            </a:r>
          </a:p>
        </p:txBody>
      </p:sp>
      <p:graphicFrame>
        <p:nvGraphicFramePr>
          <p:cNvPr id="101379" name="Object 3"/>
          <p:cNvGraphicFramePr>
            <a:graphicFrameLocks/>
          </p:cNvGraphicFramePr>
          <p:nvPr/>
        </p:nvGraphicFramePr>
        <p:xfrm>
          <a:off x="368300" y="2794000"/>
          <a:ext cx="7718425" cy="3408363"/>
        </p:xfrm>
        <a:graphic>
          <a:graphicData uri="http://schemas.openxmlformats.org/presentationml/2006/ole">
            <p:oleObj spid="_x0000_s101379" name="ISIS/Draw Sketch" r:id="rId4" imgW="5219640" imgH="2152440" progId="ISISServer">
              <p:embed/>
            </p:oleObj>
          </a:graphicData>
        </a:graphic>
      </p:graphicFrame>
      <p:sp>
        <p:nvSpPr>
          <p:cNvPr id="101380" name="Rectangle 4"/>
          <p:cNvSpPr>
            <a:spLocks noGrp="1" noChangeArrowheads="1"/>
          </p:cNvSpPr>
          <p:nvPr>
            <p:ph type="body" idx="1"/>
          </p:nvPr>
        </p:nvSpPr>
        <p:spPr>
          <a:xfrm>
            <a:off x="457200" y="1219200"/>
            <a:ext cx="8305800" cy="1066800"/>
          </a:xfrm>
          <a:noFill/>
          <a:ln/>
        </p:spPr>
        <p:txBody>
          <a:bodyPr lIns="92075" tIns="46038" rIns="92075" bIns="46038"/>
          <a:lstStyle/>
          <a:p>
            <a:pPr algn="ctr">
              <a:buFontTx/>
              <a:buNone/>
            </a:pPr>
            <a:r>
              <a:rPr lang="en-US"/>
              <a:t>This reaction is done in </a:t>
            </a:r>
            <a:r>
              <a:rPr lang="en-US" i="1"/>
              <a:t>strong base at high concentration, such as 1 M NaOH in water.</a:t>
            </a:r>
          </a:p>
        </p:txBody>
      </p:sp>
      <p:sp>
        <p:nvSpPr>
          <p:cNvPr id="101381" name="Text Box 5"/>
          <p:cNvSpPr txBox="1">
            <a:spLocks noChangeArrowheads="1"/>
          </p:cNvSpPr>
          <p:nvPr/>
        </p:nvSpPr>
        <p:spPr bwMode="auto">
          <a:xfrm>
            <a:off x="1050925" y="2936875"/>
            <a:ext cx="336550" cy="457200"/>
          </a:xfrm>
          <a:prstGeom prst="rect">
            <a:avLst/>
          </a:prstGeom>
          <a:noFill/>
          <a:ln w="12700">
            <a:noFill/>
            <a:miter lim="800000"/>
            <a:headEnd type="none" w="sm" len="sm"/>
            <a:tailEnd type="none" w="sm" len="sm"/>
          </a:ln>
          <a:effectLst/>
        </p:spPr>
        <p:txBody>
          <a:bodyPr wrap="none">
            <a:spAutoFit/>
          </a:bodyPr>
          <a:lstStyle/>
          <a:p>
            <a:r>
              <a:rPr lang="en-US"/>
              <a:t>_</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43362" name="Rectangle 2"/>
          <p:cNvSpPr>
            <a:spLocks noGrp="1" noChangeArrowheads="1"/>
          </p:cNvSpPr>
          <p:nvPr>
            <p:ph type="title"/>
          </p:nvPr>
        </p:nvSpPr>
        <p:spPr>
          <a:noFill/>
          <a:ln/>
        </p:spPr>
        <p:txBody>
          <a:bodyPr lIns="92075" tIns="46038" rIns="92075" bIns="46038" anchor="b"/>
          <a:lstStyle/>
          <a:p>
            <a:r>
              <a:rPr lang="en-US"/>
              <a:t>Kinetics of an E1 reaction</a:t>
            </a:r>
          </a:p>
        </p:txBody>
      </p:sp>
      <p:sp>
        <p:nvSpPr>
          <p:cNvPr id="143363" name="Rectangle 3"/>
          <p:cNvSpPr>
            <a:spLocks noGrp="1" noChangeArrowheads="1"/>
          </p:cNvSpPr>
          <p:nvPr>
            <p:ph type="body" idx="1"/>
          </p:nvPr>
        </p:nvSpPr>
        <p:spPr>
          <a:noFill/>
          <a:ln/>
        </p:spPr>
        <p:txBody>
          <a:bodyPr lIns="92075" tIns="46038" rIns="92075" bIns="46038"/>
          <a:lstStyle/>
          <a:p>
            <a:r>
              <a:rPr lang="en-US"/>
              <a:t>E1 reactions follow first order (unimolecular) kinetics:</a:t>
            </a:r>
          </a:p>
          <a:p>
            <a:pPr>
              <a:buFontTx/>
              <a:buNone/>
            </a:pPr>
            <a:r>
              <a:rPr lang="en-US"/>
              <a:t>	</a:t>
            </a:r>
          </a:p>
          <a:p>
            <a:pPr>
              <a:buFontTx/>
              <a:buNone/>
            </a:pPr>
            <a:r>
              <a:rPr lang="en-US"/>
              <a:t>	Rate = k [R-X]</a:t>
            </a:r>
            <a:r>
              <a:rPr lang="en-US" baseline="30000"/>
              <a:t>1</a:t>
            </a:r>
          </a:p>
          <a:p>
            <a:pPr>
              <a:buFontTx/>
              <a:buNone/>
            </a:pPr>
            <a:endParaRPr lang="en-US"/>
          </a:p>
          <a:p>
            <a:pPr>
              <a:buFontTx/>
              <a:buNone/>
            </a:pPr>
            <a:r>
              <a:rPr lang="en-US"/>
              <a:t>	The solvent helps to stabilize the carbocation, but it doesn’t appear in the rate law!!</a:t>
            </a:r>
          </a:p>
          <a:p>
            <a:pPr>
              <a:buFontTx/>
              <a:buNone/>
            </a:pPr>
            <a:r>
              <a:rPr lang="en-US"/>
              <a:t>	</a:t>
            </a:r>
          </a:p>
          <a:p>
            <a:pPr>
              <a:buFontTx/>
              <a:buNone/>
            </a:pP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1"/>
          <p:cNvSpPr>
            <a:spLocks noGrp="1"/>
          </p:cNvSpPr>
          <p:nvPr>
            <p:ph type="ftr" sz="quarter" idx="10"/>
          </p:nvPr>
        </p:nvSpPr>
        <p:spPr/>
        <p:txBody>
          <a:bodyPr/>
          <a:lstStyle/>
          <a:p>
            <a:r>
              <a:rPr lang="en-US"/>
              <a:t>WWU -- Chemistry</a:t>
            </a:r>
          </a:p>
        </p:txBody>
      </p:sp>
      <p:sp>
        <p:nvSpPr>
          <p:cNvPr id="223238" name="Freeform 6"/>
          <p:cNvSpPr>
            <a:spLocks/>
          </p:cNvSpPr>
          <p:nvPr/>
        </p:nvSpPr>
        <p:spPr bwMode="auto">
          <a:xfrm>
            <a:off x="2438400" y="1676400"/>
            <a:ext cx="4038600" cy="4419600"/>
          </a:xfrm>
          <a:custGeom>
            <a:avLst/>
            <a:gdLst/>
            <a:ahLst/>
            <a:cxnLst>
              <a:cxn ang="0">
                <a:pos x="0" y="2288"/>
              </a:cxn>
              <a:cxn ang="0">
                <a:pos x="384" y="2528"/>
              </a:cxn>
              <a:cxn ang="0">
                <a:pos x="1008" y="272"/>
              </a:cxn>
              <a:cxn ang="0">
                <a:pos x="1296" y="896"/>
              </a:cxn>
              <a:cxn ang="0">
                <a:pos x="1632" y="608"/>
              </a:cxn>
              <a:cxn ang="0">
                <a:pos x="2112" y="2912"/>
              </a:cxn>
              <a:cxn ang="0">
                <a:pos x="2544" y="2528"/>
              </a:cxn>
            </a:cxnLst>
            <a:rect l="0" t="0" r="r" b="b"/>
            <a:pathLst>
              <a:path w="2544" h="3232">
                <a:moveTo>
                  <a:pt x="0" y="2288"/>
                </a:moveTo>
                <a:cubicBezTo>
                  <a:pt x="108" y="2576"/>
                  <a:pt x="216" y="2864"/>
                  <a:pt x="384" y="2528"/>
                </a:cubicBezTo>
                <a:cubicBezTo>
                  <a:pt x="552" y="2192"/>
                  <a:pt x="856" y="544"/>
                  <a:pt x="1008" y="272"/>
                </a:cubicBezTo>
                <a:cubicBezTo>
                  <a:pt x="1160" y="0"/>
                  <a:pt x="1192" y="840"/>
                  <a:pt x="1296" y="896"/>
                </a:cubicBezTo>
                <a:cubicBezTo>
                  <a:pt x="1400" y="952"/>
                  <a:pt x="1496" y="272"/>
                  <a:pt x="1632" y="608"/>
                </a:cubicBezTo>
                <a:cubicBezTo>
                  <a:pt x="1768" y="944"/>
                  <a:pt x="1960" y="2592"/>
                  <a:pt x="2112" y="2912"/>
                </a:cubicBezTo>
                <a:cubicBezTo>
                  <a:pt x="2264" y="3232"/>
                  <a:pt x="2480" y="2584"/>
                  <a:pt x="2544" y="2528"/>
                </a:cubicBez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223239" name="Line 7"/>
          <p:cNvSpPr>
            <a:spLocks noChangeShapeType="1"/>
          </p:cNvSpPr>
          <p:nvPr/>
        </p:nvSpPr>
        <p:spPr bwMode="auto">
          <a:xfrm flipH="1">
            <a:off x="1752600" y="1600200"/>
            <a:ext cx="0" cy="4267200"/>
          </a:xfrm>
          <a:prstGeom prst="line">
            <a:avLst/>
          </a:prstGeom>
          <a:noFill/>
          <a:ln w="12700">
            <a:solidFill>
              <a:schemeClr val="tx1"/>
            </a:solidFill>
            <a:round/>
            <a:headEnd type="none" w="sm" len="sm"/>
            <a:tailEnd type="none" w="sm" len="sm"/>
          </a:ln>
          <a:effectLst/>
        </p:spPr>
        <p:txBody>
          <a:bodyPr/>
          <a:lstStyle/>
          <a:p>
            <a:endParaRPr lang="en-US"/>
          </a:p>
        </p:txBody>
      </p:sp>
      <p:sp>
        <p:nvSpPr>
          <p:cNvPr id="223240" name="Line 8"/>
          <p:cNvSpPr>
            <a:spLocks noChangeShapeType="1"/>
          </p:cNvSpPr>
          <p:nvPr/>
        </p:nvSpPr>
        <p:spPr bwMode="auto">
          <a:xfrm>
            <a:off x="1752600" y="5867400"/>
            <a:ext cx="5029200" cy="0"/>
          </a:xfrm>
          <a:prstGeom prst="line">
            <a:avLst/>
          </a:prstGeom>
          <a:noFill/>
          <a:ln w="12700">
            <a:solidFill>
              <a:schemeClr val="tx1"/>
            </a:solidFill>
            <a:round/>
            <a:headEnd type="none" w="sm" len="sm"/>
            <a:tailEnd type="none" w="sm" len="sm"/>
          </a:ln>
          <a:effectLst/>
        </p:spPr>
        <p:txBody>
          <a:bodyPr/>
          <a:lstStyle/>
          <a:p>
            <a:endParaRPr lang="en-US"/>
          </a:p>
        </p:txBody>
      </p:sp>
      <p:sp>
        <p:nvSpPr>
          <p:cNvPr id="223241" name="Text Box 9"/>
          <p:cNvSpPr txBox="1">
            <a:spLocks noChangeArrowheads="1"/>
          </p:cNvSpPr>
          <p:nvPr/>
        </p:nvSpPr>
        <p:spPr bwMode="auto">
          <a:xfrm>
            <a:off x="304800" y="3394075"/>
            <a:ext cx="1217613" cy="457200"/>
          </a:xfrm>
          <a:prstGeom prst="rect">
            <a:avLst/>
          </a:prstGeom>
          <a:noFill/>
          <a:ln w="12700">
            <a:noFill/>
            <a:miter lim="800000"/>
            <a:headEnd type="none" w="sm" len="sm"/>
            <a:tailEnd type="none" w="sm" len="sm"/>
          </a:ln>
          <a:effectLst/>
        </p:spPr>
        <p:txBody>
          <a:bodyPr>
            <a:spAutoFit/>
          </a:bodyPr>
          <a:lstStyle/>
          <a:p>
            <a:r>
              <a:rPr lang="en-US"/>
              <a:t>energy</a:t>
            </a:r>
          </a:p>
        </p:txBody>
      </p:sp>
      <p:sp>
        <p:nvSpPr>
          <p:cNvPr id="223242" name="Line 10"/>
          <p:cNvSpPr>
            <a:spLocks noChangeShapeType="1"/>
          </p:cNvSpPr>
          <p:nvPr/>
        </p:nvSpPr>
        <p:spPr bwMode="auto">
          <a:xfrm flipV="1">
            <a:off x="838200" y="2667000"/>
            <a:ext cx="0" cy="762000"/>
          </a:xfrm>
          <a:prstGeom prst="line">
            <a:avLst/>
          </a:prstGeom>
          <a:noFill/>
          <a:ln w="12700">
            <a:solidFill>
              <a:schemeClr val="tx1"/>
            </a:solidFill>
            <a:round/>
            <a:headEnd type="none" w="sm" len="sm"/>
            <a:tailEnd type="triangle" w="med" len="med"/>
          </a:ln>
          <a:effectLst/>
        </p:spPr>
        <p:txBody>
          <a:bodyPr/>
          <a:lstStyle/>
          <a:p>
            <a:endParaRPr lang="en-US"/>
          </a:p>
        </p:txBody>
      </p:sp>
      <p:sp>
        <p:nvSpPr>
          <p:cNvPr id="223244" name="Text Box 12"/>
          <p:cNvSpPr txBox="1">
            <a:spLocks noChangeArrowheads="1"/>
          </p:cNvSpPr>
          <p:nvPr/>
        </p:nvSpPr>
        <p:spPr bwMode="auto">
          <a:xfrm>
            <a:off x="3184525" y="5943600"/>
            <a:ext cx="2625725" cy="457200"/>
          </a:xfrm>
          <a:prstGeom prst="rect">
            <a:avLst/>
          </a:prstGeom>
          <a:noFill/>
          <a:ln w="12700">
            <a:noFill/>
            <a:miter lim="800000"/>
            <a:headEnd type="none" w="sm" len="sm"/>
            <a:tailEnd type="none" w="sm" len="sm"/>
          </a:ln>
          <a:effectLst/>
        </p:spPr>
        <p:txBody>
          <a:bodyPr>
            <a:spAutoFit/>
          </a:bodyPr>
          <a:lstStyle/>
          <a:p>
            <a:r>
              <a:rPr lang="en-US"/>
              <a:t>Reaction coordinate</a:t>
            </a:r>
          </a:p>
        </p:txBody>
      </p:sp>
      <p:graphicFrame>
        <p:nvGraphicFramePr>
          <p:cNvPr id="223246" name="Object 14"/>
          <p:cNvGraphicFramePr>
            <a:graphicFrameLocks noChangeAspect="1"/>
          </p:cNvGraphicFramePr>
          <p:nvPr/>
        </p:nvGraphicFramePr>
        <p:xfrm>
          <a:off x="1752600" y="5029200"/>
          <a:ext cx="990600" cy="808038"/>
        </p:xfrm>
        <a:graphic>
          <a:graphicData uri="http://schemas.openxmlformats.org/presentationml/2006/ole">
            <p:oleObj spid="_x0000_s223246" name="CS ChemDraw Drawing" r:id="rId4" imgW="622080" imgH="507960" progId="ChemDraw.Document.6.0">
              <p:embed/>
            </p:oleObj>
          </a:graphicData>
        </a:graphic>
      </p:graphicFrame>
      <p:graphicFrame>
        <p:nvGraphicFramePr>
          <p:cNvPr id="223247" name="Object 15"/>
          <p:cNvGraphicFramePr>
            <a:graphicFrameLocks noChangeAspect="1"/>
          </p:cNvGraphicFramePr>
          <p:nvPr/>
        </p:nvGraphicFramePr>
        <p:xfrm>
          <a:off x="3451225" y="762000"/>
          <a:ext cx="1058863" cy="1143000"/>
        </p:xfrm>
        <a:graphic>
          <a:graphicData uri="http://schemas.openxmlformats.org/presentationml/2006/ole">
            <p:oleObj spid="_x0000_s223247" name="CS ChemDraw Drawing" r:id="rId5" imgW="599400" imgH="647640" progId="ChemDraw.Document.6.0">
              <p:embed/>
            </p:oleObj>
          </a:graphicData>
        </a:graphic>
      </p:graphicFrame>
      <p:sp>
        <p:nvSpPr>
          <p:cNvPr id="223248" name="Text Box 16"/>
          <p:cNvSpPr txBox="1">
            <a:spLocks noChangeArrowheads="1"/>
          </p:cNvSpPr>
          <p:nvPr/>
        </p:nvSpPr>
        <p:spPr bwMode="auto">
          <a:xfrm>
            <a:off x="3946525" y="339725"/>
            <a:ext cx="403225" cy="457200"/>
          </a:xfrm>
          <a:prstGeom prst="rect">
            <a:avLst/>
          </a:prstGeom>
          <a:noFill/>
          <a:ln w="12700">
            <a:noFill/>
            <a:miter lim="800000"/>
            <a:headEnd type="none" w="sm" len="sm"/>
            <a:tailEnd type="none" w="sm" len="sm"/>
          </a:ln>
          <a:effectLst/>
        </p:spPr>
        <p:txBody>
          <a:bodyPr wrap="none">
            <a:spAutoFit/>
          </a:bodyPr>
          <a:lstStyle/>
          <a:p>
            <a:r>
              <a:rPr lang="en-US">
                <a:latin typeface="Symbol" pitchFamily="18" charset="2"/>
              </a:rPr>
              <a:t>d</a:t>
            </a:r>
            <a:r>
              <a:rPr lang="en-US" baseline="30000">
                <a:latin typeface="Arial Rounded MT Bold" pitchFamily="34" charset="0"/>
              </a:rPr>
              <a:t>-</a:t>
            </a:r>
            <a:endParaRPr lang="en-US">
              <a:latin typeface="Symbol" pitchFamily="18" charset="2"/>
            </a:endParaRPr>
          </a:p>
        </p:txBody>
      </p:sp>
      <p:sp>
        <p:nvSpPr>
          <p:cNvPr id="223250" name="Text Box 18"/>
          <p:cNvSpPr txBox="1">
            <a:spLocks noChangeArrowheads="1"/>
          </p:cNvSpPr>
          <p:nvPr/>
        </p:nvSpPr>
        <p:spPr bwMode="auto">
          <a:xfrm>
            <a:off x="3886200" y="1524000"/>
            <a:ext cx="487363" cy="457200"/>
          </a:xfrm>
          <a:prstGeom prst="rect">
            <a:avLst/>
          </a:prstGeom>
          <a:noFill/>
          <a:ln w="12700">
            <a:noFill/>
            <a:miter lim="800000"/>
            <a:headEnd type="none" w="sm" len="sm"/>
            <a:tailEnd type="none" w="sm" len="sm"/>
          </a:ln>
          <a:effectLst/>
        </p:spPr>
        <p:txBody>
          <a:bodyPr>
            <a:spAutoFit/>
          </a:bodyPr>
          <a:lstStyle/>
          <a:p>
            <a:r>
              <a:rPr lang="en-US">
                <a:latin typeface="Symbol" pitchFamily="18" charset="2"/>
              </a:rPr>
              <a:t>d</a:t>
            </a:r>
            <a:r>
              <a:rPr lang="en-US" baseline="30000">
                <a:latin typeface="Symbol" pitchFamily="18" charset="2"/>
              </a:rPr>
              <a:t>+</a:t>
            </a:r>
            <a:endParaRPr lang="en-US">
              <a:latin typeface="Symbol" pitchFamily="18" charset="2"/>
            </a:endParaRPr>
          </a:p>
        </p:txBody>
      </p:sp>
      <p:graphicFrame>
        <p:nvGraphicFramePr>
          <p:cNvPr id="223251" name="Object 19"/>
          <p:cNvGraphicFramePr>
            <a:graphicFrameLocks noChangeAspect="1"/>
          </p:cNvGraphicFramePr>
          <p:nvPr/>
        </p:nvGraphicFramePr>
        <p:xfrm>
          <a:off x="3962400" y="2917825"/>
          <a:ext cx="1066800" cy="950913"/>
        </p:xfrm>
        <a:graphic>
          <a:graphicData uri="http://schemas.openxmlformats.org/presentationml/2006/ole">
            <p:oleObj spid="_x0000_s223251" name="CS ChemDraw Drawing" r:id="rId6" imgW="599400" imgH="576360" progId="ChemDraw.Document.6.0">
              <p:embed/>
            </p:oleObj>
          </a:graphicData>
        </a:graphic>
      </p:graphicFrame>
      <p:sp>
        <p:nvSpPr>
          <p:cNvPr id="223252" name="Text Box 20"/>
          <p:cNvSpPr txBox="1">
            <a:spLocks noChangeArrowheads="1"/>
          </p:cNvSpPr>
          <p:nvPr/>
        </p:nvSpPr>
        <p:spPr bwMode="auto">
          <a:xfrm>
            <a:off x="4495800" y="2819400"/>
            <a:ext cx="457200" cy="457200"/>
          </a:xfrm>
          <a:prstGeom prst="rect">
            <a:avLst/>
          </a:prstGeom>
          <a:noFill/>
          <a:ln w="12700">
            <a:noFill/>
            <a:miter lim="800000"/>
            <a:headEnd type="none" w="sm" len="sm"/>
            <a:tailEnd type="none" w="sm" len="sm"/>
          </a:ln>
          <a:effectLst/>
        </p:spPr>
        <p:txBody>
          <a:bodyPr>
            <a:spAutoFit/>
          </a:bodyPr>
          <a:lstStyle/>
          <a:p>
            <a:r>
              <a:rPr lang="en-US">
                <a:latin typeface="Symbol" pitchFamily="18" charset="2"/>
              </a:rPr>
              <a:t>+</a:t>
            </a:r>
          </a:p>
        </p:txBody>
      </p:sp>
      <p:graphicFrame>
        <p:nvGraphicFramePr>
          <p:cNvPr id="223253" name="Object 21"/>
          <p:cNvGraphicFramePr>
            <a:graphicFrameLocks noChangeAspect="1"/>
          </p:cNvGraphicFramePr>
          <p:nvPr/>
        </p:nvGraphicFramePr>
        <p:xfrm>
          <a:off x="4724400" y="1096963"/>
          <a:ext cx="1146175" cy="1069975"/>
        </p:xfrm>
        <a:graphic>
          <a:graphicData uri="http://schemas.openxmlformats.org/presentationml/2006/ole">
            <p:oleObj spid="_x0000_s223253" name="CS ChemDraw Drawing" r:id="rId7" imgW="688320" imgH="642600" progId="ChemDraw.Document.6.0">
              <p:embed/>
            </p:oleObj>
          </a:graphicData>
        </a:graphic>
      </p:graphicFrame>
      <p:sp>
        <p:nvSpPr>
          <p:cNvPr id="223254" name="Text Box 22"/>
          <p:cNvSpPr txBox="1">
            <a:spLocks noChangeArrowheads="1"/>
          </p:cNvSpPr>
          <p:nvPr/>
        </p:nvSpPr>
        <p:spPr bwMode="auto">
          <a:xfrm>
            <a:off x="5394325" y="796925"/>
            <a:ext cx="446088" cy="457200"/>
          </a:xfrm>
          <a:prstGeom prst="rect">
            <a:avLst/>
          </a:prstGeom>
          <a:noFill/>
          <a:ln w="12700">
            <a:noFill/>
            <a:miter lim="800000"/>
            <a:headEnd type="none" w="sm" len="sm"/>
            <a:tailEnd type="none" w="sm" len="sm"/>
          </a:ln>
          <a:effectLst/>
        </p:spPr>
        <p:txBody>
          <a:bodyPr wrap="none">
            <a:spAutoFit/>
          </a:bodyPr>
          <a:lstStyle/>
          <a:p>
            <a:r>
              <a:rPr lang="en-US">
                <a:latin typeface="Symbol" pitchFamily="18" charset="2"/>
              </a:rPr>
              <a:t>d</a:t>
            </a:r>
            <a:r>
              <a:rPr lang="en-US" baseline="30000">
                <a:latin typeface="Symbol" pitchFamily="18" charset="2"/>
              </a:rPr>
              <a:t>+</a:t>
            </a:r>
            <a:endParaRPr lang="en-US">
              <a:latin typeface="Symbol" pitchFamily="18" charset="2"/>
            </a:endParaRPr>
          </a:p>
        </p:txBody>
      </p:sp>
      <p:sp>
        <p:nvSpPr>
          <p:cNvPr id="223255" name="Rectangle 23"/>
          <p:cNvSpPr>
            <a:spLocks noChangeArrowheads="1"/>
          </p:cNvSpPr>
          <p:nvPr/>
        </p:nvSpPr>
        <p:spPr bwMode="auto">
          <a:xfrm>
            <a:off x="5105400" y="1905000"/>
            <a:ext cx="501650" cy="457200"/>
          </a:xfrm>
          <a:prstGeom prst="rect">
            <a:avLst/>
          </a:prstGeom>
          <a:noFill/>
          <a:ln w="12700">
            <a:noFill/>
            <a:miter lim="800000"/>
            <a:headEnd type="none" w="sm" len="sm"/>
            <a:tailEnd type="none" w="sm" len="sm"/>
          </a:ln>
          <a:effectLst/>
        </p:spPr>
        <p:txBody>
          <a:bodyPr wrap="none">
            <a:spAutoFit/>
          </a:bodyPr>
          <a:lstStyle/>
          <a:p>
            <a:r>
              <a:rPr lang="en-US">
                <a:latin typeface="Symbol" pitchFamily="18" charset="2"/>
              </a:rPr>
              <a:t>d+</a:t>
            </a:r>
          </a:p>
        </p:txBody>
      </p:sp>
      <p:graphicFrame>
        <p:nvGraphicFramePr>
          <p:cNvPr id="223256" name="Object 24"/>
          <p:cNvGraphicFramePr>
            <a:graphicFrameLocks noChangeAspect="1"/>
          </p:cNvGraphicFramePr>
          <p:nvPr/>
        </p:nvGraphicFramePr>
        <p:xfrm>
          <a:off x="6553200" y="4953000"/>
          <a:ext cx="1922463" cy="688975"/>
        </p:xfrm>
        <a:graphic>
          <a:graphicData uri="http://schemas.openxmlformats.org/presentationml/2006/ole">
            <p:oleObj spid="_x0000_s223256" name="CS ChemDraw Drawing" r:id="rId8" imgW="1084320" imgH="388440" progId="ChemDraw.Document.6.0">
              <p:embed/>
            </p:oleObj>
          </a:graphicData>
        </a:graphic>
      </p:graphicFrame>
      <p:sp>
        <p:nvSpPr>
          <p:cNvPr id="223257" name="Text Box 25"/>
          <p:cNvSpPr txBox="1">
            <a:spLocks noChangeArrowheads="1"/>
          </p:cNvSpPr>
          <p:nvPr/>
        </p:nvSpPr>
        <p:spPr bwMode="auto">
          <a:xfrm>
            <a:off x="3794125" y="3846513"/>
            <a:ext cx="1441450" cy="366712"/>
          </a:xfrm>
          <a:prstGeom prst="rect">
            <a:avLst/>
          </a:prstGeom>
          <a:noFill/>
          <a:ln w="12700">
            <a:noFill/>
            <a:miter lim="800000"/>
            <a:headEnd type="none" w="sm" len="sm"/>
            <a:tailEnd type="none" w="sm" len="sm"/>
          </a:ln>
          <a:effectLst/>
        </p:spPr>
        <p:txBody>
          <a:bodyPr wrap="none">
            <a:spAutoFit/>
          </a:bodyPr>
          <a:lstStyle/>
          <a:p>
            <a:r>
              <a:rPr lang="en-US" sz="1800">
                <a:latin typeface="Arial" charset="0"/>
              </a:rPr>
              <a:t>intermediate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44386" name="Rectangle 2"/>
          <p:cNvSpPr>
            <a:spLocks noGrp="1" noChangeArrowheads="1"/>
          </p:cNvSpPr>
          <p:nvPr>
            <p:ph type="title"/>
          </p:nvPr>
        </p:nvSpPr>
        <p:spPr>
          <a:noFill/>
          <a:ln/>
        </p:spPr>
        <p:txBody>
          <a:bodyPr lIns="92075" tIns="46038" rIns="92075" bIns="46038" anchor="b"/>
          <a:lstStyle/>
          <a:p>
            <a:r>
              <a:rPr lang="en-US"/>
              <a:t>Isotope effects</a:t>
            </a:r>
          </a:p>
        </p:txBody>
      </p:sp>
      <p:sp>
        <p:nvSpPr>
          <p:cNvPr id="144387" name="Rectangle 3"/>
          <p:cNvSpPr>
            <a:spLocks noGrp="1" noChangeArrowheads="1"/>
          </p:cNvSpPr>
          <p:nvPr>
            <p:ph type="body" idx="1"/>
          </p:nvPr>
        </p:nvSpPr>
        <p:spPr>
          <a:noFill/>
          <a:ln/>
        </p:spPr>
        <p:txBody>
          <a:bodyPr lIns="92075" tIns="46038" rIns="92075" bIns="46038"/>
          <a:lstStyle/>
          <a:p>
            <a:r>
              <a:rPr lang="en-US" sz="3000" dirty="0"/>
              <a:t>E1 reactions do not show an isotope effect: </a:t>
            </a:r>
          </a:p>
          <a:p>
            <a:pPr>
              <a:buFontTx/>
              <a:buNone/>
            </a:pPr>
            <a:r>
              <a:rPr lang="en-US" sz="3000" dirty="0"/>
              <a:t>	</a:t>
            </a:r>
            <a:r>
              <a:rPr lang="en-US" sz="3000" dirty="0" err="1"/>
              <a:t>k</a:t>
            </a:r>
            <a:r>
              <a:rPr lang="en-US" sz="3000" baseline="-25000" dirty="0" err="1"/>
              <a:t>H</a:t>
            </a:r>
            <a:r>
              <a:rPr lang="en-US" sz="3000" dirty="0"/>
              <a:t>/</a:t>
            </a:r>
            <a:r>
              <a:rPr lang="en-US" sz="3000" dirty="0" err="1"/>
              <a:t>k</a:t>
            </a:r>
            <a:r>
              <a:rPr lang="en-US" sz="3000" baseline="-25000" dirty="0" err="1"/>
              <a:t>D</a:t>
            </a:r>
            <a:r>
              <a:rPr lang="en-US" sz="3000" dirty="0"/>
              <a:t> = 1</a:t>
            </a:r>
          </a:p>
          <a:p>
            <a:pPr>
              <a:buFontTx/>
              <a:buNone/>
            </a:pPr>
            <a:endParaRPr lang="en-US" sz="3000" dirty="0"/>
          </a:p>
          <a:p>
            <a:r>
              <a:rPr lang="en-US" sz="3000" dirty="0"/>
              <a:t>This tells us that the C-D or C-H bonds are not broken in the rate determining step </a:t>
            </a:r>
          </a:p>
          <a:p>
            <a:pPr>
              <a:buFontTx/>
              <a:buNone/>
            </a:pPr>
            <a:r>
              <a:rPr lang="en-US" sz="3000" dirty="0"/>
              <a:t>	(step 1).  They are broken in the fast step (step 2) in the </a:t>
            </a:r>
            <a:r>
              <a:rPr lang="en-US" sz="3000" dirty="0" smtClean="0"/>
              <a:t>mechanism.   </a:t>
            </a:r>
            <a:endParaRPr lang="en-US" sz="3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45410" name="Rectangle 2"/>
          <p:cNvSpPr>
            <a:spLocks noGrp="1" noChangeArrowheads="1"/>
          </p:cNvSpPr>
          <p:nvPr>
            <p:ph type="title"/>
          </p:nvPr>
        </p:nvSpPr>
        <p:spPr>
          <a:noFill/>
          <a:ln/>
        </p:spPr>
        <p:txBody>
          <a:bodyPr lIns="92075" tIns="46038" rIns="92075" bIns="46038" anchor="b"/>
          <a:lstStyle/>
          <a:p>
            <a:r>
              <a:rPr lang="en-US"/>
              <a:t>Stereochemistry of the reactants</a:t>
            </a:r>
          </a:p>
        </p:txBody>
      </p:sp>
      <p:sp>
        <p:nvSpPr>
          <p:cNvPr id="145411" name="Rectangle 3"/>
          <p:cNvSpPr>
            <a:spLocks noGrp="1" noChangeArrowheads="1"/>
          </p:cNvSpPr>
          <p:nvPr>
            <p:ph type="body" idx="1"/>
          </p:nvPr>
        </p:nvSpPr>
        <p:spPr>
          <a:noFill/>
          <a:ln/>
        </p:spPr>
        <p:txBody>
          <a:bodyPr lIns="92075" tIns="46038" rIns="92075" bIns="46038"/>
          <a:lstStyle/>
          <a:p>
            <a:r>
              <a:rPr lang="en-US"/>
              <a:t>E1 reactions do not require an </a:t>
            </a:r>
            <a:r>
              <a:rPr lang="en-US" i="1"/>
              <a:t>anti coplanar</a:t>
            </a:r>
            <a:r>
              <a:rPr lang="en-US"/>
              <a:t> orientation of  H and X. </a:t>
            </a:r>
          </a:p>
          <a:p>
            <a:r>
              <a:rPr lang="en-US"/>
              <a:t>Diastereomers give the same products with E1 reactions, including </a:t>
            </a:r>
            <a:r>
              <a:rPr lang="en-US" i="1"/>
              <a:t>cis- </a:t>
            </a:r>
            <a:r>
              <a:rPr lang="en-US"/>
              <a:t>and </a:t>
            </a:r>
            <a:r>
              <a:rPr lang="en-US" i="1"/>
              <a:t>trans</a:t>
            </a:r>
            <a:r>
              <a:rPr lang="en-US"/>
              <a:t> products.</a:t>
            </a:r>
          </a:p>
          <a:p>
            <a:r>
              <a:rPr lang="en-US"/>
              <a:t>Remember, E2 reactions usually give different products with diastereomers.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5411">
                                            <p:txEl>
                                              <p:pRg st="0" end="0"/>
                                            </p:txEl>
                                          </p:spTgt>
                                        </p:tgtEl>
                                        <p:attrNameLst>
                                          <p:attrName>style.visibility</p:attrName>
                                        </p:attrNameLst>
                                      </p:cBhvr>
                                      <p:to>
                                        <p:strVal val="visible"/>
                                      </p:to>
                                    </p:set>
                                    <p:animEffect transition="in" filter="dissolve">
                                      <p:cBhvr>
                                        <p:cTn id="7" dur="500"/>
                                        <p:tgtEl>
                                          <p:spTgt spid="145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5411">
                                            <p:txEl>
                                              <p:pRg st="1" end="1"/>
                                            </p:txEl>
                                          </p:spTgt>
                                        </p:tgtEl>
                                        <p:attrNameLst>
                                          <p:attrName>style.visibility</p:attrName>
                                        </p:attrNameLst>
                                      </p:cBhvr>
                                      <p:to>
                                        <p:strVal val="visible"/>
                                      </p:to>
                                    </p:set>
                                    <p:animEffect transition="in" filter="dissolve">
                                      <p:cBhvr>
                                        <p:cTn id="12" dur="500"/>
                                        <p:tgtEl>
                                          <p:spTgt spid="145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5411">
                                            <p:txEl>
                                              <p:pRg st="2" end="2"/>
                                            </p:txEl>
                                          </p:spTgt>
                                        </p:tgtEl>
                                        <p:attrNameLst>
                                          <p:attrName>style.visibility</p:attrName>
                                        </p:attrNameLst>
                                      </p:cBhvr>
                                      <p:to>
                                        <p:strVal val="visible"/>
                                      </p:to>
                                    </p:set>
                                    <p:animEffect transition="in" filter="dissolve">
                                      <p:cBhvr>
                                        <p:cTn id="17" dur="500"/>
                                        <p:tgtEl>
                                          <p:spTgt spid="145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46434" name="Rectangle 2"/>
          <p:cNvSpPr>
            <a:spLocks noGrp="1" noChangeArrowheads="1"/>
          </p:cNvSpPr>
          <p:nvPr>
            <p:ph type="title"/>
          </p:nvPr>
        </p:nvSpPr>
        <p:spPr>
          <a:noFill/>
          <a:ln/>
        </p:spPr>
        <p:txBody>
          <a:bodyPr lIns="92075" tIns="46038" rIns="92075" bIns="46038" anchor="b"/>
          <a:lstStyle/>
          <a:p>
            <a:r>
              <a:rPr lang="en-US"/>
              <a:t>Orientation of elimination</a:t>
            </a:r>
          </a:p>
        </p:txBody>
      </p:sp>
      <p:sp>
        <p:nvSpPr>
          <p:cNvPr id="146435" name="Rectangle 3"/>
          <p:cNvSpPr>
            <a:spLocks noGrp="1" noChangeArrowheads="1"/>
          </p:cNvSpPr>
          <p:nvPr>
            <p:ph type="body" idx="1"/>
          </p:nvPr>
        </p:nvSpPr>
        <p:spPr>
          <a:noFill/>
          <a:ln/>
        </p:spPr>
        <p:txBody>
          <a:bodyPr lIns="92075" tIns="46038" rIns="92075" bIns="46038"/>
          <a:lstStyle/>
          <a:p>
            <a:r>
              <a:rPr lang="en-US"/>
              <a:t>E1 reactions faithfully follow Zaitsev’s rule!</a:t>
            </a:r>
          </a:p>
          <a:p>
            <a:r>
              <a:rPr lang="en-US"/>
              <a:t>This means that the major product should be the product that is the most highly substituted.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Effect transition="in" filter="dissolve">
                                      <p:cBhvr>
                                        <p:cTn id="7" dur="500"/>
                                        <p:tgtEl>
                                          <p:spTgt spid="146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6435">
                                            <p:txEl>
                                              <p:pRg st="1" end="1"/>
                                            </p:txEl>
                                          </p:spTgt>
                                        </p:tgtEl>
                                        <p:attrNameLst>
                                          <p:attrName>style.visibility</p:attrName>
                                        </p:attrNameLst>
                                      </p:cBhvr>
                                      <p:to>
                                        <p:strVal val="visible"/>
                                      </p:to>
                                    </p:set>
                                    <p:animEffect transition="in" filter="dissolve">
                                      <p:cBhvr>
                                        <p:cTn id="12" dur="500"/>
                                        <p:tgtEl>
                                          <p:spTgt spid="1464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47458" name="Rectangle 2"/>
          <p:cNvSpPr>
            <a:spLocks noGrp="1" noChangeArrowheads="1"/>
          </p:cNvSpPr>
          <p:nvPr>
            <p:ph type="title"/>
          </p:nvPr>
        </p:nvSpPr>
        <p:spPr>
          <a:noFill/>
          <a:ln/>
        </p:spPr>
        <p:txBody>
          <a:bodyPr lIns="92075" tIns="46038" rIns="92075" bIns="46038" anchor="b"/>
          <a:lstStyle/>
          <a:p>
            <a:r>
              <a:rPr lang="en-US"/>
              <a:t>Stereochemistry of products</a:t>
            </a:r>
          </a:p>
        </p:txBody>
      </p:sp>
      <p:sp>
        <p:nvSpPr>
          <p:cNvPr id="147459" name="Rectangle 3"/>
          <p:cNvSpPr>
            <a:spLocks noGrp="1" noChangeArrowheads="1"/>
          </p:cNvSpPr>
          <p:nvPr>
            <p:ph type="body" idx="1"/>
          </p:nvPr>
        </p:nvSpPr>
        <p:spPr>
          <a:noFill/>
          <a:ln/>
        </p:spPr>
        <p:txBody>
          <a:bodyPr lIns="92075" tIns="46038" rIns="92075" bIns="46038"/>
          <a:lstStyle/>
          <a:p>
            <a:pPr>
              <a:buFontTx/>
              <a:buNone/>
            </a:pPr>
            <a:r>
              <a:rPr lang="en-US"/>
              <a:t>	E1 reactions usually give the thermodynamically most stable product as the major product.  This usually means that the largest groups should be on opposite sides of the double bond.  Usually this means that the </a:t>
            </a:r>
            <a:r>
              <a:rPr lang="en-US" i="1"/>
              <a:t>trans</a:t>
            </a:r>
            <a:r>
              <a:rPr lang="en-US"/>
              <a:t> product is obtained.</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WWU -- Chemistry</a:t>
            </a:r>
          </a:p>
        </p:txBody>
      </p:sp>
      <p:sp>
        <p:nvSpPr>
          <p:cNvPr id="251908" name="Rectangle 4"/>
          <p:cNvSpPr>
            <a:spLocks noGrp="1" noChangeArrowheads="1"/>
          </p:cNvSpPr>
          <p:nvPr>
            <p:ph type="title"/>
          </p:nvPr>
        </p:nvSpPr>
        <p:spPr/>
        <p:txBody>
          <a:bodyPr/>
          <a:lstStyle/>
          <a:p>
            <a:r>
              <a:rPr lang="en-US" sz="3600"/>
              <a:t>Some examples of E1 and E2   reactions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48482" name="Rectangle 2"/>
          <p:cNvSpPr>
            <a:spLocks noGrp="1" noChangeArrowheads="1"/>
          </p:cNvSpPr>
          <p:nvPr>
            <p:ph type="title"/>
          </p:nvPr>
        </p:nvSpPr>
        <p:spPr>
          <a:noFill/>
          <a:ln/>
        </p:spPr>
        <p:txBody>
          <a:bodyPr lIns="92075" tIns="46038" rIns="92075" bIns="46038" anchor="b"/>
          <a:lstStyle/>
          <a:p>
            <a:r>
              <a:rPr lang="en-US" sz="3600" dirty="0"/>
              <a:t>Competing reactions</a:t>
            </a:r>
            <a:br>
              <a:rPr lang="en-US" sz="3600" dirty="0"/>
            </a:br>
            <a:endParaRPr lang="en-US" sz="3600" dirty="0"/>
          </a:p>
        </p:txBody>
      </p:sp>
      <p:sp>
        <p:nvSpPr>
          <p:cNvPr id="148483" name="Rectangle 3"/>
          <p:cNvSpPr>
            <a:spLocks noGrp="1" noChangeArrowheads="1"/>
          </p:cNvSpPr>
          <p:nvPr>
            <p:ph type="body" idx="1"/>
          </p:nvPr>
        </p:nvSpPr>
        <p:spPr>
          <a:noFill/>
          <a:ln/>
        </p:spPr>
        <p:txBody>
          <a:bodyPr lIns="92075" tIns="46038" rIns="92075" bIns="46038"/>
          <a:lstStyle/>
          <a:p>
            <a:r>
              <a:rPr lang="en-US"/>
              <a:t>The substitution reaction (S</a:t>
            </a:r>
            <a:r>
              <a:rPr lang="en-US" baseline="-25000"/>
              <a:t>N</a:t>
            </a:r>
            <a:r>
              <a:rPr lang="en-US"/>
              <a:t>1) competes with the elimination reaction (E1).</a:t>
            </a:r>
          </a:p>
          <a:p>
            <a:r>
              <a:rPr lang="en-US"/>
              <a:t>Both reactions follow first order kinetics!</a:t>
            </a:r>
          </a:p>
          <a:p>
            <a:pPr>
              <a:buFontTx/>
              <a:buNone/>
            </a:pP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94562" name="Rectangle 2"/>
          <p:cNvSpPr>
            <a:spLocks noGrp="1" noChangeArrowheads="1"/>
          </p:cNvSpPr>
          <p:nvPr>
            <p:ph type="title"/>
          </p:nvPr>
        </p:nvSpPr>
        <p:spPr/>
        <p:txBody>
          <a:bodyPr/>
          <a:lstStyle/>
          <a:p>
            <a:r>
              <a:rPr lang="en-US"/>
              <a:t>Whenever there are carbocations…</a:t>
            </a:r>
          </a:p>
        </p:txBody>
      </p:sp>
      <p:sp>
        <p:nvSpPr>
          <p:cNvPr id="194563" name="Rectangle 3"/>
          <p:cNvSpPr>
            <a:spLocks noGrp="1" noChangeArrowheads="1"/>
          </p:cNvSpPr>
          <p:nvPr>
            <p:ph type="body" idx="1"/>
          </p:nvPr>
        </p:nvSpPr>
        <p:spPr>
          <a:xfrm>
            <a:off x="762000" y="2133600"/>
            <a:ext cx="7772400" cy="4114800"/>
          </a:xfrm>
        </p:spPr>
        <p:txBody>
          <a:bodyPr/>
          <a:lstStyle/>
          <a:p>
            <a:r>
              <a:rPr lang="en-US"/>
              <a:t>They can undergo elimination (E1)</a:t>
            </a:r>
          </a:p>
          <a:p>
            <a:r>
              <a:rPr lang="en-US"/>
              <a:t>They can undergo substitution (S</a:t>
            </a:r>
            <a:r>
              <a:rPr lang="en-US" baseline="-25000"/>
              <a:t>N</a:t>
            </a:r>
            <a:r>
              <a:rPr lang="en-US"/>
              <a:t>1)</a:t>
            </a:r>
          </a:p>
          <a:p>
            <a:r>
              <a:rPr lang="en-US"/>
              <a:t>They can rearrange</a:t>
            </a:r>
          </a:p>
          <a:p>
            <a:pPr lvl="1"/>
            <a:r>
              <a:rPr lang="en-US"/>
              <a:t>and then undergo elimination</a:t>
            </a:r>
          </a:p>
          <a:p>
            <a:pPr lvl="1"/>
            <a:r>
              <a:rPr lang="en-US"/>
              <a:t>or substituion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WWU -- Chemistry</a:t>
            </a:r>
          </a:p>
        </p:txBody>
      </p:sp>
      <p:sp>
        <p:nvSpPr>
          <p:cNvPr id="149506" name="Rectangle 2"/>
          <p:cNvSpPr>
            <a:spLocks noGrp="1" noChangeArrowheads="1"/>
          </p:cNvSpPr>
          <p:nvPr>
            <p:ph type="title"/>
          </p:nvPr>
        </p:nvSpPr>
        <p:spPr>
          <a:noFill/>
          <a:ln/>
        </p:spPr>
        <p:txBody>
          <a:bodyPr lIns="92075" tIns="46038" rIns="92075" bIns="46038" anchor="b"/>
          <a:lstStyle/>
          <a:p>
            <a:r>
              <a:rPr lang="en-US"/>
              <a:t>Sect  9.6: Dehydration of Alcohols (acid assisted E1)</a:t>
            </a:r>
          </a:p>
        </p:txBody>
      </p:sp>
      <p:graphicFrame>
        <p:nvGraphicFramePr>
          <p:cNvPr id="149507" name="Object 3"/>
          <p:cNvGraphicFramePr>
            <a:graphicFrameLocks/>
          </p:cNvGraphicFramePr>
          <p:nvPr/>
        </p:nvGraphicFramePr>
        <p:xfrm>
          <a:off x="407988" y="2701925"/>
          <a:ext cx="8221662" cy="1717675"/>
        </p:xfrm>
        <a:graphic>
          <a:graphicData uri="http://schemas.openxmlformats.org/presentationml/2006/ole">
            <p:oleObj spid="_x0000_s149507" name="ISIS/Draw Sketch" r:id="rId4" imgW="4267080" imgH="838080" progId="ISISServer">
              <p:embed/>
            </p:oleObj>
          </a:graphicData>
        </a:graphic>
      </p:graphicFrame>
      <p:sp>
        <p:nvSpPr>
          <p:cNvPr id="149508" name="Rectangle 4"/>
          <p:cNvSpPr>
            <a:spLocks noGrp="1" noChangeArrowheads="1"/>
          </p:cNvSpPr>
          <p:nvPr>
            <p:ph type="body" idx="1"/>
          </p:nvPr>
        </p:nvSpPr>
        <p:spPr>
          <a:noFill/>
          <a:ln/>
        </p:spPr>
        <p:txBody>
          <a:bodyPr lIns="92075" tIns="46038" rIns="92075" bIns="46038"/>
          <a:lstStyle/>
          <a:p>
            <a:pPr>
              <a:buFontTx/>
              <a:buNone/>
            </a:pPr>
            <a:r>
              <a:rPr lang="en-US"/>
              <a:t>Acid assisted reactions are always E1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03426" name="Rectangle 2"/>
          <p:cNvSpPr>
            <a:spLocks noGrp="1" noChangeArrowheads="1"/>
          </p:cNvSpPr>
          <p:nvPr>
            <p:ph type="title"/>
          </p:nvPr>
        </p:nvSpPr>
        <p:spPr/>
        <p:txBody>
          <a:bodyPr/>
          <a:lstStyle/>
          <a:p>
            <a:r>
              <a:rPr lang="en-US"/>
              <a:t>Kinetics</a:t>
            </a:r>
          </a:p>
        </p:txBody>
      </p:sp>
      <p:sp>
        <p:nvSpPr>
          <p:cNvPr id="103427" name="Rectangle 3"/>
          <p:cNvSpPr>
            <a:spLocks noGrp="1" noChangeArrowheads="1"/>
          </p:cNvSpPr>
          <p:nvPr>
            <p:ph type="body" idx="1"/>
          </p:nvPr>
        </p:nvSpPr>
        <p:spPr/>
        <p:txBody>
          <a:bodyPr/>
          <a:lstStyle/>
          <a:p>
            <a:r>
              <a:rPr lang="en-US"/>
              <a:t>The reaction in strong base at high concentration is second order (bimolecular):</a:t>
            </a:r>
          </a:p>
          <a:p>
            <a:endParaRPr lang="en-US"/>
          </a:p>
          <a:p>
            <a:r>
              <a:rPr lang="en-US"/>
              <a:t>Rate law:  rate = k[OH</a:t>
            </a:r>
            <a:r>
              <a:rPr lang="en-US" baseline="30000"/>
              <a:t>-</a:t>
            </a:r>
            <a:r>
              <a:rPr lang="en-US"/>
              <a:t>]</a:t>
            </a:r>
            <a:r>
              <a:rPr lang="en-US" baseline="30000"/>
              <a:t>1</a:t>
            </a:r>
            <a:r>
              <a:rPr lang="en-US"/>
              <a:t>[R-Br]</a:t>
            </a:r>
            <a:r>
              <a:rPr lang="en-US" baseline="30000"/>
              <a:t>1</a:t>
            </a: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243714" name="Rectangle 2"/>
          <p:cNvSpPr>
            <a:spLocks noGrp="1" noChangeArrowheads="1"/>
          </p:cNvSpPr>
          <p:nvPr>
            <p:ph type="title"/>
          </p:nvPr>
        </p:nvSpPr>
        <p:spPr/>
        <p:txBody>
          <a:bodyPr/>
          <a:lstStyle/>
          <a:p>
            <a:r>
              <a:rPr lang="en-US"/>
              <a:t>Which strong acids are used?</a:t>
            </a:r>
          </a:p>
        </p:txBody>
      </p:sp>
      <p:sp>
        <p:nvSpPr>
          <p:cNvPr id="243715" name="Rectangle 3"/>
          <p:cNvSpPr>
            <a:spLocks noGrp="1" noChangeArrowheads="1"/>
          </p:cNvSpPr>
          <p:nvPr>
            <p:ph type="body" idx="1"/>
          </p:nvPr>
        </p:nvSpPr>
        <p:spPr/>
        <p:txBody>
          <a:bodyPr/>
          <a:lstStyle/>
          <a:p>
            <a:r>
              <a:rPr lang="en-US"/>
              <a:t>H</a:t>
            </a:r>
            <a:r>
              <a:rPr lang="en-US" baseline="-25000"/>
              <a:t>2</a:t>
            </a:r>
            <a:r>
              <a:rPr lang="en-US"/>
              <a:t>SO</a:t>
            </a:r>
            <a:r>
              <a:rPr lang="en-US" baseline="-25000"/>
              <a:t>4</a:t>
            </a:r>
          </a:p>
          <a:p>
            <a:r>
              <a:rPr lang="en-US"/>
              <a:t>H</a:t>
            </a:r>
            <a:r>
              <a:rPr lang="en-US" baseline="-25000"/>
              <a:t>3</a:t>
            </a:r>
            <a:r>
              <a:rPr lang="en-US"/>
              <a:t>PO</a:t>
            </a:r>
            <a:r>
              <a:rPr lang="en-US" baseline="-25000"/>
              <a:t>4</a:t>
            </a:r>
            <a:r>
              <a:rPr lang="en-US"/>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noFill/>
          <a:ln/>
        </p:spPr>
        <p:txBody>
          <a:bodyPr lIns="92075" tIns="46038" rIns="92075" bIns="46038" anchor="b"/>
          <a:lstStyle/>
          <a:p>
            <a:r>
              <a:rPr lang="en-US" dirty="0" smtClean="0"/>
              <a:t>Mechanism of Dehydration</a:t>
            </a:r>
            <a:endParaRPr lang="en-US" dirty="0"/>
          </a:p>
        </p:txBody>
      </p:sp>
      <p:sp>
        <p:nvSpPr>
          <p:cNvPr id="5" name="Footer Placeholder 3"/>
          <p:cNvSpPr>
            <a:spLocks noGrp="1"/>
          </p:cNvSpPr>
          <p:nvPr>
            <p:ph type="ftr" sz="quarter" idx="10"/>
          </p:nvPr>
        </p:nvSpPr>
        <p:spPr/>
        <p:txBody>
          <a:bodyPr/>
          <a:lstStyle/>
          <a:p>
            <a:r>
              <a:rPr lang="en-US"/>
              <a:t>WWU -- Chemistry</a:t>
            </a:r>
          </a:p>
        </p:txBody>
      </p:sp>
      <p:graphicFrame>
        <p:nvGraphicFramePr>
          <p:cNvPr id="150531" name="Object 3"/>
          <p:cNvGraphicFramePr>
            <a:graphicFrameLocks/>
          </p:cNvGraphicFramePr>
          <p:nvPr/>
        </p:nvGraphicFramePr>
        <p:xfrm>
          <a:off x="762000" y="1828799"/>
          <a:ext cx="6715125" cy="3810001"/>
        </p:xfrm>
        <a:graphic>
          <a:graphicData uri="http://schemas.openxmlformats.org/presentationml/2006/ole">
            <p:oleObj spid="_x0000_s150531" name="ISIS/Draw Sketch" r:id="rId4" imgW="4295520" imgH="3476520" progId="ISISServer">
              <p:embed/>
            </p:oleObj>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graphicFrame>
        <p:nvGraphicFramePr>
          <p:cNvPr id="151554" name="Object 2"/>
          <p:cNvGraphicFramePr>
            <a:graphicFrameLocks/>
          </p:cNvGraphicFramePr>
          <p:nvPr/>
        </p:nvGraphicFramePr>
        <p:xfrm>
          <a:off x="1074738" y="1704975"/>
          <a:ext cx="6926262" cy="4543425"/>
        </p:xfrm>
        <a:graphic>
          <a:graphicData uri="http://schemas.openxmlformats.org/presentationml/2006/ole">
            <p:oleObj spid="_x0000_s151554" name="ISIS/Draw Sketch" r:id="rId4" imgW="4476600" imgH="3362040" progId="ISISServer">
              <p:embed/>
            </p:oleObj>
          </a:graphicData>
        </a:graphic>
      </p:graphicFrame>
      <p:sp>
        <p:nvSpPr>
          <p:cNvPr id="151555" name="Rectangle 3"/>
          <p:cNvSpPr>
            <a:spLocks noGrp="1" noChangeArrowheads="1"/>
          </p:cNvSpPr>
          <p:nvPr>
            <p:ph type="title"/>
          </p:nvPr>
        </p:nvSpPr>
        <p:spPr>
          <a:noFill/>
          <a:ln/>
        </p:spPr>
        <p:txBody>
          <a:bodyPr lIns="92075" tIns="46038" rIns="92075" bIns="46038" anchor="b"/>
          <a:lstStyle/>
          <a:p>
            <a:r>
              <a:rPr lang="en-US"/>
              <a:t>Sect 9.7:  rearrangements in dehydration reactions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graphicFrame>
        <p:nvGraphicFramePr>
          <p:cNvPr id="152578" name="Object 2"/>
          <p:cNvGraphicFramePr>
            <a:graphicFrameLocks/>
          </p:cNvGraphicFramePr>
          <p:nvPr/>
        </p:nvGraphicFramePr>
        <p:xfrm>
          <a:off x="442913" y="1528763"/>
          <a:ext cx="8320087" cy="4540250"/>
        </p:xfrm>
        <a:graphic>
          <a:graphicData uri="http://schemas.openxmlformats.org/presentationml/2006/ole">
            <p:oleObj spid="_x0000_s152578" name="ISIS/Draw Sketch" r:id="rId4" imgW="5810040" imgH="3047760" progId="ISISServer">
              <p:embed/>
            </p:oleObj>
          </a:graphicData>
        </a:graphic>
      </p:graphicFrame>
      <p:sp>
        <p:nvSpPr>
          <p:cNvPr id="152579" name="Rectangle 3"/>
          <p:cNvSpPr>
            <a:spLocks noGrp="1" noChangeArrowheads="1"/>
          </p:cNvSpPr>
          <p:nvPr>
            <p:ph type="title"/>
          </p:nvPr>
        </p:nvSpPr>
        <p:spPr>
          <a:noFill/>
          <a:ln/>
        </p:spPr>
        <p:txBody>
          <a:bodyPr lIns="92075" tIns="46038" rIns="92075" bIns="46038" anchor="b"/>
          <a:lstStyle/>
          <a:p>
            <a:r>
              <a:rPr lang="en-US"/>
              <a:t>Sect 9.7:  rearrangements in dehydration reactions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53602" name="Rectangle 2"/>
          <p:cNvSpPr>
            <a:spLocks noGrp="1" noChangeArrowheads="1"/>
          </p:cNvSpPr>
          <p:nvPr>
            <p:ph type="title"/>
          </p:nvPr>
        </p:nvSpPr>
        <p:spPr>
          <a:noFill/>
          <a:ln/>
        </p:spPr>
        <p:txBody>
          <a:bodyPr lIns="92075" tIns="46038" rIns="92075" bIns="46038" anchor="b"/>
          <a:lstStyle/>
          <a:p>
            <a:r>
              <a:rPr lang="en-US"/>
              <a:t>Rearrangements</a:t>
            </a:r>
          </a:p>
        </p:txBody>
      </p:sp>
      <p:sp>
        <p:nvSpPr>
          <p:cNvPr id="153603" name="Rectangle 3"/>
          <p:cNvSpPr>
            <a:spLocks noGrp="1" noChangeArrowheads="1"/>
          </p:cNvSpPr>
          <p:nvPr>
            <p:ph type="body" idx="1"/>
          </p:nvPr>
        </p:nvSpPr>
        <p:spPr>
          <a:noFill/>
          <a:ln/>
        </p:spPr>
        <p:txBody>
          <a:bodyPr lIns="92075" tIns="46038" rIns="92075" bIns="46038"/>
          <a:lstStyle/>
          <a:p>
            <a:r>
              <a:rPr lang="en-US"/>
              <a:t>Alkyl groups and hydrogen can migrate in rearrangement reactions to give more stable intermediate carbocations.</a:t>
            </a:r>
          </a:p>
          <a:p>
            <a:r>
              <a:rPr lang="en-US"/>
              <a:t>You shouldn’t  assume that rearrangements always occur in all E1 reactions, otherwise paranoia will set in!!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54626" name="Rectangle 2"/>
          <p:cNvSpPr>
            <a:spLocks noGrp="1" noChangeArrowheads="1"/>
          </p:cNvSpPr>
          <p:nvPr>
            <p:ph type="title"/>
          </p:nvPr>
        </p:nvSpPr>
        <p:spPr>
          <a:noFill/>
          <a:ln/>
        </p:spPr>
        <p:txBody>
          <a:bodyPr lIns="92075" tIns="46038" rIns="92075" bIns="46038" anchor="b"/>
          <a:lstStyle/>
          <a:p>
            <a:r>
              <a:rPr lang="en-US"/>
              <a:t>Sect 9.8:  comparison of E2 / E1</a:t>
            </a:r>
          </a:p>
        </p:txBody>
      </p:sp>
      <p:sp>
        <p:nvSpPr>
          <p:cNvPr id="154627" name="Rectangle 3"/>
          <p:cNvSpPr>
            <a:spLocks noGrp="1" noChangeArrowheads="1"/>
          </p:cNvSpPr>
          <p:nvPr>
            <p:ph type="body" idx="1"/>
          </p:nvPr>
        </p:nvSpPr>
        <p:spPr>
          <a:noFill/>
          <a:ln/>
        </p:spPr>
        <p:txBody>
          <a:bodyPr lIns="92075" tIns="46038" rIns="92075" bIns="46038"/>
          <a:lstStyle/>
          <a:p>
            <a:r>
              <a:rPr lang="en-US"/>
              <a:t>E1 reactions occur under essentially neutral conditions with </a:t>
            </a:r>
            <a:r>
              <a:rPr lang="en-US" i="1"/>
              <a:t>polar solvents, </a:t>
            </a:r>
            <a:r>
              <a:rPr lang="en-US"/>
              <a:t>such as water, ethyl alcohol or acetic acid</a:t>
            </a:r>
            <a:r>
              <a:rPr lang="en-US" i="1"/>
              <a:t>.</a:t>
            </a:r>
            <a:endParaRPr lang="en-US"/>
          </a:p>
          <a:p>
            <a:r>
              <a:rPr lang="en-US"/>
              <a:t>E1 reactions can also occur with strong bases, but only at</a:t>
            </a:r>
            <a:r>
              <a:rPr lang="en-US" i="1"/>
              <a:t> low concentration</a:t>
            </a:r>
            <a:r>
              <a:rPr lang="en-US"/>
              <a:t>, about 0.01 to 0.1 M or below.</a:t>
            </a:r>
          </a:p>
          <a:p>
            <a:r>
              <a:rPr lang="en-US"/>
              <a:t>E2 reactions require strong base in </a:t>
            </a:r>
            <a:r>
              <a:rPr lang="en-US" i="1"/>
              <a:t>high concentration</a:t>
            </a:r>
            <a:r>
              <a:rPr lang="en-US"/>
              <a:t>, about 1 M or above.</a:t>
            </a:r>
          </a:p>
          <a:p>
            <a:pPr>
              <a:buFontTx/>
              <a:buNone/>
            </a:pPr>
            <a:r>
              <a:rPr lang="en-US" i="1"/>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animEffect transition="in" filter="dissolve">
                                      <p:cBhvr>
                                        <p:cTn id="7" dur="500"/>
                                        <p:tgtEl>
                                          <p:spTgt spid="154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4627">
                                            <p:txEl>
                                              <p:pRg st="1" end="1"/>
                                            </p:txEl>
                                          </p:spTgt>
                                        </p:tgtEl>
                                        <p:attrNameLst>
                                          <p:attrName>style.visibility</p:attrName>
                                        </p:attrNameLst>
                                      </p:cBhvr>
                                      <p:to>
                                        <p:strVal val="visible"/>
                                      </p:to>
                                    </p:set>
                                    <p:animEffect transition="in" filter="dissolve">
                                      <p:cBhvr>
                                        <p:cTn id="12" dur="500"/>
                                        <p:tgtEl>
                                          <p:spTgt spid="1546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4627">
                                            <p:txEl>
                                              <p:pRg st="2" end="2"/>
                                            </p:txEl>
                                          </p:spTgt>
                                        </p:tgtEl>
                                        <p:attrNameLst>
                                          <p:attrName>style.visibility</p:attrName>
                                        </p:attrNameLst>
                                      </p:cBhvr>
                                      <p:to>
                                        <p:strVal val="visible"/>
                                      </p:to>
                                    </p:set>
                                    <p:animEffect transition="in" filter="dissolve">
                                      <p:cBhvr>
                                        <p:cTn id="17" dur="500"/>
                                        <p:tgtEl>
                                          <p:spTgt spid="1546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4627">
                                            <p:txEl>
                                              <p:pRg st="3" end="3"/>
                                            </p:txEl>
                                          </p:spTgt>
                                        </p:tgtEl>
                                        <p:attrNameLst>
                                          <p:attrName>style.visibility</p:attrName>
                                        </p:attrNameLst>
                                      </p:cBhvr>
                                      <p:to>
                                        <p:strVal val="visible"/>
                                      </p:to>
                                    </p:set>
                                    <p:animEffect transition="in" filter="dissolve">
                                      <p:cBhvr>
                                        <p:cTn id="22" dur="500"/>
                                        <p:tgtEl>
                                          <p:spTgt spid="154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55650" name="Rectangle 2"/>
          <p:cNvSpPr>
            <a:spLocks noGrp="1" noChangeArrowheads="1"/>
          </p:cNvSpPr>
          <p:nvPr>
            <p:ph type="title"/>
          </p:nvPr>
        </p:nvSpPr>
        <p:spPr>
          <a:xfrm>
            <a:off x="685800" y="304800"/>
            <a:ext cx="7772400" cy="685800"/>
          </a:xfrm>
          <a:noFill/>
          <a:ln/>
        </p:spPr>
        <p:txBody>
          <a:bodyPr lIns="92075" tIns="46038" rIns="92075" bIns="46038" anchor="b"/>
          <a:lstStyle/>
          <a:p>
            <a:r>
              <a:rPr lang="en-US"/>
              <a:t>Sect 9.8:  comparison of E2 / E1</a:t>
            </a:r>
          </a:p>
        </p:txBody>
      </p:sp>
      <p:sp>
        <p:nvSpPr>
          <p:cNvPr id="155651" name="Rectangle 3"/>
          <p:cNvSpPr>
            <a:spLocks noGrp="1" noChangeArrowheads="1"/>
          </p:cNvSpPr>
          <p:nvPr>
            <p:ph type="body" idx="1"/>
          </p:nvPr>
        </p:nvSpPr>
        <p:spPr>
          <a:xfrm>
            <a:off x="685800" y="990600"/>
            <a:ext cx="7772400" cy="4800600"/>
          </a:xfrm>
          <a:noFill/>
          <a:ln/>
        </p:spPr>
        <p:txBody>
          <a:bodyPr lIns="92075" tIns="46038" rIns="92075" bIns="46038"/>
          <a:lstStyle/>
          <a:p>
            <a:r>
              <a:rPr lang="en-US"/>
              <a:t>E1 is a stepwise mechanism (two or more);</a:t>
            </a:r>
          </a:p>
          <a:p>
            <a:pPr>
              <a:buFontTx/>
              <a:buNone/>
            </a:pPr>
            <a:r>
              <a:rPr lang="en-US"/>
              <a:t>	Carbocation intermediate!</a:t>
            </a:r>
          </a:p>
          <a:p>
            <a:r>
              <a:rPr lang="en-US"/>
              <a:t>E2 is a concerted mechanism (one step)</a:t>
            </a:r>
          </a:p>
          <a:p>
            <a:pPr>
              <a:buFontTx/>
              <a:buNone/>
            </a:pPr>
            <a:r>
              <a:rPr lang="en-US"/>
              <a:t>	No intermediate!</a:t>
            </a:r>
          </a:p>
          <a:p>
            <a:r>
              <a:rPr lang="en-US"/>
              <a:t>E1 reactions may give rearranged products</a:t>
            </a:r>
          </a:p>
          <a:p>
            <a:r>
              <a:rPr lang="en-US"/>
              <a:t>E2 reactions don’t give rearrangement</a:t>
            </a:r>
          </a:p>
          <a:p>
            <a:r>
              <a:rPr lang="en-US"/>
              <a:t>Alcohol dehydration reactions are E1</a:t>
            </a:r>
          </a:p>
          <a:p>
            <a:pPr>
              <a:buFontTx/>
              <a:buNone/>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animEffect transition="in" filter="dissolve">
                                      <p:cBhvr>
                                        <p:cTn id="7" dur="500"/>
                                        <p:tgtEl>
                                          <p:spTgt spid="155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5651">
                                            <p:txEl>
                                              <p:pRg st="1" end="1"/>
                                            </p:txEl>
                                          </p:spTgt>
                                        </p:tgtEl>
                                        <p:attrNameLst>
                                          <p:attrName>style.visibility</p:attrName>
                                        </p:attrNameLst>
                                      </p:cBhvr>
                                      <p:to>
                                        <p:strVal val="visible"/>
                                      </p:to>
                                    </p:set>
                                    <p:animEffect transition="in" filter="dissolve">
                                      <p:cBhvr>
                                        <p:cTn id="12" dur="500"/>
                                        <p:tgtEl>
                                          <p:spTgt spid="155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5651">
                                            <p:txEl>
                                              <p:pRg st="2" end="2"/>
                                            </p:txEl>
                                          </p:spTgt>
                                        </p:tgtEl>
                                        <p:attrNameLst>
                                          <p:attrName>style.visibility</p:attrName>
                                        </p:attrNameLst>
                                      </p:cBhvr>
                                      <p:to>
                                        <p:strVal val="visible"/>
                                      </p:to>
                                    </p:set>
                                    <p:animEffect transition="in" filter="dissolve">
                                      <p:cBhvr>
                                        <p:cTn id="17" dur="500"/>
                                        <p:tgtEl>
                                          <p:spTgt spid="1556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5651">
                                            <p:txEl>
                                              <p:pRg st="3" end="3"/>
                                            </p:txEl>
                                          </p:spTgt>
                                        </p:tgtEl>
                                        <p:attrNameLst>
                                          <p:attrName>style.visibility</p:attrName>
                                        </p:attrNameLst>
                                      </p:cBhvr>
                                      <p:to>
                                        <p:strVal val="visible"/>
                                      </p:to>
                                    </p:set>
                                    <p:animEffect transition="in" filter="dissolve">
                                      <p:cBhvr>
                                        <p:cTn id="22" dur="500"/>
                                        <p:tgtEl>
                                          <p:spTgt spid="1556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55651">
                                            <p:txEl>
                                              <p:pRg st="4" end="4"/>
                                            </p:txEl>
                                          </p:spTgt>
                                        </p:tgtEl>
                                        <p:attrNameLst>
                                          <p:attrName>style.visibility</p:attrName>
                                        </p:attrNameLst>
                                      </p:cBhvr>
                                      <p:to>
                                        <p:strVal val="visible"/>
                                      </p:to>
                                    </p:set>
                                    <p:animEffect transition="in" filter="dissolve">
                                      <p:cBhvr>
                                        <p:cTn id="27" dur="500"/>
                                        <p:tgtEl>
                                          <p:spTgt spid="1556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5651">
                                            <p:txEl>
                                              <p:pRg st="5" end="5"/>
                                            </p:txEl>
                                          </p:spTgt>
                                        </p:tgtEl>
                                        <p:attrNameLst>
                                          <p:attrName>style.visibility</p:attrName>
                                        </p:attrNameLst>
                                      </p:cBhvr>
                                      <p:to>
                                        <p:strVal val="visible"/>
                                      </p:to>
                                    </p:set>
                                    <p:animEffect transition="in" filter="dissolve">
                                      <p:cBhvr>
                                        <p:cTn id="32" dur="500"/>
                                        <p:tgtEl>
                                          <p:spTgt spid="15565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5651">
                                            <p:txEl>
                                              <p:pRg st="6" end="6"/>
                                            </p:txEl>
                                          </p:spTgt>
                                        </p:tgtEl>
                                        <p:attrNameLst>
                                          <p:attrName>style.visibility</p:attrName>
                                        </p:attrNameLst>
                                      </p:cBhvr>
                                      <p:to>
                                        <p:strVal val="visible"/>
                                      </p:to>
                                    </p:set>
                                    <p:animEffect transition="in" filter="dissolve">
                                      <p:cBhvr>
                                        <p:cTn id="37" dur="500"/>
                                        <p:tgtEl>
                                          <p:spTgt spid="155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WWU -- Chemistry</a:t>
            </a:r>
          </a:p>
        </p:txBody>
      </p:sp>
      <p:sp>
        <p:nvSpPr>
          <p:cNvPr id="156674" name="Rectangle 2"/>
          <p:cNvSpPr>
            <a:spLocks noGrp="1" noChangeArrowheads="1"/>
          </p:cNvSpPr>
          <p:nvPr>
            <p:ph type="title"/>
          </p:nvPr>
        </p:nvSpPr>
        <p:spPr>
          <a:noFill/>
          <a:ln/>
        </p:spPr>
        <p:txBody>
          <a:bodyPr lIns="92075" tIns="46038" rIns="92075" bIns="46038" anchor="b"/>
          <a:lstStyle/>
          <a:p>
            <a:r>
              <a:rPr lang="en-US"/>
              <a:t>Sect 9.9:  bulky leaving groups -- Hofmann Elimination</a:t>
            </a:r>
          </a:p>
        </p:txBody>
      </p:sp>
      <p:graphicFrame>
        <p:nvGraphicFramePr>
          <p:cNvPr id="156675" name="Object 3"/>
          <p:cNvGraphicFramePr>
            <a:graphicFrameLocks/>
          </p:cNvGraphicFramePr>
          <p:nvPr/>
        </p:nvGraphicFramePr>
        <p:xfrm>
          <a:off x="95250" y="2982913"/>
          <a:ext cx="8796338" cy="2792412"/>
        </p:xfrm>
        <a:graphic>
          <a:graphicData uri="http://schemas.openxmlformats.org/presentationml/2006/ole">
            <p:oleObj spid="_x0000_s156675" name="ISIS/Draw Sketch" r:id="rId4" imgW="5609880" imgH="1657080" progId="ISISServer">
              <p:embed/>
            </p:oleObj>
          </a:graphicData>
        </a:graphic>
      </p:graphicFrame>
      <p:sp>
        <p:nvSpPr>
          <p:cNvPr id="156676" name="Rectangle 4"/>
          <p:cNvSpPr>
            <a:spLocks noGrp="1" noChangeArrowheads="1"/>
          </p:cNvSpPr>
          <p:nvPr>
            <p:ph type="body" idx="1"/>
          </p:nvPr>
        </p:nvSpPr>
        <p:spPr>
          <a:noFill/>
          <a:ln/>
        </p:spPr>
        <p:txBody>
          <a:bodyPr lIns="92075" tIns="46038" rIns="92075" bIns="46038"/>
          <a:lstStyle/>
          <a:p>
            <a:pPr>
              <a:buFontTx/>
              <a:buNone/>
            </a:pPr>
            <a:r>
              <a:rPr lang="en-US"/>
              <a:t>This give the </a:t>
            </a:r>
            <a:r>
              <a:rPr lang="en-US" i="1"/>
              <a:t>anti-</a:t>
            </a:r>
            <a:r>
              <a:rPr lang="en-US"/>
              <a:t>Zaitsev product (least substituted product is formed)!</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a:t>WWU -- Chemistry</a:t>
            </a:r>
          </a:p>
        </p:txBody>
      </p:sp>
      <p:sp>
        <p:nvSpPr>
          <p:cNvPr id="233474" name="Rectangle 2"/>
          <p:cNvSpPr>
            <a:spLocks noGrp="1" noChangeArrowheads="1"/>
          </p:cNvSpPr>
          <p:nvPr>
            <p:ph type="title"/>
          </p:nvPr>
        </p:nvSpPr>
        <p:spPr>
          <a:noFill/>
          <a:ln/>
        </p:spPr>
        <p:txBody>
          <a:bodyPr lIns="92075" tIns="46038" rIns="92075" bIns="46038"/>
          <a:lstStyle/>
          <a:p>
            <a:r>
              <a:rPr lang="en-US"/>
              <a:t/>
            </a:r>
            <a:br>
              <a:rPr lang="en-US"/>
            </a:br>
            <a:r>
              <a:rPr lang="en-US"/>
              <a:t>Orientation of elimination:  regiochemistry/ Hofmann’s Rule 		</a:t>
            </a:r>
          </a:p>
        </p:txBody>
      </p:sp>
      <p:sp>
        <p:nvSpPr>
          <p:cNvPr id="233475" name="Rectangle 3"/>
          <p:cNvSpPr>
            <a:spLocks noGrp="1" noChangeArrowheads="1"/>
          </p:cNvSpPr>
          <p:nvPr>
            <p:ph type="body" idx="1"/>
          </p:nvPr>
        </p:nvSpPr>
        <p:spPr>
          <a:noFill/>
          <a:ln/>
        </p:spPr>
        <p:txBody>
          <a:bodyPr lIns="92075" tIns="46038" rIns="92075" bIns="46038"/>
          <a:lstStyle/>
          <a:p>
            <a:r>
              <a:rPr lang="en-US" sz="2800"/>
              <a:t>In bimolecular elimination reactions in the presence of either a bulky leaving group or a bulky base, the </a:t>
            </a:r>
            <a:r>
              <a:rPr lang="en-US" sz="2800" i="1">
                <a:solidFill>
                  <a:srgbClr val="0000FF"/>
                </a:solidFill>
              </a:rPr>
              <a:t>hydrogen</a:t>
            </a:r>
            <a:r>
              <a:rPr lang="en-US" sz="2800" i="1">
                <a:solidFill>
                  <a:schemeClr val="tx2"/>
                </a:solidFill>
              </a:rPr>
              <a:t> </a:t>
            </a:r>
            <a:r>
              <a:rPr lang="en-US" sz="2800"/>
              <a:t>that is lost will come from the </a:t>
            </a:r>
            <a:r>
              <a:rPr lang="en-US" sz="2800" b="1" i="1">
                <a:solidFill>
                  <a:srgbClr val="00CC00"/>
                </a:solidFill>
                <a:effectLst>
                  <a:outerShdw blurRad="38100" dist="38100" dir="2700000" algn="tl">
                    <a:srgbClr val="C0C0C0"/>
                  </a:outerShdw>
                </a:effectLst>
              </a:rPr>
              <a:t>LEAST </a:t>
            </a:r>
            <a:r>
              <a:rPr lang="en-US" sz="2800" i="1">
                <a:solidFill>
                  <a:srgbClr val="0000FF"/>
                </a:solidFill>
              </a:rPr>
              <a:t>highly-branched</a:t>
            </a:r>
            <a:r>
              <a:rPr lang="en-US" sz="2800"/>
              <a:t> </a:t>
            </a:r>
            <a:r>
              <a:rPr lang="en-US" sz="2800">
                <a:latin typeface="Symbol" pitchFamily="18" charset="2"/>
              </a:rPr>
              <a:t>b</a:t>
            </a:r>
            <a:r>
              <a:rPr lang="en-US" sz="2800"/>
              <a:t>-carbon.</a:t>
            </a:r>
          </a:p>
        </p:txBody>
      </p:sp>
      <p:graphicFrame>
        <p:nvGraphicFramePr>
          <p:cNvPr id="233477" name="Object 5"/>
          <p:cNvGraphicFramePr>
            <a:graphicFrameLocks/>
          </p:cNvGraphicFramePr>
          <p:nvPr/>
        </p:nvGraphicFramePr>
        <p:xfrm>
          <a:off x="2057400" y="4267200"/>
          <a:ext cx="3352800" cy="1752600"/>
        </p:xfrm>
        <a:graphic>
          <a:graphicData uri="http://schemas.openxmlformats.org/presentationml/2006/ole">
            <p:oleObj spid="_x0000_s233477" name="ISIS/Draw Sketch" r:id="rId4" imgW="1657080" imgH="799920" progId="ISISServer">
              <p:embed/>
            </p:oleObj>
          </a:graphicData>
        </a:graphic>
      </p:graphicFrame>
      <p:sp>
        <p:nvSpPr>
          <p:cNvPr id="233478" name="Line 6"/>
          <p:cNvSpPr>
            <a:spLocks noChangeShapeType="1"/>
          </p:cNvSpPr>
          <p:nvPr/>
        </p:nvSpPr>
        <p:spPr bwMode="auto">
          <a:xfrm flipH="1">
            <a:off x="4876800" y="4038600"/>
            <a:ext cx="533400" cy="609600"/>
          </a:xfrm>
          <a:prstGeom prst="line">
            <a:avLst/>
          </a:prstGeom>
          <a:noFill/>
          <a:ln w="12700">
            <a:solidFill>
              <a:schemeClr val="tx1"/>
            </a:solidFill>
            <a:round/>
            <a:headEnd type="none" w="sm" len="sm"/>
            <a:tailEnd type="triangle" w="sm" len="sm"/>
          </a:ln>
          <a:effectLst/>
        </p:spPr>
        <p:txBody>
          <a:bodyPr/>
          <a:lstStyle/>
          <a:p>
            <a:endParaRPr lang="en-US"/>
          </a:p>
        </p:txBody>
      </p:sp>
      <p:sp>
        <p:nvSpPr>
          <p:cNvPr id="233479" name="Line 7"/>
          <p:cNvSpPr>
            <a:spLocks noChangeShapeType="1"/>
          </p:cNvSpPr>
          <p:nvPr/>
        </p:nvSpPr>
        <p:spPr bwMode="auto">
          <a:xfrm>
            <a:off x="3048000" y="4038600"/>
            <a:ext cx="304800" cy="685800"/>
          </a:xfrm>
          <a:prstGeom prst="line">
            <a:avLst/>
          </a:prstGeom>
          <a:noFill/>
          <a:ln w="12700">
            <a:solidFill>
              <a:schemeClr val="tx1"/>
            </a:solidFill>
            <a:round/>
            <a:headEnd type="none" w="sm" len="sm"/>
            <a:tailEnd type="triangle" w="sm" len="sm"/>
          </a:ln>
          <a:effectLst/>
        </p:spPr>
        <p:txBody>
          <a:bodyPr/>
          <a:lstStyle/>
          <a:p>
            <a:endParaRPr lang="en-US"/>
          </a:p>
        </p:txBody>
      </p:sp>
      <p:sp>
        <p:nvSpPr>
          <p:cNvPr id="233480" name="Text Box 8"/>
          <p:cNvSpPr txBox="1">
            <a:spLocks noChangeArrowheads="1"/>
          </p:cNvSpPr>
          <p:nvPr/>
        </p:nvSpPr>
        <p:spPr bwMode="auto">
          <a:xfrm>
            <a:off x="5470525" y="3697288"/>
            <a:ext cx="2335213" cy="457200"/>
          </a:xfrm>
          <a:prstGeom prst="rect">
            <a:avLst/>
          </a:prstGeom>
          <a:noFill/>
          <a:ln w="12700">
            <a:noFill/>
            <a:miter lim="800000"/>
            <a:headEnd type="none" w="sm" len="sm"/>
            <a:tailEnd type="none" w="sm" len="sm"/>
          </a:ln>
          <a:effectLst/>
        </p:spPr>
        <p:txBody>
          <a:bodyPr wrap="none">
            <a:spAutoFit/>
          </a:bodyPr>
          <a:lstStyle/>
          <a:p>
            <a:r>
              <a:rPr lang="en-US" b="1">
                <a:latin typeface="Arial" charset="0"/>
              </a:rPr>
              <a:t>Less branched</a:t>
            </a:r>
          </a:p>
        </p:txBody>
      </p:sp>
      <p:sp>
        <p:nvSpPr>
          <p:cNvPr id="233481" name="Text Box 9"/>
          <p:cNvSpPr txBox="1">
            <a:spLocks noChangeArrowheads="1"/>
          </p:cNvSpPr>
          <p:nvPr/>
        </p:nvSpPr>
        <p:spPr bwMode="auto">
          <a:xfrm>
            <a:off x="2422525" y="3544888"/>
            <a:ext cx="2368550" cy="457200"/>
          </a:xfrm>
          <a:prstGeom prst="rect">
            <a:avLst/>
          </a:prstGeom>
          <a:noFill/>
          <a:ln w="12700">
            <a:noFill/>
            <a:miter lim="800000"/>
            <a:headEnd type="none" w="sm" len="sm"/>
            <a:tailEnd type="none" w="sm" len="sm"/>
          </a:ln>
          <a:effectLst/>
        </p:spPr>
        <p:txBody>
          <a:bodyPr wrap="none">
            <a:spAutoFit/>
          </a:bodyPr>
          <a:lstStyle/>
          <a:p>
            <a:r>
              <a:rPr lang="en-US" b="1">
                <a:latin typeface="Arial" charset="0"/>
              </a:rPr>
              <a:t>More branched</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238596" name="Rectangle 4"/>
          <p:cNvSpPr>
            <a:spLocks noGrp="1" noChangeArrowheads="1"/>
          </p:cNvSpPr>
          <p:nvPr>
            <p:ph type="title"/>
          </p:nvPr>
        </p:nvSpPr>
        <p:spPr/>
        <p:txBody>
          <a:bodyPr/>
          <a:lstStyle/>
          <a:p>
            <a:r>
              <a:rPr lang="en-US"/>
              <a:t>Product from previous slide</a:t>
            </a:r>
          </a:p>
        </p:txBody>
      </p:sp>
      <p:graphicFrame>
        <p:nvGraphicFramePr>
          <p:cNvPr id="238597" name="Object 5"/>
          <p:cNvGraphicFramePr>
            <a:graphicFrameLocks noChangeAspect="1"/>
          </p:cNvGraphicFramePr>
          <p:nvPr>
            <p:ph idx="1"/>
          </p:nvPr>
        </p:nvGraphicFramePr>
        <p:xfrm>
          <a:off x="1981200" y="1663700"/>
          <a:ext cx="4267200" cy="3409950"/>
        </p:xfrm>
        <a:graphic>
          <a:graphicData uri="http://schemas.openxmlformats.org/presentationml/2006/ole">
            <p:oleObj spid="_x0000_s238597" name="ISIS/Draw Sketch" r:id="rId4" imgW="1657080" imgH="1323720" progId="ISISServer">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WWU -- Chemistry</a:t>
            </a:r>
          </a:p>
        </p:txBody>
      </p:sp>
      <p:sp>
        <p:nvSpPr>
          <p:cNvPr id="102402" name="Rectangle 2"/>
          <p:cNvSpPr>
            <a:spLocks noGrp="1" noChangeArrowheads="1"/>
          </p:cNvSpPr>
          <p:nvPr>
            <p:ph type="title"/>
          </p:nvPr>
        </p:nvSpPr>
        <p:spPr>
          <a:xfrm>
            <a:off x="685800" y="304800"/>
            <a:ext cx="7772400" cy="533400"/>
          </a:xfrm>
          <a:noFill/>
          <a:ln/>
        </p:spPr>
        <p:txBody>
          <a:bodyPr lIns="92075" tIns="46038" rIns="92075" bIns="46038" anchor="b"/>
          <a:lstStyle/>
          <a:p>
            <a:r>
              <a:rPr lang="en-US"/>
              <a:t>Sect 9.3:  the E1 mechanism</a:t>
            </a:r>
          </a:p>
        </p:txBody>
      </p:sp>
      <p:graphicFrame>
        <p:nvGraphicFramePr>
          <p:cNvPr id="102403" name="Object 3"/>
          <p:cNvGraphicFramePr>
            <a:graphicFrameLocks/>
          </p:cNvGraphicFramePr>
          <p:nvPr/>
        </p:nvGraphicFramePr>
        <p:xfrm>
          <a:off x="457200" y="2014538"/>
          <a:ext cx="7720013" cy="4538662"/>
        </p:xfrm>
        <a:graphic>
          <a:graphicData uri="http://schemas.openxmlformats.org/presentationml/2006/ole">
            <p:oleObj spid="_x0000_s102403" name="ISIS/Draw Sketch" r:id="rId4" imgW="5276520" imgH="2876400" progId="ISISServer">
              <p:embed/>
            </p:oleObj>
          </a:graphicData>
        </a:graphic>
      </p:graphicFrame>
      <p:sp>
        <p:nvSpPr>
          <p:cNvPr id="102404" name="Rectangle 4"/>
          <p:cNvSpPr>
            <a:spLocks noGrp="1" noChangeArrowheads="1"/>
          </p:cNvSpPr>
          <p:nvPr>
            <p:ph type="body" idx="1"/>
          </p:nvPr>
        </p:nvSpPr>
        <p:spPr>
          <a:xfrm>
            <a:off x="381000" y="838200"/>
            <a:ext cx="8534400" cy="1066800"/>
          </a:xfrm>
          <a:noFill/>
          <a:ln/>
        </p:spPr>
        <p:txBody>
          <a:bodyPr lIns="92075" tIns="46038" rIns="92075" bIns="46038"/>
          <a:lstStyle/>
          <a:p>
            <a:pPr>
              <a:lnSpc>
                <a:spcPct val="90000"/>
              </a:lnSpc>
              <a:buFontTx/>
              <a:buNone/>
            </a:pPr>
            <a:r>
              <a:rPr lang="en-US" sz="2400"/>
              <a:t>This reaction is done in </a:t>
            </a:r>
            <a:r>
              <a:rPr lang="en-US" sz="2400" i="1"/>
              <a:t>strong base such as 0.01 M NaOH in water!!  Actually, the base solution is weak!</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57698" name="Rectangle 2"/>
          <p:cNvSpPr>
            <a:spLocks noGrp="1" noChangeArrowheads="1"/>
          </p:cNvSpPr>
          <p:nvPr>
            <p:ph type="title"/>
          </p:nvPr>
        </p:nvSpPr>
        <p:spPr>
          <a:noFill/>
          <a:ln/>
        </p:spPr>
        <p:txBody>
          <a:bodyPr lIns="92075" tIns="46038" rIns="92075" bIns="46038" anchor="b"/>
          <a:lstStyle/>
          <a:p>
            <a:r>
              <a:rPr lang="en-US"/>
              <a:t>Sect 9.10  Elimination with bulky bases</a:t>
            </a:r>
          </a:p>
        </p:txBody>
      </p:sp>
      <p:sp>
        <p:nvSpPr>
          <p:cNvPr id="157699" name="Rectangle 3"/>
          <p:cNvSpPr>
            <a:spLocks noGrp="1" noChangeArrowheads="1"/>
          </p:cNvSpPr>
          <p:nvPr>
            <p:ph type="body" idx="1"/>
          </p:nvPr>
        </p:nvSpPr>
        <p:spPr>
          <a:noFill/>
          <a:ln/>
        </p:spPr>
        <p:txBody>
          <a:bodyPr lIns="92075" tIns="46038" rIns="92075" bIns="46038"/>
          <a:lstStyle/>
          <a:p>
            <a:r>
              <a:rPr lang="en-US"/>
              <a:t>Non-bulky bases, such as hydroxide and ethoxide, give Zaitsev products.</a:t>
            </a:r>
          </a:p>
          <a:p>
            <a:pPr>
              <a:buFontTx/>
              <a:buNone/>
            </a:pPr>
            <a:endParaRPr lang="en-US"/>
          </a:p>
          <a:p>
            <a:r>
              <a:rPr lang="en-US"/>
              <a:t>Bulky bases, such as potassium </a:t>
            </a:r>
            <a:r>
              <a:rPr lang="en-US" i="1"/>
              <a:t>tert</a:t>
            </a:r>
            <a:r>
              <a:rPr lang="en-US"/>
              <a:t>-butoxide, give larger amounts of the</a:t>
            </a:r>
            <a:r>
              <a:rPr lang="en-US" i="1"/>
              <a:t> least</a:t>
            </a:r>
            <a:r>
              <a:rPr lang="en-US"/>
              <a:t> substituted alkene (Hoffmann) than with simple bases.</a:t>
            </a:r>
            <a:r>
              <a:rPr lang="en-US" i="1"/>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202754" name="Rectangle 2"/>
          <p:cNvSpPr>
            <a:spLocks noGrp="1" noChangeArrowheads="1"/>
          </p:cNvSpPr>
          <p:nvPr>
            <p:ph type="title"/>
          </p:nvPr>
        </p:nvSpPr>
        <p:spPr>
          <a:xfrm>
            <a:off x="685800" y="304800"/>
            <a:ext cx="7772400" cy="990600"/>
          </a:xfrm>
        </p:spPr>
        <p:txBody>
          <a:bodyPr/>
          <a:lstStyle/>
          <a:p>
            <a:r>
              <a:rPr lang="en-US"/>
              <a:t>Comparing Ordinary and Bulky Bases</a:t>
            </a:r>
          </a:p>
        </p:txBody>
      </p:sp>
      <p:graphicFrame>
        <p:nvGraphicFramePr>
          <p:cNvPr id="202755" name="Object 3"/>
          <p:cNvGraphicFramePr>
            <a:graphicFrameLocks noChangeAspect="1"/>
          </p:cNvGraphicFramePr>
          <p:nvPr/>
        </p:nvGraphicFramePr>
        <p:xfrm>
          <a:off x="514350" y="1571625"/>
          <a:ext cx="7659688" cy="4610100"/>
        </p:xfrm>
        <a:graphic>
          <a:graphicData uri="http://schemas.openxmlformats.org/presentationml/2006/ole">
            <p:oleObj spid="_x0000_s202755" name="CS ChemDraw Drawing" r:id="rId4" imgW="6009480" imgH="3614400" progId="ChemDraw.Document.6.0">
              <p:embed/>
            </p:oleObj>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219138" name="Rectangle 2"/>
          <p:cNvSpPr>
            <a:spLocks noGrp="1" noChangeArrowheads="1"/>
          </p:cNvSpPr>
          <p:nvPr>
            <p:ph type="title"/>
          </p:nvPr>
        </p:nvSpPr>
        <p:spPr/>
        <p:txBody>
          <a:bodyPr/>
          <a:lstStyle/>
          <a:p>
            <a:r>
              <a:rPr lang="en-US"/>
              <a:t>1-butene:  watch out for competing reactions!</a:t>
            </a:r>
          </a:p>
        </p:txBody>
      </p:sp>
      <p:graphicFrame>
        <p:nvGraphicFramePr>
          <p:cNvPr id="219139" name="Object 3"/>
          <p:cNvGraphicFramePr>
            <a:graphicFrameLocks noChangeAspect="1"/>
          </p:cNvGraphicFramePr>
          <p:nvPr/>
        </p:nvGraphicFramePr>
        <p:xfrm>
          <a:off x="304800" y="1752600"/>
          <a:ext cx="8610600" cy="3059113"/>
        </p:xfrm>
        <a:graphic>
          <a:graphicData uri="http://schemas.openxmlformats.org/presentationml/2006/ole">
            <p:oleObj spid="_x0000_s219139" name="CS ChemDraw Drawing" r:id="rId4" imgW="5529600" imgH="1889640" progId="ChemDraw.Document.6.0">
              <p:embed/>
            </p:oleObj>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158722" name="Rectangle 2"/>
          <p:cNvSpPr>
            <a:spLocks noGrp="1" noChangeArrowheads="1"/>
          </p:cNvSpPr>
          <p:nvPr>
            <p:ph type="title"/>
          </p:nvPr>
        </p:nvSpPr>
        <p:spPr>
          <a:noFill/>
          <a:ln/>
        </p:spPr>
        <p:txBody>
          <a:bodyPr lIns="92075" tIns="46038" rIns="92075" bIns="46038" anchor="b"/>
          <a:lstStyle/>
          <a:p>
            <a:r>
              <a:rPr lang="en-US" dirty="0"/>
              <a:t>Sect 9.11   the E1cb mechanism</a:t>
            </a:r>
            <a:r>
              <a:rPr lang="en-US" dirty="0" smtClean="0"/>
              <a:t>:</a:t>
            </a:r>
            <a:endParaRPr lang="en-US" dirty="0"/>
          </a:p>
        </p:txBody>
      </p:sp>
      <p:graphicFrame>
        <p:nvGraphicFramePr>
          <p:cNvPr id="158723" name="Object 3"/>
          <p:cNvGraphicFramePr>
            <a:graphicFrameLocks/>
          </p:cNvGraphicFramePr>
          <p:nvPr/>
        </p:nvGraphicFramePr>
        <p:xfrm>
          <a:off x="963613" y="1566863"/>
          <a:ext cx="7162800" cy="4867275"/>
        </p:xfrm>
        <a:graphic>
          <a:graphicData uri="http://schemas.openxmlformats.org/presentationml/2006/ole">
            <p:oleObj spid="_x0000_s158723" name="ISIS/Draw Sketch" r:id="rId4" imgW="4743360" imgH="3228840" progId="ISISServer">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59746" name="Rectangle 2"/>
          <p:cNvSpPr>
            <a:spLocks noGrp="1" noChangeArrowheads="1"/>
          </p:cNvSpPr>
          <p:nvPr>
            <p:ph type="title"/>
          </p:nvPr>
        </p:nvSpPr>
        <p:spPr>
          <a:noFill/>
          <a:ln/>
        </p:spPr>
        <p:txBody>
          <a:bodyPr lIns="92075" tIns="46038" rIns="92075" bIns="46038" anchor="b"/>
          <a:lstStyle/>
          <a:p>
            <a:r>
              <a:rPr lang="en-US" dirty="0"/>
              <a:t>Sect 9.13  alpha-Elimination </a:t>
            </a:r>
            <a:r>
              <a:rPr lang="en-US" dirty="0" smtClean="0"/>
              <a:t>Reactions</a:t>
            </a:r>
            <a:endParaRPr lang="en-US" dirty="0"/>
          </a:p>
        </p:txBody>
      </p:sp>
      <p:sp>
        <p:nvSpPr>
          <p:cNvPr id="159747" name="Rectangle 3"/>
          <p:cNvSpPr>
            <a:spLocks noGrp="1" noChangeArrowheads="1"/>
          </p:cNvSpPr>
          <p:nvPr>
            <p:ph type="body" idx="1"/>
          </p:nvPr>
        </p:nvSpPr>
        <p:spPr>
          <a:noFill/>
          <a:ln/>
        </p:spPr>
        <p:txBody>
          <a:bodyPr lIns="92075" tIns="46038" rIns="92075" bIns="46038"/>
          <a:lstStyle/>
          <a:p>
            <a:r>
              <a:rPr lang="en-US"/>
              <a:t>These unusual reactions occur with one carbon compounds, only.</a:t>
            </a:r>
          </a:p>
          <a:p>
            <a:r>
              <a:rPr lang="en-US"/>
              <a:t>Examples include chloroform and methylene chloride.</a:t>
            </a:r>
          </a:p>
          <a:p>
            <a:r>
              <a:rPr lang="en-US"/>
              <a:t>Cyclopropane compounds are formed.</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WWU -- Chemistry</a:t>
            </a:r>
          </a:p>
        </p:txBody>
      </p:sp>
      <p:sp>
        <p:nvSpPr>
          <p:cNvPr id="160770" name="Rectangle 2"/>
          <p:cNvSpPr>
            <a:spLocks noGrp="1" noChangeArrowheads="1"/>
          </p:cNvSpPr>
          <p:nvPr>
            <p:ph type="title"/>
          </p:nvPr>
        </p:nvSpPr>
        <p:spPr>
          <a:noFill/>
          <a:ln/>
        </p:spPr>
        <p:txBody>
          <a:bodyPr lIns="92075" tIns="46038" rIns="92075" bIns="46038" anchor="b"/>
          <a:lstStyle/>
          <a:p>
            <a:r>
              <a:rPr lang="en-US"/>
              <a:t>Sect 9.14:  Dehalogenation: skip Summer 2006</a:t>
            </a:r>
          </a:p>
        </p:txBody>
      </p:sp>
      <p:graphicFrame>
        <p:nvGraphicFramePr>
          <p:cNvPr id="160771" name="Object 3"/>
          <p:cNvGraphicFramePr>
            <a:graphicFrameLocks/>
          </p:cNvGraphicFramePr>
          <p:nvPr/>
        </p:nvGraphicFramePr>
        <p:xfrm>
          <a:off x="539750" y="3378200"/>
          <a:ext cx="8128000" cy="1420813"/>
        </p:xfrm>
        <a:graphic>
          <a:graphicData uri="http://schemas.openxmlformats.org/presentationml/2006/ole">
            <p:oleObj spid="_x0000_s160771" name="ISIS/Draw Sketch" r:id="rId4" imgW="5457600" imgH="847440" progId="ISISServer">
              <p:embed/>
            </p:oleObj>
          </a:graphicData>
        </a:graphic>
      </p:graphicFrame>
      <p:sp>
        <p:nvSpPr>
          <p:cNvPr id="160772" name="Rectangle 4"/>
          <p:cNvSpPr>
            <a:spLocks noGrp="1" noChangeArrowheads="1"/>
          </p:cNvSpPr>
          <p:nvPr>
            <p:ph type="body" idx="1"/>
          </p:nvPr>
        </p:nvSpPr>
        <p:spPr>
          <a:xfrm>
            <a:off x="685800" y="1600200"/>
            <a:ext cx="7772400" cy="4114800"/>
          </a:xfrm>
          <a:noFill/>
          <a:ln/>
        </p:spPr>
        <p:txBody>
          <a:bodyPr lIns="92075" tIns="46038" rIns="92075" bIns="46038"/>
          <a:lstStyle/>
          <a:p>
            <a:pPr>
              <a:buFontTx/>
              <a:buNone/>
            </a:pPr>
            <a:r>
              <a:rPr lang="en-US"/>
              <a:t>This reaction requires the two Br’s to be </a:t>
            </a:r>
            <a:r>
              <a:rPr lang="en-US" i="1"/>
              <a:t>anti.</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161794" name="Rectangle 2"/>
          <p:cNvSpPr>
            <a:spLocks noGrp="1" noChangeArrowheads="1"/>
          </p:cNvSpPr>
          <p:nvPr>
            <p:ph type="title"/>
          </p:nvPr>
        </p:nvSpPr>
        <p:spPr>
          <a:noFill/>
          <a:ln/>
        </p:spPr>
        <p:txBody>
          <a:bodyPr lIns="92075" tIns="46038" rIns="92075" bIns="46038" anchor="b"/>
          <a:lstStyle/>
          <a:p>
            <a:r>
              <a:rPr lang="en-US"/>
              <a:t>Sect 9.15: Preparation of Alkynes     -- double dehydrohalogenation </a:t>
            </a:r>
          </a:p>
        </p:txBody>
      </p:sp>
      <p:graphicFrame>
        <p:nvGraphicFramePr>
          <p:cNvPr id="161795" name="Object 3"/>
          <p:cNvGraphicFramePr>
            <a:graphicFrameLocks/>
          </p:cNvGraphicFramePr>
          <p:nvPr/>
        </p:nvGraphicFramePr>
        <p:xfrm>
          <a:off x="228600" y="2133600"/>
          <a:ext cx="8509000" cy="3360738"/>
        </p:xfrm>
        <a:graphic>
          <a:graphicData uri="http://schemas.openxmlformats.org/presentationml/2006/ole">
            <p:oleObj spid="_x0000_s161795" name="ISIS/Draw Sketch" r:id="rId4" imgW="5657760" imgH="2219040" progId="ISISServer">
              <p:embed/>
            </p:oleObj>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206850" name="Rectangle 2"/>
          <p:cNvSpPr>
            <a:spLocks noGrp="1" noChangeArrowheads="1"/>
          </p:cNvSpPr>
          <p:nvPr>
            <p:ph type="title"/>
          </p:nvPr>
        </p:nvSpPr>
        <p:spPr>
          <a:noFill/>
          <a:ln/>
        </p:spPr>
        <p:txBody>
          <a:bodyPr lIns="92075" tIns="46038" rIns="92075" bIns="46038"/>
          <a:lstStyle/>
          <a:p>
            <a:r>
              <a:rPr lang="en-US"/>
              <a:t/>
            </a:r>
            <a:br>
              <a:rPr lang="en-US"/>
            </a:br>
            <a:r>
              <a:rPr lang="en-US"/>
              <a:t>Sect. 9.16: Multistep reactions and Synthesis -- Example 1 Synthesis:  Example 1</a:t>
            </a:r>
          </a:p>
        </p:txBody>
      </p:sp>
      <p:graphicFrame>
        <p:nvGraphicFramePr>
          <p:cNvPr id="206851" name="Object 3"/>
          <p:cNvGraphicFramePr>
            <a:graphicFrameLocks/>
          </p:cNvGraphicFramePr>
          <p:nvPr/>
        </p:nvGraphicFramePr>
        <p:xfrm>
          <a:off x="1104900" y="2857500"/>
          <a:ext cx="6985000" cy="1112838"/>
        </p:xfrm>
        <a:graphic>
          <a:graphicData uri="http://schemas.openxmlformats.org/presentationml/2006/ole">
            <p:oleObj spid="_x0000_s206851" name="ISIS/Draw Sketch" r:id="rId4" imgW="6984720" imgH="1112760" progId="ISISServer">
              <p:embed/>
            </p:oleObj>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163842" name="Rectangle 2"/>
          <p:cNvSpPr>
            <a:spLocks noGrp="1" noChangeArrowheads="1"/>
          </p:cNvSpPr>
          <p:nvPr>
            <p:ph type="title"/>
          </p:nvPr>
        </p:nvSpPr>
        <p:spPr>
          <a:noFill/>
          <a:ln/>
        </p:spPr>
        <p:txBody>
          <a:bodyPr lIns="92075" tIns="46038" rIns="92075" bIns="46038" anchor="b"/>
          <a:lstStyle/>
          <a:p>
            <a:r>
              <a:rPr lang="en-US"/>
              <a:t>Multistep reactions and Synthesis Example 2</a:t>
            </a:r>
          </a:p>
        </p:txBody>
      </p:sp>
      <p:graphicFrame>
        <p:nvGraphicFramePr>
          <p:cNvPr id="163843" name="Object 3"/>
          <p:cNvGraphicFramePr>
            <a:graphicFrameLocks/>
          </p:cNvGraphicFramePr>
          <p:nvPr/>
        </p:nvGraphicFramePr>
        <p:xfrm>
          <a:off x="655638" y="2965450"/>
          <a:ext cx="7915275" cy="952500"/>
        </p:xfrm>
        <a:graphic>
          <a:graphicData uri="http://schemas.openxmlformats.org/presentationml/2006/ole">
            <p:oleObj spid="_x0000_s163843" name="ISIS/Draw Sketch" r:id="rId4" imgW="4047840" imgH="495000" progId="ISISServer">
              <p:embed/>
            </p:oleObj>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164866" name="Rectangle 2"/>
          <p:cNvSpPr>
            <a:spLocks noGrp="1" noChangeArrowheads="1"/>
          </p:cNvSpPr>
          <p:nvPr>
            <p:ph type="title"/>
          </p:nvPr>
        </p:nvSpPr>
        <p:spPr>
          <a:noFill/>
          <a:ln/>
        </p:spPr>
        <p:txBody>
          <a:bodyPr lIns="92075" tIns="46038" rIns="92075" bIns="46038" anchor="b"/>
          <a:lstStyle/>
          <a:p>
            <a:r>
              <a:rPr lang="en-US"/>
              <a:t>Multistep reactions and Synthesis Example 3</a:t>
            </a:r>
          </a:p>
        </p:txBody>
      </p:sp>
      <p:graphicFrame>
        <p:nvGraphicFramePr>
          <p:cNvPr id="164867" name="Object 3"/>
          <p:cNvGraphicFramePr>
            <a:graphicFrameLocks/>
          </p:cNvGraphicFramePr>
          <p:nvPr/>
        </p:nvGraphicFramePr>
        <p:xfrm>
          <a:off x="1047750" y="2763838"/>
          <a:ext cx="6807200" cy="1838325"/>
        </p:xfrm>
        <a:graphic>
          <a:graphicData uri="http://schemas.openxmlformats.org/presentationml/2006/ole">
            <p:oleObj spid="_x0000_s164867" name="ISIS/Draw Sketch" r:id="rId4" imgW="2800080" imgH="761760" progId="ISISServer">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04450" name="Rectangle 2"/>
          <p:cNvSpPr>
            <a:spLocks noGrp="1" noChangeArrowheads="1"/>
          </p:cNvSpPr>
          <p:nvPr>
            <p:ph type="title"/>
          </p:nvPr>
        </p:nvSpPr>
        <p:spPr/>
        <p:txBody>
          <a:bodyPr/>
          <a:lstStyle/>
          <a:p>
            <a:r>
              <a:rPr lang="en-US"/>
              <a:t>Kinetics</a:t>
            </a:r>
          </a:p>
        </p:txBody>
      </p:sp>
      <p:sp>
        <p:nvSpPr>
          <p:cNvPr id="104451" name="Rectangle 3"/>
          <p:cNvSpPr>
            <a:spLocks noGrp="1" noChangeArrowheads="1"/>
          </p:cNvSpPr>
          <p:nvPr>
            <p:ph type="body" idx="1"/>
          </p:nvPr>
        </p:nvSpPr>
        <p:spPr/>
        <p:txBody>
          <a:bodyPr/>
          <a:lstStyle/>
          <a:p>
            <a:r>
              <a:rPr lang="en-US"/>
              <a:t>The reaction in weak base or under neutral conditions will be first order (unimolecular):</a:t>
            </a:r>
          </a:p>
          <a:p>
            <a:endParaRPr lang="en-US"/>
          </a:p>
          <a:p>
            <a:r>
              <a:rPr lang="en-US"/>
              <a:t>Rate law:  rate = k [R-Br]</a:t>
            </a:r>
            <a:r>
              <a:rPr lang="en-US" baseline="30000"/>
              <a:t>1</a:t>
            </a:r>
          </a:p>
          <a:p>
            <a:endParaRPr lang="en-US" baseline="30000"/>
          </a:p>
          <a:p>
            <a:r>
              <a:rPr lang="en-US"/>
              <a:t>The first step (slow step) is rate determining!</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165890" name="Rectangle 2"/>
          <p:cNvSpPr>
            <a:spLocks noGrp="1" noChangeArrowheads="1"/>
          </p:cNvSpPr>
          <p:nvPr>
            <p:ph type="title"/>
          </p:nvPr>
        </p:nvSpPr>
        <p:spPr>
          <a:noFill/>
          <a:ln/>
        </p:spPr>
        <p:txBody>
          <a:bodyPr lIns="92075" tIns="46038" rIns="92075" bIns="46038" anchor="b"/>
          <a:lstStyle/>
          <a:p>
            <a:r>
              <a:rPr lang="en-US"/>
              <a:t>Multistep reactions and Synthesis Example 4</a:t>
            </a:r>
          </a:p>
        </p:txBody>
      </p:sp>
      <p:graphicFrame>
        <p:nvGraphicFramePr>
          <p:cNvPr id="165891" name="Object 3"/>
          <p:cNvGraphicFramePr>
            <a:graphicFrameLocks/>
          </p:cNvGraphicFramePr>
          <p:nvPr/>
        </p:nvGraphicFramePr>
        <p:xfrm>
          <a:off x="304800" y="2725738"/>
          <a:ext cx="8458200" cy="1412875"/>
        </p:xfrm>
        <a:graphic>
          <a:graphicData uri="http://schemas.openxmlformats.org/presentationml/2006/ole">
            <p:oleObj spid="_x0000_s165891" name="ISIS/Draw Sketch" r:id="rId4" imgW="4857480" imgH="809280" progId="ISISServer">
              <p:embed/>
            </p:oleObj>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a:t>WWU -- Chemistry</a:t>
            </a:r>
          </a:p>
        </p:txBody>
      </p:sp>
      <p:sp>
        <p:nvSpPr>
          <p:cNvPr id="212994" name="Rectangle 2"/>
          <p:cNvSpPr>
            <a:spLocks noGrp="1" noChangeArrowheads="1"/>
          </p:cNvSpPr>
          <p:nvPr>
            <p:ph type="title"/>
          </p:nvPr>
        </p:nvSpPr>
        <p:spPr>
          <a:noFill/>
          <a:ln/>
        </p:spPr>
        <p:txBody>
          <a:bodyPr lIns="92075" tIns="46038" rIns="92075" bIns="46038"/>
          <a:lstStyle/>
          <a:p>
            <a:r>
              <a:rPr lang="en-US"/>
              <a:t>Synthesis:  Example 5</a:t>
            </a:r>
          </a:p>
        </p:txBody>
      </p:sp>
      <p:graphicFrame>
        <p:nvGraphicFramePr>
          <p:cNvPr id="212995" name="Object 3"/>
          <p:cNvGraphicFramePr>
            <a:graphicFrameLocks/>
          </p:cNvGraphicFramePr>
          <p:nvPr/>
        </p:nvGraphicFramePr>
        <p:xfrm>
          <a:off x="349250" y="1965325"/>
          <a:ext cx="8294688" cy="1479550"/>
        </p:xfrm>
        <a:graphic>
          <a:graphicData uri="http://schemas.openxmlformats.org/presentationml/2006/ole">
            <p:oleObj spid="_x0000_s212995" name="ISIS/Draw Sketch" r:id="rId4" imgW="4886280" imgH="809280" progId="ISISServer">
              <p:embed/>
            </p:oleObj>
          </a:graphicData>
        </a:graphic>
      </p:graphicFrame>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215042" name="Rectangle 2"/>
          <p:cNvSpPr>
            <a:spLocks noGrp="1" noChangeArrowheads="1"/>
          </p:cNvSpPr>
          <p:nvPr>
            <p:ph type="title"/>
          </p:nvPr>
        </p:nvSpPr>
        <p:spPr>
          <a:noFill/>
          <a:ln/>
        </p:spPr>
        <p:txBody>
          <a:bodyPr lIns="92075" tIns="46038" rIns="92075" bIns="46038"/>
          <a:lstStyle/>
          <a:p>
            <a:r>
              <a:rPr lang="en-US"/>
              <a:t>Highlights of Chapter Nine</a:t>
            </a:r>
          </a:p>
        </p:txBody>
      </p:sp>
      <p:sp>
        <p:nvSpPr>
          <p:cNvPr id="215043" name="Rectangle 3"/>
          <p:cNvSpPr>
            <a:spLocks noGrp="1" noChangeArrowheads="1"/>
          </p:cNvSpPr>
          <p:nvPr>
            <p:ph type="body" idx="1"/>
          </p:nvPr>
        </p:nvSpPr>
        <p:spPr>
          <a:xfrm>
            <a:off x="685800" y="1295400"/>
            <a:ext cx="7772400" cy="4495800"/>
          </a:xfrm>
          <a:noFill/>
          <a:ln/>
        </p:spPr>
        <p:txBody>
          <a:bodyPr lIns="92075" tIns="46038" rIns="92075" bIns="46038"/>
          <a:lstStyle/>
          <a:p>
            <a:r>
              <a:rPr lang="en-US" sz="2800"/>
              <a:t>Dehydrohalogenation -- E2 Mechanism</a:t>
            </a:r>
          </a:p>
          <a:p>
            <a:r>
              <a:rPr lang="en-US" sz="2800"/>
              <a:t>Zaitsev’s Rule</a:t>
            </a:r>
          </a:p>
          <a:p>
            <a:r>
              <a:rPr lang="en-US" sz="2800"/>
              <a:t>Isotope Effects</a:t>
            </a:r>
          </a:p>
          <a:p>
            <a:r>
              <a:rPr lang="en-US" sz="2800"/>
              <a:t>Dehydrohalogenation -- E1 Mechanism</a:t>
            </a:r>
          </a:p>
          <a:p>
            <a:r>
              <a:rPr lang="en-US" sz="2800"/>
              <a:t>Dehydration of Alcohols -- E1</a:t>
            </a:r>
          </a:p>
          <a:p>
            <a:r>
              <a:rPr lang="en-US" sz="2800"/>
              <a:t>Carbocation Rearrangements -- E1</a:t>
            </a:r>
          </a:p>
          <a:p>
            <a:r>
              <a:rPr lang="en-US" sz="2800"/>
              <a:t>Elimination with Bulky Leaving Groups and Bulky Bases -- Hofmann Rule -- E2</a:t>
            </a:r>
          </a:p>
          <a:p>
            <a:r>
              <a:rPr lang="en-US" sz="2800"/>
              <a:t>Multistep Reactions and Synthesis</a:t>
            </a:r>
            <a:endParaRPr lang="en-US"/>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animEffect transition="in" filter="wipe(left)">
                                      <p:cBhvr>
                                        <p:cTn id="7" dur="500"/>
                                        <p:tgtEl>
                                          <p:spTgt spid="21504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4" name="Camera"/>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43">
                                            <p:txEl>
                                              <p:pRg st="1" end="1"/>
                                            </p:txEl>
                                          </p:spTgt>
                                        </p:tgtEl>
                                        <p:attrNameLst>
                                          <p:attrName>style.visibility</p:attrName>
                                        </p:attrNameLst>
                                      </p:cBhvr>
                                      <p:to>
                                        <p:strVal val="visible"/>
                                      </p:to>
                                    </p:set>
                                    <p:animEffect transition="in" filter="wipe(left)">
                                      <p:cBhvr>
                                        <p:cTn id="12" dur="500"/>
                                        <p:tgtEl>
                                          <p:spTgt spid="21504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4" name="Camera"/>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43">
                                            <p:txEl>
                                              <p:pRg st="2" end="2"/>
                                            </p:txEl>
                                          </p:spTgt>
                                        </p:tgtEl>
                                        <p:attrNameLst>
                                          <p:attrName>style.visibility</p:attrName>
                                        </p:attrNameLst>
                                      </p:cBhvr>
                                      <p:to>
                                        <p:strVal val="visible"/>
                                      </p:to>
                                    </p:set>
                                    <p:animEffect transition="in" filter="wipe(left)">
                                      <p:cBhvr>
                                        <p:cTn id="17" dur="500"/>
                                        <p:tgtEl>
                                          <p:spTgt spid="21504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
                                        </p:tgtEl>
                                      </p:cMediaNode>
                                    </p:audio>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43">
                                            <p:txEl>
                                              <p:pRg st="3" end="3"/>
                                            </p:txEl>
                                          </p:spTgt>
                                        </p:tgtEl>
                                        <p:attrNameLst>
                                          <p:attrName>style.visibility</p:attrName>
                                        </p:attrNameLst>
                                      </p:cBhvr>
                                      <p:to>
                                        <p:strVal val="visible"/>
                                      </p:to>
                                    </p:set>
                                    <p:animEffect transition="in" filter="wipe(left)">
                                      <p:cBhvr>
                                        <p:cTn id="22" dur="500"/>
                                        <p:tgtEl>
                                          <p:spTgt spid="215043">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4" name="Camera"/>
                                        </p:tgtEl>
                                      </p:cMediaNode>
                                    </p:audio>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5043">
                                            <p:txEl>
                                              <p:pRg st="4" end="4"/>
                                            </p:txEl>
                                          </p:spTgt>
                                        </p:tgtEl>
                                        <p:attrNameLst>
                                          <p:attrName>style.visibility</p:attrName>
                                        </p:attrNameLst>
                                      </p:cBhvr>
                                      <p:to>
                                        <p:strVal val="visible"/>
                                      </p:to>
                                    </p:set>
                                    <p:animEffect transition="in" filter="wipe(left)">
                                      <p:cBhvr>
                                        <p:cTn id="27" dur="500"/>
                                        <p:tgtEl>
                                          <p:spTgt spid="215043">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amera"/>
                                        </p:tgtEl>
                                      </p:cMediaNode>
                                    </p:audio>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15043">
                                            <p:txEl>
                                              <p:pRg st="5" end="5"/>
                                            </p:txEl>
                                          </p:spTgt>
                                        </p:tgtEl>
                                        <p:attrNameLst>
                                          <p:attrName>style.visibility</p:attrName>
                                        </p:attrNameLst>
                                      </p:cBhvr>
                                      <p:to>
                                        <p:strVal val="visible"/>
                                      </p:to>
                                    </p:set>
                                    <p:animEffect transition="in" filter="wipe(left)">
                                      <p:cBhvr>
                                        <p:cTn id="32" dur="500"/>
                                        <p:tgtEl>
                                          <p:spTgt spid="215043">
                                            <p:txEl>
                                              <p:pRg st="5" end="5"/>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4" name="Camera"/>
                                        </p:tgtEl>
                                      </p:cMediaNode>
                                    </p:audio>
                                  </p:sub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15043">
                                            <p:txEl>
                                              <p:pRg st="6" end="6"/>
                                            </p:txEl>
                                          </p:spTgt>
                                        </p:tgtEl>
                                        <p:attrNameLst>
                                          <p:attrName>style.visibility</p:attrName>
                                        </p:attrNameLst>
                                      </p:cBhvr>
                                      <p:to>
                                        <p:strVal val="visible"/>
                                      </p:to>
                                    </p:set>
                                    <p:animEffect transition="in" filter="wipe(left)">
                                      <p:cBhvr>
                                        <p:cTn id="37" dur="500"/>
                                        <p:tgtEl>
                                          <p:spTgt spid="215043">
                                            <p:txEl>
                                              <p:pRg st="6" end="6"/>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4" name="Camera"/>
                                        </p:tgtEl>
                                      </p:cMediaNode>
                                    </p:audio>
                                  </p:sub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15043">
                                            <p:txEl>
                                              <p:pRg st="7" end="7"/>
                                            </p:txEl>
                                          </p:spTgt>
                                        </p:tgtEl>
                                        <p:attrNameLst>
                                          <p:attrName>style.visibility</p:attrName>
                                        </p:attrNameLst>
                                      </p:cBhvr>
                                      <p:to>
                                        <p:strVal val="visible"/>
                                      </p:to>
                                    </p:set>
                                    <p:animEffect transition="in" filter="wipe(left)">
                                      <p:cBhvr>
                                        <p:cTn id="42" dur="500"/>
                                        <p:tgtEl>
                                          <p:spTgt spid="215043">
                                            <p:txEl>
                                              <p:pRg st="7" end="7"/>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4"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10594" name="Rectangle 2"/>
          <p:cNvSpPr>
            <a:spLocks noGrp="1" noChangeArrowheads="1"/>
          </p:cNvSpPr>
          <p:nvPr>
            <p:ph type="title"/>
          </p:nvPr>
        </p:nvSpPr>
        <p:spPr>
          <a:noFill/>
          <a:ln/>
        </p:spPr>
        <p:txBody>
          <a:bodyPr lIns="92075" tIns="46038" rIns="92075" bIns="46038" anchor="b"/>
          <a:lstStyle/>
          <a:p>
            <a:r>
              <a:rPr lang="en-US"/>
              <a:t>Sect 9.4:  the E2 mechanism</a:t>
            </a:r>
          </a:p>
        </p:txBody>
      </p:sp>
      <p:sp>
        <p:nvSpPr>
          <p:cNvPr id="110595" name="Rectangle 3"/>
          <p:cNvSpPr>
            <a:spLocks noGrp="1" noChangeArrowheads="1"/>
          </p:cNvSpPr>
          <p:nvPr>
            <p:ph type="body" idx="1"/>
          </p:nvPr>
        </p:nvSpPr>
        <p:spPr>
          <a:noFill/>
          <a:ln/>
        </p:spPr>
        <p:txBody>
          <a:bodyPr lIns="92075" tIns="46038" rIns="92075" bIns="46038"/>
          <a:lstStyle/>
          <a:p>
            <a:r>
              <a:rPr lang="en-US"/>
              <a:t>mechanism</a:t>
            </a:r>
          </a:p>
          <a:p>
            <a:r>
              <a:rPr lang="en-US"/>
              <a:t>kinetics</a:t>
            </a:r>
          </a:p>
          <a:p>
            <a:r>
              <a:rPr lang="en-US"/>
              <a:t>isotope effects</a:t>
            </a:r>
          </a:p>
          <a:p>
            <a:r>
              <a:rPr lang="en-US"/>
              <a:t>stereochemistry of reactants</a:t>
            </a:r>
          </a:p>
          <a:p>
            <a:r>
              <a:rPr lang="en-US"/>
              <a:t>orientation of elimination (Zaitsev’s rule)</a:t>
            </a:r>
          </a:p>
          <a:p>
            <a:r>
              <a:rPr lang="en-US"/>
              <a:t>stereochemistry of products</a:t>
            </a:r>
          </a:p>
          <a:p>
            <a:r>
              <a:rPr lang="en-US"/>
              <a:t>competing reactions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a:t>WWU -- Chemistry</a:t>
            </a:r>
          </a:p>
        </p:txBody>
      </p:sp>
      <p:sp>
        <p:nvSpPr>
          <p:cNvPr id="111618" name="Rectangle 2"/>
          <p:cNvSpPr>
            <a:spLocks noGrp="1" noChangeArrowheads="1"/>
          </p:cNvSpPr>
          <p:nvPr>
            <p:ph type="title"/>
          </p:nvPr>
        </p:nvSpPr>
        <p:spPr>
          <a:xfrm>
            <a:off x="533400" y="304800"/>
            <a:ext cx="7924800" cy="762000"/>
          </a:xfrm>
          <a:noFill/>
          <a:ln/>
        </p:spPr>
        <p:txBody>
          <a:bodyPr lIns="92075" tIns="46038" rIns="92075" bIns="46038" anchor="b"/>
          <a:lstStyle/>
          <a:p>
            <a:r>
              <a:rPr lang="en-US"/>
              <a:t>   E2 mechanism</a:t>
            </a:r>
          </a:p>
        </p:txBody>
      </p:sp>
      <p:graphicFrame>
        <p:nvGraphicFramePr>
          <p:cNvPr id="111619" name="Object 3"/>
          <p:cNvGraphicFramePr>
            <a:graphicFrameLocks/>
          </p:cNvGraphicFramePr>
          <p:nvPr/>
        </p:nvGraphicFramePr>
        <p:xfrm>
          <a:off x="347663" y="2771775"/>
          <a:ext cx="7761287" cy="3454400"/>
        </p:xfrm>
        <a:graphic>
          <a:graphicData uri="http://schemas.openxmlformats.org/presentationml/2006/ole">
            <p:oleObj spid="_x0000_s111619" name="ISIS/Draw Sketch" r:id="rId4" imgW="5248080" imgH="2180880" progId="ISISServer">
              <p:embed/>
            </p:oleObj>
          </a:graphicData>
        </a:graphic>
      </p:graphicFrame>
      <p:sp>
        <p:nvSpPr>
          <p:cNvPr id="111620" name="Rectangle 4"/>
          <p:cNvSpPr>
            <a:spLocks noGrp="1" noChangeArrowheads="1"/>
          </p:cNvSpPr>
          <p:nvPr>
            <p:ph type="body" idx="1"/>
          </p:nvPr>
        </p:nvSpPr>
        <p:spPr>
          <a:xfrm>
            <a:off x="457200" y="1219200"/>
            <a:ext cx="8305800" cy="1066800"/>
          </a:xfrm>
          <a:noFill/>
          <a:ln/>
        </p:spPr>
        <p:txBody>
          <a:bodyPr lIns="92075" tIns="46038" rIns="92075" bIns="46038"/>
          <a:lstStyle/>
          <a:p>
            <a:pPr algn="ctr">
              <a:buFontTx/>
              <a:buNone/>
            </a:pPr>
            <a:r>
              <a:rPr lang="en-US"/>
              <a:t>This reaction is done in </a:t>
            </a:r>
            <a:r>
              <a:rPr lang="en-US" i="1"/>
              <a:t>strong base at high concentration, such as 1 M NaOH in water.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a:t>WWU -- Chemistry</a:t>
            </a:r>
          </a:p>
        </p:txBody>
      </p:sp>
      <p:sp>
        <p:nvSpPr>
          <p:cNvPr id="115714" name="Rectangle 2"/>
          <p:cNvSpPr>
            <a:spLocks noGrp="1" noChangeArrowheads="1"/>
          </p:cNvSpPr>
          <p:nvPr>
            <p:ph type="title"/>
          </p:nvPr>
        </p:nvSpPr>
        <p:spPr>
          <a:noFill/>
          <a:ln/>
        </p:spPr>
        <p:txBody>
          <a:bodyPr lIns="92075" tIns="46038" rIns="92075" bIns="46038" anchor="b"/>
          <a:lstStyle/>
          <a:p>
            <a:r>
              <a:rPr lang="en-US"/>
              <a:t>Kinetics of an E2 reaction</a:t>
            </a:r>
          </a:p>
        </p:txBody>
      </p:sp>
      <p:sp>
        <p:nvSpPr>
          <p:cNvPr id="115715" name="Rectangle 3"/>
          <p:cNvSpPr>
            <a:spLocks noGrp="1" noChangeArrowheads="1"/>
          </p:cNvSpPr>
          <p:nvPr>
            <p:ph type="body" idx="1"/>
          </p:nvPr>
        </p:nvSpPr>
        <p:spPr>
          <a:noFill/>
          <a:ln/>
        </p:spPr>
        <p:txBody>
          <a:bodyPr lIns="92075" tIns="46038" rIns="92075" bIns="46038"/>
          <a:lstStyle/>
          <a:p>
            <a:r>
              <a:rPr lang="en-US"/>
              <a:t>The reactions are second order (bimolecular reactions).</a:t>
            </a:r>
          </a:p>
          <a:p>
            <a:pPr>
              <a:buFontTx/>
              <a:buNone/>
            </a:pPr>
            <a:endParaRPr lang="en-US"/>
          </a:p>
          <a:p>
            <a:r>
              <a:rPr lang="en-US"/>
              <a:t>Rate = k [R-Br]</a:t>
            </a:r>
            <a:r>
              <a:rPr lang="en-US" baseline="30000"/>
              <a:t>1</a:t>
            </a:r>
            <a:r>
              <a:rPr lang="en-US"/>
              <a:t>[Base]</a:t>
            </a:r>
            <a:r>
              <a:rPr lang="en-US" baseline="30000"/>
              <a:t>1</a:t>
            </a:r>
            <a:endParaRPr lang="en-US"/>
          </a:p>
          <a:p>
            <a:pPr>
              <a:buFontTx/>
              <a:buNone/>
            </a:pPr>
            <a:r>
              <a:rPr lang="en-US"/>
              <a:t>	second order reaction (1 + 1 = 2)</a:t>
            </a:r>
          </a:p>
          <a:p>
            <a:pPr>
              <a:buFontTx/>
              <a:buNone/>
            </a:pPr>
            <a:r>
              <a:rPr lang="en-US"/>
              <a:t>	High powered math!!</a:t>
            </a:r>
          </a:p>
          <a:p>
            <a:pPr>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vantGarde Md BT"/>
        <a:ea typeface=""/>
        <a:cs typeface=""/>
      </a:majorFont>
      <a:minorFont>
        <a:latin typeface="AvantGarde Md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279F"/>
    </a:dk1>
    <a:lt1>
      <a:srgbClr val="FFFFFF"/>
    </a:lt1>
    <a:dk2>
      <a:srgbClr val="109020"/>
    </a:dk2>
    <a:lt2>
      <a:srgbClr val="FAFD00"/>
    </a:lt2>
    <a:accent1>
      <a:srgbClr val="FC0128"/>
    </a:accent1>
    <a:accent2>
      <a:srgbClr val="D42A4C"/>
    </a:accent2>
    <a:accent3>
      <a:srgbClr val="AAC6AB"/>
    </a:accent3>
    <a:accent4>
      <a:srgbClr val="DADADA"/>
    </a:accent4>
    <a:accent5>
      <a:srgbClr val="FDAAAC"/>
    </a:accent5>
    <a:accent6>
      <a:srgbClr val="C02544"/>
    </a:accent6>
    <a:hlink>
      <a:srgbClr val="DF1BD4"/>
    </a:hlink>
    <a:folHlink>
      <a:srgbClr val="3365FB"/>
    </a:folHlink>
  </a:clrScheme>
</a:themeOverrid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1911</TotalTime>
  <Words>1386</Words>
  <Application>Microsoft Office PowerPoint</Application>
  <PresentationFormat>On-screen Show (4:3)</PresentationFormat>
  <Paragraphs>264</Paragraphs>
  <Slides>62</Slides>
  <Notes>62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62</vt:i4>
      </vt:variant>
    </vt:vector>
  </HeadingPairs>
  <TitlesOfParts>
    <vt:vector size="65" baseType="lpstr">
      <vt:lpstr>Blank Presentation</vt:lpstr>
      <vt:lpstr>ISIS/Draw Sketch</vt:lpstr>
      <vt:lpstr>CS ChemDraw Drawing</vt:lpstr>
      <vt:lpstr>Sect. 9.2  Elimination Reactions</vt:lpstr>
      <vt:lpstr>Dehydrohalogenation (-HX)</vt:lpstr>
      <vt:lpstr>Sect 9.3:  the E2 mechanism</vt:lpstr>
      <vt:lpstr>Kinetics</vt:lpstr>
      <vt:lpstr>Sect 9.3:  the E1 mechanism</vt:lpstr>
      <vt:lpstr>Kinetics</vt:lpstr>
      <vt:lpstr>Sect 9.4:  the E2 mechanism</vt:lpstr>
      <vt:lpstr>   E2 mechanism</vt:lpstr>
      <vt:lpstr>Kinetics of an E2 reaction</vt:lpstr>
      <vt:lpstr>Slide 10</vt:lpstr>
      <vt:lpstr>Isotope Effects</vt:lpstr>
      <vt:lpstr>Stereochemistry of reactants</vt:lpstr>
      <vt:lpstr>Stereochemistry of E2 Reaction</vt:lpstr>
      <vt:lpstr>(S,S)-diastereomer</vt:lpstr>
      <vt:lpstr>Slide 15</vt:lpstr>
      <vt:lpstr>(R,S)-diastereomer</vt:lpstr>
      <vt:lpstr>Slide 17</vt:lpstr>
      <vt:lpstr> Orientation of elimination:  regiochemistry/ Zaitsev’s Rule  </vt:lpstr>
      <vt:lpstr>Product formed from previous slide</vt:lpstr>
      <vt:lpstr>Typical bases used in E2 reactions</vt:lpstr>
      <vt:lpstr>Orientation of elimination:  regiochemistry/ Zaitsev’s Rule</vt:lpstr>
      <vt:lpstr>Stereochemistry of products</vt:lpstr>
      <vt:lpstr>Competing reactions</vt:lpstr>
      <vt:lpstr>Sect 9.5:  the E1 mechanism</vt:lpstr>
      <vt:lpstr>E1 mechanism</vt:lpstr>
      <vt:lpstr>E1 Reactions </vt:lpstr>
      <vt:lpstr>Slide 27</vt:lpstr>
      <vt:lpstr>Structure of the Carbocation Intermediate</vt:lpstr>
      <vt:lpstr>     Carbocation stability order</vt:lpstr>
      <vt:lpstr>Kinetics of an E1 reaction</vt:lpstr>
      <vt:lpstr>Slide 31</vt:lpstr>
      <vt:lpstr>Isotope effects</vt:lpstr>
      <vt:lpstr>Stereochemistry of the reactants</vt:lpstr>
      <vt:lpstr>Orientation of elimination</vt:lpstr>
      <vt:lpstr>Stereochemistry of products</vt:lpstr>
      <vt:lpstr>Some examples of E1 and E2   reactions</vt:lpstr>
      <vt:lpstr>Competing reactions </vt:lpstr>
      <vt:lpstr>Whenever there are carbocations…</vt:lpstr>
      <vt:lpstr>Sect  9.6: Dehydration of Alcohols (acid assisted E1)</vt:lpstr>
      <vt:lpstr>Which strong acids are used?</vt:lpstr>
      <vt:lpstr>Mechanism of Dehydration</vt:lpstr>
      <vt:lpstr>Sect 9.7:  rearrangements in dehydration reactions </vt:lpstr>
      <vt:lpstr>Sect 9.7:  rearrangements in dehydration reactions</vt:lpstr>
      <vt:lpstr>Rearrangements</vt:lpstr>
      <vt:lpstr>Sect 9.8:  comparison of E2 / E1</vt:lpstr>
      <vt:lpstr>Sect 9.8:  comparison of E2 / E1</vt:lpstr>
      <vt:lpstr>Sect 9.9:  bulky leaving groups -- Hofmann Elimination</vt:lpstr>
      <vt:lpstr> Orientation of elimination:  regiochemistry/ Hofmann’s Rule   </vt:lpstr>
      <vt:lpstr>Product from previous slide</vt:lpstr>
      <vt:lpstr>Sect 9.10  Elimination with bulky bases</vt:lpstr>
      <vt:lpstr>Comparing Ordinary and Bulky Bases</vt:lpstr>
      <vt:lpstr>1-butene:  watch out for competing reactions!</vt:lpstr>
      <vt:lpstr>Sect 9.11   the E1cb mechanism:</vt:lpstr>
      <vt:lpstr>Sect 9.13  alpha-Elimination Reactions</vt:lpstr>
      <vt:lpstr>Sect 9.14:  Dehalogenation: skip Summer 2006</vt:lpstr>
      <vt:lpstr>Sect 9.15: Preparation of Alkynes     -- double dehydrohalogenation </vt:lpstr>
      <vt:lpstr> Sect. 9.16: Multistep reactions and Synthesis -- Example 1 Synthesis:  Example 1</vt:lpstr>
      <vt:lpstr>Multistep reactions and Synthesis Example 2</vt:lpstr>
      <vt:lpstr>Multistep reactions and Synthesis Example 3</vt:lpstr>
      <vt:lpstr>Multistep reactions and Synthesis Example 4</vt:lpstr>
      <vt:lpstr>Synthesis:  Example 5</vt:lpstr>
      <vt:lpstr>Highlights of Chapter Nine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Elimination Reactions</dc:title>
  <dc:creator>Authorized User</dc:creator>
  <cp:lastModifiedBy>Dr m_sofan</cp:lastModifiedBy>
  <cp:revision>108</cp:revision>
  <cp:lastPrinted>1999-07-27T23:22:46Z</cp:lastPrinted>
  <dcterms:created xsi:type="dcterms:W3CDTF">1995-05-28T16:02:17Z</dcterms:created>
  <dcterms:modified xsi:type="dcterms:W3CDTF">2014-11-11T18:11:53Z</dcterms:modified>
</cp:coreProperties>
</file>